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7"/>
  </p:notesMasterIdLst>
  <p:handoutMasterIdLst>
    <p:handoutMasterId r:id="rId28"/>
  </p:handoutMasterIdLst>
  <p:sldIdLst>
    <p:sldId id="559" r:id="rId2"/>
    <p:sldId id="560" r:id="rId3"/>
    <p:sldId id="561" r:id="rId4"/>
    <p:sldId id="562" r:id="rId5"/>
    <p:sldId id="563" r:id="rId6"/>
    <p:sldId id="564" r:id="rId7"/>
    <p:sldId id="565" r:id="rId8"/>
    <p:sldId id="566" r:id="rId9"/>
    <p:sldId id="567" r:id="rId10"/>
    <p:sldId id="568" r:id="rId11"/>
    <p:sldId id="569"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32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6/29/2020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6/29/2020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6/29/2020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6/29/2020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6/29/2020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6/29/2020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6/29/2020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6/29/2020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6/29/2020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6/29/2020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6/29/2020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6/29/2020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6/29/2020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a:t>Introduction to MySQL roles</a:t>
            </a:r>
          </a:p>
          <a:p>
            <a:pPr marL="0" indent="0">
              <a:buNone/>
            </a:pPr>
            <a:r>
              <a:rPr lang="en-US" dirty="0"/>
              <a:t>Typically, you have multiple users with the same set of privileges. Previously, the only way to grant and revoke privileges to multiple users is to change the privileges of each user individually, which is time-consuming.</a:t>
            </a:r>
          </a:p>
          <a:p>
            <a:pPr marL="0" indent="0">
              <a:buNone/>
            </a:pPr>
            <a:endParaRPr lang="en-US" dirty="0"/>
          </a:p>
          <a:p>
            <a:pPr marL="0" indent="0">
              <a:buNone/>
            </a:pPr>
            <a:r>
              <a:rPr lang="en-US" dirty="0"/>
              <a:t>To make it easier, MySQL provided a new object called role. A role is a named collection of privileges.</a:t>
            </a:r>
          </a:p>
          <a:p>
            <a:pPr marL="0" indent="0">
              <a:buNone/>
            </a:pPr>
            <a:endParaRPr lang="en-US" dirty="0"/>
          </a:p>
          <a:p>
            <a:pPr marL="0" indent="0">
              <a:buNone/>
            </a:pPr>
            <a:r>
              <a:rPr lang="en-US" dirty="0"/>
              <a:t>Like user accounts, you can grant privileges to roles and revoke privileges from them.</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105242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Granting privileges to roles</a:t>
            </a:r>
          </a:p>
          <a:p>
            <a:pPr marL="0" indent="0">
              <a:buNone/>
            </a:pPr>
            <a:r>
              <a:rPr lang="en-US" dirty="0"/>
              <a:t>To grant privileges to a role, you use GRANT statement. The following statement grants all privileges to </a:t>
            </a:r>
            <a:r>
              <a:rPr lang="en-US" dirty="0" err="1"/>
              <a:t>crm_dev</a:t>
            </a:r>
            <a:r>
              <a:rPr lang="en-US" dirty="0"/>
              <a:t> role:</a:t>
            </a:r>
          </a:p>
          <a:p>
            <a:pPr marL="0" indent="0">
              <a:buNone/>
            </a:pPr>
            <a:endParaRPr lang="en-US" dirty="0"/>
          </a:p>
          <a:p>
            <a:pPr marL="0" indent="0">
              <a:buNone/>
            </a:pPr>
            <a:r>
              <a:rPr lang="en-US" dirty="0"/>
              <a:t>GRANT ALL </a:t>
            </a:r>
          </a:p>
          <a:p>
            <a:pPr marL="0" indent="0">
              <a:buNone/>
            </a:pPr>
            <a:r>
              <a:rPr lang="en-US" dirty="0"/>
              <a:t>ON crm.* </a:t>
            </a:r>
          </a:p>
          <a:p>
            <a:pPr marL="0" indent="0">
              <a:buNone/>
            </a:pPr>
            <a:r>
              <a:rPr lang="en-US" dirty="0"/>
              <a:t>TO </a:t>
            </a:r>
            <a:r>
              <a:rPr lang="en-US" dirty="0" err="1"/>
              <a:t>crm_dev</a:t>
            </a:r>
            <a:r>
              <a:rPr lang="en-US" dirty="0"/>
              <a:t>;</a:t>
            </a:r>
          </a:p>
          <a:p>
            <a:pPr marL="0" indent="0">
              <a:buNone/>
            </a:pPr>
            <a:r>
              <a:rPr lang="en-US" dirty="0"/>
              <a:t>The following statement grants SELECT privilege to </a:t>
            </a:r>
            <a:r>
              <a:rPr lang="en-US" dirty="0" err="1"/>
              <a:t>crm_read</a:t>
            </a:r>
            <a:r>
              <a:rPr lang="en-US" dirty="0"/>
              <a:t> role:</a:t>
            </a:r>
          </a:p>
          <a:p>
            <a:pPr marL="0" indent="0">
              <a:buNone/>
            </a:pPr>
            <a:endParaRPr lang="en-US" dirty="0"/>
          </a:p>
          <a:p>
            <a:pPr marL="0" indent="0">
              <a:buNone/>
            </a:pPr>
            <a:r>
              <a:rPr lang="en-US" dirty="0"/>
              <a:t>GRANT SELECT </a:t>
            </a:r>
          </a:p>
          <a:p>
            <a:pPr marL="0" indent="0">
              <a:buNone/>
            </a:pPr>
            <a:r>
              <a:rPr lang="en-US" dirty="0"/>
              <a:t>ON crm.* </a:t>
            </a:r>
          </a:p>
          <a:p>
            <a:pPr marL="0" indent="0">
              <a:buNone/>
            </a:pPr>
            <a:r>
              <a:rPr lang="en-US" dirty="0"/>
              <a:t>TO </a:t>
            </a:r>
            <a:r>
              <a:rPr lang="en-US" dirty="0" err="1"/>
              <a:t>crm_read</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699924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The following statement grants INSERT, UPDATE, and DELETE privileges to </a:t>
            </a:r>
            <a:r>
              <a:rPr lang="en-US" dirty="0" err="1"/>
              <a:t>crm_write</a:t>
            </a:r>
            <a:r>
              <a:rPr lang="en-US" dirty="0"/>
              <a:t> role:</a:t>
            </a:r>
          </a:p>
          <a:p>
            <a:pPr marL="0" indent="0">
              <a:buNone/>
            </a:pPr>
            <a:endParaRPr lang="en-US" dirty="0"/>
          </a:p>
          <a:p>
            <a:pPr marL="0" indent="0">
              <a:buNone/>
            </a:pPr>
            <a:r>
              <a:rPr lang="en-US" dirty="0"/>
              <a:t>GRANT INSERT, UPDATE, DELETE</a:t>
            </a:r>
          </a:p>
          <a:p>
            <a:pPr marL="0" indent="0">
              <a:buNone/>
            </a:pPr>
            <a:r>
              <a:rPr lang="en-US" dirty="0"/>
              <a:t>ON crm.* </a:t>
            </a:r>
          </a:p>
          <a:p>
            <a:pPr marL="0" indent="0">
              <a:buNone/>
            </a:pPr>
            <a:r>
              <a:rPr lang="en-US" dirty="0"/>
              <a:t>TO </a:t>
            </a:r>
            <a:r>
              <a:rPr lang="en-US" dirty="0" err="1"/>
              <a:t>crm_write</a:t>
            </a:r>
            <a:r>
              <a:rPr lang="en-US" dirty="0"/>
              <a:t>;</a:t>
            </a:r>
          </a:p>
          <a:p>
            <a:pPr marL="0" indent="0">
              <a:buNone/>
            </a:pPr>
            <a:r>
              <a:rPr lang="en-US" dirty="0"/>
              <a:t>Assigning roles to user accounts</a:t>
            </a:r>
          </a:p>
          <a:p>
            <a:pPr marL="0" indent="0">
              <a:buNone/>
            </a:pPr>
            <a:r>
              <a:rPr lang="en-US" dirty="0"/>
              <a:t>Suppose you need one user account as the developer, one user account that can have read-only access and two user accounts that can have read/write access.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2869815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To create new users, you use CREATE USER statements as follows:</a:t>
            </a:r>
          </a:p>
          <a:p>
            <a:pPr marL="0" indent="0">
              <a:buNone/>
            </a:pPr>
            <a:endParaRPr lang="en-US" dirty="0"/>
          </a:p>
          <a:p>
            <a:pPr marL="0" indent="0">
              <a:buNone/>
            </a:pPr>
            <a:r>
              <a:rPr lang="en-US" dirty="0"/>
              <a:t>-- developer user </a:t>
            </a:r>
          </a:p>
          <a:p>
            <a:pPr marL="0" indent="0">
              <a:buNone/>
            </a:pPr>
            <a:r>
              <a:rPr lang="en-US" dirty="0"/>
              <a:t>CREATE USER crm_dev1@localhost IDENTIFIED BY 'Secure$1782';</a:t>
            </a:r>
          </a:p>
          <a:p>
            <a:pPr marL="0" indent="0">
              <a:buNone/>
            </a:pPr>
            <a:r>
              <a:rPr lang="en-US" dirty="0"/>
              <a:t>-- read access user</a:t>
            </a:r>
          </a:p>
          <a:p>
            <a:pPr marL="0" indent="0">
              <a:buNone/>
            </a:pPr>
            <a:r>
              <a:rPr lang="en-US" dirty="0"/>
              <a:t>CREATE USER crm_read1@localhost IDENTIFIED BY 'Secure$5432';    </a:t>
            </a:r>
          </a:p>
          <a:p>
            <a:pPr marL="0" indent="0">
              <a:buNone/>
            </a:pPr>
            <a:r>
              <a:rPr lang="en-US" dirty="0"/>
              <a:t>-- read/write users</a:t>
            </a:r>
          </a:p>
          <a:p>
            <a:pPr marL="0" indent="0">
              <a:buNone/>
            </a:pPr>
            <a:r>
              <a:rPr lang="en-US" dirty="0"/>
              <a:t>CREATE USER crm_write1@localhost IDENTIFIED BY 'Secure$9075';   </a:t>
            </a:r>
          </a:p>
          <a:p>
            <a:pPr marL="0" indent="0">
              <a:buNone/>
            </a:pPr>
            <a:r>
              <a:rPr lang="en-US" dirty="0"/>
              <a:t>CREATE USER crm_write2@localhost IDENTIFIED BY 'Secure$3452';</a:t>
            </a:r>
          </a:p>
          <a:p>
            <a:pPr marL="0" indent="0">
              <a:buNone/>
            </a:pPr>
            <a:r>
              <a:rPr lang="en-US" dirty="0"/>
              <a:t>To assign roles to users, you use GRANT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11826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following statement grants the </a:t>
            </a:r>
            <a:r>
              <a:rPr lang="en-US" dirty="0" err="1" smtClean="0"/>
              <a:t>crm_dev</a:t>
            </a:r>
            <a:r>
              <a:rPr lang="en-US" dirty="0" smtClean="0"/>
              <a:t> </a:t>
            </a:r>
            <a:r>
              <a:rPr lang="en-US" dirty="0"/>
              <a:t>role to the user account crm_dev1@localhost:</a:t>
            </a:r>
          </a:p>
          <a:p>
            <a:pPr marL="0" indent="0">
              <a:buNone/>
            </a:pPr>
            <a:endParaRPr lang="en-US" dirty="0"/>
          </a:p>
          <a:p>
            <a:pPr marL="0" indent="0">
              <a:buNone/>
            </a:pPr>
            <a:r>
              <a:rPr lang="en-US" dirty="0"/>
              <a:t>GRANT </a:t>
            </a:r>
            <a:r>
              <a:rPr lang="en-US" dirty="0" err="1"/>
              <a:t>crm_dev</a:t>
            </a:r>
            <a:r>
              <a:rPr lang="en-US" dirty="0"/>
              <a:t> </a:t>
            </a:r>
          </a:p>
          <a:p>
            <a:pPr marL="0" indent="0">
              <a:buNone/>
            </a:pPr>
            <a:r>
              <a:rPr lang="en-US" dirty="0"/>
              <a:t>TO crm_dev1@localhost;</a:t>
            </a:r>
          </a:p>
          <a:p>
            <a:pPr marL="0" indent="0">
              <a:buNone/>
            </a:pPr>
            <a:r>
              <a:rPr lang="en-US" dirty="0"/>
              <a:t>The following statement grants the </a:t>
            </a:r>
            <a:r>
              <a:rPr lang="en-US" dirty="0" err="1"/>
              <a:t>crm_read</a:t>
            </a:r>
            <a:r>
              <a:rPr lang="en-US" dirty="0"/>
              <a:t> role to the user account crm_read1@localhost:</a:t>
            </a:r>
          </a:p>
          <a:p>
            <a:pPr marL="0" indent="0">
              <a:buNone/>
            </a:pPr>
            <a:endParaRPr lang="en-US" dirty="0"/>
          </a:p>
          <a:p>
            <a:pPr marL="0" indent="0">
              <a:buNone/>
            </a:pPr>
            <a:r>
              <a:rPr lang="en-US" dirty="0"/>
              <a:t>GRANT </a:t>
            </a:r>
            <a:r>
              <a:rPr lang="en-US" dirty="0" err="1"/>
              <a:t>crm_read</a:t>
            </a:r>
            <a:r>
              <a:rPr lang="en-US" dirty="0"/>
              <a:t> </a:t>
            </a:r>
          </a:p>
          <a:p>
            <a:pPr marL="0" indent="0">
              <a:buNone/>
            </a:pPr>
            <a:r>
              <a:rPr lang="en-US" dirty="0"/>
              <a:t>TO crm_read1@localhost;</a:t>
            </a:r>
          </a:p>
          <a:p>
            <a:pPr marL="0" indent="0">
              <a:buNone/>
            </a:pPr>
            <a:r>
              <a:rPr lang="en-US" dirty="0"/>
              <a:t>The following statement grants the </a:t>
            </a:r>
            <a:r>
              <a:rPr lang="en-US" dirty="0" err="1"/>
              <a:t>crm_read</a:t>
            </a:r>
            <a:r>
              <a:rPr lang="en-US" dirty="0"/>
              <a:t> and </a:t>
            </a:r>
            <a:r>
              <a:rPr lang="en-US" dirty="0" err="1"/>
              <a:t>crm_write</a:t>
            </a:r>
            <a:r>
              <a:rPr lang="en-US" dirty="0"/>
              <a:t> roles to the user accounts crm_write1@localhost and crm_write2@localhost: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3739182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GRANT </a:t>
            </a:r>
            <a:r>
              <a:rPr lang="en-US" dirty="0" err="1"/>
              <a:t>crm_read</a:t>
            </a:r>
            <a:r>
              <a:rPr lang="en-US" dirty="0"/>
              <a:t>, </a:t>
            </a:r>
          </a:p>
          <a:p>
            <a:pPr marL="0" indent="0">
              <a:buNone/>
            </a:pPr>
            <a:r>
              <a:rPr lang="en-US" dirty="0"/>
              <a:t>    </a:t>
            </a:r>
            <a:r>
              <a:rPr lang="en-US" dirty="0" err="1"/>
              <a:t>crm_write</a:t>
            </a:r>
            <a:r>
              <a:rPr lang="en-US" dirty="0"/>
              <a:t> </a:t>
            </a:r>
          </a:p>
          <a:p>
            <a:pPr marL="0" indent="0">
              <a:buNone/>
            </a:pPr>
            <a:r>
              <a:rPr lang="en-US" dirty="0"/>
              <a:t>TO crm_write1@localhost, </a:t>
            </a:r>
          </a:p>
          <a:p>
            <a:pPr marL="0" indent="0">
              <a:buNone/>
            </a:pPr>
            <a:r>
              <a:rPr lang="en-US" dirty="0"/>
              <a:t>    crm_write2@localhost;</a:t>
            </a:r>
          </a:p>
          <a:p>
            <a:pPr marL="0" indent="0">
              <a:buNone/>
            </a:pPr>
            <a:r>
              <a:rPr lang="en-US" dirty="0"/>
              <a:t>To verify the role assignments, you use the SHOW GRANTS statement as the following example:</a:t>
            </a:r>
          </a:p>
          <a:p>
            <a:pPr marL="0" indent="0">
              <a:buNone/>
            </a:pPr>
            <a:endParaRPr lang="en-US" dirty="0"/>
          </a:p>
          <a:p>
            <a:pPr marL="0" indent="0">
              <a:buNone/>
            </a:pPr>
            <a:r>
              <a:rPr lang="en-US" dirty="0"/>
              <a:t>SHOW GRANTS FOR crm_dev1@localhost;</a:t>
            </a:r>
          </a:p>
          <a:p>
            <a:pPr marL="0" indent="0">
              <a:buNone/>
            </a:pPr>
            <a:r>
              <a:rPr lang="en-US" dirty="0"/>
              <a:t>The statement returned the following result set: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0243" name="Picture 3" descr="https://sp.mysqltutorial.org/wp-content/uploads/2019/09/mysql-role-show-gr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781" y="4438741"/>
            <a:ext cx="4425892" cy="76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87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As you can see, it just returned granted roles. To show the privileges that roles represent, you use the USING clause with the name of the granted roles as follows:</a:t>
            </a:r>
          </a:p>
          <a:p>
            <a:pPr marL="0" indent="0">
              <a:buNone/>
            </a:pPr>
            <a:endParaRPr lang="en-US" dirty="0"/>
          </a:p>
          <a:p>
            <a:pPr marL="0" indent="0">
              <a:buNone/>
            </a:pPr>
            <a:r>
              <a:rPr lang="en-US" dirty="0"/>
              <a:t>SHOW GRANTS </a:t>
            </a:r>
          </a:p>
          <a:p>
            <a:pPr marL="0" indent="0">
              <a:buNone/>
            </a:pPr>
            <a:r>
              <a:rPr lang="en-US" dirty="0"/>
              <a:t>FOR crm_write1@localhost </a:t>
            </a:r>
          </a:p>
          <a:p>
            <a:pPr marL="0" indent="0">
              <a:buNone/>
            </a:pPr>
            <a:r>
              <a:rPr lang="en-US" dirty="0"/>
              <a:t>USING </a:t>
            </a:r>
            <a:r>
              <a:rPr lang="en-US" dirty="0" err="1"/>
              <a:t>crm_write</a:t>
            </a:r>
            <a:r>
              <a:rPr lang="en-US" dirty="0"/>
              <a:t>;</a:t>
            </a:r>
          </a:p>
          <a:p>
            <a:pPr marL="0" indent="0">
              <a:buNone/>
            </a:pPr>
            <a:r>
              <a:rPr lang="en-US" dirty="0"/>
              <a:t>The statement returns the following output: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136913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pic>
        <p:nvPicPr>
          <p:cNvPr id="12290" name="Picture 2" descr="mysql role - show grants with using clau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864" y="3095897"/>
            <a:ext cx="6711517" cy="12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9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Setting default roles</a:t>
            </a:r>
          </a:p>
          <a:p>
            <a:pPr marL="0" indent="0">
              <a:buNone/>
            </a:pPr>
            <a:r>
              <a:rPr lang="en-US" dirty="0"/>
              <a:t>Now if you connect to the MySQL using the crm_read1 user account and try to access the CRM database:</a:t>
            </a:r>
          </a:p>
          <a:p>
            <a:pPr marL="0" indent="0">
              <a:buNone/>
            </a:pPr>
            <a:endParaRPr lang="en-US" dirty="0"/>
          </a:p>
          <a:p>
            <a:pPr marL="0" indent="0">
              <a:buNone/>
            </a:pPr>
            <a:r>
              <a:rPr lang="en-US" dirty="0"/>
              <a:t>&gt;</a:t>
            </a:r>
            <a:r>
              <a:rPr lang="en-US" dirty="0" err="1"/>
              <a:t>mysql</a:t>
            </a:r>
            <a:r>
              <a:rPr lang="en-US" dirty="0"/>
              <a:t> -u crm_read1 -p</a:t>
            </a:r>
          </a:p>
          <a:p>
            <a:pPr marL="0" indent="0">
              <a:buNone/>
            </a:pPr>
            <a:r>
              <a:rPr lang="en-US" dirty="0"/>
              <a:t>Enter password: ***********</a:t>
            </a:r>
          </a:p>
          <a:p>
            <a:pPr marL="0" indent="0">
              <a:buNone/>
            </a:pPr>
            <a:r>
              <a:rPr lang="en-US" dirty="0" err="1"/>
              <a:t>mysql</a:t>
            </a:r>
            <a:r>
              <a:rPr lang="en-US" dirty="0"/>
              <a:t>&gt;USE </a:t>
            </a:r>
            <a:r>
              <a:rPr lang="en-US" dirty="0" err="1"/>
              <a:t>crm</a:t>
            </a:r>
            <a:r>
              <a:rPr lang="en-US" dirty="0"/>
              <a:t>;</a:t>
            </a:r>
          </a:p>
          <a:p>
            <a:pPr marL="0" indent="0">
              <a:buNone/>
            </a:pPr>
            <a:r>
              <a:rPr lang="en-US" dirty="0"/>
              <a:t>The statement issued the following error message:</a:t>
            </a:r>
          </a:p>
          <a:p>
            <a:pPr marL="0" indent="0">
              <a:buNone/>
            </a:pPr>
            <a:endParaRPr lang="en-US" dirty="0"/>
          </a:p>
          <a:p>
            <a:pPr marL="0" indent="0">
              <a:buNone/>
            </a:pPr>
            <a:r>
              <a:rPr lang="en-US" dirty="0"/>
              <a:t>ERROR 1044 (42000): Access denied for user 'crm_read1'@'localhost' to database '</a:t>
            </a:r>
            <a:r>
              <a:rPr lang="en-US" dirty="0" err="1"/>
              <a:t>crm</a:t>
            </a:r>
            <a:r>
              <a:rPr lang="en-US" dirty="0"/>
              <a:t>'</a:t>
            </a:r>
          </a:p>
          <a:p>
            <a:pPr marL="0" indent="0">
              <a:buNone/>
            </a:pPr>
            <a:r>
              <a:rPr lang="en-US" dirty="0"/>
              <a:t>This is because when you granted roles to a user account, it did not automatically make the roles to become active when the user account connects to the database server.</a:t>
            </a:r>
          </a:p>
          <a:p>
            <a:pPr marL="0" indent="0">
              <a:buNone/>
            </a:pPr>
            <a:endParaRPr lang="en-US" dirty="0"/>
          </a:p>
          <a:p>
            <a:pPr marL="0" indent="0">
              <a:buNone/>
            </a:pPr>
            <a:r>
              <a:rPr lang="en-US" dirty="0"/>
              <a:t>If you invoke the CURRENT_ROLE() function, it will return NONE, meaning no active roles.</a:t>
            </a:r>
          </a:p>
          <a:p>
            <a:pPr marL="0" indent="0">
              <a:buNone/>
            </a:pPr>
            <a:endParaRPr lang="en-US" dirty="0"/>
          </a:p>
          <a:p>
            <a:pPr marL="0" indent="0">
              <a:buNone/>
            </a:pPr>
            <a:r>
              <a:rPr lang="en-US" dirty="0"/>
              <a:t>SELECT </a:t>
            </a:r>
            <a:r>
              <a:rPr lang="en-US" dirty="0" err="1"/>
              <a:t>current_role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4267937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Here is the output:</a:t>
            </a:r>
          </a:p>
          <a:p>
            <a:pPr marL="0" indent="0">
              <a:buNone/>
            </a:pPr>
            <a:endParaRPr lang="en-US" dirty="0"/>
          </a:p>
          <a:p>
            <a:pPr marL="0" indent="0">
              <a:buNone/>
            </a:pPr>
            <a:r>
              <a:rPr lang="en-US" dirty="0"/>
              <a:t>+----------------+</a:t>
            </a:r>
          </a:p>
          <a:p>
            <a:pPr marL="0" indent="0">
              <a:buNone/>
            </a:pPr>
            <a:r>
              <a:rPr lang="en-US" dirty="0"/>
              <a:t>| </a:t>
            </a:r>
            <a:r>
              <a:rPr lang="en-US" dirty="0" err="1"/>
              <a:t>current_role</a:t>
            </a:r>
            <a:r>
              <a:rPr lang="en-US" dirty="0"/>
              <a:t>() |</a:t>
            </a:r>
          </a:p>
          <a:p>
            <a:pPr marL="0" indent="0">
              <a:buNone/>
            </a:pPr>
            <a:r>
              <a:rPr lang="en-US" dirty="0"/>
              <a:t>+----------------+</a:t>
            </a:r>
          </a:p>
          <a:p>
            <a:pPr marL="0" indent="0">
              <a:buNone/>
            </a:pPr>
            <a:r>
              <a:rPr lang="en-US" dirty="0"/>
              <a:t>| NONE           |</a:t>
            </a:r>
          </a:p>
          <a:p>
            <a:pPr marL="0" indent="0">
              <a:buNone/>
            </a:pPr>
            <a:r>
              <a:rPr lang="en-US" dirty="0"/>
              <a:t>+----------------+</a:t>
            </a:r>
          </a:p>
          <a:p>
            <a:pPr marL="0" indent="0">
              <a:buNone/>
            </a:pPr>
            <a:r>
              <a:rPr lang="en-US" dirty="0"/>
              <a:t>1 row in set (0.00 sec)</a:t>
            </a:r>
          </a:p>
          <a:p>
            <a:pPr marL="0" indent="0">
              <a:buNone/>
            </a:pPr>
            <a:r>
              <a:rPr lang="en-US" dirty="0"/>
              <a:t>To specify which roles should be active each time a user account connects to the database server, you use the SET DEFAULT ROLE statement.</a:t>
            </a:r>
          </a:p>
          <a:p>
            <a:pPr marL="0" indent="0">
              <a:buNone/>
            </a:pPr>
            <a:endParaRPr lang="en-US" dirty="0"/>
          </a:p>
          <a:p>
            <a:pPr marL="0" indent="0">
              <a:buNone/>
            </a:pPr>
            <a:r>
              <a:rPr lang="en-US" dirty="0"/>
              <a:t>The following statement sets the default for the crm_read1@localhost account all its assigned roles.</a:t>
            </a:r>
          </a:p>
          <a:p>
            <a:pPr marL="0" indent="0">
              <a:buNone/>
            </a:pPr>
            <a:endParaRPr lang="en-US" dirty="0"/>
          </a:p>
          <a:p>
            <a:pPr marL="0" indent="0">
              <a:buNone/>
            </a:pPr>
            <a:r>
              <a:rPr lang="en-US" dirty="0"/>
              <a:t>SET DEFAULT ROLE ALL TO crm_read1@localhost;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1704921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Now, if you connect to the MySQL database server using the crm_read1 user account and invoke the CURRENT_ROLE() function:</a:t>
            </a:r>
          </a:p>
          <a:p>
            <a:pPr marL="0" indent="0">
              <a:buNone/>
            </a:pPr>
            <a:endParaRPr lang="en-US" dirty="0"/>
          </a:p>
          <a:p>
            <a:pPr marL="0" indent="0">
              <a:buNone/>
            </a:pPr>
            <a:r>
              <a:rPr lang="en-US" dirty="0"/>
              <a:t>&gt;</a:t>
            </a:r>
            <a:r>
              <a:rPr lang="en-US" dirty="0" err="1"/>
              <a:t>mysql</a:t>
            </a:r>
            <a:r>
              <a:rPr lang="en-US" dirty="0"/>
              <a:t> -u crm_read1 -p</a:t>
            </a:r>
          </a:p>
          <a:p>
            <a:pPr marL="0" indent="0">
              <a:buNone/>
            </a:pPr>
            <a:r>
              <a:rPr lang="en-US" dirty="0"/>
              <a:t>Enter password: ***********</a:t>
            </a:r>
          </a:p>
          <a:p>
            <a:pPr marL="0" indent="0">
              <a:buNone/>
            </a:pPr>
            <a:r>
              <a:rPr lang="en-US" dirty="0" err="1"/>
              <a:t>mysql</a:t>
            </a:r>
            <a:r>
              <a:rPr lang="en-US" dirty="0"/>
              <a:t>&gt; select </a:t>
            </a:r>
            <a:r>
              <a:rPr lang="en-US" dirty="0" err="1"/>
              <a:t>current_role</a:t>
            </a:r>
            <a:r>
              <a:rPr lang="en-US" dirty="0"/>
              <a:t>();</a:t>
            </a:r>
          </a:p>
          <a:p>
            <a:pPr marL="0" indent="0">
              <a:buNone/>
            </a:pPr>
            <a:r>
              <a:rPr lang="en-US" dirty="0"/>
              <a:t>You will see the default roles for crm_read1 user account.</a:t>
            </a:r>
          </a:p>
          <a:p>
            <a:pPr marL="0" indent="0">
              <a:buNone/>
            </a:pPr>
            <a:endParaRPr lang="en-US" dirty="0"/>
          </a:p>
          <a:p>
            <a:pPr marL="0" indent="0">
              <a:buNone/>
            </a:pPr>
            <a:r>
              <a:rPr lang="en-US" dirty="0"/>
              <a:t>+----------------+</a:t>
            </a:r>
          </a:p>
          <a:p>
            <a:pPr marL="0" indent="0">
              <a:buNone/>
            </a:pPr>
            <a:r>
              <a:rPr lang="en-US" dirty="0"/>
              <a:t>| </a:t>
            </a:r>
            <a:r>
              <a:rPr lang="en-US" dirty="0" err="1"/>
              <a:t>current_role</a:t>
            </a:r>
            <a:r>
              <a:rPr lang="en-US" dirty="0"/>
              <a:t>() |</a:t>
            </a:r>
          </a:p>
          <a:p>
            <a:pPr marL="0" indent="0">
              <a:buNone/>
            </a:pPr>
            <a:r>
              <a:rPr lang="en-US" dirty="0"/>
              <a:t>+----------------+</a:t>
            </a:r>
          </a:p>
          <a:p>
            <a:pPr marL="0" indent="0">
              <a:buNone/>
            </a:pPr>
            <a:r>
              <a:rPr lang="en-US" dirty="0"/>
              <a:t>| `</a:t>
            </a:r>
            <a:r>
              <a:rPr lang="en-US" dirty="0" err="1"/>
              <a:t>crm_read</a:t>
            </a:r>
            <a:r>
              <a:rPr lang="en-US" dirty="0"/>
              <a:t>`@`%` |</a:t>
            </a:r>
          </a:p>
          <a:p>
            <a:pPr marL="0" indent="0">
              <a:buNone/>
            </a:pPr>
            <a:r>
              <a:rPr lang="en-US" dirty="0"/>
              <a:t>+----------------+</a:t>
            </a:r>
          </a:p>
          <a:p>
            <a:pPr marL="0" indent="0">
              <a:buNone/>
            </a:pPr>
            <a:r>
              <a:rPr lang="en-US" dirty="0"/>
              <a:t>1 row in set (0.00 sec)</a:t>
            </a:r>
          </a:p>
          <a:p>
            <a:pPr marL="0" indent="0">
              <a:buNone/>
            </a:pPr>
            <a:r>
              <a:rPr lang="en-US" dirty="0"/>
              <a:t>You can test the privileges of </a:t>
            </a:r>
            <a:r>
              <a:rPr lang="en-US" dirty="0" err="1"/>
              <a:t>crm_read</a:t>
            </a:r>
            <a:r>
              <a:rPr lang="en-US" dirty="0"/>
              <a:t> account by switching the current database to CRM, executing a SELECT statement and a DELETE statement as follows: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2682041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a:t>
            </a:fld>
            <a:endParaRPr lang="en-US"/>
          </a:p>
        </p:txBody>
      </p:sp>
      <p:pic>
        <p:nvPicPr>
          <p:cNvPr id="1026" name="Picture 2" descr="https://sp.mysqltutorial.org/wp-content/uploads/2019/09/MySQL-Ro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7740" y="2465568"/>
            <a:ext cx="6352381" cy="288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9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mysql</a:t>
            </a:r>
            <a:r>
              <a:rPr lang="en-US" dirty="0"/>
              <a:t>&gt; use </a:t>
            </a:r>
            <a:r>
              <a:rPr lang="en-US" dirty="0" err="1"/>
              <a:t>crm</a:t>
            </a:r>
            <a:r>
              <a:rPr lang="en-US" dirty="0"/>
              <a:t>;</a:t>
            </a:r>
          </a:p>
          <a:p>
            <a:pPr marL="0" indent="0">
              <a:buNone/>
            </a:pPr>
            <a:r>
              <a:rPr lang="en-US" dirty="0"/>
              <a:t>Database changed</a:t>
            </a:r>
          </a:p>
          <a:p>
            <a:pPr marL="0" indent="0">
              <a:buNone/>
            </a:pPr>
            <a:r>
              <a:rPr lang="en-US" dirty="0" err="1"/>
              <a:t>mysql</a:t>
            </a:r>
            <a:r>
              <a:rPr lang="en-US" dirty="0"/>
              <a:t>&gt; SELECT COUNT(*) FROM customers;</a:t>
            </a:r>
          </a:p>
          <a:p>
            <a:pPr marL="0" indent="0">
              <a:buNone/>
            </a:pPr>
            <a:r>
              <a:rPr lang="en-US" dirty="0"/>
              <a:t>+----------+</a:t>
            </a:r>
          </a:p>
          <a:p>
            <a:pPr marL="0" indent="0">
              <a:buNone/>
            </a:pPr>
            <a:r>
              <a:rPr lang="en-US" dirty="0"/>
              <a:t>| COUNT(*) |</a:t>
            </a:r>
          </a:p>
          <a:p>
            <a:pPr marL="0" indent="0">
              <a:buNone/>
            </a:pPr>
            <a:r>
              <a:rPr lang="en-US" dirty="0"/>
              <a:t>+----------+</a:t>
            </a:r>
          </a:p>
          <a:p>
            <a:pPr marL="0" indent="0">
              <a:buNone/>
            </a:pPr>
            <a:r>
              <a:rPr lang="en-US" dirty="0"/>
              <a:t>|        2 |</a:t>
            </a:r>
          </a:p>
          <a:p>
            <a:pPr marL="0" indent="0">
              <a:buNone/>
            </a:pPr>
            <a:r>
              <a:rPr lang="en-US" dirty="0"/>
              <a:t>+----------+</a:t>
            </a:r>
          </a:p>
          <a:p>
            <a:pPr marL="0" indent="0">
              <a:buNone/>
            </a:pPr>
            <a:r>
              <a:rPr lang="en-US" dirty="0"/>
              <a:t>1 row in set (0.00 sec)</a:t>
            </a:r>
          </a:p>
          <a:p>
            <a:pPr marL="0" indent="0">
              <a:buNone/>
            </a:pPr>
            <a:endParaRPr lang="en-US" dirty="0"/>
          </a:p>
          <a:p>
            <a:pPr marL="0" indent="0">
              <a:buNone/>
            </a:pPr>
            <a:r>
              <a:rPr lang="en-US" dirty="0" err="1"/>
              <a:t>mysql</a:t>
            </a:r>
            <a:r>
              <a:rPr lang="en-US" dirty="0"/>
              <a:t>&gt; DELETE FROM customers;</a:t>
            </a:r>
          </a:p>
          <a:p>
            <a:pPr marL="0" indent="0">
              <a:buNone/>
            </a:pPr>
            <a:r>
              <a:rPr lang="en-US" dirty="0"/>
              <a:t>ERROR 1142 (42000): DELETE command denied to user 'crm_read1'@'localhost' for table 'customers'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1757725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It worked as expected. When we issued the DELETE statement, MySQL issued an error because crm_read1 user account has only read access.</a:t>
            </a:r>
          </a:p>
          <a:p>
            <a:pPr marL="0" indent="0">
              <a:buNone/>
            </a:pPr>
            <a:endParaRPr lang="en-US" dirty="0"/>
          </a:p>
          <a:p>
            <a:pPr marL="0" indent="0">
              <a:buNone/>
            </a:pPr>
            <a:r>
              <a:rPr lang="en-US" dirty="0"/>
              <a:t>Setting active roles</a:t>
            </a:r>
          </a:p>
          <a:p>
            <a:pPr marL="0" indent="0">
              <a:buNone/>
            </a:pPr>
            <a:r>
              <a:rPr lang="en-US" dirty="0"/>
              <a:t>A user account can modify the current user’s effective privileges within the current session by specifying which granted role are active.</a:t>
            </a:r>
          </a:p>
          <a:p>
            <a:pPr marL="0" indent="0">
              <a:buNone/>
            </a:pPr>
            <a:endParaRPr lang="en-US" dirty="0"/>
          </a:p>
          <a:p>
            <a:pPr marL="0" indent="0">
              <a:buNone/>
            </a:pPr>
            <a:r>
              <a:rPr lang="en-US" dirty="0"/>
              <a:t>The following statement set the active role to NONE, meaning no active role.</a:t>
            </a:r>
          </a:p>
          <a:p>
            <a:pPr marL="0" indent="0">
              <a:buNone/>
            </a:pPr>
            <a:endParaRPr lang="en-US" dirty="0"/>
          </a:p>
          <a:p>
            <a:pPr marL="0" indent="0">
              <a:buNone/>
            </a:pPr>
            <a:r>
              <a:rPr lang="en-US" dirty="0"/>
              <a:t>SET ROLE NONE;</a:t>
            </a:r>
          </a:p>
          <a:p>
            <a:pPr marL="0" indent="0">
              <a:buNone/>
            </a:pPr>
            <a:r>
              <a:rPr lang="en-US" dirty="0"/>
              <a:t>To set active roles to all granted role, you use:</a:t>
            </a:r>
          </a:p>
          <a:p>
            <a:pPr marL="0" indent="0">
              <a:buNone/>
            </a:pPr>
            <a:endParaRPr lang="en-US" dirty="0"/>
          </a:p>
          <a:p>
            <a:pPr marL="0" indent="0">
              <a:buNone/>
            </a:pPr>
            <a:r>
              <a:rPr lang="en-US" dirty="0"/>
              <a:t>SET ROLE ALL;</a:t>
            </a:r>
          </a:p>
          <a:p>
            <a:pPr marL="0" indent="0">
              <a:buNone/>
            </a:pPr>
            <a:r>
              <a:rPr lang="en-US" dirty="0"/>
              <a:t>To set active roles to default roles that set by the SET DEFAULT ROLE statement, you use:</a:t>
            </a:r>
          </a:p>
          <a:p>
            <a:pPr marL="0" indent="0">
              <a:buNone/>
            </a:pPr>
            <a:endParaRPr lang="en-US" dirty="0"/>
          </a:p>
          <a:p>
            <a:pPr marL="0" indent="0">
              <a:buNone/>
            </a:pPr>
            <a:r>
              <a:rPr lang="en-US" dirty="0"/>
              <a:t>SET ROLE DEFAULT;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3349562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To set active named roles, you use:</a:t>
            </a:r>
          </a:p>
          <a:p>
            <a:pPr marL="0" indent="0">
              <a:buNone/>
            </a:pPr>
            <a:endParaRPr lang="en-US" dirty="0"/>
          </a:p>
          <a:p>
            <a:pPr marL="0" indent="0">
              <a:buNone/>
            </a:pPr>
            <a:r>
              <a:rPr lang="en-US" dirty="0"/>
              <a:t>SET ROLE </a:t>
            </a:r>
          </a:p>
          <a:p>
            <a:pPr marL="0" indent="0">
              <a:buNone/>
            </a:pPr>
            <a:r>
              <a:rPr lang="en-US" dirty="0"/>
              <a:t>    granted_role_1</a:t>
            </a:r>
          </a:p>
          <a:p>
            <a:pPr marL="0" indent="0">
              <a:buNone/>
            </a:pPr>
            <a:r>
              <a:rPr lang="en-US" dirty="0"/>
              <a:t>    [,granted_role_2, ...]</a:t>
            </a:r>
          </a:p>
          <a:p>
            <a:pPr marL="0" indent="0">
              <a:buNone/>
            </a:pPr>
            <a:r>
              <a:rPr lang="en-US" dirty="0"/>
              <a:t>Revoking privileges from roles</a:t>
            </a:r>
          </a:p>
          <a:p>
            <a:pPr marL="0" indent="0">
              <a:buNone/>
            </a:pPr>
            <a:r>
              <a:rPr lang="en-US" dirty="0"/>
              <a:t>To revoke privileges from a specific role, you use the REVOKE statement. The REVOKE statement takes effect not only the role but also any account granted the role.</a:t>
            </a:r>
          </a:p>
          <a:p>
            <a:pPr marL="0" indent="0">
              <a:buNone/>
            </a:pPr>
            <a:endParaRPr lang="en-US" dirty="0"/>
          </a:p>
          <a:p>
            <a:pPr marL="0" indent="0">
              <a:buNone/>
            </a:pPr>
            <a:r>
              <a:rPr lang="en-US" dirty="0"/>
              <a:t>For example, to temporarily make all read/write users read-only, you change the </a:t>
            </a:r>
            <a:r>
              <a:rPr lang="en-US" dirty="0" err="1"/>
              <a:t>crm_write</a:t>
            </a:r>
            <a:r>
              <a:rPr lang="en-US" dirty="0"/>
              <a:t> role as follows:</a:t>
            </a:r>
          </a:p>
          <a:p>
            <a:pPr marL="0" indent="0">
              <a:buNone/>
            </a:pPr>
            <a:endParaRPr lang="en-US" dirty="0"/>
          </a:p>
          <a:p>
            <a:pPr marL="0" indent="0">
              <a:buNone/>
            </a:pPr>
            <a:r>
              <a:rPr lang="en-US" dirty="0"/>
              <a:t>REVOKE INSERT, UPDATE, DELETE </a:t>
            </a:r>
          </a:p>
          <a:p>
            <a:pPr marL="0" indent="0">
              <a:buNone/>
            </a:pPr>
            <a:r>
              <a:rPr lang="en-US" dirty="0"/>
              <a:t>ON crm.* </a:t>
            </a:r>
          </a:p>
          <a:p>
            <a:pPr marL="0" indent="0">
              <a:buNone/>
            </a:pPr>
            <a:r>
              <a:rPr lang="en-US" dirty="0"/>
              <a:t>FROM </a:t>
            </a:r>
            <a:r>
              <a:rPr lang="en-US" dirty="0" err="1"/>
              <a:t>crm_write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187626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To restore the privileges, you need to re-grant them as follows:</a:t>
            </a:r>
          </a:p>
          <a:p>
            <a:pPr marL="0" indent="0">
              <a:buNone/>
            </a:pPr>
            <a:endParaRPr lang="en-US" dirty="0"/>
          </a:p>
          <a:p>
            <a:pPr marL="0" indent="0">
              <a:buNone/>
            </a:pPr>
            <a:r>
              <a:rPr lang="en-US" dirty="0"/>
              <a:t>GRANT INSERT, UPDATE, DELETE </a:t>
            </a:r>
          </a:p>
          <a:p>
            <a:pPr marL="0" indent="0">
              <a:buNone/>
            </a:pPr>
            <a:r>
              <a:rPr lang="en-US" dirty="0"/>
              <a:t>ON crm.* </a:t>
            </a:r>
          </a:p>
          <a:p>
            <a:pPr marL="0" indent="0">
              <a:buNone/>
            </a:pPr>
            <a:r>
              <a:rPr lang="en-US" dirty="0"/>
              <a:t>FOR </a:t>
            </a:r>
            <a:r>
              <a:rPr lang="en-US" dirty="0" err="1"/>
              <a:t>crm_write</a:t>
            </a:r>
            <a:r>
              <a:rPr lang="en-US" dirty="0"/>
              <a:t>;</a:t>
            </a:r>
          </a:p>
          <a:p>
            <a:pPr marL="0" indent="0">
              <a:buNone/>
            </a:pPr>
            <a:r>
              <a:rPr lang="en-US" dirty="0"/>
              <a:t>Removing roles</a:t>
            </a:r>
          </a:p>
          <a:p>
            <a:pPr marL="0" indent="0">
              <a:buNone/>
            </a:pPr>
            <a:r>
              <a:rPr lang="en-US" dirty="0"/>
              <a:t>To delete one or more roles, you use the DROP ROLE statement as follows:</a:t>
            </a:r>
          </a:p>
          <a:p>
            <a:pPr marL="0" indent="0">
              <a:buNone/>
            </a:pPr>
            <a:endParaRPr lang="en-US" dirty="0"/>
          </a:p>
          <a:p>
            <a:pPr marL="0" indent="0">
              <a:buNone/>
            </a:pPr>
            <a:r>
              <a:rPr lang="en-US" dirty="0"/>
              <a:t>DROP ROLE </a:t>
            </a:r>
            <a:r>
              <a:rPr lang="en-US" dirty="0" err="1"/>
              <a:t>role_name</a:t>
            </a:r>
            <a:r>
              <a:rPr lang="en-US" dirty="0"/>
              <a:t>[, </a:t>
            </a:r>
            <a:r>
              <a:rPr lang="en-US" dirty="0" err="1"/>
              <a:t>role_name</a:t>
            </a:r>
            <a:r>
              <a:rPr lang="en-US" dirty="0"/>
              <a:t>, ...];</a:t>
            </a:r>
          </a:p>
          <a:p>
            <a:pPr marL="0" indent="0">
              <a:buNone/>
            </a:pPr>
            <a:r>
              <a:rPr lang="en-US" dirty="0"/>
              <a:t>Like the REVOKE statement, the DROP ROLE statement revokes roles from every user account to which they were granted.</a:t>
            </a:r>
          </a:p>
          <a:p>
            <a:pPr marL="0" indent="0">
              <a:buNone/>
            </a:pPr>
            <a:endParaRPr lang="en-US" dirty="0"/>
          </a:p>
          <a:p>
            <a:pPr marL="0" indent="0">
              <a:buNone/>
            </a:pPr>
            <a:r>
              <a:rPr lang="en-US" dirty="0"/>
              <a:t>For example, to remove the </a:t>
            </a:r>
            <a:r>
              <a:rPr lang="en-US" dirty="0" err="1"/>
              <a:t>crm_read</a:t>
            </a:r>
            <a:r>
              <a:rPr lang="en-US" dirty="0"/>
              <a:t>, </a:t>
            </a:r>
            <a:r>
              <a:rPr lang="en-US" dirty="0" err="1"/>
              <a:t>crm_write</a:t>
            </a:r>
            <a:r>
              <a:rPr lang="en-US" dirty="0"/>
              <a:t> roles, you use the following statement:</a:t>
            </a:r>
          </a:p>
          <a:p>
            <a:pPr marL="0" indent="0">
              <a:buNone/>
            </a:pPr>
            <a:endParaRPr lang="en-US" dirty="0"/>
          </a:p>
          <a:p>
            <a:pPr marL="0" indent="0">
              <a:buNone/>
            </a:pPr>
            <a:r>
              <a:rPr lang="en-US" dirty="0"/>
              <a:t>DROP ROLE </a:t>
            </a:r>
            <a:r>
              <a:rPr lang="en-US" dirty="0" err="1"/>
              <a:t>crm_read</a:t>
            </a:r>
            <a:r>
              <a:rPr lang="en-US" dirty="0"/>
              <a:t>, </a:t>
            </a:r>
            <a:r>
              <a:rPr lang="en-US" dirty="0" err="1"/>
              <a:t>crm_write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155901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Copying privileges from a user account to another</a:t>
            </a:r>
          </a:p>
          <a:p>
            <a:pPr marL="0" indent="0">
              <a:buNone/>
            </a:pPr>
            <a:r>
              <a:rPr lang="en-US" dirty="0"/>
              <a:t>MySQL treats user accounts like roles, therefore, you can grant a user account to another user account like granting a role to that user account. This allows you to copy privileges from a user to another user.</a:t>
            </a:r>
          </a:p>
          <a:p>
            <a:pPr marL="0" indent="0">
              <a:buNone/>
            </a:pPr>
            <a:endParaRPr lang="en-US" dirty="0"/>
          </a:p>
          <a:p>
            <a:pPr marL="0" indent="0">
              <a:buNone/>
            </a:pPr>
            <a:r>
              <a:rPr lang="en-US" dirty="0"/>
              <a:t>Suppose you need another developer account for the CRM database:</a:t>
            </a:r>
          </a:p>
          <a:p>
            <a:pPr marL="0" indent="0">
              <a:buNone/>
            </a:pPr>
            <a:endParaRPr lang="en-US" dirty="0"/>
          </a:p>
          <a:p>
            <a:pPr marL="0" indent="0">
              <a:buNone/>
            </a:pPr>
            <a:r>
              <a:rPr lang="en-US" dirty="0"/>
              <a:t>First, create the new user account:</a:t>
            </a:r>
          </a:p>
          <a:p>
            <a:pPr marL="0" indent="0">
              <a:buNone/>
            </a:pPr>
            <a:endParaRPr lang="en-US" dirty="0"/>
          </a:p>
          <a:p>
            <a:pPr marL="0" indent="0">
              <a:buNone/>
            </a:pPr>
            <a:r>
              <a:rPr lang="en-US" dirty="0"/>
              <a:t>CREATE USER crm_dev2@localhost </a:t>
            </a:r>
          </a:p>
          <a:p>
            <a:pPr marL="0" indent="0">
              <a:buNone/>
            </a:pPr>
            <a:r>
              <a:rPr lang="en-US" dirty="0"/>
              <a:t>IDENTIFIED BY 'Secure$6275';</a:t>
            </a:r>
          </a:p>
          <a:p>
            <a:pPr marL="0" indent="0">
              <a:buNone/>
            </a:pPr>
            <a:r>
              <a:rPr lang="en-US" dirty="0"/>
              <a:t>Second, copy privileges from the crm_dev1 user account to crm_dev2 user account as follows:</a:t>
            </a:r>
          </a:p>
          <a:p>
            <a:pPr marL="0" indent="0">
              <a:buNone/>
            </a:pPr>
            <a:endParaRPr lang="en-US" dirty="0"/>
          </a:p>
          <a:p>
            <a:pPr marL="0" indent="0">
              <a:buNone/>
            </a:pPr>
            <a:r>
              <a:rPr lang="en-US" dirty="0"/>
              <a:t>GRANT crm_dev1@localhost </a:t>
            </a:r>
          </a:p>
          <a:p>
            <a:pPr marL="0" indent="0">
              <a:buNone/>
            </a:pPr>
            <a:r>
              <a:rPr lang="en-US" dirty="0"/>
              <a:t>TO crm_dev2@localhost;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24</a:t>
            </a:fld>
            <a:endParaRPr lang="en-US"/>
          </a:p>
        </p:txBody>
      </p:sp>
    </p:spTree>
    <p:extLst>
      <p:ext uri="{BB962C8B-B14F-4D97-AF65-F5344CB8AC3E}">
        <p14:creationId xmlns:p14="http://schemas.microsoft.com/office/powerpoint/2010/main" val="1130523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grant the same set of privileges to multiple users, you follow these steps:</a:t>
            </a:r>
          </a:p>
          <a:p>
            <a:pPr marL="0" indent="0">
              <a:buNone/>
            </a:pPr>
            <a:endParaRPr lang="en-US" dirty="0"/>
          </a:p>
          <a:p>
            <a:pPr marL="0" indent="0">
              <a:buNone/>
            </a:pPr>
            <a:r>
              <a:rPr lang="en-US" dirty="0"/>
              <a:t>First, create a new role.</a:t>
            </a:r>
          </a:p>
          <a:p>
            <a:pPr marL="0" indent="0">
              <a:buNone/>
            </a:pPr>
            <a:r>
              <a:rPr lang="en-US" dirty="0"/>
              <a:t>Second, grant privileges to the role.</a:t>
            </a:r>
          </a:p>
          <a:p>
            <a:pPr marL="0" indent="0">
              <a:buNone/>
            </a:pPr>
            <a:r>
              <a:rPr lang="en-US" dirty="0"/>
              <a:t>Third, grant the role to the users.</a:t>
            </a:r>
          </a:p>
          <a:p>
            <a:pPr marL="0" indent="0">
              <a:buNone/>
            </a:pPr>
            <a:r>
              <a:rPr lang="en-US" dirty="0"/>
              <a:t>In case you want to change the privileges of the users, you need to change the privileges of the granted role only. The changes will take effect to all users to which the role granted.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707315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MySQL role example</a:t>
            </a:r>
          </a:p>
          <a:p>
            <a:pPr marL="0" indent="0">
              <a:buNone/>
            </a:pPr>
            <a:r>
              <a:rPr lang="en-US" dirty="0"/>
              <a:t>First, create a new database named CRM, which stands for customer relationship management.</a:t>
            </a:r>
          </a:p>
          <a:p>
            <a:pPr marL="0" indent="0">
              <a:buNone/>
            </a:pPr>
            <a:endParaRPr lang="en-US" dirty="0"/>
          </a:p>
          <a:p>
            <a:pPr marL="0" indent="0">
              <a:buNone/>
            </a:pPr>
            <a:r>
              <a:rPr lang="en-US" dirty="0"/>
              <a:t>CREATE DATABASE </a:t>
            </a:r>
            <a:r>
              <a:rPr lang="en-US" dirty="0" err="1"/>
              <a:t>crm</a:t>
            </a:r>
            <a:r>
              <a:rPr lang="en-US" dirty="0"/>
              <a:t>;</a:t>
            </a:r>
          </a:p>
          <a:p>
            <a:pPr marL="0" indent="0">
              <a:buNone/>
            </a:pPr>
            <a:r>
              <a:rPr lang="en-US" dirty="0"/>
              <a:t>Next, use the </a:t>
            </a:r>
            <a:r>
              <a:rPr lang="en-US" dirty="0" err="1"/>
              <a:t>crm</a:t>
            </a:r>
            <a:r>
              <a:rPr lang="en-US" dirty="0"/>
              <a:t> database:</a:t>
            </a:r>
          </a:p>
          <a:p>
            <a:pPr marL="0" indent="0">
              <a:buNone/>
            </a:pPr>
            <a:endParaRPr lang="en-US" dirty="0"/>
          </a:p>
          <a:p>
            <a:pPr marL="0" indent="0">
              <a:buNone/>
            </a:pPr>
            <a:r>
              <a:rPr lang="en-US" dirty="0"/>
              <a:t>USE </a:t>
            </a:r>
            <a:r>
              <a:rPr lang="en-US" dirty="0" err="1"/>
              <a:t>crm</a:t>
            </a:r>
            <a:r>
              <a:rPr lang="en-US" dirty="0"/>
              <a:t>;</a:t>
            </a:r>
          </a:p>
          <a:p>
            <a:pPr marL="0" indent="0">
              <a:buNone/>
            </a:pPr>
            <a:r>
              <a:rPr lang="en-US" dirty="0"/>
              <a:t>Then, create customer table inside the CRM database.</a:t>
            </a:r>
          </a:p>
          <a:p>
            <a:pPr marL="0" indent="0">
              <a:buNone/>
            </a:pPr>
            <a:endParaRPr lang="en-US" dirty="0"/>
          </a:p>
          <a:p>
            <a:pPr marL="0" indent="0">
              <a:buNone/>
            </a:pPr>
            <a:r>
              <a:rPr lang="en-US" dirty="0"/>
              <a:t>CREATE TABLE customers(</a:t>
            </a:r>
          </a:p>
          <a:p>
            <a:pPr marL="0" indent="0">
              <a:buNone/>
            </a:pPr>
            <a:r>
              <a:rPr lang="en-US" dirty="0"/>
              <a:t>    id INT PRIMARY KEY AUTO_INCREMENT,</a:t>
            </a:r>
          </a:p>
          <a:p>
            <a:pPr marL="0" indent="0">
              <a:buNone/>
            </a:pPr>
            <a:r>
              <a:rPr lang="en-US" dirty="0"/>
              <a:t>    </a:t>
            </a:r>
            <a:r>
              <a:rPr lang="en-US" dirty="0" err="1"/>
              <a:t>first_name</a:t>
            </a:r>
            <a:r>
              <a:rPr lang="en-US" dirty="0"/>
              <a:t> VARCHAR(255) NOT NULL, </a:t>
            </a:r>
          </a:p>
          <a:p>
            <a:pPr marL="0" indent="0">
              <a:buNone/>
            </a:pPr>
            <a:r>
              <a:rPr lang="en-US" dirty="0"/>
              <a:t>    </a:t>
            </a:r>
            <a:r>
              <a:rPr lang="en-US" dirty="0" err="1"/>
              <a:t>last_name</a:t>
            </a:r>
            <a:r>
              <a:rPr lang="en-US" dirty="0"/>
              <a:t> VARCHAR(255) NOT NULL, </a:t>
            </a:r>
          </a:p>
          <a:p>
            <a:pPr marL="0" indent="0">
              <a:buNone/>
            </a:pPr>
            <a:r>
              <a:rPr lang="en-US" dirty="0"/>
              <a:t>    phone VARCHAR(15) NOT NULL,</a:t>
            </a:r>
          </a:p>
          <a:p>
            <a:pPr marL="0" indent="0">
              <a:buNone/>
            </a:pPr>
            <a:r>
              <a:rPr lang="en-US" dirty="0"/>
              <a:t>    email VARCHAR(255)</a:t>
            </a:r>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204140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After that, insert data into the customers table.</a:t>
            </a:r>
          </a:p>
          <a:p>
            <a:pPr marL="0" indent="0">
              <a:buNone/>
            </a:pPr>
            <a:endParaRPr lang="en-US" dirty="0"/>
          </a:p>
          <a:p>
            <a:pPr marL="0" indent="0">
              <a:buNone/>
            </a:pPr>
            <a:r>
              <a:rPr lang="en-US" dirty="0"/>
              <a:t>INSERT INTO customers(</a:t>
            </a:r>
            <a:r>
              <a:rPr lang="en-US" dirty="0" err="1"/>
              <a:t>first_name,last_name,phone,email</a:t>
            </a:r>
            <a:r>
              <a:rPr lang="en-US" dirty="0"/>
              <a:t>)</a:t>
            </a:r>
          </a:p>
          <a:p>
            <a:pPr marL="0" indent="0">
              <a:buNone/>
            </a:pPr>
            <a:r>
              <a:rPr lang="en-US" dirty="0"/>
              <a:t>VALUES('</a:t>
            </a:r>
            <a:r>
              <a:rPr lang="en-US" dirty="0" err="1"/>
              <a:t>John','Doe</a:t>
            </a:r>
            <a:r>
              <a:rPr lang="en-US" dirty="0"/>
              <a:t>','(408)-987-7654','john.doe@mysqltutorial.org'),</a:t>
            </a:r>
          </a:p>
          <a:p>
            <a:pPr marL="0" indent="0">
              <a:buNone/>
            </a:pPr>
            <a:r>
              <a:rPr lang="en-US" dirty="0"/>
              <a:t>      ('</a:t>
            </a:r>
            <a:r>
              <a:rPr lang="en-US" dirty="0" err="1"/>
              <a:t>Lily','Bush</a:t>
            </a:r>
            <a:r>
              <a:rPr lang="en-US" dirty="0"/>
              <a:t>','(408)-987-7985','lily.bush@mysqltutorial.org');</a:t>
            </a:r>
          </a:p>
          <a:p>
            <a:pPr marL="0" indent="0">
              <a:buNone/>
            </a:pPr>
            <a:r>
              <a:rPr lang="en-US" dirty="0"/>
              <a:t>Finally, verify the insert by using the following SELECT statement: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77669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SELECT</a:t>
            </a:r>
            <a:r>
              <a:rPr lang="en-US" dirty="0"/>
              <a:t> * </a:t>
            </a:r>
            <a:r>
              <a:rPr lang="en-US" b="1" dirty="0"/>
              <a:t>FROM</a:t>
            </a:r>
            <a:r>
              <a:rPr lang="en-US" dirty="0"/>
              <a:t> </a:t>
            </a:r>
            <a:r>
              <a:rPr lang="en-US" dirty="0" smtClean="0"/>
              <a:t>customers;</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3076" name="Picture 4" descr="mysql role - sampl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981" y="3103517"/>
            <a:ext cx="7937622" cy="107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187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Creating roles</a:t>
            </a:r>
          </a:p>
          <a:p>
            <a:pPr marL="0" indent="0">
              <a:buNone/>
            </a:pPr>
            <a:r>
              <a:rPr lang="en-US" dirty="0"/>
              <a:t>Suppose you develop an application that uses the CRM database. To interact with the CRM database, you need to create accounts for developers who need full access to the database. In addition, you need to create accounts for users who need only read access and others who need both read/write access.</a:t>
            </a:r>
          </a:p>
          <a:p>
            <a:pPr marL="0" indent="0">
              <a:buNone/>
            </a:pPr>
            <a:endParaRPr lang="en-US" dirty="0"/>
          </a:p>
          <a:p>
            <a:pPr marL="0" indent="0">
              <a:buNone/>
            </a:pPr>
            <a:r>
              <a:rPr lang="en-US" dirty="0"/>
              <a:t>To avoid granting privileges to each user account individually, you create a set of roles and grant the appropriate roles to each user account.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586350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create new roles, you use CREATE ROLE statement:</a:t>
            </a:r>
          </a:p>
          <a:p>
            <a:pPr marL="0" indent="0">
              <a:buNone/>
            </a:pPr>
            <a:endParaRPr lang="en-US" dirty="0"/>
          </a:p>
          <a:p>
            <a:pPr marL="0" indent="0">
              <a:buNone/>
            </a:pPr>
            <a:r>
              <a:rPr lang="en-US" dirty="0"/>
              <a:t>CREATE ROLE </a:t>
            </a:r>
          </a:p>
          <a:p>
            <a:pPr marL="0" indent="0">
              <a:buNone/>
            </a:pPr>
            <a:r>
              <a:rPr lang="en-US" dirty="0"/>
              <a:t>    </a:t>
            </a:r>
            <a:r>
              <a:rPr lang="en-US" dirty="0" err="1"/>
              <a:t>crm_dev</a:t>
            </a:r>
            <a:r>
              <a:rPr lang="en-US" dirty="0"/>
              <a:t>, </a:t>
            </a:r>
          </a:p>
          <a:p>
            <a:pPr marL="0" indent="0">
              <a:buNone/>
            </a:pPr>
            <a:r>
              <a:rPr lang="en-US" dirty="0"/>
              <a:t>    </a:t>
            </a:r>
            <a:r>
              <a:rPr lang="en-US" dirty="0" err="1"/>
              <a:t>crm_read</a:t>
            </a:r>
            <a:r>
              <a:rPr lang="en-US" dirty="0"/>
              <a:t>, </a:t>
            </a:r>
          </a:p>
          <a:p>
            <a:pPr marL="0" indent="0">
              <a:buNone/>
            </a:pPr>
            <a:r>
              <a:rPr lang="en-US" dirty="0"/>
              <a:t>    </a:t>
            </a:r>
            <a:r>
              <a:rPr lang="en-US" dirty="0" err="1"/>
              <a:t>crm_write</a:t>
            </a:r>
            <a:r>
              <a:rPr lang="en-US" dirty="0"/>
              <a:t>;</a:t>
            </a:r>
          </a:p>
          <a:p>
            <a:pPr marL="0" indent="0">
              <a:buNone/>
            </a:pPr>
            <a:r>
              <a:rPr lang="en-US" dirty="0"/>
              <a:t>The role name is similar to the user account that consists of two parts: the name and host: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88781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role_name@host_name</a:t>
            </a:r>
            <a:endParaRPr lang="en-US" dirty="0"/>
          </a:p>
          <a:p>
            <a:pPr marL="0" indent="0">
              <a:buNone/>
            </a:pPr>
            <a:r>
              <a:rPr lang="en-US" dirty="0"/>
              <a:t>If you omit the host part, it defaults to ‘%’ that means any host.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94097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3920</TotalTime>
  <Words>1537</Words>
  <Application>Microsoft Office PowerPoint</Application>
  <PresentationFormat>Widescreen</PresentationFormat>
  <Paragraphs>261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775</cp:revision>
  <dcterms:created xsi:type="dcterms:W3CDTF">2019-09-15T04:30:17Z</dcterms:created>
  <dcterms:modified xsi:type="dcterms:W3CDTF">2020-06-29T02:50:13Z</dcterms:modified>
</cp:coreProperties>
</file>