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4"/>
  </p:notesMasterIdLst>
  <p:handoutMasterIdLst>
    <p:handoutMasterId r:id="rId25"/>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a:bodyPr>
          <a:lstStyle/>
          <a:p>
            <a:r>
              <a:rPr lang="en-US" sz="3100" dirty="0"/>
              <a:t>A) Using MySQL ORDER BY clause to sort values in one column </a:t>
            </a:r>
            <a:r>
              <a:rPr lang="en-US" sz="3100"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t>
            </a:r>
            <a:r>
              <a:rPr lang="en-US" dirty="0"/>
              <a:t>following query uses the ORDER BY clause to sort the customers by the values in the </a:t>
            </a:r>
            <a:r>
              <a:rPr lang="en-US" dirty="0" err="1"/>
              <a:t>contactLastName</a:t>
            </a:r>
            <a:r>
              <a:rPr lang="en-US" dirty="0"/>
              <a:t> column in ascending order.</a:t>
            </a:r>
          </a:p>
          <a:p>
            <a:pPr marL="0" indent="0">
              <a:buNone/>
            </a:pPr>
            <a:endParaRPr lang="en-US" dirty="0"/>
          </a:p>
          <a:p>
            <a:pPr marL="0" indent="0">
              <a:buNone/>
            </a:pPr>
            <a:r>
              <a:rPr lang="en-US" dirty="0"/>
              <a:t>SELECT</a:t>
            </a:r>
          </a:p>
          <a:p>
            <a:pPr marL="0" indent="0">
              <a:buNone/>
            </a:pPr>
            <a:r>
              <a:rPr lang="en-US" dirty="0"/>
              <a:t>	</a:t>
            </a:r>
            <a:r>
              <a:rPr lang="en-US" dirty="0" err="1"/>
              <a:t>contactLastname</a:t>
            </a:r>
            <a:r>
              <a:rPr lang="en-US" dirty="0"/>
              <a:t>,</a:t>
            </a:r>
          </a:p>
          <a:p>
            <a:pPr marL="0" indent="0">
              <a:buNone/>
            </a:pPr>
            <a:r>
              <a:rPr lang="en-US" dirty="0"/>
              <a:t>	</a:t>
            </a:r>
            <a:r>
              <a:rPr lang="en-US" dirty="0" err="1"/>
              <a:t>contactFirstname</a:t>
            </a:r>
            <a:endParaRPr lang="en-US" dirty="0"/>
          </a:p>
          <a:p>
            <a:pPr marL="0" indent="0">
              <a:buNone/>
            </a:pPr>
            <a:r>
              <a:rPr lang="en-US" dirty="0"/>
              <a:t>FROM</a:t>
            </a:r>
          </a:p>
          <a:p>
            <a:pPr marL="0" indent="0">
              <a:buNone/>
            </a:pPr>
            <a:r>
              <a:rPr lang="en-US" dirty="0"/>
              <a:t>	customers</a:t>
            </a:r>
          </a:p>
          <a:p>
            <a:pPr marL="0" indent="0">
              <a:buNone/>
            </a:pPr>
            <a:r>
              <a:rPr lang="en-US" dirty="0"/>
              <a:t>ORDER BY</a:t>
            </a:r>
          </a:p>
          <a:p>
            <a:pPr marL="0" indent="0">
              <a:buNone/>
            </a:pPr>
            <a:r>
              <a:rPr lang="en-US" dirty="0"/>
              <a:t>	</a:t>
            </a:r>
            <a:r>
              <a:rPr lang="en-US" dirty="0" err="1"/>
              <a:t>contactLastname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8195" name="Picture 3" descr="MySQL ORDER B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080544"/>
            <a:ext cx="2734491" cy="274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0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If you want to sort customers by the last name in the descending order, you use the DESC after the </a:t>
            </a:r>
            <a:r>
              <a:rPr lang="en-US" dirty="0" err="1"/>
              <a:t>contactLastname</a:t>
            </a:r>
            <a:r>
              <a:rPr lang="en-US" dirty="0"/>
              <a:t> column in the ORDER BY clause as shown in the following query:</a:t>
            </a:r>
          </a:p>
          <a:p>
            <a:pPr marL="0" indent="0">
              <a:buNone/>
            </a:pPr>
            <a:endParaRPr lang="en-US" dirty="0"/>
          </a:p>
          <a:p>
            <a:pPr marL="0" indent="0">
              <a:buNone/>
            </a:pPr>
            <a:r>
              <a:rPr lang="en-US" dirty="0"/>
              <a:t>SELECT</a:t>
            </a:r>
          </a:p>
          <a:p>
            <a:pPr marL="0" indent="0">
              <a:buNone/>
            </a:pPr>
            <a:r>
              <a:rPr lang="en-US" dirty="0"/>
              <a:t>	</a:t>
            </a:r>
            <a:r>
              <a:rPr lang="en-US" dirty="0" err="1"/>
              <a:t>contactLastname</a:t>
            </a:r>
            <a:r>
              <a:rPr lang="en-US" dirty="0"/>
              <a:t>,</a:t>
            </a:r>
          </a:p>
          <a:p>
            <a:pPr marL="0" indent="0">
              <a:buNone/>
            </a:pPr>
            <a:r>
              <a:rPr lang="en-US" dirty="0"/>
              <a:t>	</a:t>
            </a:r>
            <a:r>
              <a:rPr lang="en-US" dirty="0" err="1"/>
              <a:t>contactFirstname</a:t>
            </a:r>
            <a:endParaRPr lang="en-US" dirty="0"/>
          </a:p>
          <a:p>
            <a:pPr marL="0" indent="0">
              <a:buNone/>
            </a:pPr>
            <a:r>
              <a:rPr lang="en-US" dirty="0"/>
              <a:t>FROM</a:t>
            </a:r>
          </a:p>
          <a:p>
            <a:pPr marL="0" indent="0">
              <a:buNone/>
            </a:pPr>
            <a:r>
              <a:rPr lang="en-US" dirty="0"/>
              <a:t>	customers</a:t>
            </a:r>
          </a:p>
          <a:p>
            <a:pPr marL="0" indent="0">
              <a:buNone/>
            </a:pPr>
            <a:r>
              <a:rPr lang="en-US" dirty="0"/>
              <a:t>ORDER BY</a:t>
            </a:r>
          </a:p>
          <a:p>
            <a:pPr marL="0" indent="0">
              <a:buNone/>
            </a:pPr>
            <a:r>
              <a:rPr lang="en-US" dirty="0"/>
              <a:t>	</a:t>
            </a:r>
            <a:r>
              <a:rPr lang="en-US" dirty="0" err="1"/>
              <a:t>contactLastname</a:t>
            </a:r>
            <a:r>
              <a:rPr lang="en-US" dirty="0"/>
              <a:t>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9219" name="Picture 3" descr="MySQL ORDER BY DES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5666" y="2842867"/>
            <a:ext cx="3319145" cy="3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7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fontScale="90000"/>
          </a:bodyPr>
          <a:lstStyle/>
          <a:p>
            <a:r>
              <a:rPr lang="en-US" dirty="0"/>
              <a:t>B) Using MySQL ORDER BY clause to sort values in multiple columns </a:t>
            </a:r>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If you want to sort the customers by the last name in descending order and then by the first name in ascending order, you specify both  DESC and ASC in the corresponding column as follows:</a:t>
            </a:r>
          </a:p>
          <a:p>
            <a:pPr marL="0" indent="0">
              <a:buNone/>
            </a:pPr>
            <a:endParaRPr lang="en-US" dirty="0" smtClean="0"/>
          </a:p>
          <a:p>
            <a:pPr marL="0" indent="0">
              <a:buNone/>
            </a:pPr>
            <a:r>
              <a:rPr lang="en-US" dirty="0" smtClean="0"/>
              <a:t>SELECT</a:t>
            </a:r>
            <a:endParaRPr lang="en-US" dirty="0"/>
          </a:p>
          <a:p>
            <a:pPr marL="0" indent="0">
              <a:buNone/>
            </a:pPr>
            <a:r>
              <a:rPr lang="en-US" dirty="0"/>
              <a:t>	</a:t>
            </a:r>
            <a:r>
              <a:rPr lang="en-US" dirty="0" err="1"/>
              <a:t>contactLastname</a:t>
            </a:r>
            <a:r>
              <a:rPr lang="en-US" dirty="0"/>
              <a:t>,</a:t>
            </a:r>
          </a:p>
          <a:p>
            <a:pPr marL="0" indent="0">
              <a:buNone/>
            </a:pPr>
            <a:r>
              <a:rPr lang="en-US" dirty="0"/>
              <a:t>	</a:t>
            </a:r>
            <a:r>
              <a:rPr lang="en-US" dirty="0" err="1"/>
              <a:t>contactFirstname</a:t>
            </a:r>
            <a:endParaRPr lang="en-US" dirty="0"/>
          </a:p>
          <a:p>
            <a:pPr marL="0" indent="0">
              <a:buNone/>
            </a:pPr>
            <a:r>
              <a:rPr lang="en-US" dirty="0"/>
              <a:t>FROM</a:t>
            </a:r>
          </a:p>
          <a:p>
            <a:pPr marL="0" indent="0">
              <a:buNone/>
            </a:pPr>
            <a:r>
              <a:rPr lang="en-US" dirty="0"/>
              <a:t>	customers</a:t>
            </a:r>
          </a:p>
          <a:p>
            <a:pPr marL="0" indent="0">
              <a:buNone/>
            </a:pPr>
            <a:r>
              <a:rPr lang="en-US" dirty="0"/>
              <a:t>ORDER BY</a:t>
            </a:r>
          </a:p>
          <a:p>
            <a:pPr marL="0" indent="0">
              <a:buNone/>
            </a:pPr>
            <a:r>
              <a:rPr lang="en-US" dirty="0"/>
              <a:t>	</a:t>
            </a:r>
            <a:r>
              <a:rPr lang="en-US" dirty="0" err="1"/>
              <a:t>contactLastname</a:t>
            </a:r>
            <a:r>
              <a:rPr lang="en-US" dirty="0"/>
              <a:t> DESC,</a:t>
            </a:r>
          </a:p>
          <a:p>
            <a:pPr marL="0" indent="0">
              <a:buNone/>
            </a:pPr>
            <a:r>
              <a:rPr lang="en-US" dirty="0"/>
              <a:t>	</a:t>
            </a:r>
            <a:r>
              <a:rPr lang="en-US" dirty="0" err="1"/>
              <a:t>contactFirstname</a:t>
            </a:r>
            <a:r>
              <a:rPr lang="en-US" dirty="0"/>
              <a:t> ASC;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10243" name="Picture 3" descr="MySQL ORDER BY mutilple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835591"/>
            <a:ext cx="3386727" cy="334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this example, the ORDER BY  clause sorts the result set by the last name in descending order first and then sorts the sorted result set by the first name in ascending order to produce the final result set.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252485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 Using MySQL ORDER BY to sort a result set by an expression example</a:t>
            </a:r>
          </a:p>
          <a:p>
            <a:pPr marL="0" indent="0">
              <a:buNone/>
            </a:pPr>
            <a:r>
              <a:rPr lang="en-US" dirty="0"/>
              <a:t>See the following  </a:t>
            </a:r>
            <a:r>
              <a:rPr lang="en-US" dirty="0" err="1"/>
              <a:t>orderdetails</a:t>
            </a:r>
            <a:r>
              <a:rPr lang="en-US" dirty="0"/>
              <a:t> table from the sample database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2291" name="Picture 3" descr="order_details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98" y="3258343"/>
            <a:ext cx="3188516" cy="274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95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following query selects the order line items from the </a:t>
            </a:r>
            <a:r>
              <a:rPr lang="en-US" dirty="0" err="1"/>
              <a:t>orderdetails</a:t>
            </a:r>
            <a:r>
              <a:rPr lang="en-US" dirty="0"/>
              <a:t> table. It calculates the subtotal for each line item and sorts the result set based on the subtotal.</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 </a:t>
            </a:r>
          </a:p>
          <a:p>
            <a:pPr marL="0" indent="0">
              <a:buNone/>
            </a:pPr>
            <a:r>
              <a:rPr lang="en-US" dirty="0"/>
              <a:t>    </a:t>
            </a:r>
            <a:r>
              <a:rPr lang="en-US" dirty="0" err="1"/>
              <a:t>orderlinenumber</a:t>
            </a:r>
            <a:r>
              <a:rPr lang="en-US" dirty="0"/>
              <a:t>, </a:t>
            </a:r>
          </a:p>
          <a:p>
            <a:pPr marL="0" indent="0">
              <a:buNone/>
            </a:pPr>
            <a:r>
              <a:rPr lang="en-US" dirty="0"/>
              <a:t>    </a:t>
            </a:r>
            <a:r>
              <a:rPr lang="en-US" dirty="0" err="1"/>
              <a:t>quantityOrdered</a:t>
            </a:r>
            <a:r>
              <a:rPr lang="en-US" dirty="0"/>
              <a:t> * </a:t>
            </a:r>
            <a:r>
              <a:rPr lang="en-US" dirty="0" err="1"/>
              <a:t>priceEach</a:t>
            </a:r>
            <a:endParaRPr lang="en-US" dirty="0"/>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ORDER BY </a:t>
            </a:r>
          </a:p>
          <a:p>
            <a:pPr marL="0" indent="0">
              <a:buNone/>
            </a:pPr>
            <a:r>
              <a:rPr lang="en-US" dirty="0"/>
              <a:t>   </a:t>
            </a:r>
            <a:r>
              <a:rPr lang="en-US" dirty="0" err="1"/>
              <a:t>quantityOrdered</a:t>
            </a:r>
            <a:r>
              <a:rPr lang="en-US" dirty="0"/>
              <a:t> * </a:t>
            </a:r>
            <a:r>
              <a:rPr lang="en-US" dirty="0" err="1"/>
              <a:t>priceEach</a:t>
            </a:r>
            <a:r>
              <a:rPr lang="en-US" dirty="0"/>
              <a:t>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pic>
        <p:nvPicPr>
          <p:cNvPr id="13315" name="Picture 3" descr="https://sp.mysqltutorial.org/wp-content/uploads/2019/08/MySQL-ORDER-BY-expression-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672" y="3325903"/>
            <a:ext cx="4250304" cy="238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68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To make the query more readable, you can assign the expression in the SELECT clause a column alias and use that column alias in the ORDER BY clause as shown in the following query:</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a:t>
            </a:r>
          </a:p>
          <a:p>
            <a:pPr marL="0" indent="0">
              <a:buNone/>
            </a:pPr>
            <a:r>
              <a:rPr lang="en-US" dirty="0"/>
              <a:t>    </a:t>
            </a:r>
            <a:r>
              <a:rPr lang="en-US" dirty="0" err="1"/>
              <a:t>orderLineNumber</a:t>
            </a:r>
            <a:r>
              <a:rPr lang="en-US" dirty="0"/>
              <a:t>,</a:t>
            </a:r>
          </a:p>
          <a:p>
            <a:pPr marL="0" indent="0">
              <a:buNone/>
            </a:pPr>
            <a:r>
              <a:rPr lang="en-US" dirty="0"/>
              <a:t>    </a:t>
            </a:r>
            <a:r>
              <a:rPr lang="en-US" dirty="0" err="1"/>
              <a:t>quantityOrdered</a:t>
            </a:r>
            <a:r>
              <a:rPr lang="en-US" dirty="0"/>
              <a:t> * </a:t>
            </a:r>
            <a:r>
              <a:rPr lang="en-US" dirty="0" err="1"/>
              <a:t>priceEach</a:t>
            </a:r>
            <a:r>
              <a:rPr lang="en-US" dirty="0"/>
              <a:t> AS subtotal</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ORDER BY subtotal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4339" name="Picture 3" descr="https://sp.mysqltutorial.org/wp-content/uploads/2019/08/MySQL-ORDER-BY-expression-ali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141" y="2894805"/>
            <a:ext cx="3515088" cy="315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76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this example, we used subtotal as the column alias for the expression  </a:t>
            </a:r>
            <a:r>
              <a:rPr lang="en-US" dirty="0" err="1"/>
              <a:t>quantityOrdered</a:t>
            </a:r>
            <a:r>
              <a:rPr lang="en-US" dirty="0"/>
              <a:t> * </a:t>
            </a:r>
            <a:r>
              <a:rPr lang="en-US" dirty="0" err="1"/>
              <a:t>priceEach</a:t>
            </a:r>
            <a:r>
              <a:rPr lang="en-US" dirty="0"/>
              <a:t> and sorted the result set by the subtotal alias.</a:t>
            </a:r>
          </a:p>
          <a:p>
            <a:pPr marL="0" indent="0">
              <a:buNone/>
            </a:pPr>
            <a:endParaRPr lang="en-US" dirty="0"/>
          </a:p>
          <a:p>
            <a:pPr marL="0" indent="0">
              <a:buNone/>
            </a:pPr>
            <a:r>
              <a:rPr lang="en-US" dirty="0"/>
              <a:t>The column alias can be used in the ORDER BY clause because the SELECT clause is evaluated before the ORDER BY clause. By the time the ORDER BY clause is evaluated, the column alias is accessible.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203956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MySQL ORDER BY to sort data using a custom list</a:t>
            </a:r>
          </a:p>
        </p:txBody>
      </p:sp>
      <p:sp>
        <p:nvSpPr>
          <p:cNvPr id="3" name="Content Placeholder 2"/>
          <p:cNvSpPr>
            <a:spLocks noGrp="1"/>
          </p:cNvSpPr>
          <p:nvPr>
            <p:ph idx="1"/>
          </p:nvPr>
        </p:nvSpPr>
        <p:spPr/>
        <p:txBody>
          <a:bodyPr/>
          <a:lstStyle/>
          <a:p>
            <a:pPr marL="0" indent="0">
              <a:buNone/>
            </a:pPr>
            <a:r>
              <a:rPr lang="en-US" dirty="0"/>
              <a:t>The ORDER BY  clause allows you to sort data using a custom list by using the FIELD()  function.</a:t>
            </a:r>
          </a:p>
          <a:p>
            <a:pPr marL="0" indent="0">
              <a:buNone/>
            </a:pPr>
            <a:endParaRPr lang="en-US" dirty="0"/>
          </a:p>
          <a:p>
            <a:pPr marL="0" indent="0">
              <a:buNone/>
            </a:pPr>
            <a:r>
              <a:rPr lang="en-US" dirty="0"/>
              <a:t>See the following orders table from the sample database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pic>
        <p:nvPicPr>
          <p:cNvPr id="16388" name="Picture 4" descr="order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483" y="3792265"/>
            <a:ext cx="2300243" cy="246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381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Suppose that you want to sort the sales orders based on their statuses in the following order:</a:t>
            </a:r>
          </a:p>
          <a:p>
            <a:pPr marL="0" indent="0">
              <a:buNone/>
            </a:pPr>
            <a:endParaRPr lang="en-US" dirty="0"/>
          </a:p>
          <a:p>
            <a:pPr marL="0" indent="0">
              <a:buNone/>
            </a:pPr>
            <a:r>
              <a:rPr lang="en-US" dirty="0"/>
              <a:t>In Process</a:t>
            </a:r>
          </a:p>
          <a:p>
            <a:pPr marL="0" indent="0">
              <a:buNone/>
            </a:pPr>
            <a:r>
              <a:rPr lang="en-US" dirty="0"/>
              <a:t>On Hold</a:t>
            </a:r>
          </a:p>
          <a:p>
            <a:pPr marL="0" indent="0">
              <a:buNone/>
            </a:pPr>
            <a:r>
              <a:rPr lang="en-US" dirty="0"/>
              <a:t>Canceled</a:t>
            </a:r>
          </a:p>
          <a:p>
            <a:pPr marL="0" indent="0">
              <a:buNone/>
            </a:pPr>
            <a:r>
              <a:rPr lang="en-US" dirty="0"/>
              <a:t>Resolved</a:t>
            </a:r>
          </a:p>
          <a:p>
            <a:pPr marL="0" indent="0">
              <a:buNone/>
            </a:pPr>
            <a:r>
              <a:rPr lang="en-US" dirty="0"/>
              <a:t>Disputed</a:t>
            </a:r>
          </a:p>
          <a:p>
            <a:pPr marL="0" indent="0">
              <a:buNone/>
            </a:pPr>
            <a:r>
              <a:rPr lang="en-US" dirty="0"/>
              <a:t>Shipped</a:t>
            </a:r>
          </a:p>
          <a:p>
            <a:pPr marL="0" indent="0">
              <a:buNone/>
            </a:pPr>
            <a:r>
              <a:rPr lang="en-US" dirty="0"/>
              <a:t>To do this, you can use the FIELD() function to map each order status to a number and sort the result by the result of the FIELD() function: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45654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a:t>MySQL ORDER BY</a:t>
            </a:r>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SELECT </a:t>
            </a:r>
          </a:p>
          <a:p>
            <a:pPr marL="0" indent="0">
              <a:buNone/>
            </a:pPr>
            <a:r>
              <a:rPr lang="en-US" dirty="0"/>
              <a:t>    </a:t>
            </a:r>
            <a:r>
              <a:rPr lang="en-US" dirty="0" err="1"/>
              <a:t>orderNumber</a:t>
            </a:r>
            <a:r>
              <a:rPr lang="en-US" dirty="0"/>
              <a:t>, </a:t>
            </a:r>
          </a:p>
          <a:p>
            <a:pPr marL="0" indent="0">
              <a:buNone/>
            </a:pPr>
            <a:r>
              <a:rPr lang="en-US" dirty="0"/>
              <a:t>    status</a:t>
            </a:r>
          </a:p>
          <a:p>
            <a:pPr marL="0" indent="0">
              <a:buNone/>
            </a:pPr>
            <a:r>
              <a:rPr lang="en-US" dirty="0"/>
              <a:t>FROM</a:t>
            </a:r>
          </a:p>
          <a:p>
            <a:pPr marL="0" indent="0">
              <a:buNone/>
            </a:pPr>
            <a:r>
              <a:rPr lang="en-US" dirty="0"/>
              <a:t>    orders</a:t>
            </a:r>
          </a:p>
          <a:p>
            <a:pPr marL="0" indent="0">
              <a:buNone/>
            </a:pPr>
            <a:r>
              <a:rPr lang="en-US" dirty="0"/>
              <a:t>ORDER BY </a:t>
            </a:r>
          </a:p>
          <a:p>
            <a:pPr marL="0" indent="0">
              <a:buNone/>
            </a:pPr>
            <a:r>
              <a:rPr lang="en-US" dirty="0"/>
              <a:t>    FIELD(status,</a:t>
            </a:r>
          </a:p>
          <a:p>
            <a:pPr marL="0" indent="0">
              <a:buNone/>
            </a:pPr>
            <a:r>
              <a:rPr lang="en-US" dirty="0"/>
              <a:t>        'In Process',</a:t>
            </a:r>
          </a:p>
          <a:p>
            <a:pPr marL="0" indent="0">
              <a:buNone/>
            </a:pPr>
            <a:r>
              <a:rPr lang="en-US" dirty="0"/>
              <a:t>        'On Hold',</a:t>
            </a:r>
          </a:p>
          <a:p>
            <a:pPr marL="0" indent="0">
              <a:buNone/>
            </a:pPr>
            <a:r>
              <a:rPr lang="en-US" dirty="0"/>
              <a:t>        'Cancelled',</a:t>
            </a:r>
          </a:p>
          <a:p>
            <a:pPr marL="0" indent="0">
              <a:buNone/>
            </a:pPr>
            <a:r>
              <a:rPr lang="en-US" dirty="0"/>
              <a:t>        'Resolved',</a:t>
            </a:r>
          </a:p>
          <a:p>
            <a:pPr marL="0" indent="0">
              <a:buNone/>
            </a:pPr>
            <a:r>
              <a:rPr lang="en-US" dirty="0"/>
              <a:t>        'Disputed',</a:t>
            </a:r>
          </a:p>
          <a:p>
            <a:pPr marL="0" indent="0">
              <a:buNone/>
            </a:pPr>
            <a:r>
              <a:rPr lang="en-US" dirty="0"/>
              <a:t>        'Shipped');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pic>
        <p:nvPicPr>
          <p:cNvPr id="18434" name="Picture 2" descr="MySQL ORDER BY and FIEL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284" y="1921193"/>
            <a:ext cx="3135630" cy="401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8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following expression:</a:t>
            </a:r>
          </a:p>
          <a:p>
            <a:pPr marL="0" indent="0">
              <a:buNone/>
            </a:pPr>
            <a:endParaRPr lang="en-US" dirty="0"/>
          </a:p>
          <a:p>
            <a:pPr marL="0" indent="0">
              <a:buNone/>
            </a:pPr>
            <a:r>
              <a:rPr lang="en-US" dirty="0"/>
              <a:t>FIELD(status, 'In Process', 'On Hold', 'Cancelled', 'Resolved', 'Disputed', 'Shipped');</a:t>
            </a:r>
          </a:p>
          <a:p>
            <a:pPr marL="0" indent="0">
              <a:buNone/>
            </a:pPr>
            <a:r>
              <a:rPr lang="en-US" dirty="0"/>
              <a:t>returns the index of the status in the list 'In Process', 'On Hold', 'Cancelled', 'Resolved', 'Disputed', 'Shipped'.</a:t>
            </a:r>
          </a:p>
          <a:p>
            <a:pPr marL="0" indent="0">
              <a:buNone/>
            </a:pPr>
            <a:endParaRPr lang="en-US" dirty="0"/>
          </a:p>
          <a:p>
            <a:pPr marL="0" indent="0">
              <a:buNone/>
            </a:pPr>
            <a:r>
              <a:rPr lang="en-US" dirty="0"/>
              <a:t>For example, if the status is In Process, the function will return 1. </a:t>
            </a:r>
            <a:r>
              <a:rPr lang="en-US"/>
              <a:t>If the status is On Hold, the function will return 2, and so on.</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369581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MySQL SELECT statement</a:t>
            </a:r>
          </a:p>
        </p:txBody>
      </p:sp>
      <p:sp>
        <p:nvSpPr>
          <p:cNvPr id="3" name="Content Placeholder 2"/>
          <p:cNvSpPr>
            <a:spLocks noGrp="1"/>
          </p:cNvSpPr>
          <p:nvPr>
            <p:ph idx="1"/>
          </p:nvPr>
        </p:nvSpPr>
        <p:spPr/>
        <p:txBody>
          <a:bodyPr>
            <a:normAutofit/>
          </a:bodyPr>
          <a:lstStyle/>
          <a:p>
            <a:pPr marL="0" indent="0">
              <a:buNone/>
            </a:pPr>
            <a:r>
              <a:rPr lang="en-US" dirty="0"/>
              <a:t>When you use the SELECT statement to query data from a table, the result set is not sorted. It means that the rows in the result set can be in any order.</a:t>
            </a:r>
          </a:p>
          <a:p>
            <a:pPr marL="0" indent="0">
              <a:buNone/>
            </a:pPr>
            <a:endParaRPr lang="en-US" dirty="0"/>
          </a:p>
          <a:p>
            <a:pPr marL="0" indent="0">
              <a:buNone/>
            </a:pPr>
            <a:r>
              <a:rPr lang="en-US" dirty="0"/>
              <a:t>To sort the result set, you add the ORDER BY clause to the SELECT statement. The following illustrates the syntax of the ORDER BY  clause: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
        <p:nvSpPr>
          <p:cNvPr id="6"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Open Sans"/>
              </a:rPr>
              <a:t>Introduction to MySQL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1800" b="0" i="0" u="none" strike="noStrike" cap="none" normalizeH="0" baseline="0" smtClean="0">
                <a:ln>
                  <a:noFill/>
                </a:ln>
                <a:solidFill>
                  <a:srgbClr val="000000"/>
                </a:solidFill>
                <a:effectLst/>
                <a:latin typeface="Open Sans"/>
              </a:rPr>
              <a:t> clause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123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SELECT </a:t>
            </a:r>
          </a:p>
          <a:p>
            <a:pPr marL="0" indent="0">
              <a:buNone/>
            </a:pPr>
            <a:r>
              <a:rPr lang="en-US" dirty="0"/>
              <a:t>   </a:t>
            </a:r>
            <a:r>
              <a:rPr lang="en-US" dirty="0" err="1"/>
              <a:t>select_list</a:t>
            </a:r>
            <a:endParaRPr lang="en-US" dirty="0"/>
          </a:p>
          <a:p>
            <a:pPr marL="0" indent="0">
              <a:buNone/>
            </a:pPr>
            <a:r>
              <a:rPr lang="en-US" dirty="0"/>
              <a:t>FROM </a:t>
            </a:r>
          </a:p>
          <a:p>
            <a:pPr marL="0" indent="0">
              <a:buNone/>
            </a:pPr>
            <a:r>
              <a:rPr lang="en-US" dirty="0"/>
              <a:t>   </a:t>
            </a:r>
            <a:r>
              <a:rPr lang="en-US" dirty="0" err="1"/>
              <a:t>table_name</a:t>
            </a:r>
            <a:endParaRPr lang="en-US" dirty="0"/>
          </a:p>
          <a:p>
            <a:pPr marL="0" indent="0">
              <a:buNone/>
            </a:pPr>
            <a:r>
              <a:rPr lang="en-US" dirty="0"/>
              <a:t>ORDER BY </a:t>
            </a:r>
          </a:p>
          <a:p>
            <a:pPr marL="0" indent="0">
              <a:buNone/>
            </a:pPr>
            <a:r>
              <a:rPr lang="en-US" dirty="0"/>
              <a:t>   column1 [ASC|DESC], </a:t>
            </a:r>
          </a:p>
          <a:p>
            <a:pPr marL="0" indent="0">
              <a:buNone/>
            </a:pPr>
            <a:r>
              <a:rPr lang="en-US" dirty="0"/>
              <a:t>   column2 [ASC|DESC],</a:t>
            </a:r>
          </a:p>
          <a:p>
            <a:pPr marL="0" indent="0">
              <a:buNone/>
            </a:pPr>
            <a:r>
              <a:rPr lang="en-US" dirty="0"/>
              <a:t>   ...;</a:t>
            </a:r>
          </a:p>
          <a:p>
            <a:pPr marL="0" indent="0">
              <a:buNone/>
            </a:pPr>
            <a:r>
              <a:rPr lang="en-US" dirty="0"/>
              <a:t>In this syntax, you specify the one or more columns which you want to sort after the ORDER BY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1130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ASC stands for ascending and the DESC stands for descending. You use ASC to sort the result set in ascending order and DESC to sort the result set in descending order.</a:t>
            </a:r>
          </a:p>
          <a:p>
            <a:pPr marL="0" indent="0">
              <a:buNone/>
            </a:pPr>
            <a:endParaRPr lang="en-US" dirty="0"/>
          </a:p>
          <a:p>
            <a:pPr marL="0" indent="0">
              <a:buNone/>
            </a:pPr>
            <a:r>
              <a:rPr lang="en-US" dirty="0"/>
              <a:t>This ORDER BY clause sorts the result set in ascending order:</a:t>
            </a:r>
          </a:p>
          <a:p>
            <a:pPr marL="0" indent="0">
              <a:buNone/>
            </a:pPr>
            <a:endParaRPr lang="en-US" dirty="0"/>
          </a:p>
          <a:p>
            <a:pPr marL="0" indent="0">
              <a:buNone/>
            </a:pPr>
            <a:r>
              <a:rPr lang="en-US" dirty="0"/>
              <a:t>ORDER BY column1 ASC;</a:t>
            </a:r>
          </a:p>
          <a:p>
            <a:pPr marL="0" indent="0">
              <a:buNone/>
            </a:pPr>
            <a:r>
              <a:rPr lang="en-US" dirty="0"/>
              <a:t>And this ORDER BY clause sorts the result set in descending order:</a:t>
            </a:r>
          </a:p>
          <a:p>
            <a:pPr marL="0" indent="0">
              <a:buNone/>
            </a:pPr>
            <a:endParaRPr lang="en-US" dirty="0"/>
          </a:p>
          <a:p>
            <a:pPr marL="0" indent="0">
              <a:buNone/>
            </a:pPr>
            <a:r>
              <a:rPr lang="en-US" dirty="0"/>
              <a:t>ORDER BY column1 DESC;</a:t>
            </a:r>
          </a:p>
          <a:p>
            <a:pPr marL="0" indent="0">
              <a:buNone/>
            </a:pPr>
            <a:r>
              <a:rPr lang="en-US" dirty="0"/>
              <a:t>By default, the ORDER BY clause uses ASC if you don’t explicitly specify any option.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21487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Therefore, the following clauses are equivalent:</a:t>
            </a:r>
          </a:p>
          <a:p>
            <a:pPr marL="0" indent="0">
              <a:buNone/>
            </a:pPr>
            <a:endParaRPr lang="en-US" dirty="0"/>
          </a:p>
          <a:p>
            <a:pPr marL="0" indent="0">
              <a:buNone/>
            </a:pPr>
            <a:r>
              <a:rPr lang="en-US" dirty="0"/>
              <a:t>ORDER BY column1 ASC;</a:t>
            </a:r>
          </a:p>
          <a:p>
            <a:pPr marL="0" indent="0">
              <a:buNone/>
            </a:pPr>
            <a:r>
              <a:rPr lang="en-US" dirty="0"/>
              <a:t>and</a:t>
            </a:r>
          </a:p>
          <a:p>
            <a:pPr marL="0" indent="0">
              <a:buNone/>
            </a:pPr>
            <a:endParaRPr lang="en-US" dirty="0"/>
          </a:p>
          <a:p>
            <a:pPr marL="0" indent="0">
              <a:buNone/>
            </a:pPr>
            <a:r>
              <a:rPr lang="en-US" dirty="0"/>
              <a:t>ORDER BY column1;</a:t>
            </a:r>
          </a:p>
          <a:p>
            <a:pPr marL="0" indent="0">
              <a:buNone/>
            </a:pPr>
            <a:r>
              <a:rPr lang="en-US" dirty="0"/>
              <a:t>If you want to sort the result set by multiple columns, you specify a comma-separated list of columns in the ORDER BY clause:</a:t>
            </a:r>
          </a:p>
          <a:p>
            <a:pPr marL="0" indent="0">
              <a:buNone/>
            </a:pPr>
            <a:endParaRPr lang="en-US" dirty="0"/>
          </a:p>
          <a:p>
            <a:pPr marL="0" indent="0">
              <a:buNone/>
            </a:pPr>
            <a:r>
              <a:rPr lang="en-US" dirty="0"/>
              <a:t>ORDER BY</a:t>
            </a:r>
          </a:p>
          <a:p>
            <a:pPr marL="0" indent="0">
              <a:buNone/>
            </a:pPr>
            <a:r>
              <a:rPr lang="en-US" dirty="0"/>
              <a:t>   column1,</a:t>
            </a:r>
          </a:p>
          <a:p>
            <a:pPr marL="0" indent="0">
              <a:buNone/>
            </a:pPr>
            <a:r>
              <a:rPr lang="en-US" dirty="0"/>
              <a:t>   column2;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73544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It is possible to sort the result by a column in ascending order, and then by another column in descending order:</a:t>
            </a:r>
          </a:p>
          <a:p>
            <a:pPr marL="0" indent="0">
              <a:buNone/>
            </a:pPr>
            <a:endParaRPr lang="en-US" dirty="0"/>
          </a:p>
          <a:p>
            <a:pPr marL="0" indent="0">
              <a:buNone/>
            </a:pPr>
            <a:r>
              <a:rPr lang="en-US" dirty="0"/>
              <a:t>ORDER BY</a:t>
            </a:r>
          </a:p>
          <a:p>
            <a:pPr marL="0" indent="0">
              <a:buNone/>
            </a:pPr>
            <a:r>
              <a:rPr lang="en-US" dirty="0"/>
              <a:t>    column1 ASC,</a:t>
            </a:r>
          </a:p>
          <a:p>
            <a:pPr marL="0" indent="0">
              <a:buNone/>
            </a:pPr>
            <a:r>
              <a:rPr lang="en-US" dirty="0"/>
              <a:t>    column2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18543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this case, the ORDER BY clause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sort the result set by the values in the column1 in ascending order.</a:t>
            </a:r>
          </a:p>
          <a:p>
            <a:pPr marL="0" indent="0">
              <a:buNone/>
            </a:pPr>
            <a:r>
              <a:rPr lang="en-US" dirty="0"/>
              <a:t>Then, sort the sorted result set by the values in the column2  in descending order. Note that the order of values in the column1 will not change in this step, only the order of values in the column2 changes.</a:t>
            </a:r>
          </a:p>
          <a:p>
            <a:pPr marL="0" indent="0">
              <a:buNone/>
            </a:pPr>
            <a:r>
              <a:rPr lang="en-US" dirty="0"/>
              <a:t>Note that the ORDER BY clause is always evaluated after the FROM and SELECT clause.</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9" name="Picture 5" descr="MySQL ORDER BY Eval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10" y="4739640"/>
            <a:ext cx="505777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4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ORDER BY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We’ll use the customers table from the sample database for the demonstration</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2" name="Picture 4" descr="https://sp.mysqltutorial.org/wp-content/uploads/2019/08/custom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997" y="2553493"/>
            <a:ext cx="2156551" cy="356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2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3688</TotalTime>
  <Words>1040</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Open Sans</vt:lpstr>
      <vt:lpstr>Office Theme</vt:lpstr>
      <vt:lpstr>About Me</vt:lpstr>
      <vt:lpstr>Course Overview</vt:lpstr>
      <vt:lpstr>Introduction to MySQL SELECT statement</vt:lpstr>
      <vt:lpstr>PowerPoint Presentation</vt:lpstr>
      <vt:lpstr>PowerPoint Presentation</vt:lpstr>
      <vt:lpstr>PowerPoint Presentation</vt:lpstr>
      <vt:lpstr>PowerPoint Presentation</vt:lpstr>
      <vt:lpstr>In this case, the ORDER BY clause:</vt:lpstr>
      <vt:lpstr>MySQL ORDER BY examples</vt:lpstr>
      <vt:lpstr>A) Using MySQL ORDER BY clause to sort values in one column example</vt:lpstr>
      <vt:lpstr>PowerPoint Presentation</vt:lpstr>
      <vt:lpstr>B) Using MySQL ORDER BY clause to sort values in multiple columns example</vt:lpstr>
      <vt:lpstr>PowerPoint Presentation</vt:lpstr>
      <vt:lpstr>PowerPoint Presentation</vt:lpstr>
      <vt:lpstr>PowerPoint Presentation</vt:lpstr>
      <vt:lpstr>PowerPoint Presentation</vt:lpstr>
      <vt:lpstr>PowerPoint Presentation</vt:lpstr>
      <vt:lpstr>Using MySQL ORDER BY to sort data using a custom list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508</cp:revision>
  <dcterms:created xsi:type="dcterms:W3CDTF">2019-09-15T04:30:17Z</dcterms:created>
  <dcterms:modified xsi:type="dcterms:W3CDTF">2020-05-12T13:37:39Z</dcterms:modified>
</cp:coreProperties>
</file>