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17"/>
  </p:notesMasterIdLst>
  <p:handoutMasterIdLst>
    <p:handoutMasterId r:id="rId18"/>
  </p:handoutMasterIdLst>
  <p:sldIdLst>
    <p:sldId id="303" r:id="rId2"/>
    <p:sldId id="256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2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190"/>
            <a:ext cx="10515600" cy="7794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681037"/>
            <a:ext cx="12192000" cy="56753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E3BA9-741C-4AB3-8474-D1CE133EE6F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" y="89511"/>
            <a:ext cx="3135086" cy="5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YW3PWPOPn3qgxxjhUbXXXg?view_as=subscrib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1A05-DDC9-4223-8462-38CD7C84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89A1-FB53-4020-85C9-DE2FC6658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Ritesh Singh</a:t>
            </a:r>
          </a:p>
          <a:p>
            <a:pPr marL="0" indent="0" algn="ctr">
              <a:buNone/>
            </a:pPr>
            <a:endParaRPr lang="en-US" dirty="0" smtClean="0"/>
          </a:p>
          <a:p>
            <a:pPr algn="l"/>
            <a:r>
              <a:rPr lang="en-US" dirty="0" smtClean="0"/>
              <a:t>Sun Certified java Professional</a:t>
            </a:r>
          </a:p>
          <a:p>
            <a:pPr algn="l"/>
            <a:r>
              <a:rPr lang="en-US" dirty="0" smtClean="0"/>
              <a:t>Oracle Certified Database Administrator</a:t>
            </a:r>
          </a:p>
          <a:p>
            <a:pPr algn="l"/>
            <a:r>
              <a:rPr lang="en-US" dirty="0" smtClean="0"/>
              <a:t>Certified Ethical Hacker</a:t>
            </a:r>
          </a:p>
          <a:p>
            <a:pPr algn="l"/>
            <a:r>
              <a:rPr lang="en-US" dirty="0"/>
              <a:t>Certified EC-Council Instructor (CEI)</a:t>
            </a: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F0E28-B47C-4E93-BB46-AE294CC9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28758-68F5-416E-8FD3-5A7ADCAD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following query finds all employees who work in the department id 5.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employee_id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first_name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last_name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department_id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	employees</a:t>
            </a:r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department_id</a:t>
            </a:r>
            <a:r>
              <a:rPr lang="en-US" dirty="0"/>
              <a:t> = 5</a:t>
            </a:r>
          </a:p>
          <a:p>
            <a:pPr marL="0" indent="0">
              <a:buNone/>
            </a:pPr>
            <a:r>
              <a:rPr lang="en-US" dirty="0"/>
              <a:t>ORDER BY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first_name</a:t>
            </a:r>
            <a:r>
              <a:rPr lang="en-US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24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WHERE clause with characters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SQL is case-insensitive. However, when it comes to the values in the comparisons, it is case-sensitive. For instance, the following query finds the employee whose last name is Chen.</a:t>
            </a:r>
          </a:p>
          <a:p>
            <a:pPr marL="0" indent="0">
              <a:buNone/>
            </a:pPr>
            <a:r>
              <a:rPr lang="en-US" dirty="0" smtClean="0"/>
              <a:t>SELECT</a:t>
            </a:r>
          </a:p>
          <a:p>
            <a:pPr marL="0" indent="0">
              <a:buNone/>
            </a:pPr>
            <a:r>
              <a:rPr lang="en-US" dirty="0" err="1" smtClean="0"/>
              <a:t>employee_id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first_name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last_name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	employees</a:t>
            </a:r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last_name</a:t>
            </a:r>
            <a:r>
              <a:rPr lang="en-US" dirty="0"/>
              <a:t> = 'Chen</a:t>
            </a:r>
            <a:r>
              <a:rPr lang="en-US" dirty="0" smtClean="0"/>
              <a:t>';</a:t>
            </a:r>
          </a:p>
          <a:p>
            <a:pPr marL="0" indent="0">
              <a:buNone/>
            </a:pPr>
            <a:r>
              <a:rPr lang="en-US" dirty="0"/>
              <a:t>However, if you use CHEN or </a:t>
            </a:r>
            <a:r>
              <a:rPr lang="en-US" dirty="0" err="1"/>
              <a:t>chen</a:t>
            </a:r>
            <a:r>
              <a:rPr lang="en-US" dirty="0"/>
              <a:t>, no row will be returned.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Ritesh@softwarica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11</a:t>
            </a:fld>
            <a:endParaRPr lang="en-US"/>
          </a:p>
        </p:txBody>
      </p:sp>
      <p:pic>
        <p:nvPicPr>
          <p:cNvPr id="16388" name="Picture 4" descr="SQL WHERE characters compari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191" y="3160644"/>
            <a:ext cx="5834929" cy="146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798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WHERE clause with dates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To get all employees who joined the company after January 1st, 1999, you use the following query: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employee_id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first_name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last_name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hire_date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	employees</a:t>
            </a:r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hire_date</a:t>
            </a:r>
            <a:r>
              <a:rPr lang="en-US" dirty="0"/>
              <a:t> &gt;= '1999-01-01'</a:t>
            </a:r>
          </a:p>
          <a:p>
            <a:pPr marL="0" indent="0">
              <a:buNone/>
            </a:pPr>
            <a:r>
              <a:rPr lang="en-US" dirty="0"/>
              <a:t>ORDER BY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hire_date</a:t>
            </a:r>
            <a:r>
              <a:rPr lang="en-US" dirty="0"/>
              <a:t> DESC;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12</a:t>
            </a:fld>
            <a:endParaRPr lang="en-US"/>
          </a:p>
        </p:txBody>
      </p:sp>
      <p:pic>
        <p:nvPicPr>
          <p:cNvPr id="17413" name="Picture 5" descr="SQL WHERE dat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021" y="3251880"/>
            <a:ext cx="5334858" cy="222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448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If you want to find the employees who joined the company in 1999, you have several ways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/>
              <a:t>the YEAR function to get the year data from the </a:t>
            </a:r>
            <a:r>
              <a:rPr lang="en-US" dirty="0" err="1"/>
              <a:t>hire_date</a:t>
            </a:r>
            <a:r>
              <a:rPr lang="en-US" dirty="0"/>
              <a:t> column and use the equal to (=) operator to form the expression.</a:t>
            </a:r>
          </a:p>
          <a:p>
            <a:pPr marL="0" indent="0">
              <a:buNone/>
            </a:pPr>
            <a:r>
              <a:rPr lang="en-US" dirty="0"/>
              <a:t>Use two expressions with the AND operator.</a:t>
            </a:r>
          </a:p>
          <a:p>
            <a:pPr marL="0" indent="0">
              <a:buNone/>
            </a:pPr>
            <a:r>
              <a:rPr lang="en-US" dirty="0"/>
              <a:t>Use the BETWEEN operator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06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statement illustrates the first way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employee_id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first_name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last_name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hire_date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	employees</a:t>
            </a:r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	YEAR (</a:t>
            </a:r>
            <a:r>
              <a:rPr lang="en-US" dirty="0" err="1"/>
              <a:t>hire_date</a:t>
            </a:r>
            <a:r>
              <a:rPr lang="en-US" dirty="0"/>
              <a:t>) = 1999</a:t>
            </a:r>
          </a:p>
          <a:p>
            <a:pPr marL="0" indent="0">
              <a:buNone/>
            </a:pPr>
            <a:r>
              <a:rPr lang="en-US" dirty="0"/>
              <a:t>ORDER BY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hire_date</a:t>
            </a:r>
            <a:r>
              <a:rPr lang="en-US" dirty="0"/>
              <a:t> DESC;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14</a:t>
            </a:fld>
            <a:endParaRPr lang="en-US"/>
          </a:p>
        </p:txBody>
      </p:sp>
      <p:pic>
        <p:nvPicPr>
          <p:cNvPr id="19459" name="Picture 3" descr="SQL WHERE date equ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2608534"/>
            <a:ext cx="5817327" cy="245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368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dirty="0" smtClean="0"/>
              <a:t>Thank You</a:t>
            </a:r>
          </a:p>
          <a:p>
            <a:pPr marL="0" indent="0" algn="ctr">
              <a:buNone/>
            </a:pPr>
            <a:r>
              <a:rPr lang="en-US" sz="4400" dirty="0" smtClean="0"/>
              <a:t>Please Subscribe My Channel</a:t>
            </a:r>
          </a:p>
          <a:p>
            <a:pPr marL="0" indent="0" algn="ctr">
              <a:buNone/>
            </a:pPr>
            <a:r>
              <a:rPr lang="en-US" sz="4400" dirty="0">
                <a:hlinkClick r:id="rId2"/>
              </a:rPr>
              <a:t>https://www.youtube.com/channel/UCYW3PWPOPn3qgxxjhUbXXXg?view_as=subscriber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C000-C233-4D63-9025-0C20B8A47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0" y="831269"/>
            <a:ext cx="10772335" cy="914404"/>
          </a:xfrm>
        </p:spPr>
        <p:txBody>
          <a:bodyPr>
            <a:normAutofit/>
          </a:bodyPr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D96A1-9885-4466-A9D4-5B4C91B0C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464" y="1856509"/>
            <a:ext cx="10772335" cy="3851563"/>
          </a:xfrm>
        </p:spPr>
        <p:txBody>
          <a:bodyPr>
            <a:normAutofit/>
          </a:bodyPr>
          <a:lstStyle/>
          <a:p>
            <a:r>
              <a:rPr lang="en-US" dirty="0"/>
              <a:t>Introduction to SQL WHERE clause</a:t>
            </a:r>
            <a:endParaRPr lang="en-US" dirty="0"/>
          </a:p>
          <a:p>
            <a:endParaRPr lang="en-US" b="1" dirty="0" smtClean="0"/>
          </a:p>
          <a:p>
            <a:endParaRPr 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sz="3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223C9-33DB-4900-B58B-C6342037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98578-DF34-4735-A791-23C3D487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8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SQL 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select certain rows from a table, you use a WHERE clause in the SELECT statement. The following illustrates the syntax of the WHERE clause in the SELECT statement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column1, column2, ...</a:t>
            </a:r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table</a:t>
            </a:r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    condition;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5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WHERE clause appears immediately after the FROM clause. The WHERE clause contains one or more logical expressions that evaluate each row in the table. If a row that causes the condition evaluates to true, it will be included in the result set; otherwise, it will be excluded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Note that SQL has three-valued logic which is TRUE, FALSE, and UNKNOWN. It means that if a row causes the condition to evaluate to FALSE or NULL, the row will not be returned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Note that the logical expression that follows the WHERE clause is also known as a predicate. You can use various operators to form the row selection criteria used in the WHERE clause.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following table shows the SQL comparison operators: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331727"/>
              </p:ext>
            </p:extLst>
          </p:nvPr>
        </p:nvGraphicFramePr>
        <p:xfrm>
          <a:off x="999581" y="2673341"/>
          <a:ext cx="6953250" cy="2560320"/>
        </p:xfrm>
        <a:graphic>
          <a:graphicData uri="http://schemas.openxmlformats.org/drawingml/2006/table">
            <a:tbl>
              <a:tblPr/>
              <a:tblGrid>
                <a:gridCol w="3476625">
                  <a:extLst>
                    <a:ext uri="{9D8B030D-6E8A-4147-A177-3AD203B41FA5}">
                      <a16:colId xmlns:a16="http://schemas.microsoft.com/office/drawing/2014/main" val="1008477671"/>
                    </a:ext>
                  </a:extLst>
                </a:gridCol>
                <a:gridCol w="3476625">
                  <a:extLst>
                    <a:ext uri="{9D8B030D-6E8A-4147-A177-3AD203B41FA5}">
                      <a16:colId xmlns:a16="http://schemas.microsoft.com/office/drawing/2014/main" val="15038284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</a:rPr>
                        <a:t>Operator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</a:rPr>
                        <a:t>Meaning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195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=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Equal to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945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&lt;&gt; (!=)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Not equal to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127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952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345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&lt;=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 or equal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424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&gt;=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Greater than or equal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7614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4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To form a simple expression, you use one of the operators above with two operands that can be either column name on one side and a literal value on the other, for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salary &gt; 1000</a:t>
            </a:r>
          </a:p>
          <a:p>
            <a:pPr marL="0" indent="0">
              <a:buNone/>
            </a:pPr>
            <a:r>
              <a:rPr lang="en-US" dirty="0"/>
              <a:t>It asks a question: “Is salary greater than 1000?”.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 you can use column names on both sides of an operator such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min_salary</a:t>
            </a:r>
            <a:r>
              <a:rPr lang="en-US" dirty="0"/>
              <a:t> &lt; </a:t>
            </a:r>
            <a:r>
              <a:rPr lang="en-US" dirty="0" err="1"/>
              <a:t>max_salary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This expression asks another question: “Is the min salary less than the max salary?”.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76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literal values that you use in an expression can be numbers, characters, dates, and times, depending on the format you use: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Number: use a number that can be an integer or a decimal without any formatting e.g., 100, 200.5</a:t>
            </a:r>
          </a:p>
          <a:p>
            <a:r>
              <a:rPr lang="en-US" dirty="0"/>
              <a:t>Character: use characters surrounded by either single or double quotes e.g., “100”, “John Doe”.</a:t>
            </a:r>
          </a:p>
          <a:p>
            <a:r>
              <a:rPr lang="en-US" dirty="0"/>
              <a:t>Date: use the format that the database stores. It depends on the database system e.g., MySQL uses '</a:t>
            </a:r>
            <a:r>
              <a:rPr lang="en-US" dirty="0" err="1"/>
              <a:t>yyyy</a:t>
            </a:r>
            <a:r>
              <a:rPr lang="en-US" dirty="0"/>
              <a:t>-mm-</a:t>
            </a:r>
            <a:r>
              <a:rPr lang="en-US" dirty="0" err="1"/>
              <a:t>dd</a:t>
            </a:r>
            <a:r>
              <a:rPr lang="en-US" dirty="0"/>
              <a:t>' format to store the date data.</a:t>
            </a:r>
          </a:p>
          <a:p>
            <a:r>
              <a:rPr lang="en-US" dirty="0"/>
              <a:t>Time: use the format that the database system uses to store the time. For example, MySQL uses 'HH:MM:SS' to store time data.</a:t>
            </a:r>
          </a:p>
          <a:p>
            <a:pPr marL="0" indent="0">
              <a:buNone/>
            </a:pPr>
            <a:r>
              <a:rPr lang="en-US" dirty="0"/>
              <a:t>Besides the SELECT statement, you can use the WHERE clause in the UPDATE or DELETE statement to specify which rows to be updated or deleted.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05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WHERE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use the employees table to demonstrate how to select data from the table using the WHERE clause.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  <p:pic>
        <p:nvPicPr>
          <p:cNvPr id="14340" name="Picture 4" descr="employees_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209" y="2960915"/>
            <a:ext cx="18288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38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WHERE clause with numeric comparison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The following query finds employees who have the salaries greater than 14,000 and sorts the result set based on the salary in descending order.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employee_id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first_name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last_name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salary</a:t>
            </a:r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	employees</a:t>
            </a:r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	salary &gt; 14000</a:t>
            </a:r>
          </a:p>
          <a:p>
            <a:pPr marL="0" indent="0">
              <a:buNone/>
            </a:pPr>
            <a:r>
              <a:rPr lang="en-US" dirty="0"/>
              <a:t>ORDER BY</a:t>
            </a:r>
          </a:p>
          <a:p>
            <a:pPr marL="0" indent="0">
              <a:buNone/>
            </a:pPr>
            <a:r>
              <a:rPr lang="en-US" dirty="0"/>
              <a:t>	salary DESC;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9</a:t>
            </a:fld>
            <a:endParaRPr lang="en-US"/>
          </a:p>
        </p:txBody>
      </p:sp>
      <p:pic>
        <p:nvPicPr>
          <p:cNvPr id="15364" name="Picture 4" descr="SQL WHERE numeric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94" y="2961866"/>
            <a:ext cx="6246139" cy="183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43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3768</TotalTime>
  <Words>724</Words>
  <Application>Microsoft Office PowerPoint</Application>
  <PresentationFormat>Widescreen</PresentationFormat>
  <Paragraphs>159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About Me</vt:lpstr>
      <vt:lpstr>Course Overview</vt:lpstr>
      <vt:lpstr>Introduction to SQL WHERE clause</vt:lpstr>
      <vt:lpstr>PowerPoint Presentation</vt:lpstr>
      <vt:lpstr>The following table shows the SQL comparison operators:</vt:lpstr>
      <vt:lpstr>PowerPoint Presentation</vt:lpstr>
      <vt:lpstr>PowerPoint Presentation</vt:lpstr>
      <vt:lpstr>SQL WHERE examples</vt:lpstr>
      <vt:lpstr>SQL WHERE clause with numeric comparison examples</vt:lpstr>
      <vt:lpstr>The following query finds all employees who work in the department id 5.</vt:lpstr>
      <vt:lpstr>SQL WHERE clause with characters example</vt:lpstr>
      <vt:lpstr>SQL WHERE clause with dates examples</vt:lpstr>
      <vt:lpstr>If you want to find the employees who joined the company in 1999, you have several ways:</vt:lpstr>
      <vt:lpstr>The following statement illustrates the first way: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Administrator</cp:lastModifiedBy>
  <cp:revision>564</cp:revision>
  <dcterms:created xsi:type="dcterms:W3CDTF">2019-09-15T04:30:17Z</dcterms:created>
  <dcterms:modified xsi:type="dcterms:W3CDTF">2020-05-18T02:48:37Z</dcterms:modified>
</cp:coreProperties>
</file>