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5"/>
  </p:notesMasterIdLst>
  <p:handoutMasterIdLst>
    <p:handoutMasterId r:id="rId26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2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tutorial.org/sql-comparison-operato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tutorial.org/sql-like/" TargetMode="External"/><Relationship Id="rId3" Type="http://schemas.openxmlformats.org/officeDocument/2006/relationships/hyperlink" Target="https://www.sqltutorial.org/sql-and/" TargetMode="External"/><Relationship Id="rId7" Type="http://schemas.openxmlformats.org/officeDocument/2006/relationships/hyperlink" Target="https://www.sqltutorial.org/sql-in/" TargetMode="External"/><Relationship Id="rId2" Type="http://schemas.openxmlformats.org/officeDocument/2006/relationships/hyperlink" Target="https://www.sqltutorial.org/sql-a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tutorial.org/sql-exists/" TargetMode="External"/><Relationship Id="rId5" Type="http://schemas.openxmlformats.org/officeDocument/2006/relationships/hyperlink" Target="https://www.sqltutorial.org/sql-between/" TargetMode="External"/><Relationship Id="rId10" Type="http://schemas.openxmlformats.org/officeDocument/2006/relationships/hyperlink" Target="https://www.sqltutorial.org/sql-or/" TargetMode="External"/><Relationship Id="rId4" Type="http://schemas.openxmlformats.org/officeDocument/2006/relationships/hyperlink" Target="https://www.sqltutorial.org/sql-any/" TargetMode="External"/><Relationship Id="rId9" Type="http://schemas.openxmlformats.org/officeDocument/2006/relationships/hyperlink" Target="https://www.sqltutorial.org/sql-no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BETWEEN</a:t>
            </a:r>
          </a:p>
          <a:p>
            <a:pPr marL="0" indent="0">
              <a:buNone/>
            </a:pPr>
            <a:r>
              <a:rPr lang="en-US" dirty="0"/>
              <a:t>The BETWEEN operator searches for values that are within a set of values, given the minimum value and maximum value. Note that the minimum and maximum values are included as part of the conditional set.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example, the following statement finds all employees whose salaries are between 9,000 and 12,000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salary </a:t>
            </a:r>
            <a:r>
              <a:rPr lang="en-US" b="1" dirty="0"/>
              <a:t>BETWEEN</a:t>
            </a:r>
            <a:r>
              <a:rPr lang="en-US" dirty="0"/>
              <a:t> 9000 </a:t>
            </a:r>
            <a:r>
              <a:rPr lang="en-US" b="1" dirty="0"/>
              <a:t>AND</a:t>
            </a:r>
            <a:r>
              <a:rPr lang="en-US" dirty="0"/>
              <a:t> 12000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salary;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  <p:pic>
        <p:nvPicPr>
          <p:cNvPr id="21506" name="Picture 2" descr="SQL Logical Operators - BETWEE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72" y="3353593"/>
            <a:ext cx="3530328" cy="223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</a:t>
            </a:r>
          </a:p>
          <a:p>
            <a:pPr marL="0" indent="0">
              <a:buNone/>
            </a:pPr>
            <a:r>
              <a:rPr lang="en-US" dirty="0"/>
              <a:t>The IN operator compares a value to a list of specified values. The IN operator returns true if the compared value matches at least one value in the list; otherwise, it returns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following statement finds all employees who work in the department id 8 or 9.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department_id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(8, 9)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department_id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SQL Logical Operators - I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25" y="3058318"/>
            <a:ext cx="3097077" cy="255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</a:t>
            </a:r>
          </a:p>
          <a:p>
            <a:pPr marL="0" indent="0">
              <a:buNone/>
            </a:pPr>
            <a:r>
              <a:rPr lang="en-US" dirty="0"/>
              <a:t>The LIKE operator compares a value to similar values using a wildcard operator. SQL provides two wildcards used in conjunction with the LIKE operator: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percent sign ( %) represents zero, one, or multiple characters.</a:t>
            </a:r>
          </a:p>
          <a:p>
            <a:pPr marL="0" indent="0">
              <a:buNone/>
            </a:pPr>
            <a:r>
              <a:rPr lang="en-US" dirty="0"/>
              <a:t>The underscore sign ( _) represents a single character.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statement finds all employees whose first name starts with the string jo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</a:t>
            </a:r>
            <a:r>
              <a:rPr lang="en-US" b="1" dirty="0"/>
              <a:t>LIKE</a:t>
            </a:r>
            <a:r>
              <a:rPr lang="en-US" dirty="0"/>
              <a:t> 'jo%'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  <p:pic>
        <p:nvPicPr>
          <p:cNvPr id="4099" name="Picture 3" descr="SQL Logical Operators - LIK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12" y="4001294"/>
            <a:ext cx="4390216" cy="182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example finds all employees with the first names whose the second character is  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</a:t>
            </a:r>
            <a:r>
              <a:rPr lang="en-US" b="1" dirty="0"/>
              <a:t>LIKE</a:t>
            </a:r>
            <a:r>
              <a:rPr lang="en-US" dirty="0"/>
              <a:t> '_h%'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  <p:pic>
        <p:nvPicPr>
          <p:cNvPr id="5123" name="Picture 3" descr="SQL Logical Operators - LIKE exampl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7" y="4282303"/>
            <a:ext cx="3900560" cy="16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ALL operator compares a value to all values in another value set. The ALL operator must be preceded by a comparison operator and followed by a subquery.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illustrates the syntax of the ALL operator: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comparison_operator</a:t>
            </a:r>
            <a:r>
              <a:rPr lang="en-US" dirty="0"/>
              <a:t> ALL (subquery)</a:t>
            </a:r>
          </a:p>
          <a:p>
            <a:pPr marL="0" indent="0">
              <a:buNone/>
            </a:pPr>
            <a:r>
              <a:rPr lang="en-US" dirty="0"/>
              <a:t>Note that you will learn about the subquery in the subquery tutorial.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example finds all employees whose salaries are greater than all salaries of employees in the department 8: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salary &gt;= </a:t>
            </a:r>
            <a:r>
              <a:rPr lang="en-US" b="1" dirty="0"/>
              <a:t>ALL</a:t>
            </a:r>
            <a:r>
              <a:rPr lang="en-US" dirty="0"/>
              <a:t> (</a:t>
            </a:r>
            <a:r>
              <a:rPr lang="en-US" b="1" dirty="0"/>
              <a:t>SELECT</a:t>
            </a:r>
            <a:r>
              <a:rPr lang="en-US" dirty="0"/>
              <a:t> salary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department_id</a:t>
            </a:r>
            <a:r>
              <a:rPr lang="en-US" dirty="0"/>
              <a:t> = 8) </a:t>
            </a:r>
            <a:r>
              <a:rPr lang="en-US" b="1" dirty="0"/>
              <a:t>ORDER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salary </a:t>
            </a:r>
            <a:r>
              <a:rPr lang="en-US" b="1" dirty="0"/>
              <a:t>DESC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SQL Logical Operators - ALL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69" y="3544093"/>
            <a:ext cx="4106607" cy="18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6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ANY operator compares a value to any value in a set according to the condition as shown below:</a:t>
            </a:r>
          </a:p>
          <a:p>
            <a:pPr marL="0" indent="0">
              <a:buNone/>
            </a:pPr>
            <a:r>
              <a:rPr lang="en-US" dirty="0" err="1" smtClean="0"/>
              <a:t>comparison_operator</a:t>
            </a:r>
            <a:r>
              <a:rPr lang="en-US" dirty="0" smtClean="0"/>
              <a:t> </a:t>
            </a:r>
            <a:r>
              <a:rPr lang="en-US" dirty="0"/>
              <a:t>ANY(subquery)</a:t>
            </a:r>
          </a:p>
          <a:p>
            <a:pPr marL="0" indent="0">
              <a:buNone/>
            </a:pPr>
            <a:r>
              <a:rPr lang="en-US" dirty="0"/>
              <a:t>Similar to the ALL operator, the ANY operator must be preceded by a comparison operator and followed by a subquery.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19</a:t>
            </a:fld>
            <a:endParaRPr lang="en-US"/>
          </a:p>
        </p:txBody>
      </p:sp>
      <p:pic>
        <p:nvPicPr>
          <p:cNvPr id="8195" name="Picture 3" descr="SQL Logical Operators - SOM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676952"/>
            <a:ext cx="3119846" cy="250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r>
              <a:rPr lang="en-US" dirty="0"/>
              <a:t>SQL Logical Operators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sz="3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 example, the following statement finds all employees whose salaries are greater than the average salary of every department: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salary &gt; ANY(SELECT </a:t>
            </a:r>
          </a:p>
          <a:p>
            <a:pPr marL="0" indent="0">
              <a:buNone/>
            </a:pPr>
            <a:r>
              <a:rPr lang="en-US" dirty="0"/>
              <a:t>            AVG(salary)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employees</a:t>
            </a:r>
          </a:p>
          <a:p>
            <a:pPr marL="0" indent="0">
              <a:buNone/>
            </a:pPr>
            <a:r>
              <a:rPr lang="en-US" dirty="0"/>
              <a:t>        GROUP BY </a:t>
            </a:r>
            <a:r>
              <a:rPr lang="en-US" dirty="0" err="1"/>
              <a:t>department_id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first_name</a:t>
            </a:r>
            <a:r>
              <a:rPr lang="en-US" dirty="0"/>
              <a:t> , </a:t>
            </a:r>
            <a:r>
              <a:rPr lang="en-US" dirty="0" err="1"/>
              <a:t>last_name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that SOME is an alias for ANY, therefore, you can use them interchangeably.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EXISTS</a:t>
            </a:r>
          </a:p>
          <a:p>
            <a:pPr marL="0" indent="0">
              <a:buNone/>
            </a:pPr>
            <a:r>
              <a:rPr lang="en-US" dirty="0"/>
              <a:t>The EXISTS operator tests if a subquery contains any rows: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EXISTS (subquery)</a:t>
            </a:r>
          </a:p>
          <a:p>
            <a:pPr marL="0" indent="0">
              <a:buNone/>
            </a:pPr>
            <a:r>
              <a:rPr lang="en-US" dirty="0"/>
              <a:t>If the subquery returns one or more rows, the result of the EXISTS is true; otherwise, the result is 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For example, the following statement finds all employees who </a:t>
            </a:r>
            <a:r>
              <a:rPr lang="en-US" b="0"/>
              <a:t>have </a:t>
            </a:r>
            <a:r>
              <a:rPr lang="en-US" b="0" smtClean="0"/>
              <a:t>departments</a:t>
            </a:r>
            <a:r>
              <a:rPr lang="en-US" b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 e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EXISTS( SELECT </a:t>
            </a:r>
          </a:p>
          <a:p>
            <a:pPr marL="0" indent="0">
              <a:buNone/>
            </a:pPr>
            <a:r>
              <a:rPr lang="en-US" dirty="0"/>
              <a:t>            1</a:t>
            </a:r>
          </a:p>
          <a:p>
            <a:pPr marL="0" indent="0">
              <a:buNone/>
            </a:pPr>
            <a:r>
              <a:rPr lang="en-US" dirty="0"/>
              <a:t>        FROM</a:t>
            </a:r>
          </a:p>
          <a:p>
            <a:pPr marL="0" indent="0">
              <a:buNone/>
            </a:pPr>
            <a:r>
              <a:rPr lang="en-US" dirty="0"/>
              <a:t>            dependents d</a:t>
            </a:r>
          </a:p>
          <a:p>
            <a:pPr marL="0" indent="0">
              <a:buNone/>
            </a:pPr>
            <a:r>
              <a:rPr lang="en-US" dirty="0"/>
              <a:t>        WHERE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d.employee_id</a:t>
            </a:r>
            <a:r>
              <a:rPr lang="en-US" dirty="0"/>
              <a:t> = </a:t>
            </a:r>
            <a:r>
              <a:rPr lang="en-US" dirty="0" err="1"/>
              <a:t>e.employee_id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22</a:t>
            </a:fld>
            <a:endParaRPr lang="en-US"/>
          </a:p>
        </p:txBody>
      </p:sp>
      <p:pic>
        <p:nvPicPr>
          <p:cNvPr id="10242" name="Picture 2" descr="SQL Logical Operators - EXISTS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5491"/>
            <a:ext cx="2904309" cy="36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Logical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logical operator allows you to test for the truth of a condition. Similar to a </a:t>
            </a:r>
            <a:r>
              <a:rPr lang="en-US" dirty="0">
                <a:hlinkClick r:id="rId2"/>
              </a:rPr>
              <a:t>comparison operator</a:t>
            </a:r>
            <a:r>
              <a:rPr lang="en-US" dirty="0"/>
              <a:t>, a logical operator returns a value of true, false, or unknown.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Logical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60304" y="1757643"/>
          <a:ext cx="4471392" cy="4487302"/>
        </p:xfrm>
        <a:graphic>
          <a:graphicData uri="http://schemas.openxmlformats.org/drawingml/2006/table">
            <a:tbl>
              <a:tblPr/>
              <a:tblGrid>
                <a:gridCol w="2235696">
                  <a:extLst>
                    <a:ext uri="{9D8B030D-6E8A-4147-A177-3AD203B41FA5}">
                      <a16:colId xmlns:a16="http://schemas.microsoft.com/office/drawing/2014/main" val="803087058"/>
                    </a:ext>
                  </a:extLst>
                </a:gridCol>
                <a:gridCol w="2235696">
                  <a:extLst>
                    <a:ext uri="{9D8B030D-6E8A-4147-A177-3AD203B41FA5}">
                      <a16:colId xmlns:a16="http://schemas.microsoft.com/office/drawing/2014/main" val="3441470271"/>
                    </a:ext>
                  </a:extLst>
                </a:gridCol>
              </a:tblGrid>
              <a:tr h="23520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75165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2"/>
                        </a:rPr>
                        <a:t>ALL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 true if all comparisons are true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41589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3"/>
                        </a:rPr>
                        <a:t>AND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 true if both expressions are true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00736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4"/>
                        </a:rPr>
                        <a:t>ANY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 true if any one of the comparisons is true.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62896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5"/>
                        </a:rPr>
                        <a:t>BETWEEN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 true if the operand is within a range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18695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6"/>
                        </a:rPr>
                        <a:t>EXISTS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 true if a subquery contains any rows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76178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7"/>
                        </a:rPr>
                        <a:t>IN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 true if the operand is equal to one of the value in a list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74035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8"/>
                        </a:rPr>
                        <a:t>LIKE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 true if the operand matches a pattern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71009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9"/>
                        </a:rPr>
                        <a:t>NOT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Reverse the result of any other Boolean operator.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53277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10"/>
                        </a:rPr>
                        <a:t>OR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 true if either expression is true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556579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4"/>
                        </a:rPr>
                        <a:t>SOME</a:t>
                      </a:r>
                      <a:endParaRPr lang="en-US" sz="1200">
                        <a:effectLst/>
                      </a:endParaRP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 true if some of the expressions are true</a:t>
                      </a:r>
                    </a:p>
                  </a:txBody>
                  <a:tcPr marL="58802" marR="58802" marT="29401" marB="294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5761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AND operator allows you to construct multiple conditions in the WHERE clause of an SQL statement such as SELECT, UPDATE, and DELETE: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expression1 AND expression2</a:t>
            </a:r>
          </a:p>
          <a:p>
            <a:pPr marL="0" indent="0">
              <a:buNone/>
            </a:pPr>
            <a:r>
              <a:rPr lang="en-US" dirty="0"/>
              <a:t>The AND operator returns true if both expressions evaluate to true.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following example finds all employees whose salaries are greater than 5,000 and less than 7,000: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salary &gt; 5000 AND salary &lt; 7000</a:t>
            </a:r>
          </a:p>
          <a:p>
            <a:pPr marL="0" indent="0">
              <a:buNone/>
            </a:pPr>
            <a:r>
              <a:rPr lang="en-US" dirty="0"/>
              <a:t>ORDER BY salary;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pic>
        <p:nvPicPr>
          <p:cNvPr id="16387" name="Picture 3" descr="SQL Logical Operators - AND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55" y="2537323"/>
            <a:ext cx="4698234" cy="307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Similar </a:t>
            </a:r>
            <a:r>
              <a:rPr lang="en-US" dirty="0"/>
              <a:t>to the AND operator, the OR operator combines multiple conditions in an SQL statement’s WHERE clause: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expression1 OR expression2</a:t>
            </a:r>
          </a:p>
          <a:p>
            <a:pPr marL="0" indent="0">
              <a:buNone/>
            </a:pPr>
            <a:r>
              <a:rPr lang="en-US" dirty="0"/>
              <a:t>However, the OR operator returns true if a least one expression evaluates to true.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example, the following statement finds employees whose salary is either 7,000 or 8,000: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salary = 7000 OR salary = 8000</a:t>
            </a:r>
          </a:p>
          <a:p>
            <a:pPr marL="0" indent="0">
              <a:buNone/>
            </a:pPr>
            <a:r>
              <a:rPr lang="en-US" dirty="0"/>
              <a:t>ORDER BY salary;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18435" name="Picture 3" descr="SQL Logical Operators - O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3467893"/>
            <a:ext cx="4634675" cy="124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IS NULL operator compares a value with a null value and returns true if the compared value is null; otherwise, it returns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the following statement finds all employees who do not have a phone number: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phone_number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employees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phone_number</a:t>
            </a:r>
            <a:r>
              <a:rPr lang="en-US" dirty="0"/>
              <a:t> IS NULL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first_name</a:t>
            </a:r>
            <a:r>
              <a:rPr lang="en-US" dirty="0"/>
              <a:t> ,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19459" name="Picture 3" descr="SQL Logical Operators - IS NULL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27891"/>
            <a:ext cx="3505200" cy="198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4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1001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About Me</vt:lpstr>
      <vt:lpstr>Course Overview</vt:lpstr>
      <vt:lpstr>SQL Logical Operators</vt:lpstr>
      <vt:lpstr>SQL Logical Operators</vt:lpstr>
      <vt:lpstr>AND</vt:lpstr>
      <vt:lpstr>PowerPoint Presentation</vt:lpstr>
      <vt:lpstr>OR</vt:lpstr>
      <vt:lpstr>PowerPoint Presentation</vt:lpstr>
      <vt:lpstr>IS NULL</vt:lpstr>
      <vt:lpstr>PowerPoint Presentation</vt:lpstr>
      <vt:lpstr>For example, the following statement finds all employees whose salaries are between 9,000 and 12,000.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</vt:lpstr>
      <vt:lpstr>PowerPoint Presentation</vt:lpstr>
      <vt:lpstr>ANY</vt:lpstr>
      <vt:lpstr>PowerPoint Presentation</vt:lpstr>
      <vt:lpstr>PowerPoint Presentation</vt:lpstr>
      <vt:lpstr>For example, the following statement finds all employees who have departments: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603</cp:revision>
  <dcterms:created xsi:type="dcterms:W3CDTF">2019-09-15T04:30:17Z</dcterms:created>
  <dcterms:modified xsi:type="dcterms:W3CDTF">2020-05-21T02:03:32Z</dcterms:modified>
</cp:coreProperties>
</file>