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9"/>
  </p:notesMasterIdLst>
  <p:handoutMasterIdLst>
    <p:handoutMasterId r:id="rId20"/>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To get the information of the department id 1,2, and 3, you use the following statement.</a:t>
            </a:r>
          </a:p>
          <a:p>
            <a:pPr marL="0" indent="0">
              <a:buNone/>
            </a:pPr>
            <a:endParaRPr lang="en-US" dirty="0"/>
          </a:p>
          <a:p>
            <a:pPr marL="0" indent="0">
              <a:buNone/>
            </a:pPr>
            <a:r>
              <a:rPr lang="en-US" dirty="0"/>
              <a:t>SELECT</a:t>
            </a:r>
          </a:p>
          <a:p>
            <a:pPr marL="0" indent="0">
              <a:buNone/>
            </a:pPr>
            <a:r>
              <a:rPr lang="en-US" dirty="0"/>
              <a:t>	</a:t>
            </a:r>
            <a:r>
              <a:rPr lang="en-US" dirty="0" err="1"/>
              <a:t>department_id</a:t>
            </a:r>
            <a:r>
              <a:rPr lang="en-US" dirty="0"/>
              <a:t>,</a:t>
            </a:r>
          </a:p>
          <a:p>
            <a:pPr marL="0" indent="0">
              <a:buNone/>
            </a:pPr>
            <a:r>
              <a:rPr lang="en-US" dirty="0"/>
              <a:t>	</a:t>
            </a:r>
            <a:r>
              <a:rPr lang="en-US" dirty="0" err="1"/>
              <a:t>department_name</a:t>
            </a:r>
            <a:endParaRPr lang="en-US" dirty="0"/>
          </a:p>
          <a:p>
            <a:pPr marL="0" indent="0">
              <a:buNone/>
            </a:pPr>
            <a:r>
              <a:rPr lang="en-US" dirty="0"/>
              <a:t>FROM</a:t>
            </a:r>
          </a:p>
          <a:p>
            <a:pPr marL="0" indent="0">
              <a:buNone/>
            </a:pPr>
            <a:r>
              <a:rPr lang="en-US" dirty="0"/>
              <a:t>	departments</a:t>
            </a:r>
          </a:p>
          <a:p>
            <a:pPr marL="0" indent="0">
              <a:buNone/>
            </a:pPr>
            <a:r>
              <a:rPr lang="en-US" dirty="0"/>
              <a:t>WHERE</a:t>
            </a:r>
          </a:p>
          <a:p>
            <a:pPr marL="0" indent="0">
              <a:buNone/>
            </a:pPr>
            <a:r>
              <a:rPr lang="en-US" dirty="0"/>
              <a:t>	</a:t>
            </a:r>
            <a:r>
              <a:rPr lang="en-US" dirty="0" err="1"/>
              <a:t>department_id</a:t>
            </a:r>
            <a:r>
              <a:rPr lang="en-US" dirty="0"/>
              <a:t> IN (1, 2, 3);</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7171" name="Picture 3" descr="SQL INNER JOIN department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1" y="2771049"/>
            <a:ext cx="4677732" cy="191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5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Notice that we used the IN operator in the WHERE clause to get rows with </a:t>
            </a:r>
            <a:r>
              <a:rPr lang="en-US" dirty="0" err="1"/>
              <a:t>department_id</a:t>
            </a:r>
            <a:r>
              <a:rPr lang="en-US" dirty="0"/>
              <a:t> 1, 2 and 3.</a:t>
            </a:r>
          </a:p>
          <a:p>
            <a:pPr marL="0" indent="0">
              <a:buNone/>
            </a:pPr>
            <a:endParaRPr lang="en-US" dirty="0"/>
          </a:p>
          <a:p>
            <a:pPr marL="0" indent="0">
              <a:buNone/>
            </a:pPr>
            <a:r>
              <a:rPr lang="en-US" dirty="0"/>
              <a:t>To get the information of employees who work in the department id 1, 2 and 3, you use the following query:</a:t>
            </a:r>
          </a:p>
          <a:p>
            <a:pPr marL="0" indent="0">
              <a:buNone/>
            </a:pPr>
            <a:endParaRPr lang="en-US" dirty="0"/>
          </a:p>
          <a:p>
            <a:pPr marL="0" indent="0">
              <a:buNone/>
            </a:pPr>
            <a:r>
              <a:rPr lang="en-US" dirty="0"/>
              <a:t>SELECT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department_id</a:t>
            </a:r>
            <a:endParaRPr lang="en-US" dirty="0"/>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department_id</a:t>
            </a:r>
            <a:r>
              <a:rPr lang="en-US" dirty="0"/>
              <a:t> IN (1, 2, 3)</a:t>
            </a:r>
          </a:p>
          <a:p>
            <a:pPr marL="0" indent="0">
              <a:buNone/>
            </a:pPr>
            <a:r>
              <a:rPr lang="en-US" dirty="0"/>
              <a:t>ORDER BY</a:t>
            </a:r>
          </a:p>
          <a:p>
            <a:pPr marL="0" indent="0">
              <a:buNone/>
            </a:pPr>
            <a:r>
              <a:rPr lang="en-US" dirty="0"/>
              <a:t>	</a:t>
            </a:r>
            <a:r>
              <a:rPr lang="en-US" dirty="0" err="1"/>
              <a:t>department_id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8195" name="Picture 3" descr="SQL INNER JOIN employee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3123405"/>
            <a:ext cx="3286642" cy="278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79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To combine data from these two tables, you use an inner join clause as the following query:</a:t>
            </a:r>
          </a:p>
          <a:p>
            <a:pPr marL="0" indent="0">
              <a:buNone/>
            </a:pPr>
            <a:endParaRPr lang="en-US" dirty="0"/>
          </a:p>
          <a:p>
            <a:pPr marL="0" indent="0">
              <a:buNone/>
            </a:pPr>
            <a:r>
              <a:rPr lang="en-US" dirty="0"/>
              <a:t>SELECT </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employees.department_id</a:t>
            </a:r>
            <a:r>
              <a:rPr lang="en-US" dirty="0"/>
              <a:t>,</a:t>
            </a:r>
          </a:p>
          <a:p>
            <a:pPr marL="0" indent="0">
              <a:buNone/>
            </a:pPr>
            <a:r>
              <a:rPr lang="en-US" dirty="0"/>
              <a:t>    </a:t>
            </a:r>
            <a:r>
              <a:rPr lang="en-US" dirty="0" err="1"/>
              <a:t>departments.department_id</a:t>
            </a:r>
            <a:r>
              <a:rPr lang="en-US" dirty="0"/>
              <a:t>,</a:t>
            </a:r>
          </a:p>
          <a:p>
            <a:pPr marL="0" indent="0">
              <a:buNone/>
            </a:pPr>
            <a:r>
              <a:rPr lang="en-US" dirty="0"/>
              <a:t>    </a:t>
            </a:r>
            <a:r>
              <a:rPr lang="en-US" dirty="0" err="1"/>
              <a:t>department_name</a:t>
            </a:r>
            <a:endParaRPr lang="en-US" dirty="0"/>
          </a:p>
          <a:p>
            <a:pPr marL="0" indent="0">
              <a:buNone/>
            </a:pPr>
            <a:r>
              <a:rPr lang="en-US" dirty="0"/>
              <a:t>FROM</a:t>
            </a:r>
          </a:p>
          <a:p>
            <a:pPr marL="0" indent="0">
              <a:buNone/>
            </a:pPr>
            <a:r>
              <a:rPr lang="en-US" dirty="0"/>
              <a:t>    employees</a:t>
            </a:r>
          </a:p>
          <a:p>
            <a:pPr marL="0" indent="0">
              <a:buNone/>
            </a:pPr>
            <a:r>
              <a:rPr lang="en-US" dirty="0"/>
              <a:t>        INNER JOIN</a:t>
            </a:r>
          </a:p>
          <a:p>
            <a:pPr marL="0" indent="0">
              <a:buNone/>
            </a:pPr>
            <a:r>
              <a:rPr lang="en-US" dirty="0"/>
              <a:t>    departments ON </a:t>
            </a:r>
            <a:r>
              <a:rPr lang="en-US" dirty="0" err="1"/>
              <a:t>departments.department_id</a:t>
            </a:r>
            <a:r>
              <a:rPr lang="en-US" dirty="0"/>
              <a:t> = </a:t>
            </a:r>
            <a:r>
              <a:rPr lang="en-US" dirty="0" err="1"/>
              <a:t>employees.department_id</a:t>
            </a:r>
            <a:endParaRPr lang="en-US" dirty="0"/>
          </a:p>
          <a:p>
            <a:pPr marL="0" indent="0">
              <a:buNone/>
            </a:pPr>
            <a:r>
              <a:rPr lang="en-US" dirty="0"/>
              <a:t>WHERE</a:t>
            </a:r>
          </a:p>
          <a:p>
            <a:pPr marL="0" indent="0">
              <a:buNone/>
            </a:pPr>
            <a:r>
              <a:rPr lang="en-US" dirty="0"/>
              <a:t>    </a:t>
            </a:r>
            <a:r>
              <a:rPr lang="en-US" dirty="0" err="1"/>
              <a:t>employees.department_id</a:t>
            </a:r>
            <a:r>
              <a:rPr lang="en-US" dirty="0"/>
              <a:t> IN (1 , 2, 3);</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9219" name="Picture 3" descr="SQL INNER JOI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6" y="2383518"/>
            <a:ext cx="4468677" cy="220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25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each row in the employees table, the statement checks if the value of the </a:t>
            </a:r>
            <a:r>
              <a:rPr lang="en-US" dirty="0" err="1"/>
              <a:t>department_id</a:t>
            </a:r>
            <a:r>
              <a:rPr lang="en-US" dirty="0"/>
              <a:t> column equals the value of the </a:t>
            </a:r>
            <a:r>
              <a:rPr lang="en-US" dirty="0" err="1"/>
              <a:t>department_id</a:t>
            </a:r>
            <a:r>
              <a:rPr lang="en-US" dirty="0"/>
              <a:t> column in the departments table. If the condition</a:t>
            </a:r>
          </a:p>
          <a:p>
            <a:pPr marL="0" indent="0">
              <a:buNone/>
            </a:pPr>
            <a:endParaRPr lang="en-US" dirty="0"/>
          </a:p>
          <a:p>
            <a:pPr marL="0" indent="0">
              <a:buNone/>
            </a:pPr>
            <a:r>
              <a:rPr lang="en-US" dirty="0"/>
              <a:t>If the condition </a:t>
            </a:r>
            <a:r>
              <a:rPr lang="en-US" dirty="0" err="1"/>
              <a:t>employees.department_id</a:t>
            </a:r>
            <a:r>
              <a:rPr lang="en-US" dirty="0"/>
              <a:t> = </a:t>
            </a:r>
            <a:r>
              <a:rPr lang="en-US" dirty="0" err="1"/>
              <a:t>departments.department_id</a:t>
            </a:r>
            <a:r>
              <a:rPr lang="en-US" dirty="0"/>
              <a:t> is satisfied, the combined row that includes data from rows in both employees and departments tables are included in the result set.</a:t>
            </a:r>
          </a:p>
          <a:p>
            <a:pPr marL="0" indent="0">
              <a:buNone/>
            </a:pPr>
            <a:endParaRPr lang="en-US" dirty="0"/>
          </a:p>
          <a:p>
            <a:pPr marL="0" indent="0">
              <a:buNone/>
            </a:pPr>
            <a:r>
              <a:rPr lang="en-US" dirty="0"/>
              <a:t>Notice that both employees and departments tables have the same column name </a:t>
            </a:r>
            <a:r>
              <a:rPr lang="en-US" dirty="0" err="1"/>
              <a:t>department_id</a:t>
            </a:r>
            <a:r>
              <a:rPr lang="en-US" dirty="0"/>
              <a:t>, therefore we had to qualify the </a:t>
            </a:r>
            <a:r>
              <a:rPr lang="en-US" dirty="0" err="1"/>
              <a:t>department_id</a:t>
            </a:r>
            <a:r>
              <a:rPr lang="en-US" dirty="0"/>
              <a:t> column using the syntax </a:t>
            </a:r>
            <a:r>
              <a:rPr lang="en-US" dirty="0" err="1"/>
              <a:t>table_name.column_name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42311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INNER JOIN 3 tables example</a:t>
            </a:r>
          </a:p>
          <a:p>
            <a:pPr marL="0" indent="0">
              <a:buNone/>
            </a:pPr>
            <a:r>
              <a:rPr lang="en-US" dirty="0"/>
              <a:t>Each employee holds one job while a job may be held by many employees. The relationship between the jobs table and the employees table is one-to-many.</a:t>
            </a:r>
          </a:p>
          <a:p>
            <a:pPr marL="0" indent="0">
              <a:buNone/>
            </a:pPr>
            <a:endParaRPr lang="en-US" dirty="0"/>
          </a:p>
          <a:p>
            <a:pPr marL="0" indent="0">
              <a:buNone/>
            </a:pPr>
            <a:r>
              <a:rPr lang="en-US" dirty="0"/>
              <a:t>The following database diagram illustrates the relationships between employees, departments and jobs tables: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80430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pic>
        <p:nvPicPr>
          <p:cNvPr id="12290" name="Picture 2" descr="emp_dept_jobs_tab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4137" y="2572544"/>
            <a:ext cx="69437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following query uses the inner join clauses to join 3 tables: employees, departments, and jobs to get the first name, last name, job title, and department name of employees who work in department id 1, 2, and 3.</a:t>
            </a:r>
          </a:p>
          <a:p>
            <a:pPr marL="0" indent="0">
              <a:buNone/>
            </a:pPr>
            <a:endParaRPr lang="en-US" dirty="0"/>
          </a:p>
          <a:p>
            <a:pPr marL="0" indent="0">
              <a:buNone/>
            </a:pPr>
            <a:r>
              <a:rPr lang="en-US" dirty="0"/>
              <a:t>SELECT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job_title</a:t>
            </a:r>
            <a:r>
              <a:rPr lang="en-US" dirty="0"/>
              <a:t>,</a:t>
            </a:r>
          </a:p>
          <a:p>
            <a:pPr marL="0" indent="0">
              <a:buNone/>
            </a:pPr>
            <a:r>
              <a:rPr lang="en-US" dirty="0"/>
              <a:t>	</a:t>
            </a:r>
            <a:r>
              <a:rPr lang="en-US" dirty="0" err="1"/>
              <a:t>department_name</a:t>
            </a:r>
            <a:endParaRPr lang="en-US" dirty="0"/>
          </a:p>
          <a:p>
            <a:pPr marL="0" indent="0">
              <a:buNone/>
            </a:pPr>
            <a:r>
              <a:rPr lang="en-US" dirty="0"/>
              <a:t>FROM</a:t>
            </a:r>
          </a:p>
          <a:p>
            <a:pPr marL="0" indent="0">
              <a:buNone/>
            </a:pPr>
            <a:r>
              <a:rPr lang="en-US" dirty="0"/>
              <a:t>	employees e</a:t>
            </a:r>
          </a:p>
          <a:p>
            <a:pPr marL="0" indent="0">
              <a:buNone/>
            </a:pPr>
            <a:r>
              <a:rPr lang="en-US" dirty="0"/>
              <a:t>INNER JOIN departments d ON </a:t>
            </a:r>
            <a:r>
              <a:rPr lang="en-US" dirty="0" err="1"/>
              <a:t>d.department_id</a:t>
            </a:r>
            <a:r>
              <a:rPr lang="en-US" dirty="0"/>
              <a:t> = </a:t>
            </a:r>
            <a:r>
              <a:rPr lang="en-US" dirty="0" err="1"/>
              <a:t>e.department_id</a:t>
            </a:r>
            <a:endParaRPr lang="en-US" dirty="0"/>
          </a:p>
          <a:p>
            <a:pPr marL="0" indent="0">
              <a:buNone/>
            </a:pPr>
            <a:r>
              <a:rPr lang="en-US" dirty="0"/>
              <a:t>INNER JOIN jobs j ON </a:t>
            </a:r>
            <a:r>
              <a:rPr lang="en-US" dirty="0" err="1"/>
              <a:t>j.job_id</a:t>
            </a:r>
            <a:r>
              <a:rPr lang="en-US" dirty="0"/>
              <a:t> = </a:t>
            </a:r>
            <a:r>
              <a:rPr lang="en-US" dirty="0" err="1"/>
              <a:t>e.job_id</a:t>
            </a:r>
            <a:endParaRPr lang="en-US" dirty="0"/>
          </a:p>
          <a:p>
            <a:pPr marL="0" indent="0">
              <a:buNone/>
            </a:pPr>
            <a:r>
              <a:rPr lang="en-US" dirty="0"/>
              <a:t>WHERE</a:t>
            </a:r>
          </a:p>
          <a:p>
            <a:pPr marL="0" indent="0">
              <a:buNone/>
            </a:pPr>
            <a:r>
              <a:rPr lang="en-US" dirty="0"/>
              <a:t>	</a:t>
            </a:r>
            <a:r>
              <a:rPr lang="en-US" dirty="0" err="1"/>
              <a:t>e.department_id</a:t>
            </a:r>
            <a:r>
              <a:rPr lang="en-US" dirty="0"/>
              <a:t> IN (1, 2, 3);</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3315" name="Picture 3" descr="SQL INNER JOIN 3 tab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963" y="2613522"/>
            <a:ext cx="4308610" cy="335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28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fontScale="90000"/>
          </a:bodyPr>
          <a:lstStyle/>
          <a:p>
            <a:pPr algn="l"/>
            <a:r>
              <a:rPr lang="en-US" dirty="0"/>
              <a:t>Introduction to the SQL INNER JOIN clause</a:t>
            </a:r>
            <a:br>
              <a:rPr lang="en-US" dirty="0"/>
            </a:br>
            <a:r>
              <a:rPr lang="en-US" dirty="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b="1" dirty="0"/>
              <a:t>So far, you have learned how to use the SELECT statement to query data from a single table. However, the SELECT statement is not limited to query data from a single table. The SELECT statement can link multiple tables together.</a:t>
            </a:r>
          </a:p>
          <a:p>
            <a:endParaRPr lang="en-US" b="1" dirty="0"/>
          </a:p>
          <a:p>
            <a:r>
              <a:rPr lang="en-US" b="1" dirty="0"/>
              <a:t>The process of linking tables is called joining. SQL provides many kinds of joins such as inner join, left join, right join, full outer join, etc. This tutorial focuses on the inner join.</a:t>
            </a:r>
            <a:endParaRPr lang="en-US" b="1" dirty="0" smtClean="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inner join clause links two (or more) tables by a relationship between two columns. Whenever you use the inner join clause, you normally think about the intersection.</a:t>
            </a:r>
          </a:p>
          <a:p>
            <a:pPr marL="0" indent="0">
              <a:buNone/>
            </a:pPr>
            <a:endParaRPr lang="en-US" dirty="0"/>
          </a:p>
          <a:p>
            <a:pPr marL="0" indent="0">
              <a:buNone/>
            </a:pPr>
            <a:r>
              <a:rPr lang="en-US" dirty="0"/>
              <a:t>It is much easier to understand the inner join concept through a simple example.</a:t>
            </a:r>
          </a:p>
          <a:p>
            <a:pPr marL="0" indent="0">
              <a:buNone/>
            </a:pPr>
            <a:endParaRPr lang="en-US" dirty="0"/>
          </a:p>
          <a:p>
            <a:pPr marL="0" indent="0">
              <a:buNone/>
            </a:pPr>
            <a:r>
              <a:rPr lang="en-US" dirty="0"/>
              <a:t>Suppose, we have two tables: A &amp; B.</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42894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Table A has four rows: (1,2,3,4) and table B has four rows: (3,4,5,6)</a:t>
            </a:r>
          </a:p>
          <a:p>
            <a:pPr marL="0" indent="0">
              <a:buNone/>
            </a:pPr>
            <a:endParaRPr lang="en-US" dirty="0"/>
          </a:p>
          <a:p>
            <a:pPr marL="0" indent="0">
              <a:buNone/>
            </a:pPr>
            <a:r>
              <a:rPr lang="en-US" dirty="0"/>
              <a:t>When table A joins with the table B using the inner join, we have the result set (3,4) that is the intersection of the table A and table B.</a:t>
            </a:r>
          </a:p>
          <a:p>
            <a:pPr marL="0" indent="0">
              <a:buNone/>
            </a:pPr>
            <a:endParaRPr lang="en-US" dirty="0"/>
          </a:p>
          <a:p>
            <a:pPr marL="0" indent="0">
              <a:buNone/>
            </a:pPr>
            <a:r>
              <a:rPr lang="en-US" dirty="0"/>
              <a:t>See the following picture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pic>
        <p:nvPicPr>
          <p:cNvPr id="1026" name="Picture 2"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215" y="4001294"/>
            <a:ext cx="5400675"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5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each row in table A, the inner join clause finds the matching rows in the table B. If a row is matched, it is included in the final result set.</a:t>
            </a:r>
          </a:p>
          <a:p>
            <a:pPr marL="0" indent="0">
              <a:buNone/>
            </a:pPr>
            <a:endParaRPr lang="en-US" dirty="0"/>
          </a:p>
          <a:p>
            <a:pPr marL="0" indent="0">
              <a:buNone/>
            </a:pPr>
            <a:r>
              <a:rPr lang="en-US" dirty="0"/>
              <a:t>Suppose the column name of the A &amp; B tables is n, the following statement illustrates the inner join clause:</a:t>
            </a:r>
          </a:p>
          <a:p>
            <a:pPr marL="0" indent="0">
              <a:buNone/>
            </a:pPr>
            <a:endParaRPr lang="en-US" dirty="0"/>
          </a:p>
          <a:p>
            <a:pPr marL="0" indent="0">
              <a:buNone/>
            </a:pPr>
            <a:r>
              <a:rPr lang="en-US" dirty="0"/>
              <a:t>SELECT</a:t>
            </a:r>
          </a:p>
          <a:p>
            <a:pPr marL="0" indent="0">
              <a:buNone/>
            </a:pPr>
            <a:r>
              <a:rPr lang="en-US" dirty="0"/>
              <a:t>  </a:t>
            </a:r>
            <a:r>
              <a:rPr lang="en-US" dirty="0" err="1"/>
              <a:t>A.n</a:t>
            </a:r>
            <a:endParaRPr lang="en-US" dirty="0"/>
          </a:p>
          <a:p>
            <a:pPr marL="0" indent="0">
              <a:buNone/>
            </a:pPr>
            <a:r>
              <a:rPr lang="en-US" dirty="0"/>
              <a:t>FROM A</a:t>
            </a:r>
          </a:p>
          <a:p>
            <a:pPr marL="0" indent="0">
              <a:buNone/>
            </a:pPr>
            <a:r>
              <a:rPr lang="en-US" dirty="0"/>
              <a:t>INNER JOIN B ON </a:t>
            </a:r>
            <a:r>
              <a:rPr lang="en-US" dirty="0" err="1"/>
              <a:t>B.n</a:t>
            </a:r>
            <a:r>
              <a:rPr lang="en-US" dirty="0"/>
              <a:t> = </a:t>
            </a:r>
            <a:r>
              <a:rPr lang="en-US" dirty="0" err="1"/>
              <a:t>A.n</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3204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INNER JOIN clause appears after the FROM clause. The condition to match between table A and table B is specified after the ON keyword. This condition is called join condition i.e., </a:t>
            </a:r>
            <a:r>
              <a:rPr lang="en-US" dirty="0" err="1"/>
              <a:t>B.n</a:t>
            </a:r>
            <a:r>
              <a:rPr lang="en-US" dirty="0"/>
              <a:t> = </a:t>
            </a:r>
            <a:r>
              <a:rPr lang="en-US" dirty="0" err="1"/>
              <a:t>A.n</a:t>
            </a:r>
            <a:endParaRPr lang="en-US" dirty="0"/>
          </a:p>
          <a:p>
            <a:pPr marL="0" indent="0">
              <a:buNone/>
            </a:pPr>
            <a:endParaRPr lang="en-US" dirty="0"/>
          </a:p>
          <a:p>
            <a:pPr marL="0" indent="0">
              <a:buNone/>
            </a:pPr>
            <a:r>
              <a:rPr lang="en-US" dirty="0"/>
              <a:t>The INNER JOIN clause can join three or more tables as long as they have relationships, typically foreign key relationships.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80917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example, the following statement illustrates how to join 3 tables: A, B, and C:</a:t>
            </a:r>
          </a:p>
          <a:p>
            <a:pPr marL="0" indent="0">
              <a:buNone/>
            </a:pPr>
            <a:endParaRPr lang="en-US" dirty="0"/>
          </a:p>
          <a:p>
            <a:pPr marL="0" indent="0">
              <a:buNone/>
            </a:pPr>
            <a:r>
              <a:rPr lang="en-US" dirty="0"/>
              <a:t>SELECT</a:t>
            </a:r>
          </a:p>
          <a:p>
            <a:pPr marL="0" indent="0">
              <a:buNone/>
            </a:pPr>
            <a:r>
              <a:rPr lang="en-US" dirty="0"/>
              <a:t>  </a:t>
            </a:r>
            <a:r>
              <a:rPr lang="en-US" dirty="0" err="1"/>
              <a:t>A.n</a:t>
            </a:r>
            <a:endParaRPr lang="en-US" dirty="0"/>
          </a:p>
          <a:p>
            <a:pPr marL="0" indent="0">
              <a:buNone/>
            </a:pPr>
            <a:r>
              <a:rPr lang="en-US" dirty="0"/>
              <a:t>FROM A</a:t>
            </a:r>
          </a:p>
          <a:p>
            <a:pPr marL="0" indent="0">
              <a:buNone/>
            </a:pPr>
            <a:r>
              <a:rPr lang="en-US" dirty="0"/>
              <a:t>INNER JOIN B ON </a:t>
            </a:r>
            <a:r>
              <a:rPr lang="en-US" dirty="0" err="1"/>
              <a:t>B.n</a:t>
            </a:r>
            <a:r>
              <a:rPr lang="en-US" dirty="0"/>
              <a:t> = </a:t>
            </a:r>
            <a:r>
              <a:rPr lang="en-US" dirty="0" err="1"/>
              <a:t>A.n</a:t>
            </a:r>
            <a:endParaRPr lang="en-US" dirty="0"/>
          </a:p>
          <a:p>
            <a:pPr marL="0" indent="0">
              <a:buNone/>
            </a:pPr>
            <a:r>
              <a:rPr lang="en-US" dirty="0"/>
              <a:t>INNER JOIN C ON </a:t>
            </a:r>
            <a:r>
              <a:rPr lang="en-US" dirty="0" err="1"/>
              <a:t>C.n</a:t>
            </a:r>
            <a:r>
              <a:rPr lang="en-US" dirty="0"/>
              <a:t> = </a:t>
            </a:r>
            <a:r>
              <a:rPr lang="en-US" dirty="0" err="1"/>
              <a:t>A.n</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21330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INNER JOIN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SQL </a:t>
            </a:r>
            <a:r>
              <a:rPr lang="en-US" dirty="0"/>
              <a:t>INNER JOIN 2 tables example</a:t>
            </a:r>
          </a:p>
          <a:p>
            <a:pPr marL="0" indent="0">
              <a:buNone/>
            </a:pPr>
            <a:r>
              <a:rPr lang="en-US" dirty="0"/>
              <a:t>We will use the employees and departments table to demonstrates how the INNER JOIN clause works</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5123" name="Picture 3" descr="emp_dept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603" y="3135720"/>
            <a:ext cx="444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12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Each employee belongs to one and only one department while each department can have more than one employee. The relationship between the employees and departments table is one-to-many.</a:t>
            </a:r>
          </a:p>
          <a:p>
            <a:pPr marL="0" indent="0">
              <a:buNone/>
            </a:pPr>
            <a:endParaRPr lang="en-US" dirty="0"/>
          </a:p>
          <a:p>
            <a:pPr marL="0" indent="0">
              <a:buNone/>
            </a:pPr>
            <a:r>
              <a:rPr lang="en-US" dirty="0"/>
              <a:t>The </a:t>
            </a:r>
            <a:r>
              <a:rPr lang="en-US" dirty="0" err="1"/>
              <a:t>department_id</a:t>
            </a:r>
            <a:r>
              <a:rPr lang="en-US" dirty="0"/>
              <a:t> column in the employees table is the foreign key column that links the employees to the departments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4149932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3864</TotalTime>
  <Words>831</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About Me</vt:lpstr>
      <vt:lpstr>Introduction to the SQL INNER JOIN clause Course Overview</vt:lpstr>
      <vt:lpstr>PowerPoint Presentation</vt:lpstr>
      <vt:lpstr>PowerPoint Presentation</vt:lpstr>
      <vt:lpstr>PowerPoint Presentation</vt:lpstr>
      <vt:lpstr>PowerPoint Presentation</vt:lpstr>
      <vt:lpstr>PowerPoint Presentation</vt:lpstr>
      <vt:lpstr>SQL INNER JOIN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623</cp:revision>
  <dcterms:created xsi:type="dcterms:W3CDTF">2019-09-15T04:30:17Z</dcterms:created>
  <dcterms:modified xsi:type="dcterms:W3CDTF">2020-05-21T12:56:04Z</dcterms:modified>
</cp:coreProperties>
</file>