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6"/>
  </p:notesMasterIdLst>
  <p:handoutMasterIdLst>
    <p:handoutMasterId r:id="rId17"/>
  </p:handoutMasterIdLst>
  <p:sldIdLst>
    <p:sldId id="303" r:id="rId2"/>
    <p:sldId id="256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2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190"/>
            <a:ext cx="10515600" cy="779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1A05-DDC9-4223-8462-38CD7C84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89A1-FB53-4020-85C9-DE2FC665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Ritesh Singh</a:t>
            </a:r>
          </a:p>
          <a:p>
            <a:pPr marL="0" indent="0" algn="ctr">
              <a:buNone/>
            </a:pPr>
            <a:endParaRPr lang="en-US" dirty="0" smtClean="0"/>
          </a:p>
          <a:p>
            <a:pPr algn="l"/>
            <a:r>
              <a:rPr lang="en-US" dirty="0" smtClean="0"/>
              <a:t>Sun Certified java Professional</a:t>
            </a:r>
          </a:p>
          <a:p>
            <a:pPr algn="l"/>
            <a:r>
              <a:rPr lang="en-US" dirty="0" smtClean="0"/>
              <a:t>Oracle Certified Database Administrator</a:t>
            </a:r>
          </a:p>
          <a:p>
            <a:pPr algn="l"/>
            <a:r>
              <a:rPr lang="en-US" dirty="0" smtClean="0"/>
              <a:t>Certified Ethical Hacker</a:t>
            </a:r>
          </a:p>
          <a:p>
            <a:pPr algn="l"/>
            <a:r>
              <a:rPr lang="en-US" dirty="0"/>
              <a:t>Certified EC-Council Instructor (CEI)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F0E28-B47C-4E93-BB46-AE294CC9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8758-68F5-416E-8FD3-5A7ADCAD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Third, the following query returns each fruit that is in a basket and each basket that has a fruit, but also returns each fruit that is not in any basket and each basket that does not have any fruit.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basket_name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fruit_name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	fruits</a:t>
            </a:r>
          </a:p>
          <a:p>
            <a:pPr marL="0" indent="0">
              <a:buNone/>
            </a:pPr>
            <a:r>
              <a:rPr lang="en-US" dirty="0"/>
              <a:t>FULL OUTER JOIN baskets ON </a:t>
            </a:r>
            <a:r>
              <a:rPr lang="en-US" dirty="0" err="1"/>
              <a:t>baskets.basket_id</a:t>
            </a:r>
            <a:r>
              <a:rPr lang="en-US" dirty="0"/>
              <a:t> = </a:t>
            </a:r>
            <a:r>
              <a:rPr lang="en-US" dirty="0" err="1"/>
              <a:t>fruits.basket_id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5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basket_name</a:t>
            </a:r>
            <a:r>
              <a:rPr lang="en-US" dirty="0"/>
              <a:t> | </a:t>
            </a:r>
            <a:r>
              <a:rPr lang="en-US" dirty="0" err="1"/>
              <a:t>fruit_name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-------------+------------</a:t>
            </a:r>
          </a:p>
          <a:p>
            <a:pPr marL="0" indent="0">
              <a:buNone/>
            </a:pPr>
            <a:r>
              <a:rPr lang="en-US" dirty="0"/>
              <a:t> A           | Apple</a:t>
            </a:r>
          </a:p>
          <a:p>
            <a:pPr marL="0" indent="0">
              <a:buNone/>
            </a:pPr>
            <a:r>
              <a:rPr lang="en-US" dirty="0"/>
              <a:t> A           | Orange</a:t>
            </a:r>
          </a:p>
          <a:p>
            <a:pPr marL="0" indent="0">
              <a:buNone/>
            </a:pPr>
            <a:r>
              <a:rPr lang="en-US" dirty="0"/>
              <a:t> B           | Banana</a:t>
            </a:r>
          </a:p>
          <a:p>
            <a:pPr marL="0" indent="0">
              <a:buNone/>
            </a:pPr>
            <a:r>
              <a:rPr lang="en-US" dirty="0"/>
              <a:t> (null)      | Strawberry</a:t>
            </a:r>
          </a:p>
          <a:p>
            <a:pPr marL="0" indent="0">
              <a:buNone/>
            </a:pPr>
            <a:r>
              <a:rPr lang="en-US" dirty="0"/>
              <a:t> C           | (null)</a:t>
            </a:r>
          </a:p>
          <a:p>
            <a:pPr marL="0" indent="0">
              <a:buNone/>
            </a:pPr>
            <a:r>
              <a:rPr lang="en-US" dirty="0"/>
              <a:t>As you see, the basket C does not have any fruit and the Strawberry is not in any basket.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add a WHERE clause to the statement that uses the FULL OUTER JOIN clause to get more specific information.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0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For example, to find the empty basket, which does not store any fruit, you use the following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basket_name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fruit_name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	fruits</a:t>
            </a:r>
          </a:p>
          <a:p>
            <a:pPr marL="0" indent="0">
              <a:buNone/>
            </a:pPr>
            <a:r>
              <a:rPr lang="en-US" dirty="0"/>
              <a:t>FULL OUTER JOIN baskets ON </a:t>
            </a:r>
            <a:r>
              <a:rPr lang="en-US" dirty="0" err="1"/>
              <a:t>baskets.basket_id</a:t>
            </a:r>
            <a:r>
              <a:rPr lang="en-US" dirty="0"/>
              <a:t> = </a:t>
            </a:r>
            <a:r>
              <a:rPr lang="en-US" dirty="0" err="1"/>
              <a:t>fruits.basket_id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fruit_name</a:t>
            </a:r>
            <a:r>
              <a:rPr lang="en-US" dirty="0"/>
              <a:t> IS NULL;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basket_name</a:t>
            </a:r>
            <a:r>
              <a:rPr lang="en-US" dirty="0"/>
              <a:t> | </a:t>
            </a:r>
            <a:r>
              <a:rPr lang="en-US" dirty="0" err="1"/>
              <a:t>fruit_name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-------------+------------</a:t>
            </a:r>
          </a:p>
          <a:p>
            <a:pPr marL="0" indent="0">
              <a:buNone/>
            </a:pPr>
            <a:r>
              <a:rPr lang="en-US" dirty="0"/>
              <a:t> C           | (null)</a:t>
            </a:r>
          </a:p>
          <a:p>
            <a:pPr marL="0" indent="0">
              <a:buNone/>
            </a:pPr>
            <a:r>
              <a:rPr lang="en-US" dirty="0"/>
              <a:t>(1 row)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Similarly, if you want to see which fruit is not in any basket, you use the following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basket_name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fruit_name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	fruits</a:t>
            </a:r>
          </a:p>
          <a:p>
            <a:pPr marL="0" indent="0">
              <a:buNone/>
            </a:pPr>
            <a:r>
              <a:rPr lang="en-US" dirty="0"/>
              <a:t>FULL OUTER JOIN baskets ON </a:t>
            </a:r>
            <a:r>
              <a:rPr lang="en-US" dirty="0" err="1"/>
              <a:t>baskets.basket_id</a:t>
            </a:r>
            <a:r>
              <a:rPr lang="en-US" dirty="0"/>
              <a:t> = </a:t>
            </a:r>
            <a:r>
              <a:rPr lang="en-US" dirty="0" err="1"/>
              <a:t>fruits.basket_id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basket_name</a:t>
            </a:r>
            <a:r>
              <a:rPr lang="en-US" dirty="0"/>
              <a:t> IS NULL;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basket_name</a:t>
            </a:r>
            <a:r>
              <a:rPr lang="en-US" dirty="0"/>
              <a:t> | </a:t>
            </a:r>
            <a:r>
              <a:rPr lang="en-US" dirty="0" err="1"/>
              <a:t>fruit_name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-------------+------------</a:t>
            </a:r>
          </a:p>
          <a:p>
            <a:pPr marL="0" indent="0">
              <a:buNone/>
            </a:pPr>
            <a:r>
              <a:rPr lang="en-US" dirty="0"/>
              <a:t>(null)       | Strawberry</a:t>
            </a:r>
          </a:p>
          <a:p>
            <a:pPr marL="0" indent="0">
              <a:buNone/>
            </a:pPr>
            <a:r>
              <a:rPr lang="en-US" dirty="0"/>
              <a:t>(1 row)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Thank You</a:t>
            </a:r>
          </a:p>
          <a:p>
            <a:pPr marL="0" indent="0" algn="ctr">
              <a:buNone/>
            </a:pPr>
            <a:r>
              <a:rPr lang="en-US" sz="4400" dirty="0" smtClean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C000-C233-4D63-9025-0C20B8A47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831269"/>
            <a:ext cx="10772335" cy="914404"/>
          </a:xfrm>
        </p:spPr>
        <p:txBody>
          <a:bodyPr>
            <a:normAutofit/>
          </a:bodyPr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D96A1-9885-4466-A9D4-5B4C91B0C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64" y="1856509"/>
            <a:ext cx="10772335" cy="3851563"/>
          </a:xfrm>
        </p:spPr>
        <p:txBody>
          <a:bodyPr>
            <a:normAutofit/>
          </a:bodyPr>
          <a:lstStyle/>
          <a:p>
            <a:r>
              <a:rPr lang="en-US" b="1" dirty="0"/>
              <a:t>Introduction to SQL FULL OUTER JOIN clause</a:t>
            </a:r>
          </a:p>
          <a:p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sz="3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223C9-33DB-4900-B58B-C6342037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98578-DF34-4735-A791-23C3D487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theory, a full outer join is the combination of a left join and a right join. The full outer join includes all rows from the joined tables whether or not the other table has the matching 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rows in the joined tables do not match, the result set of the full outer join contains NULL values for every column of the table that lacks a matching row. For the matching rows, a single row that has the columns populated from the joined table is included in the result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statement illustrates the syntax of the full outer join of two tables: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column_list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A</a:t>
            </a:r>
          </a:p>
          <a:p>
            <a:pPr marL="0" indent="0">
              <a:buNone/>
            </a:pPr>
            <a:r>
              <a:rPr lang="en-US" dirty="0"/>
              <a:t>FULL OUTER JOIN B ON </a:t>
            </a:r>
            <a:r>
              <a:rPr lang="en-US" dirty="0" err="1"/>
              <a:t>B.n</a:t>
            </a:r>
            <a:r>
              <a:rPr lang="en-US" dirty="0"/>
              <a:t> = </a:t>
            </a:r>
            <a:r>
              <a:rPr lang="en-US" dirty="0" err="1"/>
              <a:t>A.n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Note that the OUTER keyword is optional.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7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The following Venn diagram illustrates the full outer join of two tables</a:t>
            </a:r>
            <a:r>
              <a:rPr lang="en-US" b="0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SQL FULL OUTER JO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83" y="2638697"/>
            <a:ext cx="6414529" cy="212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28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 FULL OUTER JOIN examples</a:t>
            </a:r>
          </a:p>
          <a:p>
            <a:pPr marL="0" indent="0">
              <a:buNone/>
            </a:pPr>
            <a:r>
              <a:rPr lang="en-US" dirty="0"/>
              <a:t>Let’s take an example of using the FULL OUTER JOIN clause to see how it works.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create two new tables: baskets and fruits for the demonstration. Each basket stores zero or more fruits and each fruit can be stored in zero or one basket.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fruits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fruit_id</a:t>
            </a:r>
            <a:r>
              <a:rPr lang="en-US" dirty="0"/>
              <a:t> INTEGER PRIMARY KEY,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fruit_name</a:t>
            </a:r>
            <a:r>
              <a:rPr lang="en-US" dirty="0"/>
              <a:t> VARCHAR (255)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basket_id</a:t>
            </a:r>
            <a:r>
              <a:rPr lang="en-US" dirty="0"/>
              <a:t> INTEGER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CREATE TABLE baskets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basket_id</a:t>
            </a:r>
            <a:r>
              <a:rPr lang="en-US" dirty="0"/>
              <a:t> INTEGER PRIMARY KEY,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basket_name</a:t>
            </a:r>
            <a:r>
              <a:rPr lang="en-US" dirty="0"/>
              <a:t> VARCHAR (255) NOT NULL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Second, insert some sample data into the baskets and fruits tables.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baskets (</a:t>
            </a:r>
            <a:r>
              <a:rPr lang="en-US" dirty="0" err="1"/>
              <a:t>basket_id</a:t>
            </a:r>
            <a:r>
              <a:rPr lang="en-US" dirty="0"/>
              <a:t>, </a:t>
            </a:r>
            <a:r>
              <a:rPr lang="en-US" dirty="0" err="1"/>
              <a:t>basket_name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VALUES</a:t>
            </a:r>
          </a:p>
          <a:p>
            <a:pPr marL="0" indent="0">
              <a:buNone/>
            </a:pPr>
            <a:r>
              <a:rPr lang="en-US" dirty="0"/>
              <a:t>	(1, 'A'),</a:t>
            </a:r>
          </a:p>
          <a:p>
            <a:pPr marL="0" indent="0">
              <a:buNone/>
            </a:pPr>
            <a:r>
              <a:rPr lang="en-US" dirty="0"/>
              <a:t>	(2, 'B'),</a:t>
            </a:r>
          </a:p>
          <a:p>
            <a:pPr marL="0" indent="0">
              <a:buNone/>
            </a:pPr>
            <a:r>
              <a:rPr lang="en-US" dirty="0"/>
              <a:t>	(3, 'C</a:t>
            </a:r>
            <a:r>
              <a:rPr lang="en-US" dirty="0" smtClean="0"/>
              <a:t>');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1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INSERT INTO fruits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fruit_id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fruit_name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basket_id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VALUES</a:t>
            </a:r>
          </a:p>
          <a:p>
            <a:pPr marL="0" indent="0">
              <a:buNone/>
            </a:pPr>
            <a:r>
              <a:rPr lang="en-US" dirty="0"/>
              <a:t>	(1, 'Apple', 1),</a:t>
            </a:r>
          </a:p>
          <a:p>
            <a:pPr marL="0" indent="0">
              <a:buNone/>
            </a:pPr>
            <a:r>
              <a:rPr lang="en-US" dirty="0"/>
              <a:t>	(2, 'Orange', 1),</a:t>
            </a:r>
          </a:p>
          <a:p>
            <a:pPr marL="0" indent="0">
              <a:buNone/>
            </a:pPr>
            <a:r>
              <a:rPr lang="en-US" dirty="0"/>
              <a:t>	(3, 'Banana', 2),</a:t>
            </a:r>
          </a:p>
          <a:p>
            <a:pPr marL="0" indent="0">
              <a:buNone/>
            </a:pPr>
            <a:r>
              <a:rPr lang="en-US" dirty="0"/>
              <a:t>	(4, 'Strawberry', NULL);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459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About Me</vt:lpstr>
      <vt:lpstr>Course Overview</vt:lpstr>
      <vt:lpstr>PowerPoint Presentation</vt:lpstr>
      <vt:lpstr>PowerPoint Presentation</vt:lpstr>
      <vt:lpstr>The following Venn diagram illustrates the full outer join of two tables.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642</cp:revision>
  <dcterms:created xsi:type="dcterms:W3CDTF">2019-09-15T04:30:17Z</dcterms:created>
  <dcterms:modified xsi:type="dcterms:W3CDTF">2020-05-21T13:06:43Z</dcterms:modified>
</cp:coreProperties>
</file>