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2"/>
  </p:notesMasterIdLst>
  <p:handoutMasterIdLst>
    <p:handoutMasterId r:id="rId13"/>
  </p:handoutMasterIdLst>
  <p:sldIdLst>
    <p:sldId id="303" r:id="rId2"/>
    <p:sldId id="256" r:id="rId3"/>
    <p:sldId id="329" r:id="rId4"/>
    <p:sldId id="330" r:id="rId5"/>
    <p:sldId id="331" r:id="rId6"/>
    <p:sldId id="332" r:id="rId7"/>
    <p:sldId id="333" r:id="rId8"/>
    <p:sldId id="334" r:id="rId9"/>
    <p:sldId id="335" r:id="rId10"/>
    <p:sldId id="32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6/2/2020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6/2/2020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6/2/2020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6/2/2020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a:xfrm>
            <a:off x="838200" y="771190"/>
            <a:ext cx="10515600" cy="7794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6/2/2020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6/2/2020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6/2/2020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6/2/2020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6/2/2020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6/2/2020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6/2/2020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6/2/2020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6/2/2020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0271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smtClean="0"/>
          </a:p>
          <a:p>
            <a:pPr marL="0" indent="0" algn="ctr">
              <a:buNone/>
            </a:pPr>
            <a:r>
              <a:rPr lang="en-US" sz="4400" dirty="0" smtClean="0"/>
              <a:t>Thank You</a:t>
            </a:r>
          </a:p>
          <a:p>
            <a:pPr marL="0" indent="0" algn="ctr">
              <a:buNone/>
            </a:pPr>
            <a:r>
              <a:rPr lang="en-US" sz="4400" dirty="0" smtClean="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1302386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a:bodyPr>
          <a:lstStyle/>
          <a:p>
            <a:r>
              <a:rPr lang="en-US" dirty="0" smtClean="0"/>
              <a:t>Course Overview</a:t>
            </a:r>
            <a:endParaRPr lang="en-US" dirty="0"/>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a:bodyPr>
          <a:lstStyle/>
          <a:p>
            <a:pPr algn="l"/>
            <a:r>
              <a:rPr lang="en-US" b="1" dirty="0"/>
              <a:t>Introduction </a:t>
            </a:r>
            <a:r>
              <a:rPr lang="en-US" dirty="0" smtClean="0"/>
              <a:t>to </a:t>
            </a:r>
            <a:r>
              <a:rPr lang="en-US" dirty="0"/>
              <a:t>SQL MINUS operator</a:t>
            </a:r>
          </a:p>
          <a:p>
            <a:pPr algn="l"/>
            <a:endParaRPr lang="en-US" b="1" dirty="0"/>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Introduction to SQL MINUS operator</a:t>
            </a:r>
          </a:p>
          <a:p>
            <a:pPr marL="0" indent="0">
              <a:buNone/>
            </a:pPr>
            <a:r>
              <a:rPr lang="en-US" dirty="0"/>
              <a:t>Besides the UNION, UNION ALL, and INTERSECT operators, SQL provides us with the MINUS operator that allows you to subtract one result set from another result set.</a:t>
            </a:r>
          </a:p>
          <a:p>
            <a:pPr marL="0" indent="0">
              <a:buNone/>
            </a:pPr>
            <a:endParaRPr lang="en-US" dirty="0"/>
          </a:p>
          <a:p>
            <a:pPr marL="0" indent="0">
              <a:buNone/>
            </a:pPr>
            <a:r>
              <a:rPr lang="en-US" dirty="0"/>
              <a:t>The following illustrates the syntax of the MINUS operator.</a:t>
            </a:r>
          </a:p>
          <a:p>
            <a:pPr marL="0" indent="0">
              <a:buNone/>
            </a:pPr>
            <a:endParaRPr lang="en-US" dirty="0"/>
          </a:p>
          <a:p>
            <a:pPr marL="0" indent="0">
              <a:buNone/>
            </a:pPr>
            <a:r>
              <a:rPr lang="en-US" dirty="0"/>
              <a:t>SELECT</a:t>
            </a:r>
          </a:p>
          <a:p>
            <a:pPr marL="0" indent="0">
              <a:buNone/>
            </a:pPr>
            <a:r>
              <a:rPr lang="en-US" dirty="0"/>
              <a:t>	id</a:t>
            </a:r>
          </a:p>
          <a:p>
            <a:pPr marL="0" indent="0">
              <a:buNone/>
            </a:pPr>
            <a:r>
              <a:rPr lang="en-US" dirty="0"/>
              <a:t>FROM</a:t>
            </a:r>
          </a:p>
          <a:p>
            <a:pPr marL="0" indent="0">
              <a:buNone/>
            </a:pPr>
            <a:r>
              <a:rPr lang="en-US" dirty="0"/>
              <a:t>	A </a:t>
            </a:r>
          </a:p>
          <a:p>
            <a:pPr marL="0" indent="0">
              <a:buNone/>
            </a:pPr>
            <a:r>
              <a:rPr lang="en-US" dirty="0"/>
              <a:t>MINUS </a:t>
            </a:r>
          </a:p>
          <a:p>
            <a:pPr marL="0" indent="0">
              <a:buNone/>
            </a:pPr>
            <a:r>
              <a:rPr lang="en-US" dirty="0"/>
              <a:t>SELECT</a:t>
            </a:r>
          </a:p>
          <a:p>
            <a:pPr marL="0" indent="0">
              <a:buNone/>
            </a:pPr>
            <a:r>
              <a:rPr lang="en-US" dirty="0"/>
              <a:t>	id</a:t>
            </a:r>
          </a:p>
          <a:p>
            <a:pPr marL="0" indent="0">
              <a:buNone/>
            </a:pPr>
            <a:r>
              <a:rPr lang="en-US" dirty="0"/>
              <a:t>FROM</a:t>
            </a:r>
          </a:p>
          <a:p>
            <a:pPr marL="0" indent="0">
              <a:buNone/>
            </a:pPr>
            <a:r>
              <a:rPr lang="en-US" dirty="0"/>
              <a:t>	B;</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219312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To use the MINUS operator, you write individual SELECT statements and place the MINUS operator between them. The MINUS operator returns the unique rows produced by the first query but not by the second one.</a:t>
            </a:r>
          </a:p>
          <a:p>
            <a:pPr marL="0" indent="0">
              <a:buNone/>
            </a:pPr>
            <a:endParaRPr lang="en-US" dirty="0"/>
          </a:p>
          <a:p>
            <a:pPr marL="0" indent="0">
              <a:buNone/>
            </a:pPr>
            <a:r>
              <a:rPr lang="en-US" dirty="0"/>
              <a:t>The following picture illustrates the MINUS operator</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pic>
        <p:nvPicPr>
          <p:cNvPr id="2051" name="Picture 3" descr="SQL MIN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329" y="4310290"/>
            <a:ext cx="54483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718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To make the result set, the database system performs two queries and subtracts the result set of the first query from the second one.</a:t>
            </a:r>
          </a:p>
          <a:p>
            <a:pPr marL="0" indent="0">
              <a:buNone/>
            </a:pPr>
            <a:endParaRPr lang="en-US" dirty="0"/>
          </a:p>
          <a:p>
            <a:pPr marL="0" indent="0">
              <a:buNone/>
            </a:pPr>
            <a:r>
              <a:rPr lang="en-US" dirty="0"/>
              <a:t>In order to use the MINUS operator, the columns in the SELECT clauses must match in number and must have the same or, at least, convertible data type.</a:t>
            </a:r>
          </a:p>
          <a:p>
            <a:pPr marL="0" indent="0">
              <a:buNone/>
            </a:pPr>
            <a:endParaRPr lang="en-US" dirty="0"/>
          </a:p>
          <a:p>
            <a:pPr marL="0" indent="0">
              <a:buNone/>
            </a:pPr>
            <a:r>
              <a:rPr lang="en-US" dirty="0"/>
              <a:t>We often use the MINUS operator in ETL. An ETL is a software component in data warehouse system. ETL stands for Extract, Transform, and Load. ETL is responsible for loading data from the source systems into the data warehouse system.</a:t>
            </a:r>
          </a:p>
          <a:p>
            <a:pPr marL="0" indent="0">
              <a:buNone/>
            </a:pPr>
            <a:endParaRPr lang="en-US" dirty="0"/>
          </a:p>
          <a:p>
            <a:pPr marL="0" indent="0">
              <a:buNone/>
            </a:pPr>
            <a:r>
              <a:rPr lang="en-US" dirty="0"/>
              <a:t>After complete loading data, we can use the MINUS operator to make sure that the data has been loaded fully by subtracting data in target system from the data in the source system.</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225286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SQL MINUS examples</a:t>
            </a:r>
          </a:p>
          <a:p>
            <a:pPr marL="0" indent="0">
              <a:buNone/>
            </a:pPr>
            <a:r>
              <a:rPr lang="en-US" dirty="0"/>
              <a:t>Consider the following employees and dependents tables in the sample database</a:t>
            </a:r>
            <a:r>
              <a:rPr lang="en-US" dirty="0" smtClean="0"/>
              <a:t>.</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pic>
        <p:nvPicPr>
          <p:cNvPr id="4099" name="Picture 3" descr="employees_dependents_ta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0581" y="3299323"/>
            <a:ext cx="4714875"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796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buNone/>
            </a:pPr>
            <a:r>
              <a:rPr lang="en-US" dirty="0"/>
              <a:t>Each employee has zero or more dependents while each dependent depends on one and only one employees. The relationship between the dependents and employees is the one-to-many relationship.</a:t>
            </a:r>
          </a:p>
          <a:p>
            <a:pPr marL="0" indent="0">
              <a:buNone/>
            </a:pPr>
            <a:endParaRPr lang="en-US" dirty="0"/>
          </a:p>
          <a:p>
            <a:pPr marL="0" indent="0">
              <a:buNone/>
            </a:pPr>
            <a:r>
              <a:rPr lang="en-US" dirty="0"/>
              <a:t>The </a:t>
            </a:r>
            <a:r>
              <a:rPr lang="en-US" dirty="0" err="1"/>
              <a:t>employee_id</a:t>
            </a:r>
            <a:r>
              <a:rPr lang="en-US" dirty="0"/>
              <a:t> column in the dependents table references to the </a:t>
            </a:r>
            <a:r>
              <a:rPr lang="en-US" dirty="0" err="1"/>
              <a:t>employee_id</a:t>
            </a:r>
            <a:r>
              <a:rPr lang="en-US" dirty="0"/>
              <a:t> column in the  employees table.</a:t>
            </a:r>
          </a:p>
          <a:p>
            <a:pPr marL="0" indent="0">
              <a:buNone/>
            </a:pPr>
            <a:endParaRPr lang="en-US" dirty="0"/>
          </a:p>
          <a:p>
            <a:pPr marL="0" indent="0">
              <a:buNone/>
            </a:pPr>
            <a:r>
              <a:rPr lang="en-US" dirty="0"/>
              <a:t>You can use the MINUS operator to find the employees who do not have any dependents. To do this, you subtract the </a:t>
            </a:r>
            <a:r>
              <a:rPr lang="en-US" dirty="0" err="1"/>
              <a:t>employee_id</a:t>
            </a:r>
            <a:r>
              <a:rPr lang="en-US" dirty="0"/>
              <a:t> result set in the  employees table from the </a:t>
            </a:r>
            <a:r>
              <a:rPr lang="en-US" dirty="0" err="1"/>
              <a:t>employee_id</a:t>
            </a:r>
            <a:r>
              <a:rPr lang="en-US" dirty="0"/>
              <a:t> result set in the dependents table.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114410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The following query illustrates the idea:</a:t>
            </a:r>
          </a:p>
          <a:p>
            <a:pPr marL="0" indent="0">
              <a:buNone/>
            </a:pPr>
            <a:endParaRPr lang="en-US" dirty="0"/>
          </a:p>
          <a:p>
            <a:pPr marL="0" indent="0">
              <a:buNone/>
            </a:pPr>
            <a:r>
              <a:rPr lang="en-US" dirty="0"/>
              <a:t>SELECT </a:t>
            </a:r>
          </a:p>
          <a:p>
            <a:pPr marL="0" indent="0">
              <a:buNone/>
            </a:pPr>
            <a:r>
              <a:rPr lang="en-US" dirty="0"/>
              <a:t>    </a:t>
            </a:r>
            <a:r>
              <a:rPr lang="en-US" dirty="0" err="1"/>
              <a:t>employee_id</a:t>
            </a:r>
            <a:endParaRPr lang="en-US" dirty="0"/>
          </a:p>
          <a:p>
            <a:pPr marL="0" indent="0">
              <a:buNone/>
            </a:pPr>
            <a:r>
              <a:rPr lang="en-US" dirty="0"/>
              <a:t>FROM</a:t>
            </a:r>
          </a:p>
          <a:p>
            <a:pPr marL="0" indent="0">
              <a:buNone/>
            </a:pPr>
            <a:r>
              <a:rPr lang="en-US" dirty="0"/>
              <a:t>    employees </a:t>
            </a:r>
          </a:p>
          <a:p>
            <a:pPr marL="0" indent="0">
              <a:buNone/>
            </a:pPr>
            <a:r>
              <a:rPr lang="en-US" dirty="0"/>
              <a:t>MINUS </a:t>
            </a:r>
          </a:p>
          <a:p>
            <a:pPr marL="0" indent="0">
              <a:buNone/>
            </a:pPr>
            <a:r>
              <a:rPr lang="en-US" dirty="0"/>
              <a:t>SELECT </a:t>
            </a:r>
          </a:p>
          <a:p>
            <a:pPr marL="0" indent="0">
              <a:buNone/>
            </a:pPr>
            <a:r>
              <a:rPr lang="en-US" dirty="0"/>
              <a:t>    </a:t>
            </a:r>
            <a:r>
              <a:rPr lang="en-US" dirty="0" err="1"/>
              <a:t>employee_id</a:t>
            </a:r>
            <a:endParaRPr lang="en-US" dirty="0"/>
          </a:p>
          <a:p>
            <a:pPr marL="0" indent="0">
              <a:buNone/>
            </a:pPr>
            <a:r>
              <a:rPr lang="en-US" dirty="0"/>
              <a:t>FROM</a:t>
            </a:r>
          </a:p>
          <a:p>
            <a:pPr marL="0" indent="0">
              <a:buNone/>
            </a:pPr>
            <a:r>
              <a:rPr lang="en-US" dirty="0"/>
              <a:t>    dependents;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pic>
        <p:nvPicPr>
          <p:cNvPr id="6147" name="Picture 3" descr="SQL MINU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85072"/>
            <a:ext cx="1362891" cy="3276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66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SQL  MINUS with ORDER BY example</a:t>
            </a:r>
          </a:p>
          <a:p>
            <a:pPr marL="0" indent="0">
              <a:buNone/>
            </a:pPr>
            <a:r>
              <a:rPr lang="en-US" dirty="0"/>
              <a:t>To sort the result set returned by the MINUS operator, you place the ORDER BY clause at the end of the last SELECT statement.</a:t>
            </a:r>
          </a:p>
          <a:p>
            <a:pPr marL="0" indent="0">
              <a:buNone/>
            </a:pPr>
            <a:endParaRPr lang="en-US" dirty="0"/>
          </a:p>
          <a:p>
            <a:pPr marL="0" indent="0">
              <a:buNone/>
            </a:pPr>
            <a:r>
              <a:rPr lang="en-US" dirty="0"/>
              <a:t>For example, to sort the employees who do not have any dependents, you use the following query:</a:t>
            </a:r>
          </a:p>
          <a:p>
            <a:pPr marL="0" indent="0">
              <a:buNone/>
            </a:pPr>
            <a:endParaRPr lang="en-US" dirty="0"/>
          </a:p>
          <a:p>
            <a:pPr marL="0" indent="0">
              <a:buNone/>
            </a:pPr>
            <a:r>
              <a:rPr lang="en-US" dirty="0"/>
              <a:t>SELECT </a:t>
            </a:r>
          </a:p>
          <a:p>
            <a:pPr marL="0" indent="0">
              <a:buNone/>
            </a:pPr>
            <a:r>
              <a:rPr lang="en-US" dirty="0"/>
              <a:t>    </a:t>
            </a:r>
            <a:r>
              <a:rPr lang="en-US" dirty="0" err="1"/>
              <a:t>employee_id</a:t>
            </a:r>
            <a:endParaRPr lang="en-US" dirty="0"/>
          </a:p>
          <a:p>
            <a:pPr marL="0" indent="0">
              <a:buNone/>
            </a:pPr>
            <a:r>
              <a:rPr lang="en-US" dirty="0"/>
              <a:t>FROM</a:t>
            </a:r>
          </a:p>
          <a:p>
            <a:pPr marL="0" indent="0">
              <a:buNone/>
            </a:pPr>
            <a:r>
              <a:rPr lang="en-US" dirty="0"/>
              <a:t>    employees </a:t>
            </a:r>
          </a:p>
          <a:p>
            <a:pPr marL="0" indent="0">
              <a:buNone/>
            </a:pPr>
            <a:r>
              <a:rPr lang="en-US" dirty="0"/>
              <a:t>MINUS </a:t>
            </a:r>
          </a:p>
          <a:p>
            <a:pPr marL="0" indent="0">
              <a:buNone/>
            </a:pPr>
            <a:r>
              <a:rPr lang="en-US" dirty="0"/>
              <a:t>SELECT </a:t>
            </a:r>
          </a:p>
          <a:p>
            <a:pPr marL="0" indent="0">
              <a:buNone/>
            </a:pPr>
            <a:r>
              <a:rPr lang="en-US" dirty="0"/>
              <a:t>    </a:t>
            </a:r>
            <a:r>
              <a:rPr lang="en-US" dirty="0" err="1"/>
              <a:t>employee_id</a:t>
            </a:r>
            <a:endParaRPr lang="en-US" dirty="0"/>
          </a:p>
          <a:p>
            <a:pPr marL="0" indent="0">
              <a:buNone/>
            </a:pPr>
            <a:r>
              <a:rPr lang="en-US" dirty="0"/>
              <a:t>FROM</a:t>
            </a:r>
          </a:p>
          <a:p>
            <a:pPr marL="0" indent="0">
              <a:buNone/>
            </a:pPr>
            <a:r>
              <a:rPr lang="en-US" dirty="0"/>
              <a:t>    dependents</a:t>
            </a:r>
          </a:p>
          <a:p>
            <a:pPr marL="0" indent="0">
              <a:buNone/>
            </a:pPr>
            <a:r>
              <a:rPr lang="en-US" dirty="0"/>
              <a:t>ORDER BY </a:t>
            </a:r>
            <a:r>
              <a:rPr lang="en-US" dirty="0" err="1"/>
              <a:t>employee_id</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pic>
        <p:nvPicPr>
          <p:cNvPr id="7171" name="Picture 3" descr="SQL MINUS ORDER BY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179716"/>
            <a:ext cx="1140823" cy="2733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101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4074</TotalTime>
  <Words>482</Words>
  <Application>Microsoft Office PowerPoint</Application>
  <PresentationFormat>Widescreen</PresentationFormat>
  <Paragraphs>92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About Me</vt:lpstr>
      <vt:lpstr>Course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856</cp:revision>
  <dcterms:created xsi:type="dcterms:W3CDTF">2019-09-15T04:30:17Z</dcterms:created>
  <dcterms:modified xsi:type="dcterms:W3CDTF">2020-06-02T09:34:49Z</dcterms:modified>
</cp:coreProperties>
</file>