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0"/>
  </p:notesMasterIdLst>
  <p:handoutMasterIdLst>
    <p:handoutMasterId r:id="rId21"/>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2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We did not use the </a:t>
            </a:r>
            <a:r>
              <a:rPr lang="en-US" dirty="0" err="1"/>
              <a:t>department_id</a:t>
            </a:r>
            <a:r>
              <a:rPr lang="en-US" dirty="0"/>
              <a:t> column in the INSERT statement because the </a:t>
            </a:r>
            <a:r>
              <a:rPr lang="en-US" dirty="0" err="1"/>
              <a:t>dependent_id</a:t>
            </a:r>
            <a:r>
              <a:rPr lang="en-US" dirty="0"/>
              <a:t> column is an auto-increment column, therefore, the database system uses the next integer number as the default value when you insert a new row.</a:t>
            </a:r>
          </a:p>
          <a:p>
            <a:pPr marL="0" indent="0">
              <a:buNone/>
            </a:pPr>
            <a:endParaRPr lang="en-US" dirty="0"/>
          </a:p>
          <a:p>
            <a:pPr marL="0" indent="0">
              <a:buNone/>
            </a:pPr>
            <a:r>
              <a:rPr lang="en-US" dirty="0"/>
              <a:t>The </a:t>
            </a:r>
            <a:r>
              <a:rPr lang="en-US" dirty="0" err="1"/>
              <a:t>employee_id</a:t>
            </a:r>
            <a:r>
              <a:rPr lang="en-US" dirty="0"/>
              <a:t> column is a foreign key that links the dependents table to the  employees table. Before adding the new rows, the database system checks if the value 178 exists in the </a:t>
            </a:r>
            <a:r>
              <a:rPr lang="en-US" dirty="0" err="1"/>
              <a:t>employee_id</a:t>
            </a:r>
            <a:r>
              <a:rPr lang="en-US" dirty="0"/>
              <a:t> column of the  employees table to make sure that the foreign key constraint is not violated.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195845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If the row is inserted successfully, the database system returned the number of the affected rows.</a:t>
            </a:r>
          </a:p>
          <a:p>
            <a:pPr marL="0" indent="0">
              <a:buNone/>
            </a:pPr>
            <a:endParaRPr lang="en-US" dirty="0"/>
          </a:p>
          <a:p>
            <a:pPr marL="0" indent="0">
              <a:buNone/>
            </a:pPr>
            <a:r>
              <a:rPr lang="en-US" dirty="0"/>
              <a:t>Affected rows: 1</a:t>
            </a:r>
          </a:p>
          <a:p>
            <a:pPr marL="0" indent="0">
              <a:buNone/>
            </a:pPr>
            <a:r>
              <a:rPr lang="en-US" dirty="0"/>
              <a:t>You can check whether the row has been inserted successfully or not by using the following SELECT statement.</a:t>
            </a:r>
          </a:p>
          <a:p>
            <a:pPr marL="0" indent="0">
              <a:buNone/>
            </a:pPr>
            <a:endParaRPr lang="en-US" dirty="0"/>
          </a:p>
          <a:p>
            <a:pPr marL="0" indent="0">
              <a:buNone/>
            </a:pPr>
            <a:r>
              <a:rPr lang="en-US" dirty="0"/>
              <a:t>SELECT </a:t>
            </a:r>
          </a:p>
          <a:p>
            <a:pPr marL="0" indent="0">
              <a:buNone/>
            </a:pPr>
            <a:r>
              <a:rPr lang="en-US" dirty="0"/>
              <a:t>    *</a:t>
            </a:r>
          </a:p>
          <a:p>
            <a:pPr marL="0" indent="0">
              <a:buNone/>
            </a:pPr>
            <a:r>
              <a:rPr lang="en-US" dirty="0"/>
              <a:t>FROM</a:t>
            </a:r>
          </a:p>
          <a:p>
            <a:pPr marL="0" indent="0">
              <a:buNone/>
            </a:pPr>
            <a:r>
              <a:rPr lang="en-US" dirty="0"/>
              <a:t>    dependents</a:t>
            </a:r>
          </a:p>
          <a:p>
            <a:pPr marL="0" indent="0">
              <a:buNone/>
            </a:pPr>
            <a:r>
              <a:rPr lang="en-US" dirty="0"/>
              <a:t>WHERE</a:t>
            </a:r>
          </a:p>
          <a:p>
            <a:pPr marL="0" indent="0">
              <a:buNone/>
            </a:pPr>
            <a:r>
              <a:rPr lang="en-US" dirty="0"/>
              <a:t>    </a:t>
            </a:r>
            <a:r>
              <a:rPr lang="en-US" dirty="0" err="1"/>
              <a:t>employee_id</a:t>
            </a:r>
            <a:r>
              <a:rPr lang="en-US" dirty="0"/>
              <a:t> = 178;</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8195" name="Picture 3" descr="SQL INSERT one row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791" y="4001294"/>
            <a:ext cx="6597893" cy="72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3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Insert multiple rows into a table</a:t>
            </a:r>
          </a:p>
          <a:p>
            <a:pPr marL="0" indent="0">
              <a:buNone/>
            </a:pPr>
            <a:r>
              <a:rPr lang="en-US" dirty="0"/>
              <a:t>To insert multiple rows using a single INSERT statement, you use the following construct:</a:t>
            </a:r>
          </a:p>
          <a:p>
            <a:pPr marL="0" indent="0">
              <a:buNone/>
            </a:pPr>
            <a:endParaRPr lang="en-US" dirty="0"/>
          </a:p>
          <a:p>
            <a:pPr marL="0" indent="0">
              <a:buNone/>
            </a:pPr>
            <a:r>
              <a:rPr lang="en-US" dirty="0"/>
              <a:t>INSERT INTO table1</a:t>
            </a:r>
          </a:p>
          <a:p>
            <a:pPr marL="0" indent="0">
              <a:buNone/>
            </a:pPr>
            <a:r>
              <a:rPr lang="en-US" dirty="0"/>
              <a:t>VALUES</a:t>
            </a:r>
          </a:p>
          <a:p>
            <a:pPr marL="0" indent="0">
              <a:buNone/>
            </a:pPr>
            <a:r>
              <a:rPr lang="en-US" dirty="0"/>
              <a:t>	(value1, value2,...),</a:t>
            </a:r>
          </a:p>
          <a:p>
            <a:pPr marL="0" indent="0">
              <a:buNone/>
            </a:pPr>
            <a:r>
              <a:rPr lang="en-US" dirty="0"/>
              <a:t>	(value1, value2,...),</a:t>
            </a:r>
          </a:p>
          <a:p>
            <a:pPr marL="0" indent="0">
              <a:buNone/>
            </a:pPr>
            <a:r>
              <a:rPr lang="en-US" dirty="0"/>
              <a:t>	(value1, value2,...),</a:t>
            </a:r>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5280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marL="0" indent="0">
              <a:buNone/>
            </a:pPr>
            <a:r>
              <a:rPr lang="en-US" dirty="0"/>
              <a:t>For example, to insert two rows into the dependents table, you use the following query.</a:t>
            </a:r>
          </a:p>
          <a:p>
            <a:pPr marL="0" indent="0">
              <a:buNone/>
            </a:pPr>
            <a:endParaRPr lang="en-US" dirty="0"/>
          </a:p>
          <a:p>
            <a:pPr marL="0" indent="0">
              <a:buNone/>
            </a:pPr>
            <a:r>
              <a:rPr lang="en-US" dirty="0"/>
              <a:t>INSERT INTO dependents (</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relationship,</a:t>
            </a:r>
          </a:p>
          <a:p>
            <a:pPr marL="0" indent="0">
              <a:buNone/>
            </a:pPr>
            <a:r>
              <a:rPr lang="en-US" dirty="0"/>
              <a:t>	</a:t>
            </a:r>
            <a:r>
              <a:rPr lang="en-US" dirty="0" err="1"/>
              <a:t>employee_id</a:t>
            </a:r>
            <a:endParaRPr lang="en-US" dirty="0"/>
          </a:p>
          <a:p>
            <a:pPr marL="0" indent="0">
              <a:buNone/>
            </a:pPr>
            <a:r>
              <a:rPr lang="en-US" dirty="0"/>
              <a:t>)</a:t>
            </a:r>
          </a:p>
          <a:p>
            <a:pPr marL="0" indent="0">
              <a:buNone/>
            </a:pPr>
            <a:r>
              <a:rPr lang="en-US" dirty="0"/>
              <a:t>VALUES</a:t>
            </a:r>
          </a:p>
          <a:p>
            <a:pPr marL="0" indent="0">
              <a:buNone/>
            </a:pPr>
            <a:r>
              <a:rPr lang="en-US" dirty="0"/>
              <a:t>	(</a:t>
            </a:r>
          </a:p>
          <a:p>
            <a:pPr marL="0" indent="0">
              <a:buNone/>
            </a:pPr>
            <a:r>
              <a:rPr lang="en-US" dirty="0"/>
              <a:t>		'Cameron',</a:t>
            </a:r>
          </a:p>
          <a:p>
            <a:pPr marL="0" indent="0">
              <a:buNone/>
            </a:pPr>
            <a:r>
              <a:rPr lang="en-US" dirty="0"/>
              <a:t>		'Bell',</a:t>
            </a:r>
          </a:p>
          <a:p>
            <a:pPr marL="0" indent="0">
              <a:buNone/>
            </a:pPr>
            <a:r>
              <a:rPr lang="en-US" dirty="0"/>
              <a:t>		'Child',</a:t>
            </a:r>
          </a:p>
          <a:p>
            <a:pPr marL="0" indent="0">
              <a:buNone/>
            </a:pPr>
            <a:r>
              <a:rPr lang="en-US" dirty="0"/>
              <a:t>		192</a:t>
            </a:r>
          </a:p>
          <a:p>
            <a:pPr marL="0" indent="0">
              <a:buNone/>
            </a:pPr>
            <a:r>
              <a:rPr lang="en-US" dirty="0"/>
              <a:t>	),</a:t>
            </a:r>
          </a:p>
          <a:p>
            <a:pPr marL="0" indent="0">
              <a:buNone/>
            </a:pPr>
            <a:r>
              <a:rPr lang="en-US" dirty="0"/>
              <a:t>	(</a:t>
            </a:r>
          </a:p>
          <a:p>
            <a:pPr marL="0" indent="0">
              <a:buNone/>
            </a:pPr>
            <a:r>
              <a:rPr lang="en-US" dirty="0"/>
              <a:t>		'Michelle',</a:t>
            </a:r>
          </a:p>
          <a:p>
            <a:pPr marL="0" indent="0">
              <a:buNone/>
            </a:pPr>
            <a:r>
              <a:rPr lang="en-US" dirty="0"/>
              <a:t>		'Bell',</a:t>
            </a:r>
          </a:p>
          <a:p>
            <a:pPr marL="0" indent="0">
              <a:buNone/>
            </a:pPr>
            <a:r>
              <a:rPr lang="en-US" dirty="0"/>
              <a:t>		'Child',</a:t>
            </a:r>
          </a:p>
          <a:p>
            <a:pPr marL="0" indent="0">
              <a:buNone/>
            </a:pPr>
            <a:r>
              <a:rPr lang="en-US" dirty="0"/>
              <a:t>		192</a:t>
            </a:r>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68482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The database system returns 2 rows affected. You can verify the result using the following statement.</a:t>
            </a:r>
          </a:p>
          <a:p>
            <a:pPr marL="0" indent="0">
              <a:buNone/>
            </a:pPr>
            <a:endParaRPr lang="en-US" dirty="0"/>
          </a:p>
          <a:p>
            <a:pPr marL="0" indent="0">
              <a:buNone/>
            </a:pPr>
            <a:r>
              <a:rPr lang="en-US" dirty="0"/>
              <a:t>SELECT </a:t>
            </a:r>
          </a:p>
          <a:p>
            <a:pPr marL="0" indent="0">
              <a:buNone/>
            </a:pPr>
            <a:r>
              <a:rPr lang="en-US" dirty="0"/>
              <a:t>    *</a:t>
            </a:r>
          </a:p>
          <a:p>
            <a:pPr marL="0" indent="0">
              <a:buNone/>
            </a:pPr>
            <a:r>
              <a:rPr lang="en-US" dirty="0"/>
              <a:t>FROM</a:t>
            </a:r>
          </a:p>
          <a:p>
            <a:pPr marL="0" indent="0">
              <a:buNone/>
            </a:pPr>
            <a:r>
              <a:rPr lang="en-US" dirty="0"/>
              <a:t>    dependents</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pic>
        <p:nvPicPr>
          <p:cNvPr id="11267" name="Picture 3" descr="SQL INSERT multiple row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712" y="3569743"/>
            <a:ext cx="4879010" cy="121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59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Copy rows from other tables</a:t>
            </a:r>
          </a:p>
          <a:p>
            <a:pPr marL="0" indent="0">
              <a:buNone/>
            </a:pPr>
            <a:r>
              <a:rPr lang="en-US" dirty="0"/>
              <a:t>You can use the INSERT statement to query data from one or more tables and insert it into another table as follows:</a:t>
            </a:r>
          </a:p>
          <a:p>
            <a:pPr marL="0" indent="0">
              <a:buNone/>
            </a:pPr>
            <a:endParaRPr lang="en-US" dirty="0"/>
          </a:p>
          <a:p>
            <a:pPr marL="0" indent="0">
              <a:buNone/>
            </a:pPr>
            <a:r>
              <a:rPr lang="en-US" dirty="0"/>
              <a:t>INSERT INTO table1 (column1, column2) </a:t>
            </a:r>
          </a:p>
          <a:p>
            <a:pPr marL="0" indent="0">
              <a:buNone/>
            </a:pPr>
            <a:r>
              <a:rPr lang="en-US" dirty="0"/>
              <a:t>SELECT</a:t>
            </a:r>
          </a:p>
          <a:p>
            <a:pPr marL="0" indent="0">
              <a:buNone/>
            </a:pPr>
            <a:r>
              <a:rPr lang="en-US" dirty="0"/>
              <a:t>	column1,</a:t>
            </a:r>
          </a:p>
          <a:p>
            <a:pPr marL="0" indent="0">
              <a:buNone/>
            </a:pPr>
            <a:r>
              <a:rPr lang="en-US" dirty="0"/>
              <a:t>	column2</a:t>
            </a:r>
          </a:p>
          <a:p>
            <a:pPr marL="0" indent="0">
              <a:buNone/>
            </a:pPr>
            <a:r>
              <a:rPr lang="en-US" dirty="0"/>
              <a:t>FROM</a:t>
            </a:r>
          </a:p>
          <a:p>
            <a:pPr marL="0" indent="0">
              <a:buNone/>
            </a:pPr>
            <a:r>
              <a:rPr lang="en-US" dirty="0"/>
              <a:t>	table2</a:t>
            </a:r>
          </a:p>
          <a:p>
            <a:pPr marL="0" indent="0">
              <a:buNone/>
            </a:pPr>
            <a:r>
              <a:rPr lang="en-US" dirty="0"/>
              <a:t>WHERE</a:t>
            </a:r>
          </a:p>
          <a:p>
            <a:pPr marL="0" indent="0">
              <a:buNone/>
            </a:pPr>
            <a:r>
              <a:rPr lang="en-US" dirty="0"/>
              <a:t>	condition1;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99303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In this syntax, you use a SELECT which is called a </a:t>
            </a:r>
            <a:r>
              <a:rPr lang="en-US" dirty="0" err="1"/>
              <a:t>subselect</a:t>
            </a:r>
            <a:r>
              <a:rPr lang="en-US" dirty="0"/>
              <a:t> instead of the  VALUES clause . The </a:t>
            </a:r>
            <a:r>
              <a:rPr lang="en-US" dirty="0" err="1"/>
              <a:t>subselect</a:t>
            </a:r>
            <a:r>
              <a:rPr lang="en-US" dirty="0"/>
              <a:t> can contain the joins so that you can combine data from multiple tables. When executing the statement, the database system evaluates the </a:t>
            </a:r>
            <a:r>
              <a:rPr lang="en-US" dirty="0" err="1"/>
              <a:t>subselect</a:t>
            </a:r>
            <a:r>
              <a:rPr lang="en-US" dirty="0"/>
              <a:t> first before inserting data.</a:t>
            </a:r>
          </a:p>
          <a:p>
            <a:pPr marL="0" indent="0">
              <a:buNone/>
            </a:pPr>
            <a:endParaRPr lang="en-US" dirty="0"/>
          </a:p>
          <a:p>
            <a:pPr marL="0" indent="0">
              <a:buNone/>
            </a:pPr>
            <a:r>
              <a:rPr lang="en-US" dirty="0"/>
              <a:t>Suppose, you have a table named </a:t>
            </a:r>
            <a:r>
              <a:rPr lang="en-US" dirty="0" err="1"/>
              <a:t>dependents_archive</a:t>
            </a:r>
            <a:r>
              <a:rPr lang="en-US" dirty="0"/>
              <a:t> that has the same structure as the dependents table. The following statement copies all rows from the dependents table to the </a:t>
            </a:r>
            <a:r>
              <a:rPr lang="en-US" dirty="0" err="1"/>
              <a:t>dependents_archive</a:t>
            </a:r>
            <a:r>
              <a:rPr lang="en-US" dirty="0"/>
              <a:t> table.</a:t>
            </a:r>
          </a:p>
          <a:p>
            <a:pPr marL="0" indent="0">
              <a:buNone/>
            </a:pPr>
            <a:endParaRPr lang="en-US" dirty="0"/>
          </a:p>
          <a:p>
            <a:pPr marL="0" indent="0">
              <a:buNone/>
            </a:pPr>
            <a:r>
              <a:rPr lang="en-US" dirty="0"/>
              <a:t>INSERT INTO </a:t>
            </a:r>
            <a:r>
              <a:rPr lang="en-US" dirty="0" err="1"/>
              <a:t>dependents_archive</a:t>
            </a:r>
            <a:r>
              <a:rPr lang="en-US" dirty="0"/>
              <a:t> </a:t>
            </a:r>
          </a:p>
          <a:p>
            <a:pPr marL="0" indent="0">
              <a:buNone/>
            </a:pPr>
            <a:r>
              <a:rPr lang="en-US" dirty="0"/>
              <a:t>SELECT</a:t>
            </a:r>
          </a:p>
          <a:p>
            <a:pPr marL="0" indent="0">
              <a:buNone/>
            </a:pPr>
            <a:r>
              <a:rPr lang="en-US" dirty="0"/>
              <a:t>	*</a:t>
            </a:r>
          </a:p>
          <a:p>
            <a:pPr marL="0" indent="0">
              <a:buNone/>
            </a:pPr>
            <a:r>
              <a:rPr lang="en-US" dirty="0"/>
              <a:t>FROM</a:t>
            </a:r>
          </a:p>
          <a:p>
            <a:pPr marL="0" indent="0">
              <a:buNone/>
            </a:pPr>
            <a:r>
              <a:rPr lang="en-US" dirty="0"/>
              <a:t>	dependents;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231470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can verify the insert operation by using the following statement.</a:t>
            </a:r>
          </a:p>
          <a:p>
            <a:pPr marL="0" indent="0">
              <a:buNone/>
            </a:pPr>
            <a:endParaRPr lang="en-US" dirty="0"/>
          </a:p>
          <a:p>
            <a:pPr marL="0" indent="0">
              <a:buNone/>
            </a:pPr>
            <a:r>
              <a:rPr lang="en-US" dirty="0"/>
              <a:t>SELECT</a:t>
            </a:r>
          </a:p>
          <a:p>
            <a:pPr marL="0" indent="0">
              <a:buNone/>
            </a:pPr>
            <a:r>
              <a:rPr lang="en-US" dirty="0"/>
              <a:t>	*</a:t>
            </a:r>
          </a:p>
          <a:p>
            <a:pPr marL="0" indent="0">
              <a:buNone/>
            </a:pPr>
            <a:r>
              <a:rPr lang="en-US" dirty="0"/>
              <a:t>FROM</a:t>
            </a:r>
          </a:p>
          <a:p>
            <a:pPr marL="0" indent="0">
              <a:buNone/>
            </a:pPr>
            <a:r>
              <a:rPr lang="en-US" dirty="0"/>
              <a:t>	</a:t>
            </a:r>
            <a:r>
              <a:rPr lang="en-US" dirty="0" err="1"/>
              <a:t>dependents_archive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pic>
        <p:nvPicPr>
          <p:cNvPr id="14339" name="Picture 3" descr="SQL INSERT copy rows from other tab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262" y="3139281"/>
            <a:ext cx="4590578" cy="212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43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dirty="0"/>
              <a:t>Introduction to the SQL INSERT statement</a:t>
            </a:r>
          </a:p>
          <a:p>
            <a:pPr algn="l"/>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Introduction to the SQL INSERT statement</a:t>
            </a:r>
          </a:p>
          <a:p>
            <a:pPr marL="0" indent="0">
              <a:buNone/>
            </a:pPr>
            <a:r>
              <a:rPr lang="en-US" dirty="0"/>
              <a:t>SQL provides the INSERT statement that allows you to insert one or more rows into a table. The INSERT statement allows you to:</a:t>
            </a:r>
          </a:p>
          <a:p>
            <a:pPr marL="0" indent="0">
              <a:buNone/>
            </a:pPr>
            <a:endParaRPr lang="en-US" dirty="0"/>
          </a:p>
          <a:p>
            <a:pPr marL="0" indent="0">
              <a:buNone/>
            </a:pPr>
            <a:r>
              <a:rPr lang="en-US" dirty="0"/>
              <a:t>Insert a single row into a table</a:t>
            </a:r>
          </a:p>
          <a:p>
            <a:pPr marL="0" indent="0">
              <a:buNone/>
            </a:pPr>
            <a:r>
              <a:rPr lang="en-US" dirty="0"/>
              <a:t>Insert multiple rows into a table</a:t>
            </a:r>
          </a:p>
          <a:p>
            <a:pPr marL="0" indent="0">
              <a:buNone/>
            </a:pPr>
            <a:r>
              <a:rPr lang="en-US" dirty="0"/>
              <a:t>Copy rows from a table to another table.</a:t>
            </a:r>
          </a:p>
          <a:p>
            <a:pPr marL="0" indent="0">
              <a:buNone/>
            </a:pPr>
            <a:r>
              <a:rPr lang="en-US" dirty="0"/>
              <a:t>We will examine each function of the INSERT statement in the following sections.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7031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Insert one row into a table</a:t>
            </a:r>
          </a:p>
          <a:p>
            <a:pPr marL="0" indent="0">
              <a:buNone/>
            </a:pPr>
            <a:r>
              <a:rPr lang="en-US" dirty="0"/>
              <a:t>To insert one row into a table, you use the following syntax of the INSERT statement.</a:t>
            </a:r>
          </a:p>
          <a:p>
            <a:pPr marL="0" indent="0">
              <a:buNone/>
            </a:pPr>
            <a:endParaRPr lang="en-US" dirty="0"/>
          </a:p>
          <a:p>
            <a:pPr marL="0" indent="0">
              <a:buNone/>
            </a:pPr>
            <a:r>
              <a:rPr lang="en-US" dirty="0"/>
              <a:t>INSERT INTO table1 (column1, column2,...)</a:t>
            </a:r>
          </a:p>
          <a:p>
            <a:pPr marL="0" indent="0">
              <a:buNone/>
            </a:pPr>
            <a:r>
              <a:rPr lang="en-US" dirty="0"/>
              <a:t>VALUES</a:t>
            </a:r>
          </a:p>
          <a:p>
            <a:pPr marL="0" indent="0">
              <a:buNone/>
            </a:pPr>
            <a:r>
              <a:rPr lang="en-US" dirty="0"/>
              <a:t>	(value1, value2,...);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249861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There are some points that you should pay attention to when you insert a new row into a table:</a:t>
            </a:r>
          </a:p>
          <a:p>
            <a:pPr marL="0" indent="0">
              <a:buNone/>
            </a:pPr>
            <a:endParaRPr lang="en-US" dirty="0"/>
          </a:p>
          <a:p>
            <a:pPr marL="0" indent="0">
              <a:buNone/>
            </a:pPr>
            <a:r>
              <a:rPr lang="en-US" dirty="0"/>
              <a:t>First, the number of values must be the same as the number of columns. In addition, the columns and values must be the correspondent because the database system will match them by their relative positions in the lists.</a:t>
            </a:r>
          </a:p>
          <a:p>
            <a:pPr marL="0" indent="0">
              <a:buNone/>
            </a:pPr>
            <a:r>
              <a:rPr lang="en-US" dirty="0"/>
              <a:t>Second, before adding a new row, the database system checks for all integrity constraints e.g., foreign key constraint, primary key constraint, check constraint and not null constraint. If one of these constraints is violated, the database system will issue an error and terminate the statement without inserting any new row into the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25007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It is not necessary to specify the columns if the sequence of values matches the order of the columns in the table. See the following INSERT statement that omits the column list in the INSERT INTO clause.</a:t>
            </a:r>
          </a:p>
          <a:p>
            <a:pPr marL="0" indent="0">
              <a:buNone/>
            </a:pPr>
            <a:endParaRPr lang="en-US" dirty="0"/>
          </a:p>
          <a:p>
            <a:pPr marL="0" indent="0">
              <a:buNone/>
            </a:pPr>
            <a:r>
              <a:rPr lang="en-US" dirty="0"/>
              <a:t>INSERT INTO table1</a:t>
            </a:r>
          </a:p>
          <a:p>
            <a:pPr marL="0" indent="0">
              <a:buNone/>
            </a:pPr>
            <a:r>
              <a:rPr lang="en-US" dirty="0"/>
              <a:t>VALUES</a:t>
            </a:r>
          </a:p>
          <a:p>
            <a:pPr marL="0" indent="0">
              <a:buNone/>
            </a:pPr>
            <a:r>
              <a:rPr lang="en-US" dirty="0"/>
              <a:t>	(value1, value2,...);</a:t>
            </a:r>
          </a:p>
          <a:p>
            <a:pPr marL="0" indent="0">
              <a:buNone/>
            </a:pPr>
            <a:r>
              <a:rPr lang="en-US" dirty="0"/>
              <a:t>However, this is not considering as a good practice.</a:t>
            </a:r>
          </a:p>
          <a:p>
            <a:pPr marL="0" indent="0">
              <a:buNone/>
            </a:pPr>
            <a:endParaRPr lang="en-US" dirty="0"/>
          </a:p>
          <a:p>
            <a:pPr marL="0" indent="0">
              <a:buNone/>
            </a:pPr>
            <a:r>
              <a:rPr lang="en-US" dirty="0"/>
              <a:t>If you don’t specify a column and its value in the INSERT statement when you insert a new row, that column will take a default value specified in the table structure. The default value could be 0, a next integer value in a sequence, the current time, a NULL value, etc. See the following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0368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INSERT INTO (column1, column3)</a:t>
            </a:r>
          </a:p>
          <a:p>
            <a:pPr marL="0" indent="0">
              <a:buNone/>
            </a:pPr>
            <a:r>
              <a:rPr lang="en-US" dirty="0"/>
              <a:t>VALUES</a:t>
            </a:r>
          </a:p>
          <a:p>
            <a:pPr marL="0" indent="0">
              <a:buNone/>
            </a:pPr>
            <a:r>
              <a:rPr lang="en-US" dirty="0"/>
              <a:t>	(column1, column3);</a:t>
            </a:r>
          </a:p>
          <a:p>
            <a:pPr marL="0" indent="0">
              <a:buNone/>
            </a:pPr>
            <a:r>
              <a:rPr lang="en-US" dirty="0"/>
              <a:t>In this syntax, the column2 will take a default value.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63530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Insert one row into a table example</a:t>
            </a:r>
          </a:p>
          <a:p>
            <a:pPr marL="0" indent="0">
              <a:buNone/>
            </a:pPr>
            <a:r>
              <a:rPr lang="en-US" dirty="0"/>
              <a:t>We will use the employees and dependents tables in the sample database to show you how to insert one row into the table.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5123" name="Picture 3" descr="employees_dependents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147" y="3260134"/>
            <a:ext cx="471487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35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To insert a new row into the dependents table.</a:t>
            </a:r>
          </a:p>
          <a:p>
            <a:pPr marL="0" indent="0">
              <a:buNone/>
            </a:pPr>
            <a:endParaRPr lang="en-US" dirty="0"/>
          </a:p>
          <a:p>
            <a:pPr marL="0" indent="0">
              <a:buNone/>
            </a:pPr>
            <a:r>
              <a:rPr lang="en-US" dirty="0"/>
              <a:t>INSERT INTO dependents (</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relationship,</a:t>
            </a:r>
          </a:p>
          <a:p>
            <a:pPr marL="0" indent="0">
              <a:buNone/>
            </a:pPr>
            <a:r>
              <a:rPr lang="en-US" dirty="0"/>
              <a:t>	</a:t>
            </a:r>
            <a:r>
              <a:rPr lang="en-US" dirty="0" err="1"/>
              <a:t>employee_id</a:t>
            </a:r>
            <a:endParaRPr lang="en-US" dirty="0"/>
          </a:p>
          <a:p>
            <a:pPr marL="0" indent="0">
              <a:buNone/>
            </a:pPr>
            <a:r>
              <a:rPr lang="en-US" dirty="0"/>
              <a:t>)</a:t>
            </a:r>
          </a:p>
          <a:p>
            <a:pPr marL="0" indent="0">
              <a:buNone/>
            </a:pPr>
            <a:r>
              <a:rPr lang="en-US" dirty="0"/>
              <a:t>VALUES</a:t>
            </a:r>
          </a:p>
          <a:p>
            <a:pPr marL="0" indent="0">
              <a:buNone/>
            </a:pPr>
            <a:r>
              <a:rPr lang="en-US" dirty="0"/>
              <a:t>	(</a:t>
            </a:r>
          </a:p>
          <a:p>
            <a:pPr marL="0" indent="0">
              <a:buNone/>
            </a:pPr>
            <a:r>
              <a:rPr lang="en-US" dirty="0"/>
              <a:t>		'Dustin',</a:t>
            </a:r>
          </a:p>
          <a:p>
            <a:pPr marL="0" indent="0">
              <a:buNone/>
            </a:pPr>
            <a:r>
              <a:rPr lang="en-US" dirty="0"/>
              <a:t>		'Johnson',</a:t>
            </a:r>
          </a:p>
          <a:p>
            <a:pPr marL="0" indent="0">
              <a:buNone/>
            </a:pPr>
            <a:r>
              <a:rPr lang="en-US" dirty="0"/>
              <a:t>		'Child',</a:t>
            </a:r>
          </a:p>
          <a:p>
            <a:pPr marL="0" indent="0">
              <a:buNone/>
            </a:pPr>
            <a:r>
              <a:rPr lang="en-US" dirty="0"/>
              <a:t>		178</a:t>
            </a:r>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42743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4083</TotalTime>
  <Words>755</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876</cp:revision>
  <dcterms:created xsi:type="dcterms:W3CDTF">2019-09-15T04:30:17Z</dcterms:created>
  <dcterms:modified xsi:type="dcterms:W3CDTF">2020-06-02T09:45:45Z</dcterms:modified>
</cp:coreProperties>
</file>