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1"/>
  </p:notesMasterIdLst>
  <p:handoutMasterIdLst>
    <p:handoutMasterId r:id="rId12"/>
  </p:handout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925923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F291-5C5B-4656-89EA-2094CAE4B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47CCB9-4F7C-465E-B46A-06584B1B797A}"/>
              </a:ext>
            </a:extLst>
          </p:cNvPr>
          <p:cNvSpPr>
            <a:spLocks noGrp="1"/>
          </p:cNvSpPr>
          <p:nvPr>
            <p:ph idx="1"/>
          </p:nvPr>
        </p:nvSpPr>
        <p:spPr/>
        <p:txBody>
          <a:bodyPr/>
          <a:lstStyle/>
          <a:p>
            <a:pPr marL="0" indent="0">
              <a:buNone/>
            </a:pPr>
            <a:r>
              <a:rPr lang="en-US" dirty="0"/>
              <a:t>Manage Database in MySQL.</a:t>
            </a:r>
          </a:p>
          <a:p>
            <a:pPr marL="0" indent="0">
              <a:buNone/>
            </a:pPr>
            <a:r>
              <a:rPr lang="en-US" dirty="0"/>
              <a:t>Creating Databases</a:t>
            </a:r>
          </a:p>
          <a:p>
            <a:pPr marL="0" indent="0">
              <a:buNone/>
            </a:pPr>
            <a:r>
              <a:rPr lang="en-US" dirty="0"/>
              <a:t>Before doing anything else with the data, you need to create a database. A database is a container of data. It stores contacts, vendors, customers or any kind of data that you can think of.</a:t>
            </a:r>
          </a:p>
          <a:p>
            <a:pPr marL="0" indent="0">
              <a:buNone/>
            </a:pPr>
            <a:endParaRPr lang="en-US" dirty="0"/>
          </a:p>
          <a:p>
            <a:pPr marL="0" indent="0">
              <a:buNone/>
            </a:pPr>
            <a:r>
              <a:rPr lang="en-US" dirty="0"/>
              <a:t>In MySQL, a database is a collection of objects that are used to store and manipulate data such as tables, database views, triggers, and stored procedures.</a:t>
            </a:r>
          </a:p>
        </p:txBody>
      </p:sp>
      <p:sp>
        <p:nvSpPr>
          <p:cNvPr id="4" name="Footer Placeholder 3">
            <a:extLst>
              <a:ext uri="{FF2B5EF4-FFF2-40B4-BE49-F238E27FC236}">
                <a16:creationId xmlns:a16="http://schemas.microsoft.com/office/drawing/2014/main" id="{D7EB6BBD-8AFC-4077-B772-84029463E11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47A7F37-E51D-4DBD-89E8-3D2C2B6C0AD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3539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F89D-4C78-4782-9DF2-E077D65CC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E44B0-584C-4771-AEAA-513B9FD76991}"/>
              </a:ext>
            </a:extLst>
          </p:cNvPr>
          <p:cNvSpPr>
            <a:spLocks noGrp="1"/>
          </p:cNvSpPr>
          <p:nvPr>
            <p:ph idx="1"/>
          </p:nvPr>
        </p:nvSpPr>
        <p:spPr/>
        <p:txBody>
          <a:bodyPr>
            <a:normAutofit fontScale="85000" lnSpcReduction="20000"/>
          </a:bodyPr>
          <a:lstStyle/>
          <a:p>
            <a:pPr marL="0" indent="0">
              <a:buNone/>
            </a:pPr>
            <a:r>
              <a:rPr lang="en-US" dirty="0"/>
              <a:t>o create a database in MySQL, you use the CREATE DATABASE  statement as follows:</a:t>
            </a:r>
          </a:p>
          <a:p>
            <a:pPr marL="0" indent="0">
              <a:buNone/>
            </a:pPr>
            <a:endParaRPr lang="en-US" dirty="0"/>
          </a:p>
          <a:p>
            <a:pPr marL="0" indent="0">
              <a:buNone/>
            </a:pPr>
            <a:r>
              <a:rPr lang="en-US" dirty="0"/>
              <a:t>CREATE DATABASE [IF NOT EXISTS] </a:t>
            </a:r>
            <a:r>
              <a:rPr lang="en-US" dirty="0" err="1"/>
              <a:t>database_name</a:t>
            </a:r>
            <a:r>
              <a:rPr lang="en-US" dirty="0"/>
              <a:t>;</a:t>
            </a:r>
          </a:p>
          <a:p>
            <a:pPr marL="0" indent="0">
              <a:buNone/>
            </a:pPr>
            <a:r>
              <a:rPr lang="en-US" dirty="0"/>
              <a:t>Let’s examine the CREATE DATABASE  statement in greater detail:</a:t>
            </a:r>
          </a:p>
          <a:p>
            <a:pPr marL="0" indent="0">
              <a:buNone/>
            </a:pPr>
            <a:endParaRPr lang="en-US" dirty="0"/>
          </a:p>
          <a:p>
            <a:pPr marL="0" indent="0">
              <a:buNone/>
            </a:pPr>
            <a:r>
              <a:rPr lang="en-US" dirty="0"/>
              <a:t>Followed by the CREATE DATABASE  statement is database name that you want to create. It is recommended that the database name should be as meaningful and descriptive as possible.</a:t>
            </a:r>
          </a:p>
          <a:p>
            <a:pPr marL="0" indent="0">
              <a:buNone/>
            </a:pPr>
            <a:r>
              <a:rPr lang="en-US" dirty="0"/>
              <a:t>The IF NOT EXISTS  is an optional clause of the statement. The IF NOT EXISTS clause prevents you from an error of creating a new database that already exists in the database server. You cannot have 2 databases with the same name in a MySQL database server.</a:t>
            </a:r>
          </a:p>
        </p:txBody>
      </p:sp>
      <p:sp>
        <p:nvSpPr>
          <p:cNvPr id="4" name="Footer Placeholder 3">
            <a:extLst>
              <a:ext uri="{FF2B5EF4-FFF2-40B4-BE49-F238E27FC236}">
                <a16:creationId xmlns:a16="http://schemas.microsoft.com/office/drawing/2014/main" id="{EF399364-66CF-467D-A3E4-EC019DCB2F4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79E5A2D-9ABB-4B4E-A596-4B115450427C}"/>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48479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4A13-1BD1-45FC-BBF1-0007881AC8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F361A-1592-44BB-9B26-9A8964DDB802}"/>
              </a:ext>
            </a:extLst>
          </p:cNvPr>
          <p:cNvSpPr>
            <a:spLocks noGrp="1"/>
          </p:cNvSpPr>
          <p:nvPr>
            <p:ph idx="1"/>
          </p:nvPr>
        </p:nvSpPr>
        <p:spPr/>
        <p:txBody>
          <a:bodyPr/>
          <a:lstStyle/>
          <a:p>
            <a:pPr marL="0" indent="0">
              <a:buNone/>
            </a:pPr>
            <a:r>
              <a:rPr lang="en-US" dirty="0"/>
              <a:t>For example, to create </a:t>
            </a:r>
            <a:r>
              <a:rPr lang="en-US" dirty="0" err="1"/>
              <a:t>classicmodels</a:t>
            </a:r>
            <a:r>
              <a:rPr lang="en-US" dirty="0"/>
              <a:t> database, you can execute the CREATE DATABASE  statement as follows:</a:t>
            </a:r>
          </a:p>
          <a:p>
            <a:pPr marL="0" indent="0">
              <a:buNone/>
            </a:pPr>
            <a:endParaRPr lang="en-US" dirty="0"/>
          </a:p>
          <a:p>
            <a:pPr marL="0" indent="0">
              <a:buNone/>
            </a:pPr>
            <a:r>
              <a:rPr lang="en-US" dirty="0"/>
              <a:t>CREATE DATABASE </a:t>
            </a:r>
            <a:r>
              <a:rPr lang="en-US" dirty="0" err="1"/>
              <a:t>classicmodels</a:t>
            </a:r>
            <a:r>
              <a:rPr lang="en-US" dirty="0"/>
              <a:t>;</a:t>
            </a:r>
          </a:p>
          <a:p>
            <a:pPr marL="0" indent="0">
              <a:buNone/>
            </a:pPr>
            <a:r>
              <a:rPr lang="en-US" dirty="0"/>
              <a:t>After executing this statement, MySQL returns a message to notify whether the new database has been created successfully or not.</a:t>
            </a:r>
          </a:p>
        </p:txBody>
      </p:sp>
      <p:sp>
        <p:nvSpPr>
          <p:cNvPr id="4" name="Footer Placeholder 3">
            <a:extLst>
              <a:ext uri="{FF2B5EF4-FFF2-40B4-BE49-F238E27FC236}">
                <a16:creationId xmlns:a16="http://schemas.microsoft.com/office/drawing/2014/main" id="{AF8831C6-218B-4837-BDCE-C9ECFB15F6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8687489-61E6-40C9-BB74-497547C30B1B}"/>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1909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C160-99CD-411E-8C05-FCA41989E0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48643-846C-4C5A-89AC-86CD4D27C2BF}"/>
              </a:ext>
            </a:extLst>
          </p:cNvPr>
          <p:cNvSpPr>
            <a:spLocks noGrp="1"/>
          </p:cNvSpPr>
          <p:nvPr>
            <p:ph idx="1"/>
          </p:nvPr>
        </p:nvSpPr>
        <p:spPr/>
        <p:txBody>
          <a:bodyPr/>
          <a:lstStyle/>
          <a:p>
            <a:pPr marL="0" indent="0">
              <a:buNone/>
            </a:pPr>
            <a:r>
              <a:rPr lang="en-US" dirty="0"/>
              <a:t>Displaying Databases</a:t>
            </a:r>
          </a:p>
          <a:p>
            <a:pPr marL="0" indent="0">
              <a:buNone/>
            </a:pPr>
            <a:r>
              <a:rPr lang="en-US" dirty="0"/>
              <a:t>The SHOW DATABASES statement lists all databases in the MySQL database server. You can use the SHOW DATABASES statement to check the database that you’ve created or to see all the databases on the database server before you create a new database, for example:</a:t>
            </a:r>
          </a:p>
        </p:txBody>
      </p:sp>
      <p:sp>
        <p:nvSpPr>
          <p:cNvPr id="4" name="Footer Placeholder 3">
            <a:extLst>
              <a:ext uri="{FF2B5EF4-FFF2-40B4-BE49-F238E27FC236}">
                <a16:creationId xmlns:a16="http://schemas.microsoft.com/office/drawing/2014/main" id="{54BB6A04-74D7-4688-BA53-865B828529B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9AE1B4F-0E44-4851-9073-E3637360C4A0}"/>
              </a:ext>
            </a:extLst>
          </p:cNvPr>
          <p:cNvSpPr>
            <a:spLocks noGrp="1"/>
          </p:cNvSpPr>
          <p:nvPr>
            <p:ph type="sldNum" sz="quarter" idx="12"/>
          </p:nvPr>
        </p:nvSpPr>
        <p:spPr/>
        <p:txBody>
          <a:bodyPr/>
          <a:lstStyle/>
          <a:p>
            <a:fld id="{CBA38C19-DD30-46F9-A559-7559A714E450}" type="slidenum">
              <a:rPr lang="en-US" smtClean="0"/>
              <a:t>5</a:t>
            </a:fld>
            <a:endParaRPr lang="en-US"/>
          </a:p>
        </p:txBody>
      </p:sp>
      <p:pic>
        <p:nvPicPr>
          <p:cNvPr id="3075" name="Picture 3" descr="show databases">
            <a:extLst>
              <a:ext uri="{FF2B5EF4-FFF2-40B4-BE49-F238E27FC236}">
                <a16:creationId xmlns:a16="http://schemas.microsoft.com/office/drawing/2014/main" id="{0E6FCA48-C1CA-4B97-B576-9ADEA6E16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256" y="4191433"/>
            <a:ext cx="3052244" cy="193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02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DCFF-5A6D-4EA7-843D-6A7A741AA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22C97-22CD-429B-B66E-31FCFBA32E8A}"/>
              </a:ext>
            </a:extLst>
          </p:cNvPr>
          <p:cNvSpPr>
            <a:spLocks noGrp="1"/>
          </p:cNvSpPr>
          <p:nvPr>
            <p:ph idx="1"/>
          </p:nvPr>
        </p:nvSpPr>
        <p:spPr/>
        <p:txBody>
          <a:bodyPr/>
          <a:lstStyle/>
          <a:p>
            <a:pPr marL="0" indent="0">
              <a:buNone/>
            </a:pPr>
            <a:r>
              <a:rPr lang="en-US" dirty="0"/>
              <a:t>As clearly shown in the output, we have three databases in the MySQL database server. The </a:t>
            </a:r>
            <a:r>
              <a:rPr lang="en-US" dirty="0" err="1"/>
              <a:t>information_schema</a:t>
            </a:r>
            <a:r>
              <a:rPr lang="en-US" dirty="0"/>
              <a:t>  and </a:t>
            </a:r>
            <a:r>
              <a:rPr lang="en-US" dirty="0" err="1"/>
              <a:t>mysql</a:t>
            </a:r>
            <a:r>
              <a:rPr lang="en-US" dirty="0"/>
              <a:t> are the default databases that are available when we install MySQL, and the </a:t>
            </a:r>
            <a:r>
              <a:rPr lang="en-US" dirty="0" err="1"/>
              <a:t>classicmodels</a:t>
            </a:r>
            <a:r>
              <a:rPr lang="en-US" dirty="0"/>
              <a:t> is the new database that we have created.</a:t>
            </a:r>
          </a:p>
        </p:txBody>
      </p:sp>
      <p:sp>
        <p:nvSpPr>
          <p:cNvPr id="4" name="Footer Placeholder 3">
            <a:extLst>
              <a:ext uri="{FF2B5EF4-FFF2-40B4-BE49-F238E27FC236}">
                <a16:creationId xmlns:a16="http://schemas.microsoft.com/office/drawing/2014/main" id="{7EDE71E3-70CB-4685-AAF3-F494DFB779F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F28B566-6DD8-45EC-9F8D-42F5DC13B98F}"/>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10781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E4CE-0AC8-465C-B5F0-0DE566D03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842E74-F74C-4518-A687-8E99E0AFACB8}"/>
              </a:ext>
            </a:extLst>
          </p:cNvPr>
          <p:cNvSpPr>
            <a:spLocks noGrp="1"/>
          </p:cNvSpPr>
          <p:nvPr>
            <p:ph idx="1"/>
          </p:nvPr>
        </p:nvSpPr>
        <p:spPr/>
        <p:txBody>
          <a:bodyPr>
            <a:normAutofit fontScale="92500" lnSpcReduction="20000"/>
          </a:bodyPr>
          <a:lstStyle/>
          <a:p>
            <a:pPr marL="0" indent="0">
              <a:buNone/>
            </a:pPr>
            <a:r>
              <a:rPr lang="en-US" dirty="0"/>
              <a:t>Selecting a database to work with</a:t>
            </a:r>
          </a:p>
          <a:p>
            <a:pPr marL="0" indent="0">
              <a:buNone/>
            </a:pPr>
            <a:r>
              <a:rPr lang="en-US" dirty="0"/>
              <a:t>Before working with a particular database, you must tell MySQL which database you want to work with by using the USE  statement.</a:t>
            </a:r>
          </a:p>
          <a:p>
            <a:pPr marL="0" indent="0">
              <a:buNone/>
            </a:pPr>
            <a:endParaRPr lang="en-US" dirty="0"/>
          </a:p>
          <a:p>
            <a:pPr marL="0" indent="0">
              <a:buNone/>
            </a:pPr>
            <a:r>
              <a:rPr lang="en-US" dirty="0"/>
              <a:t>USE </a:t>
            </a:r>
            <a:r>
              <a:rPr lang="en-US" dirty="0" err="1"/>
              <a:t>database_name</a:t>
            </a:r>
            <a:r>
              <a:rPr lang="en-US" dirty="0"/>
              <a:t>;</a:t>
            </a:r>
          </a:p>
          <a:p>
            <a:pPr marL="0" indent="0">
              <a:buNone/>
            </a:pPr>
            <a:r>
              <a:rPr lang="en-US" dirty="0"/>
              <a:t>You can select the </a:t>
            </a:r>
            <a:r>
              <a:rPr lang="en-US" dirty="0" err="1"/>
              <a:t>classicmodels</a:t>
            </a:r>
            <a:r>
              <a:rPr lang="en-US" dirty="0"/>
              <a:t>  sample database using the USE statement as follows:</a:t>
            </a:r>
          </a:p>
          <a:p>
            <a:pPr marL="0" indent="0">
              <a:buNone/>
            </a:pPr>
            <a:endParaRPr lang="en-US" dirty="0"/>
          </a:p>
          <a:p>
            <a:pPr marL="0" indent="0">
              <a:buNone/>
            </a:pPr>
            <a:r>
              <a:rPr lang="en-US" dirty="0"/>
              <a:t>USE </a:t>
            </a:r>
            <a:r>
              <a:rPr lang="en-US" dirty="0" err="1"/>
              <a:t>classicmodels</a:t>
            </a:r>
            <a:r>
              <a:rPr lang="en-US" dirty="0"/>
              <a:t>;</a:t>
            </a:r>
          </a:p>
          <a:p>
            <a:pPr marL="0" indent="0">
              <a:buNone/>
            </a:pPr>
            <a:r>
              <a:rPr lang="en-US" dirty="0"/>
              <a:t>From now, all operations such as querying data, create new tables or calling stored procedures which you perform, will take effects on the current database i.e., </a:t>
            </a:r>
            <a:r>
              <a:rPr lang="en-US" dirty="0" err="1"/>
              <a:t>classicmodels</a:t>
            </a:r>
            <a:r>
              <a:rPr lang="en-US" dirty="0"/>
              <a:t> .</a:t>
            </a:r>
          </a:p>
        </p:txBody>
      </p:sp>
      <p:sp>
        <p:nvSpPr>
          <p:cNvPr id="4" name="Footer Placeholder 3">
            <a:extLst>
              <a:ext uri="{FF2B5EF4-FFF2-40B4-BE49-F238E27FC236}">
                <a16:creationId xmlns:a16="http://schemas.microsoft.com/office/drawing/2014/main" id="{311C976B-DB79-4908-A28D-8F75AB7E42E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E033AC5-594B-4AF7-8052-F76CD0AD9DA1}"/>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16563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4AFC-D601-44F7-9BB2-DB122BFC4B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369D5D-9554-4FCE-A68E-EB5345E27C15}"/>
              </a:ext>
            </a:extLst>
          </p:cNvPr>
          <p:cNvSpPr>
            <a:spLocks noGrp="1"/>
          </p:cNvSpPr>
          <p:nvPr>
            <p:ph idx="1"/>
          </p:nvPr>
        </p:nvSpPr>
        <p:spPr/>
        <p:txBody>
          <a:bodyPr>
            <a:normAutofit fontScale="92500" lnSpcReduction="20000"/>
          </a:bodyPr>
          <a:lstStyle/>
          <a:p>
            <a:pPr marL="0" indent="0">
              <a:buNone/>
            </a:pPr>
            <a:r>
              <a:rPr lang="en-US" dirty="0"/>
              <a:t>Removing Databases</a:t>
            </a:r>
          </a:p>
          <a:p>
            <a:pPr marL="0" indent="0">
              <a:buNone/>
            </a:pPr>
            <a:r>
              <a:rPr lang="en-US" dirty="0"/>
              <a:t>Removing database means deleting all the tables contained in the database and the database itself permanently. Therefore, it is very important to execute this query with extra cautions.</a:t>
            </a:r>
          </a:p>
          <a:p>
            <a:pPr marL="0" indent="0">
              <a:buNone/>
            </a:pPr>
            <a:endParaRPr lang="en-US" dirty="0"/>
          </a:p>
          <a:p>
            <a:pPr marL="0" indent="0">
              <a:buNone/>
            </a:pPr>
            <a:r>
              <a:rPr lang="en-US" dirty="0"/>
              <a:t>To delete a database, you use the DROP DATABASE statement as follows:</a:t>
            </a:r>
          </a:p>
          <a:p>
            <a:pPr marL="0" indent="0">
              <a:buNone/>
            </a:pPr>
            <a:endParaRPr lang="en-US" dirty="0"/>
          </a:p>
          <a:p>
            <a:pPr marL="0" indent="0">
              <a:buNone/>
            </a:pPr>
            <a:r>
              <a:rPr lang="en-US" dirty="0"/>
              <a:t>DROP DATABASE [IF EXISTS] </a:t>
            </a:r>
            <a:r>
              <a:rPr lang="en-US" dirty="0" err="1"/>
              <a:t>database_name</a:t>
            </a:r>
            <a:r>
              <a:rPr lang="en-US" dirty="0"/>
              <a:t>;</a:t>
            </a:r>
          </a:p>
          <a:p>
            <a:pPr marL="0" indent="0">
              <a:buNone/>
            </a:pPr>
            <a:r>
              <a:rPr lang="en-US" dirty="0"/>
              <a:t>Following the DROP DATABASE  clause is the database name that you want to delete. Similar to the CREATE DATABASE  statement, the IF EXISTS  is an optional part of the statement to prevent you from removing a database that does not exist in the database server.</a:t>
            </a:r>
          </a:p>
        </p:txBody>
      </p:sp>
      <p:sp>
        <p:nvSpPr>
          <p:cNvPr id="4" name="Footer Placeholder 3">
            <a:extLst>
              <a:ext uri="{FF2B5EF4-FFF2-40B4-BE49-F238E27FC236}">
                <a16:creationId xmlns:a16="http://schemas.microsoft.com/office/drawing/2014/main" id="{99F629A4-9D03-4C99-9A9A-FCC8CD70E81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57136AC-ECE1-4CAE-A528-FA1D1EEAA856}"/>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32607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CE84-71BD-4796-9071-494C2F290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FCBEE4-189C-43F2-9214-126FCB6BC4DF}"/>
              </a:ext>
            </a:extLst>
          </p:cNvPr>
          <p:cNvSpPr>
            <a:spLocks noGrp="1"/>
          </p:cNvSpPr>
          <p:nvPr>
            <p:ph idx="1"/>
          </p:nvPr>
        </p:nvSpPr>
        <p:spPr/>
        <p:txBody>
          <a:bodyPr>
            <a:normAutofit fontScale="70000" lnSpcReduction="20000"/>
          </a:bodyPr>
          <a:lstStyle/>
          <a:p>
            <a:pPr marL="0" indent="0">
              <a:buNone/>
            </a:pPr>
            <a:r>
              <a:rPr lang="en-US" dirty="0"/>
              <a:t>If you want to practice with the DROP DATABASE  statement, you can create a new database, make sure that it is created, and remove it.</a:t>
            </a:r>
          </a:p>
          <a:p>
            <a:pPr marL="0" indent="0">
              <a:buNone/>
            </a:pPr>
            <a:endParaRPr lang="en-US" dirty="0"/>
          </a:p>
          <a:p>
            <a:pPr marL="0" indent="0">
              <a:buNone/>
            </a:pPr>
            <a:r>
              <a:rPr lang="en-US" dirty="0"/>
              <a:t>Let’s look at the following queries:</a:t>
            </a:r>
          </a:p>
          <a:p>
            <a:pPr marL="0" indent="0">
              <a:buNone/>
            </a:pPr>
            <a:endParaRPr lang="en-US" dirty="0"/>
          </a:p>
          <a:p>
            <a:pPr marL="0" indent="0">
              <a:buNone/>
            </a:pPr>
            <a:r>
              <a:rPr lang="en-US" dirty="0"/>
              <a:t>CREATE DATABASE IF NOT EXISTS </a:t>
            </a:r>
            <a:r>
              <a:rPr lang="en-US" dirty="0" err="1"/>
              <a:t>tempdb</a:t>
            </a:r>
            <a:r>
              <a:rPr lang="en-US" dirty="0"/>
              <a:t>;</a:t>
            </a:r>
          </a:p>
          <a:p>
            <a:pPr marL="0" indent="0">
              <a:buNone/>
            </a:pPr>
            <a:r>
              <a:rPr lang="en-US" dirty="0"/>
              <a:t>SHOW DATABASES;</a:t>
            </a:r>
          </a:p>
          <a:p>
            <a:pPr marL="0" indent="0">
              <a:buNone/>
            </a:pPr>
            <a:r>
              <a:rPr lang="en-US" dirty="0"/>
              <a:t>DROP DATABASE IF EXISTS </a:t>
            </a:r>
            <a:r>
              <a:rPr lang="en-US" dirty="0" err="1"/>
              <a:t>temp_database</a:t>
            </a:r>
            <a:r>
              <a:rPr lang="en-US" dirty="0"/>
              <a:t>;</a:t>
            </a:r>
          </a:p>
          <a:p>
            <a:pPr marL="0" indent="0">
              <a:buNone/>
            </a:pPr>
            <a:r>
              <a:rPr lang="en-US" dirty="0"/>
              <a:t>The sequence of three statements is as follows:</a:t>
            </a:r>
          </a:p>
          <a:p>
            <a:pPr marL="0" indent="0">
              <a:buNone/>
            </a:pPr>
            <a:endParaRPr lang="en-US" dirty="0"/>
          </a:p>
          <a:p>
            <a:pPr marL="0" indent="0">
              <a:buNone/>
            </a:pPr>
            <a:r>
              <a:rPr lang="en-US" dirty="0"/>
              <a:t>First, we created a database named </a:t>
            </a:r>
            <a:r>
              <a:rPr lang="en-US" dirty="0" err="1"/>
              <a:t>tempdb</a:t>
            </a:r>
            <a:r>
              <a:rPr lang="en-US" dirty="0"/>
              <a:t> using the CREATE DATABASE statement.</a:t>
            </a:r>
          </a:p>
          <a:p>
            <a:pPr marL="0" indent="0">
              <a:buNone/>
            </a:pPr>
            <a:r>
              <a:rPr lang="en-US" dirty="0"/>
              <a:t>Second, we displayed all databases using the SHOW DATABASES statement.</a:t>
            </a:r>
          </a:p>
          <a:p>
            <a:pPr marL="0" indent="0">
              <a:buNone/>
            </a:pPr>
            <a:r>
              <a:rPr lang="en-US" dirty="0"/>
              <a:t>Third, we removed the </a:t>
            </a:r>
            <a:r>
              <a:rPr lang="en-US" dirty="0" err="1"/>
              <a:t>tempdb</a:t>
            </a:r>
            <a:r>
              <a:rPr lang="en-US"/>
              <a:t> using the DROP DATABASE statement.</a:t>
            </a:r>
            <a:endParaRPr lang="en-US" dirty="0"/>
          </a:p>
        </p:txBody>
      </p:sp>
      <p:sp>
        <p:nvSpPr>
          <p:cNvPr id="4" name="Footer Placeholder 3">
            <a:extLst>
              <a:ext uri="{FF2B5EF4-FFF2-40B4-BE49-F238E27FC236}">
                <a16:creationId xmlns:a16="http://schemas.microsoft.com/office/drawing/2014/main" id="{BCDF14E4-392B-4636-BF9B-992B3900ACD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96F7067-DE57-428E-8974-2204C384D341}"/>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700093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3705</TotalTime>
  <Words>656</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454</cp:revision>
  <dcterms:created xsi:type="dcterms:W3CDTF">2019-09-15T04:30:17Z</dcterms:created>
  <dcterms:modified xsi:type="dcterms:W3CDTF">2020-06-10T13:15:47Z</dcterms:modified>
</cp:coreProperties>
</file>