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6"/>
  </p:notesMasterIdLst>
  <p:handoutMasterIdLst>
    <p:handoutMasterId r:id="rId17"/>
  </p:handoutMasterIdLst>
  <p:sldIdLst>
    <p:sldId id="27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6/10/2020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6/10/2020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6/10/2020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6/10/2020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6/10/2020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6/10/2020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6/10/2020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6/10/2020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6/10/2020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6/10/2020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6/10/2020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6/10/2020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6/10/2020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1556158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5A6B-69DA-4854-91D7-2BEF08A465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F0207C-74E7-4225-B799-431A1542477F}"/>
              </a:ext>
            </a:extLst>
          </p:cNvPr>
          <p:cNvSpPr>
            <a:spLocks noGrp="1"/>
          </p:cNvSpPr>
          <p:nvPr>
            <p:ph idx="1"/>
          </p:nvPr>
        </p:nvSpPr>
        <p:spPr/>
        <p:txBody>
          <a:bodyPr>
            <a:normAutofit lnSpcReduction="10000"/>
          </a:bodyPr>
          <a:lstStyle/>
          <a:p>
            <a:r>
              <a:rPr lang="en-US" dirty="0"/>
              <a:t>The </a:t>
            </a:r>
            <a:r>
              <a:rPr lang="en-US" dirty="0" err="1"/>
              <a:t>start_date</a:t>
            </a:r>
            <a:r>
              <a:rPr lang="en-US" dirty="0"/>
              <a:t> and </a:t>
            </a:r>
            <a:r>
              <a:rPr lang="en-US" dirty="0" err="1"/>
              <a:t>due_date</a:t>
            </a:r>
            <a:r>
              <a:rPr lang="en-US" dirty="0"/>
              <a:t> are DATE columns. Because these columns do not have the NOT NULL constraint, they can store NULL. The </a:t>
            </a:r>
            <a:r>
              <a:rPr lang="en-US" dirty="0" err="1"/>
              <a:t>start_date</a:t>
            </a:r>
            <a:r>
              <a:rPr lang="en-US" dirty="0"/>
              <a:t> column has a default value of the current date. In other words, if you don’t provide a value for the </a:t>
            </a:r>
            <a:r>
              <a:rPr lang="en-US" dirty="0" err="1"/>
              <a:t>start_date</a:t>
            </a:r>
            <a:r>
              <a:rPr lang="en-US" dirty="0"/>
              <a:t> column when you insert a new row, the </a:t>
            </a:r>
            <a:r>
              <a:rPr lang="en-US" dirty="0" err="1"/>
              <a:t>start_date</a:t>
            </a:r>
            <a:r>
              <a:rPr lang="en-US" dirty="0"/>
              <a:t> column will take the current date of the database server.</a:t>
            </a:r>
          </a:p>
          <a:p>
            <a:r>
              <a:rPr lang="en-US" dirty="0"/>
              <a:t>The status and priority are the TINYINT columns which do not allow NULL.</a:t>
            </a:r>
          </a:p>
          <a:p>
            <a:r>
              <a:rPr lang="en-US" dirty="0"/>
              <a:t>The description column is a TEXT column that accepts NULL.</a:t>
            </a:r>
          </a:p>
          <a:p>
            <a:r>
              <a:rPr lang="en-US" dirty="0"/>
              <a:t>The </a:t>
            </a:r>
            <a:r>
              <a:rPr lang="en-US" dirty="0" err="1"/>
              <a:t>created_at</a:t>
            </a:r>
            <a:r>
              <a:rPr lang="en-US" dirty="0"/>
              <a:t> is a TIMESTAMP column that accepts the current time as the default value.</a:t>
            </a:r>
          </a:p>
        </p:txBody>
      </p:sp>
      <p:sp>
        <p:nvSpPr>
          <p:cNvPr id="4" name="Footer Placeholder 3">
            <a:extLst>
              <a:ext uri="{FF2B5EF4-FFF2-40B4-BE49-F238E27FC236}">
                <a16:creationId xmlns:a16="http://schemas.microsoft.com/office/drawing/2014/main" id="{85ED6EA6-C5BE-4D47-8B17-C9A11AB5D1F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0F645998-1AE4-443B-AFE3-700A9BF5975B}"/>
              </a:ext>
            </a:extLst>
          </p:cNvPr>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1931992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CEBCA-2BAA-40A2-8D2F-34D20F7137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447A29-C1FB-4F43-B53F-2ECB4E5DCAF7}"/>
              </a:ext>
            </a:extLst>
          </p:cNvPr>
          <p:cNvSpPr>
            <a:spLocks noGrp="1"/>
          </p:cNvSpPr>
          <p:nvPr>
            <p:ph idx="1"/>
          </p:nvPr>
        </p:nvSpPr>
        <p:spPr/>
        <p:txBody>
          <a:bodyPr/>
          <a:lstStyle/>
          <a:p>
            <a:pPr marL="0" indent="0">
              <a:buNone/>
            </a:pPr>
            <a:r>
              <a:rPr lang="en-US" dirty="0"/>
              <a:t>The </a:t>
            </a:r>
            <a:r>
              <a:rPr lang="en-US" dirty="0" err="1"/>
              <a:t>task_id</a:t>
            </a:r>
            <a:r>
              <a:rPr lang="en-US" dirty="0"/>
              <a:t> is the primary key column of the tasks table. It means that the values in the </a:t>
            </a:r>
            <a:r>
              <a:rPr lang="en-US" dirty="0" err="1"/>
              <a:t>task_id</a:t>
            </a:r>
            <a:r>
              <a:rPr lang="en-US" dirty="0"/>
              <a:t> column will uniquely identify rows in the table.</a:t>
            </a:r>
          </a:p>
          <a:p>
            <a:pPr marL="0" indent="0">
              <a:buNone/>
            </a:pPr>
            <a:endParaRPr lang="en-US" dirty="0"/>
          </a:p>
          <a:p>
            <a:pPr marL="0" indent="0">
              <a:buNone/>
            </a:pPr>
            <a:r>
              <a:rPr lang="en-US" dirty="0"/>
              <a:t>Once you execute the CREATE TABLE statement to create the tasks table, you can view its structure by using the DESCRIBE statement:</a:t>
            </a:r>
          </a:p>
          <a:p>
            <a:pPr marL="0" indent="0">
              <a:buNone/>
            </a:pPr>
            <a:r>
              <a:rPr lang="en-US" dirty="0"/>
              <a:t>DESCRIBE tasks;</a:t>
            </a:r>
          </a:p>
        </p:txBody>
      </p:sp>
      <p:sp>
        <p:nvSpPr>
          <p:cNvPr id="4" name="Footer Placeholder 3">
            <a:extLst>
              <a:ext uri="{FF2B5EF4-FFF2-40B4-BE49-F238E27FC236}">
                <a16:creationId xmlns:a16="http://schemas.microsoft.com/office/drawing/2014/main" id="{4B15E367-D5E7-4F26-9D3F-1D4457A184AA}"/>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C9C3ED02-D4C5-4CEA-9C41-E71509536E44}"/>
              </a:ext>
            </a:extLst>
          </p:cNvPr>
          <p:cNvSpPr>
            <a:spLocks noGrp="1"/>
          </p:cNvSpPr>
          <p:nvPr>
            <p:ph type="sldNum" sz="quarter" idx="12"/>
          </p:nvPr>
        </p:nvSpPr>
        <p:spPr/>
        <p:txBody>
          <a:bodyPr/>
          <a:lstStyle/>
          <a:p>
            <a:fld id="{CBA38C19-DD30-46F9-A559-7559A714E450}" type="slidenum">
              <a:rPr lang="en-US" smtClean="0"/>
              <a:t>11</a:t>
            </a:fld>
            <a:endParaRPr lang="en-US"/>
          </a:p>
        </p:txBody>
      </p:sp>
      <p:pic>
        <p:nvPicPr>
          <p:cNvPr id="9219" name="Picture 3" descr="MySQL CREATE TABLE - DESCRIBE table">
            <a:extLst>
              <a:ext uri="{FF2B5EF4-FFF2-40B4-BE49-F238E27FC236}">
                <a16:creationId xmlns:a16="http://schemas.microsoft.com/office/drawing/2014/main" id="{68F8562C-EC66-4357-A409-507A99757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4147705"/>
            <a:ext cx="48006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657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A31C-E6E8-488C-9F34-73D4CDF3B4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936100-EC0B-4577-9AAD-C700461A0062}"/>
              </a:ext>
            </a:extLst>
          </p:cNvPr>
          <p:cNvSpPr>
            <a:spLocks noGrp="1"/>
          </p:cNvSpPr>
          <p:nvPr>
            <p:ph idx="1"/>
          </p:nvPr>
        </p:nvSpPr>
        <p:spPr/>
        <p:txBody>
          <a:bodyPr/>
          <a:lstStyle/>
          <a:p>
            <a:pPr marL="0" indent="0">
              <a:buNone/>
            </a:pPr>
            <a:r>
              <a:rPr lang="en-US" dirty="0"/>
              <a:t>This picture shows the database diagram of the tasks table:</a:t>
            </a:r>
          </a:p>
          <a:p>
            <a:pPr marL="0" indent="0">
              <a:buNone/>
            </a:pPr>
            <a:endParaRPr lang="en-US" dirty="0"/>
          </a:p>
        </p:txBody>
      </p:sp>
      <p:sp>
        <p:nvSpPr>
          <p:cNvPr id="4" name="Footer Placeholder 3">
            <a:extLst>
              <a:ext uri="{FF2B5EF4-FFF2-40B4-BE49-F238E27FC236}">
                <a16:creationId xmlns:a16="http://schemas.microsoft.com/office/drawing/2014/main" id="{16FF7A9A-D26B-4572-BCC6-0CBC73F09C7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D2859829-13AF-4DB6-B056-3A360C58F408}"/>
              </a:ext>
            </a:extLst>
          </p:cNvPr>
          <p:cNvSpPr>
            <a:spLocks noGrp="1"/>
          </p:cNvSpPr>
          <p:nvPr>
            <p:ph type="sldNum" sz="quarter" idx="12"/>
          </p:nvPr>
        </p:nvSpPr>
        <p:spPr/>
        <p:txBody>
          <a:bodyPr/>
          <a:lstStyle/>
          <a:p>
            <a:fld id="{CBA38C19-DD30-46F9-A559-7559A714E450}" type="slidenum">
              <a:rPr lang="en-US" smtClean="0"/>
              <a:t>12</a:t>
            </a:fld>
            <a:endParaRPr lang="en-US"/>
          </a:p>
        </p:txBody>
      </p:sp>
      <p:pic>
        <p:nvPicPr>
          <p:cNvPr id="10243" name="Picture 3" descr="MySQL CREATE TABLE - Tasks table">
            <a:extLst>
              <a:ext uri="{FF2B5EF4-FFF2-40B4-BE49-F238E27FC236}">
                <a16:creationId xmlns:a16="http://schemas.microsoft.com/office/drawing/2014/main" id="{0F5400DF-7BAD-40F9-B383-0A0771CA9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311" y="2679123"/>
            <a:ext cx="2537980" cy="290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553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16D3-B89A-41E1-A9B8-B8C83B5EFC41}"/>
              </a:ext>
            </a:extLst>
          </p:cNvPr>
          <p:cNvSpPr>
            <a:spLocks noGrp="1"/>
          </p:cNvSpPr>
          <p:nvPr>
            <p:ph type="title"/>
          </p:nvPr>
        </p:nvSpPr>
        <p:spPr/>
        <p:txBody>
          <a:bodyPr>
            <a:normAutofit/>
          </a:bodyPr>
          <a:lstStyle/>
          <a:p>
            <a:r>
              <a:rPr lang="en-US" sz="3200" dirty="0"/>
              <a:t>2) MySQL CREATE TABLE with a foreign key primary key example</a:t>
            </a:r>
          </a:p>
        </p:txBody>
      </p:sp>
      <p:sp>
        <p:nvSpPr>
          <p:cNvPr id="3" name="Content Placeholder 2">
            <a:extLst>
              <a:ext uri="{FF2B5EF4-FFF2-40B4-BE49-F238E27FC236}">
                <a16:creationId xmlns:a16="http://schemas.microsoft.com/office/drawing/2014/main" id="{41CD0814-5FE3-4C10-8403-81AC37A049E2}"/>
              </a:ext>
            </a:extLst>
          </p:cNvPr>
          <p:cNvSpPr>
            <a:spLocks noGrp="1"/>
          </p:cNvSpPr>
          <p:nvPr>
            <p:ph idx="1"/>
          </p:nvPr>
        </p:nvSpPr>
        <p:spPr/>
        <p:txBody>
          <a:bodyPr>
            <a:normAutofit fontScale="77500" lnSpcReduction="20000"/>
          </a:bodyPr>
          <a:lstStyle/>
          <a:p>
            <a:pPr marL="0" indent="0">
              <a:buNone/>
            </a:pPr>
            <a:r>
              <a:rPr lang="en-US" dirty="0"/>
              <a:t>Suppose each task has a checklist or to-do list. To store checklists of tasks, you can create a new table named checklists as follows:</a:t>
            </a:r>
          </a:p>
          <a:p>
            <a:pPr marL="0" indent="0">
              <a:buNone/>
            </a:pPr>
            <a:r>
              <a:rPr lang="en-US" dirty="0"/>
              <a:t>CREATE TABLE IF NOT EXISTS checklists (</a:t>
            </a:r>
          </a:p>
          <a:p>
            <a:pPr marL="0" indent="0">
              <a:buNone/>
            </a:pPr>
            <a:r>
              <a:rPr lang="en-US" dirty="0"/>
              <a:t>    </a:t>
            </a:r>
            <a:r>
              <a:rPr lang="en-US" dirty="0" err="1"/>
              <a:t>todo_id</a:t>
            </a:r>
            <a:r>
              <a:rPr lang="en-US" dirty="0"/>
              <a:t> INT AUTO_INCREMENT,</a:t>
            </a:r>
          </a:p>
          <a:p>
            <a:pPr marL="0" indent="0">
              <a:buNone/>
            </a:pPr>
            <a:r>
              <a:rPr lang="en-US" dirty="0"/>
              <a:t>    </a:t>
            </a:r>
            <a:r>
              <a:rPr lang="en-US" dirty="0" err="1"/>
              <a:t>task_id</a:t>
            </a:r>
            <a:r>
              <a:rPr lang="en-US" dirty="0"/>
              <a:t> INT,</a:t>
            </a:r>
          </a:p>
          <a:p>
            <a:pPr marL="0" indent="0">
              <a:buNone/>
            </a:pPr>
            <a:r>
              <a:rPr lang="en-US" dirty="0"/>
              <a:t>    </a:t>
            </a:r>
            <a:r>
              <a:rPr lang="en-US" dirty="0" err="1"/>
              <a:t>todo</a:t>
            </a:r>
            <a:r>
              <a:rPr lang="en-US" dirty="0"/>
              <a:t> VARCHAR(255) NOT NULL,</a:t>
            </a:r>
          </a:p>
          <a:p>
            <a:pPr marL="0" indent="0">
              <a:buNone/>
            </a:pPr>
            <a:r>
              <a:rPr lang="en-US" dirty="0"/>
              <a:t>    </a:t>
            </a:r>
            <a:r>
              <a:rPr lang="en-US" dirty="0" err="1"/>
              <a:t>is_completed</a:t>
            </a:r>
            <a:r>
              <a:rPr lang="en-US" dirty="0"/>
              <a:t> BOOLEAN NOT NULL DEFAULT FALSE,</a:t>
            </a:r>
          </a:p>
          <a:p>
            <a:pPr marL="0" indent="0">
              <a:buNone/>
            </a:pPr>
            <a:r>
              <a:rPr lang="en-US" dirty="0"/>
              <a:t>    PRIMARY KEY (</a:t>
            </a:r>
            <a:r>
              <a:rPr lang="en-US" dirty="0" err="1"/>
              <a:t>todo_id</a:t>
            </a:r>
            <a:r>
              <a:rPr lang="en-US" dirty="0"/>
              <a:t> , </a:t>
            </a:r>
            <a:r>
              <a:rPr lang="en-US" dirty="0" err="1"/>
              <a:t>task_id</a:t>
            </a:r>
            <a:r>
              <a:rPr lang="en-US" dirty="0"/>
              <a:t>),</a:t>
            </a:r>
          </a:p>
          <a:p>
            <a:pPr marL="0" indent="0">
              <a:buNone/>
            </a:pPr>
            <a:r>
              <a:rPr lang="en-US" dirty="0"/>
              <a:t>    FOREIGN KEY (</a:t>
            </a:r>
            <a:r>
              <a:rPr lang="en-US" dirty="0" err="1"/>
              <a:t>task_id</a:t>
            </a:r>
            <a:r>
              <a:rPr lang="en-US" dirty="0"/>
              <a:t>)</a:t>
            </a:r>
          </a:p>
          <a:p>
            <a:pPr marL="0" indent="0">
              <a:buNone/>
            </a:pPr>
            <a:r>
              <a:rPr lang="en-US" dirty="0"/>
              <a:t>        REFERENCES tasks (</a:t>
            </a:r>
            <a:r>
              <a:rPr lang="en-US" dirty="0" err="1"/>
              <a:t>task_id</a:t>
            </a:r>
            <a:r>
              <a:rPr lang="en-US" dirty="0"/>
              <a:t>)</a:t>
            </a:r>
          </a:p>
          <a:p>
            <a:pPr marL="0" indent="0">
              <a:buNone/>
            </a:pPr>
            <a:r>
              <a:rPr lang="en-US" dirty="0"/>
              <a:t>        ON UPDATE RESTRICT ON DELETE CASCADE</a:t>
            </a:r>
          </a:p>
          <a:p>
            <a:pPr marL="0" indent="0">
              <a:buNone/>
            </a:pPr>
            <a:r>
              <a:rPr lang="en-US" dirty="0"/>
              <a:t>);</a:t>
            </a:r>
          </a:p>
        </p:txBody>
      </p:sp>
      <p:sp>
        <p:nvSpPr>
          <p:cNvPr id="4" name="Footer Placeholder 3">
            <a:extLst>
              <a:ext uri="{FF2B5EF4-FFF2-40B4-BE49-F238E27FC236}">
                <a16:creationId xmlns:a16="http://schemas.microsoft.com/office/drawing/2014/main" id="{B442B5BF-B238-41C0-B8CE-748E18BFAD1E}"/>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CCC63D7B-CAB4-4506-942A-BD4D924E7490}"/>
              </a:ext>
            </a:extLst>
          </p:cNvPr>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2870035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B6BEE-7BA1-44C8-9F94-07428208A7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07484F-3466-4286-A9A1-3CABBD29FD72}"/>
              </a:ext>
            </a:extLst>
          </p:cNvPr>
          <p:cNvSpPr>
            <a:spLocks noGrp="1"/>
          </p:cNvSpPr>
          <p:nvPr>
            <p:ph idx="1"/>
          </p:nvPr>
        </p:nvSpPr>
        <p:spPr/>
        <p:txBody>
          <a:bodyPr>
            <a:normAutofit fontScale="85000" lnSpcReduction="20000"/>
          </a:bodyPr>
          <a:lstStyle/>
          <a:p>
            <a:pPr marL="0" indent="0">
              <a:buNone/>
            </a:pPr>
            <a:r>
              <a:rPr lang="en-US" dirty="0"/>
              <a:t>The table checklists has a primary key that consists of two columns. Therefore, we used a table constraint to define the primary key:</a:t>
            </a:r>
          </a:p>
          <a:p>
            <a:pPr marL="0" indent="0">
              <a:buNone/>
            </a:pPr>
            <a:endParaRPr lang="en-US" dirty="0"/>
          </a:p>
          <a:p>
            <a:pPr marL="0" indent="0">
              <a:buNone/>
            </a:pPr>
            <a:r>
              <a:rPr lang="en-US" dirty="0"/>
              <a:t>PRIMARY KEY (</a:t>
            </a:r>
            <a:r>
              <a:rPr lang="en-US" dirty="0" err="1"/>
              <a:t>todo_id</a:t>
            </a:r>
            <a:r>
              <a:rPr lang="en-US" dirty="0"/>
              <a:t> , </a:t>
            </a:r>
            <a:r>
              <a:rPr lang="en-US" dirty="0" err="1"/>
              <a:t>task_id</a:t>
            </a:r>
            <a:r>
              <a:rPr lang="en-US" dirty="0"/>
              <a:t>)</a:t>
            </a:r>
          </a:p>
          <a:p>
            <a:pPr marL="0" indent="0">
              <a:buNone/>
            </a:pPr>
            <a:r>
              <a:rPr lang="en-US" dirty="0"/>
              <a:t>In addition, the </a:t>
            </a:r>
            <a:r>
              <a:rPr lang="en-US" dirty="0" err="1"/>
              <a:t>task_id</a:t>
            </a:r>
            <a:r>
              <a:rPr lang="en-US" dirty="0"/>
              <a:t> is the foreign key column that references to the </a:t>
            </a:r>
            <a:r>
              <a:rPr lang="en-US" dirty="0" err="1"/>
              <a:t>task_id</a:t>
            </a:r>
            <a:r>
              <a:rPr lang="en-US" dirty="0"/>
              <a:t> column of the table tasks, we used a foreign key constraint to establish this relationship:</a:t>
            </a:r>
          </a:p>
          <a:p>
            <a:pPr marL="0" indent="0">
              <a:buNone/>
            </a:pPr>
            <a:endParaRPr lang="en-US" dirty="0"/>
          </a:p>
          <a:p>
            <a:pPr marL="0" indent="0">
              <a:buNone/>
            </a:pPr>
            <a:r>
              <a:rPr lang="en-US" dirty="0"/>
              <a:t>FOREIGN KEY (</a:t>
            </a:r>
            <a:r>
              <a:rPr lang="en-US" dirty="0" err="1"/>
              <a:t>task_id</a:t>
            </a:r>
            <a:r>
              <a:rPr lang="en-US" dirty="0"/>
              <a:t>) </a:t>
            </a:r>
          </a:p>
          <a:p>
            <a:pPr marL="0" indent="0">
              <a:buNone/>
            </a:pPr>
            <a:r>
              <a:rPr lang="en-US" dirty="0"/>
              <a:t>    REFERENCES tasks (</a:t>
            </a:r>
            <a:r>
              <a:rPr lang="en-US" dirty="0" err="1"/>
              <a:t>task_id</a:t>
            </a:r>
            <a:r>
              <a:rPr lang="en-US" dirty="0"/>
              <a:t>) </a:t>
            </a:r>
          </a:p>
          <a:p>
            <a:pPr marL="0" indent="0">
              <a:buNone/>
            </a:pPr>
            <a:r>
              <a:rPr lang="en-US" dirty="0"/>
              <a:t>    ON UPDATE RESTRICT </a:t>
            </a:r>
          </a:p>
          <a:p>
            <a:pPr marL="0" indent="0">
              <a:buNone/>
            </a:pPr>
            <a:r>
              <a:rPr lang="en-US" dirty="0"/>
              <a:t>    ON DELETE CASCADE</a:t>
            </a:r>
          </a:p>
        </p:txBody>
      </p:sp>
      <p:sp>
        <p:nvSpPr>
          <p:cNvPr id="4" name="Footer Placeholder 3">
            <a:extLst>
              <a:ext uri="{FF2B5EF4-FFF2-40B4-BE49-F238E27FC236}">
                <a16:creationId xmlns:a16="http://schemas.microsoft.com/office/drawing/2014/main" id="{6BB4A718-7BE3-41D5-A1E5-62219B9FF4EA}"/>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1790E67-8338-4881-8FB3-A2C83BE3575F}"/>
              </a:ext>
            </a:extLst>
          </p:cNvPr>
          <p:cNvSpPr>
            <a:spLocks noGrp="1"/>
          </p:cNvSpPr>
          <p:nvPr>
            <p:ph type="sldNum" sz="quarter" idx="12"/>
          </p:nvPr>
        </p:nvSpPr>
        <p:spPr/>
        <p:txBody>
          <a:bodyPr/>
          <a:lstStyle/>
          <a:p>
            <a:fld id="{CBA38C19-DD30-46F9-A559-7559A714E450}" type="slidenum">
              <a:rPr lang="en-US" smtClean="0"/>
              <a:t>14</a:t>
            </a:fld>
            <a:endParaRPr lang="en-US"/>
          </a:p>
        </p:txBody>
      </p:sp>
      <p:pic>
        <p:nvPicPr>
          <p:cNvPr id="12291" name="Picture 3" descr="MySQL CREATE TABLE - checklists table">
            <a:extLst>
              <a:ext uri="{FF2B5EF4-FFF2-40B4-BE49-F238E27FC236}">
                <a16:creationId xmlns:a16="http://schemas.microsoft.com/office/drawing/2014/main" id="{B59B4728-199B-4193-9644-9F41C9555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4001294"/>
            <a:ext cx="41910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64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6A4A-9BAB-4A3A-97AA-C4415E08782D}"/>
              </a:ext>
            </a:extLst>
          </p:cNvPr>
          <p:cNvSpPr>
            <a:spLocks noGrp="1"/>
          </p:cNvSpPr>
          <p:nvPr>
            <p:ph type="title"/>
          </p:nvPr>
        </p:nvSpPr>
        <p:spPr/>
        <p:txBody>
          <a:bodyPr>
            <a:normAutofit/>
          </a:bodyPr>
          <a:lstStyle/>
          <a:p>
            <a:r>
              <a:rPr lang="en-US" dirty="0"/>
              <a:t>MySQL CREATE TABLE syntax</a:t>
            </a:r>
          </a:p>
        </p:txBody>
      </p:sp>
      <p:sp>
        <p:nvSpPr>
          <p:cNvPr id="3" name="Content Placeholder 2">
            <a:extLst>
              <a:ext uri="{FF2B5EF4-FFF2-40B4-BE49-F238E27FC236}">
                <a16:creationId xmlns:a16="http://schemas.microsoft.com/office/drawing/2014/main" id="{C13974BF-6248-401F-B5D9-F5FBF9C36DCC}"/>
              </a:ext>
            </a:extLst>
          </p:cNvPr>
          <p:cNvSpPr>
            <a:spLocks noGrp="1"/>
          </p:cNvSpPr>
          <p:nvPr>
            <p:ph idx="1"/>
          </p:nvPr>
        </p:nvSpPr>
        <p:spPr/>
        <p:txBody>
          <a:bodyPr>
            <a:normAutofit fontScale="92500" lnSpcReduction="20000"/>
          </a:bodyPr>
          <a:lstStyle/>
          <a:p>
            <a:pPr marL="0" indent="0">
              <a:buNone/>
            </a:pPr>
            <a:r>
              <a:rPr lang="en-US" dirty="0"/>
              <a:t>The CREATE TABLE statement allows you to create a new table in a database.</a:t>
            </a:r>
          </a:p>
          <a:p>
            <a:pPr marL="0" indent="0">
              <a:buNone/>
            </a:pPr>
            <a:endParaRPr lang="en-US" dirty="0"/>
          </a:p>
          <a:p>
            <a:pPr marL="0" indent="0">
              <a:buNone/>
            </a:pPr>
            <a:r>
              <a:rPr lang="en-US" dirty="0"/>
              <a:t>The following illustrates the basic syntax of the CREATE TABLE  statement:</a:t>
            </a:r>
          </a:p>
          <a:p>
            <a:pPr marL="0" indent="0">
              <a:buNone/>
            </a:pPr>
            <a:endParaRPr lang="en-US" dirty="0"/>
          </a:p>
          <a:p>
            <a:pPr marL="0" indent="0">
              <a:buNone/>
            </a:pPr>
            <a:r>
              <a:rPr lang="en-US" dirty="0"/>
              <a:t>CREATE TABLE [IF NOT EXISTS] </a:t>
            </a:r>
            <a:r>
              <a:rPr lang="en-US" dirty="0" err="1"/>
              <a:t>table_name</a:t>
            </a:r>
            <a:r>
              <a:rPr lang="en-US" dirty="0"/>
              <a:t>(</a:t>
            </a:r>
          </a:p>
          <a:p>
            <a:pPr marL="0" indent="0">
              <a:buNone/>
            </a:pPr>
            <a:r>
              <a:rPr lang="en-US" dirty="0"/>
              <a:t>   column_1_definition,</a:t>
            </a:r>
          </a:p>
          <a:p>
            <a:pPr marL="0" indent="0">
              <a:buNone/>
            </a:pPr>
            <a:r>
              <a:rPr lang="en-US" dirty="0"/>
              <a:t>   column_2_definition,</a:t>
            </a:r>
          </a:p>
          <a:p>
            <a:pPr marL="0" indent="0">
              <a:buNone/>
            </a:pPr>
            <a:r>
              <a:rPr lang="en-US" dirty="0"/>
              <a:t>   ...,</a:t>
            </a:r>
          </a:p>
          <a:p>
            <a:pPr marL="0" indent="0">
              <a:buNone/>
            </a:pPr>
            <a:r>
              <a:rPr lang="en-US" dirty="0"/>
              <a:t>   </a:t>
            </a:r>
            <a:r>
              <a:rPr lang="en-US" dirty="0" err="1"/>
              <a:t>table_constraints</a:t>
            </a:r>
            <a:endParaRPr lang="en-US" dirty="0"/>
          </a:p>
          <a:p>
            <a:pPr marL="0" indent="0">
              <a:buNone/>
            </a:pPr>
            <a:r>
              <a:rPr lang="en-US" dirty="0"/>
              <a:t>) ENGINE=</a:t>
            </a:r>
            <a:r>
              <a:rPr lang="en-US" dirty="0" err="1"/>
              <a:t>storage_engine</a:t>
            </a:r>
            <a:r>
              <a:rPr lang="en-US" dirty="0"/>
              <a:t>;</a:t>
            </a:r>
          </a:p>
        </p:txBody>
      </p:sp>
      <p:sp>
        <p:nvSpPr>
          <p:cNvPr id="4" name="Footer Placeholder 3">
            <a:extLst>
              <a:ext uri="{FF2B5EF4-FFF2-40B4-BE49-F238E27FC236}">
                <a16:creationId xmlns:a16="http://schemas.microsoft.com/office/drawing/2014/main" id="{F64B02C9-0D7A-4C43-A471-0F50BCF3DD7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599746D0-E20C-4376-95C5-9F35FDC1C371}"/>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2808275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8ADA-4538-4257-AD3A-B387AD6563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F2D4D0-3FEB-44F7-869B-ABC71BFBF3AD}"/>
              </a:ext>
            </a:extLst>
          </p:cNvPr>
          <p:cNvSpPr>
            <a:spLocks noGrp="1"/>
          </p:cNvSpPr>
          <p:nvPr>
            <p:ph idx="1"/>
          </p:nvPr>
        </p:nvSpPr>
        <p:spPr/>
        <p:txBody>
          <a:bodyPr>
            <a:normAutofit fontScale="92500"/>
          </a:bodyPr>
          <a:lstStyle/>
          <a:p>
            <a:pPr marL="0" indent="0">
              <a:buNone/>
            </a:pPr>
            <a:r>
              <a:rPr lang="en-US" dirty="0"/>
              <a:t>Let’s examine the syntax in greater detail.</a:t>
            </a:r>
          </a:p>
          <a:p>
            <a:pPr marL="0" indent="0">
              <a:buNone/>
            </a:pPr>
            <a:endParaRPr lang="en-US" dirty="0"/>
          </a:p>
          <a:p>
            <a:pPr marL="0" indent="0">
              <a:buNone/>
            </a:pPr>
            <a:r>
              <a:rPr lang="en-US" dirty="0"/>
              <a:t>First, you specify the name of the table that you want to create after the CREATE TABLE  keywords. The table name must be unique within a database. The IF NOT EXISTS is optional. It allows you to check if the table that you create already exists in the database. If this is the case, MySQL will ignore the whole statement and will not create any new table.</a:t>
            </a:r>
          </a:p>
          <a:p>
            <a:pPr marL="0" indent="0">
              <a:buNone/>
            </a:pPr>
            <a:endParaRPr lang="en-US" dirty="0"/>
          </a:p>
          <a:p>
            <a:pPr marL="0" indent="0">
              <a:buNone/>
            </a:pPr>
            <a:r>
              <a:rPr lang="en-US" dirty="0"/>
              <a:t>Second, you specify a list of columns of the table in the </a:t>
            </a:r>
            <a:r>
              <a:rPr lang="en-US" dirty="0" err="1"/>
              <a:t>column_list</a:t>
            </a:r>
            <a:r>
              <a:rPr lang="en-US" dirty="0"/>
              <a:t> section, columns are separated by commas.</a:t>
            </a:r>
          </a:p>
        </p:txBody>
      </p:sp>
      <p:sp>
        <p:nvSpPr>
          <p:cNvPr id="4" name="Footer Placeholder 3">
            <a:extLst>
              <a:ext uri="{FF2B5EF4-FFF2-40B4-BE49-F238E27FC236}">
                <a16:creationId xmlns:a16="http://schemas.microsoft.com/office/drawing/2014/main" id="{72A527D2-40EA-4571-B4FF-C10195CE0667}"/>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5A85F04-7658-4B40-AA74-79369C476DCC}"/>
              </a:ext>
            </a:extLst>
          </p:cNvPr>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227143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465D-F161-4D28-9561-F0D4AB2748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30B907-B1A3-4A28-9F54-084C2CE8CD7F}"/>
              </a:ext>
            </a:extLst>
          </p:cNvPr>
          <p:cNvSpPr>
            <a:spLocks noGrp="1"/>
          </p:cNvSpPr>
          <p:nvPr>
            <p:ph idx="1"/>
          </p:nvPr>
        </p:nvSpPr>
        <p:spPr/>
        <p:txBody>
          <a:bodyPr/>
          <a:lstStyle/>
          <a:p>
            <a:pPr marL="0" indent="0">
              <a:buNone/>
            </a:pPr>
            <a:r>
              <a:rPr lang="en-US" dirty="0"/>
              <a:t>Third, you can optionally specify the storage engine for the table in the ENGINE clause. You can use any storage engine such as </a:t>
            </a:r>
            <a:r>
              <a:rPr lang="en-US" dirty="0" err="1"/>
              <a:t>InnoDB</a:t>
            </a:r>
            <a:r>
              <a:rPr lang="en-US" dirty="0"/>
              <a:t> and </a:t>
            </a:r>
            <a:r>
              <a:rPr lang="en-US" dirty="0" err="1"/>
              <a:t>MyISAM</a:t>
            </a:r>
            <a:r>
              <a:rPr lang="en-US" dirty="0"/>
              <a:t>. If you don’t explicitly declare a storage engine, MySQL will use </a:t>
            </a:r>
            <a:r>
              <a:rPr lang="en-US" dirty="0" err="1"/>
              <a:t>InnoDB</a:t>
            </a:r>
            <a:r>
              <a:rPr lang="en-US" dirty="0"/>
              <a:t> by default.</a:t>
            </a:r>
          </a:p>
          <a:p>
            <a:pPr marL="0" indent="0">
              <a:buNone/>
            </a:pPr>
            <a:endParaRPr lang="en-US" dirty="0"/>
          </a:p>
          <a:p>
            <a:pPr marL="0" indent="0">
              <a:buNone/>
            </a:pPr>
            <a:r>
              <a:rPr lang="en-US" dirty="0" err="1"/>
              <a:t>InnoDB</a:t>
            </a:r>
            <a:r>
              <a:rPr lang="en-US" dirty="0"/>
              <a:t> became the default storage engine since MySQL version 5.5. The </a:t>
            </a:r>
            <a:r>
              <a:rPr lang="en-US" dirty="0" err="1"/>
              <a:t>InnoDB</a:t>
            </a:r>
            <a:r>
              <a:rPr lang="en-US" dirty="0"/>
              <a:t> storage engine brings many benefits of a relational database management system such as ACID transaction, referential integrity, and crash recovery. In the previous versions, MySQL used </a:t>
            </a:r>
            <a:r>
              <a:rPr lang="en-US" dirty="0" err="1"/>
              <a:t>MyISAM</a:t>
            </a:r>
            <a:r>
              <a:rPr lang="en-US" dirty="0"/>
              <a:t> as the default storage engine.</a:t>
            </a:r>
          </a:p>
        </p:txBody>
      </p:sp>
      <p:sp>
        <p:nvSpPr>
          <p:cNvPr id="4" name="Footer Placeholder 3">
            <a:extLst>
              <a:ext uri="{FF2B5EF4-FFF2-40B4-BE49-F238E27FC236}">
                <a16:creationId xmlns:a16="http://schemas.microsoft.com/office/drawing/2014/main" id="{D6DEC283-54C0-4EC4-A940-275DC130105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C2BDEA4-2081-4966-8AD5-4FDED54582B7}"/>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132168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F142-0826-424E-BEBB-11219DDDE1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C0BA86-D12F-440D-919F-D79F8ADB310D}"/>
              </a:ext>
            </a:extLst>
          </p:cNvPr>
          <p:cNvSpPr>
            <a:spLocks noGrp="1"/>
          </p:cNvSpPr>
          <p:nvPr>
            <p:ph idx="1"/>
          </p:nvPr>
        </p:nvSpPr>
        <p:spPr/>
        <p:txBody>
          <a:bodyPr/>
          <a:lstStyle/>
          <a:p>
            <a:pPr marL="0" indent="0">
              <a:buNone/>
            </a:pPr>
            <a:r>
              <a:rPr lang="en-US" dirty="0"/>
              <a:t>The following shows the syntax for a column’s definition:</a:t>
            </a:r>
          </a:p>
          <a:p>
            <a:pPr marL="0" indent="0">
              <a:buNone/>
            </a:pPr>
            <a:endParaRPr lang="en-US" dirty="0"/>
          </a:p>
          <a:p>
            <a:pPr marL="0" indent="0">
              <a:buNone/>
            </a:pPr>
            <a:r>
              <a:rPr lang="en-US" dirty="0" err="1"/>
              <a:t>column_name</a:t>
            </a:r>
            <a:r>
              <a:rPr lang="en-US" dirty="0"/>
              <a:t> </a:t>
            </a:r>
            <a:r>
              <a:rPr lang="en-US" dirty="0" err="1"/>
              <a:t>data_type</a:t>
            </a:r>
            <a:r>
              <a:rPr lang="en-US" dirty="0"/>
              <a:t>(length) [NOT NULL] [DEFAULT value] [AUTO_INCREMENT] </a:t>
            </a:r>
            <a:r>
              <a:rPr lang="en-US" dirty="0" err="1"/>
              <a:t>column_constraint</a:t>
            </a:r>
            <a:r>
              <a:rPr lang="en-US" dirty="0"/>
              <a:t>;</a:t>
            </a:r>
          </a:p>
        </p:txBody>
      </p:sp>
      <p:sp>
        <p:nvSpPr>
          <p:cNvPr id="4" name="Footer Placeholder 3">
            <a:extLst>
              <a:ext uri="{FF2B5EF4-FFF2-40B4-BE49-F238E27FC236}">
                <a16:creationId xmlns:a16="http://schemas.microsoft.com/office/drawing/2014/main" id="{0439158D-D356-40C0-9337-6451AE9C42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B940642-FFC7-455A-B35F-08BD6C4BED8B}"/>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85563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C97D-E572-4984-9B1F-0A7DC9CCF2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234FAA-89D2-4A4F-AA95-4E9D63C01548}"/>
              </a:ext>
            </a:extLst>
          </p:cNvPr>
          <p:cNvSpPr>
            <a:spLocks noGrp="1"/>
          </p:cNvSpPr>
          <p:nvPr>
            <p:ph idx="1"/>
          </p:nvPr>
        </p:nvSpPr>
        <p:spPr/>
        <p:txBody>
          <a:bodyPr>
            <a:normAutofit fontScale="92500" lnSpcReduction="10000"/>
          </a:bodyPr>
          <a:lstStyle/>
          <a:p>
            <a:pPr marL="0" indent="0">
              <a:buNone/>
            </a:pPr>
            <a:r>
              <a:rPr lang="en-US" dirty="0"/>
              <a:t>Here are the details:</a:t>
            </a:r>
          </a:p>
          <a:p>
            <a:pPr marL="0" indent="0">
              <a:buNone/>
            </a:pPr>
            <a:endParaRPr lang="en-US" dirty="0"/>
          </a:p>
          <a:p>
            <a:pPr marL="0" indent="0">
              <a:buNone/>
            </a:pPr>
            <a:r>
              <a:rPr lang="en-US" dirty="0" err="1"/>
              <a:t>Thecolumn_name</a:t>
            </a:r>
            <a:r>
              <a:rPr lang="en-US" dirty="0"/>
              <a:t> specifies the name of the column. Each column has a specific data type and optional size </a:t>
            </a:r>
            <a:r>
              <a:rPr lang="en-US" dirty="0" err="1"/>
              <a:t>e.g.,VARCHAR</a:t>
            </a:r>
            <a:r>
              <a:rPr lang="en-US" dirty="0"/>
              <a:t>(255) </a:t>
            </a:r>
          </a:p>
          <a:p>
            <a:pPr marL="0" indent="0">
              <a:buNone/>
            </a:pPr>
            <a:r>
              <a:rPr lang="en-US" dirty="0"/>
              <a:t>The  NOT NULL constraint ensures that the column will not contain NULL. Besides the NOT NULL constraint, a column may have additional constraint such as CHECK, and UNIQUE.</a:t>
            </a:r>
          </a:p>
          <a:p>
            <a:pPr marL="0" indent="0">
              <a:buNone/>
            </a:pPr>
            <a:r>
              <a:rPr lang="en-US" dirty="0"/>
              <a:t>The DEFAULT specifies a default value for the column.</a:t>
            </a:r>
          </a:p>
          <a:p>
            <a:pPr marL="0" indent="0">
              <a:buNone/>
            </a:pPr>
            <a:r>
              <a:rPr lang="en-US" dirty="0"/>
              <a:t>The AUTO_INCREMENT  indicates that the value of the column is incremented by one automatically whenever a new row is inserted into the table. Each table has a maximum one AUTO_INCREMENT column.</a:t>
            </a:r>
          </a:p>
        </p:txBody>
      </p:sp>
      <p:sp>
        <p:nvSpPr>
          <p:cNvPr id="4" name="Footer Placeholder 3">
            <a:extLst>
              <a:ext uri="{FF2B5EF4-FFF2-40B4-BE49-F238E27FC236}">
                <a16:creationId xmlns:a16="http://schemas.microsoft.com/office/drawing/2014/main" id="{6FE31E0A-BE14-462E-8E06-2E0F1D16CB69}"/>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C5B45FD-07B4-4655-BD19-9891490EDF9F}"/>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2411690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6DF4-3162-4026-964B-9C330E5BB7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124F0B-98AD-4C1F-8A47-7568E242B5A3}"/>
              </a:ext>
            </a:extLst>
          </p:cNvPr>
          <p:cNvSpPr>
            <a:spLocks noGrp="1"/>
          </p:cNvSpPr>
          <p:nvPr>
            <p:ph idx="1"/>
          </p:nvPr>
        </p:nvSpPr>
        <p:spPr/>
        <p:txBody>
          <a:bodyPr/>
          <a:lstStyle/>
          <a:p>
            <a:pPr marL="0" indent="0">
              <a:buNone/>
            </a:pPr>
            <a:r>
              <a:rPr lang="en-US" dirty="0"/>
              <a:t>After the column list, you can define table constraints such as UNIQUE, CHECK, PRIMARY KEY and FOREIGN KEY.</a:t>
            </a:r>
          </a:p>
          <a:p>
            <a:pPr marL="0" indent="0">
              <a:buNone/>
            </a:pPr>
            <a:endParaRPr lang="en-US" dirty="0"/>
          </a:p>
          <a:p>
            <a:pPr marL="0" indent="0">
              <a:buNone/>
            </a:pPr>
            <a:r>
              <a:rPr lang="en-US" dirty="0"/>
              <a:t>For example, if you want to set a column or a group of columns as the primary key, you use the following syntax:</a:t>
            </a:r>
          </a:p>
          <a:p>
            <a:pPr marL="0" indent="0">
              <a:buNone/>
            </a:pPr>
            <a:endParaRPr lang="en-US" dirty="0"/>
          </a:p>
          <a:p>
            <a:pPr marL="0" indent="0">
              <a:buNone/>
            </a:pPr>
            <a:r>
              <a:rPr lang="en-US" dirty="0"/>
              <a:t>PRIMARY KEY (col1,col2,...)</a:t>
            </a:r>
          </a:p>
        </p:txBody>
      </p:sp>
      <p:sp>
        <p:nvSpPr>
          <p:cNvPr id="4" name="Footer Placeholder 3">
            <a:extLst>
              <a:ext uri="{FF2B5EF4-FFF2-40B4-BE49-F238E27FC236}">
                <a16:creationId xmlns:a16="http://schemas.microsoft.com/office/drawing/2014/main" id="{1803BEC9-E381-4A0F-8BF6-3C14C27E7AA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6090469A-4919-4F49-89E7-7E17817975A0}"/>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1503817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33B1-7FCC-47A4-A59F-99DCB2A034B6}"/>
              </a:ext>
            </a:extLst>
          </p:cNvPr>
          <p:cNvSpPr>
            <a:spLocks noGrp="1"/>
          </p:cNvSpPr>
          <p:nvPr>
            <p:ph type="title"/>
          </p:nvPr>
        </p:nvSpPr>
        <p:spPr/>
        <p:txBody>
          <a:bodyPr>
            <a:normAutofit/>
          </a:bodyPr>
          <a:lstStyle/>
          <a:p>
            <a:r>
              <a:rPr lang="en-US" dirty="0"/>
              <a:t>MySQL CREATE TABLE statement examples</a:t>
            </a:r>
          </a:p>
        </p:txBody>
      </p:sp>
      <p:sp>
        <p:nvSpPr>
          <p:cNvPr id="3" name="Content Placeholder 2">
            <a:extLst>
              <a:ext uri="{FF2B5EF4-FFF2-40B4-BE49-F238E27FC236}">
                <a16:creationId xmlns:a16="http://schemas.microsoft.com/office/drawing/2014/main" id="{35C39F1C-372B-42DC-AD5B-0223169044B8}"/>
              </a:ext>
            </a:extLst>
          </p:cNvPr>
          <p:cNvSpPr>
            <a:spLocks noGrp="1"/>
          </p:cNvSpPr>
          <p:nvPr>
            <p:ph idx="1"/>
          </p:nvPr>
        </p:nvSpPr>
        <p:spPr/>
        <p:txBody>
          <a:bodyPr>
            <a:normAutofit fontScale="55000" lnSpcReduction="20000"/>
          </a:bodyPr>
          <a:lstStyle/>
          <a:p>
            <a:pPr marL="0" indent="0">
              <a:buNone/>
            </a:pPr>
            <a:r>
              <a:rPr lang="en-US" dirty="0"/>
              <a:t>Let’s take some examples of creating new tables.</a:t>
            </a:r>
          </a:p>
          <a:p>
            <a:pPr marL="0" indent="0">
              <a:buNone/>
            </a:pPr>
            <a:endParaRPr lang="en-US" dirty="0"/>
          </a:p>
          <a:p>
            <a:pPr marL="0" indent="0">
              <a:buNone/>
            </a:pPr>
            <a:r>
              <a:rPr lang="en-US" dirty="0"/>
              <a:t>1) MySQL CREATE TABLE simple example</a:t>
            </a:r>
          </a:p>
          <a:p>
            <a:pPr marL="0" indent="0">
              <a:buNone/>
            </a:pPr>
            <a:r>
              <a:rPr lang="en-US" dirty="0"/>
              <a:t>The following statement creates a new table named tasks:</a:t>
            </a:r>
          </a:p>
          <a:p>
            <a:pPr marL="0" indent="0">
              <a:buNone/>
            </a:pPr>
            <a:endParaRPr lang="en-US" dirty="0"/>
          </a:p>
          <a:p>
            <a:pPr marL="0" indent="0">
              <a:buNone/>
            </a:pPr>
            <a:r>
              <a:rPr lang="en-US" dirty="0"/>
              <a:t>CREATE TABLE IF NOT EXISTS tasks (</a:t>
            </a:r>
          </a:p>
          <a:p>
            <a:pPr marL="0" indent="0">
              <a:buNone/>
            </a:pPr>
            <a:r>
              <a:rPr lang="en-US" dirty="0"/>
              <a:t>    </a:t>
            </a:r>
            <a:r>
              <a:rPr lang="en-US" dirty="0" err="1"/>
              <a:t>task_id</a:t>
            </a:r>
            <a:r>
              <a:rPr lang="en-US" dirty="0"/>
              <a:t> INT AUTO_INCREMENT PRIMARY KEY,</a:t>
            </a:r>
          </a:p>
          <a:p>
            <a:pPr marL="0" indent="0">
              <a:buNone/>
            </a:pPr>
            <a:r>
              <a:rPr lang="en-US" dirty="0"/>
              <a:t>    title VARCHAR(255) NOT NULL,</a:t>
            </a:r>
          </a:p>
          <a:p>
            <a:pPr marL="0" indent="0">
              <a:buNone/>
            </a:pPr>
            <a:r>
              <a:rPr lang="en-US" dirty="0"/>
              <a:t>    </a:t>
            </a:r>
            <a:r>
              <a:rPr lang="en-US" dirty="0" err="1"/>
              <a:t>start_date</a:t>
            </a:r>
            <a:r>
              <a:rPr lang="en-US" dirty="0"/>
              <a:t> DATE,</a:t>
            </a:r>
          </a:p>
          <a:p>
            <a:pPr marL="0" indent="0">
              <a:buNone/>
            </a:pPr>
            <a:r>
              <a:rPr lang="en-US" dirty="0"/>
              <a:t>    </a:t>
            </a:r>
            <a:r>
              <a:rPr lang="en-US" dirty="0" err="1"/>
              <a:t>due_date</a:t>
            </a:r>
            <a:r>
              <a:rPr lang="en-US" dirty="0"/>
              <a:t> DATE,</a:t>
            </a:r>
          </a:p>
          <a:p>
            <a:pPr marL="0" indent="0">
              <a:buNone/>
            </a:pPr>
            <a:r>
              <a:rPr lang="en-US" dirty="0"/>
              <a:t>    status TINYINT NOT NULL,</a:t>
            </a:r>
          </a:p>
          <a:p>
            <a:pPr marL="0" indent="0">
              <a:buNone/>
            </a:pPr>
            <a:r>
              <a:rPr lang="en-US" dirty="0"/>
              <a:t>    priority TINYINT NOT NULL,</a:t>
            </a:r>
          </a:p>
          <a:p>
            <a:pPr marL="0" indent="0">
              <a:buNone/>
            </a:pPr>
            <a:r>
              <a:rPr lang="en-US" dirty="0"/>
              <a:t>    description TEXT,</a:t>
            </a:r>
          </a:p>
          <a:p>
            <a:pPr marL="0" indent="0">
              <a:buNone/>
            </a:pPr>
            <a:r>
              <a:rPr lang="en-US" dirty="0"/>
              <a:t>    </a:t>
            </a:r>
            <a:r>
              <a:rPr lang="en-US" dirty="0" err="1"/>
              <a:t>created_at</a:t>
            </a:r>
            <a:r>
              <a:rPr lang="en-US" dirty="0"/>
              <a:t> TIMESTAMP DEFAULT CURRENT_TIMESTAMP</a:t>
            </a:r>
          </a:p>
          <a:p>
            <a:pPr marL="0" indent="0">
              <a:buNone/>
            </a:pPr>
            <a:r>
              <a:rPr lang="en-US" dirty="0"/>
              <a:t>)  ENGINE=INNODB;</a:t>
            </a:r>
          </a:p>
        </p:txBody>
      </p:sp>
      <p:sp>
        <p:nvSpPr>
          <p:cNvPr id="4" name="Footer Placeholder 3">
            <a:extLst>
              <a:ext uri="{FF2B5EF4-FFF2-40B4-BE49-F238E27FC236}">
                <a16:creationId xmlns:a16="http://schemas.microsoft.com/office/drawing/2014/main" id="{E2F17C86-74D2-48DD-8484-CFAD73782B1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277D2B0-0849-4AB1-B979-81D389776ADB}"/>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132327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1DCB-59C5-46C6-AC5F-A0EFD24F36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E1C02E-99B5-46A2-8658-F95E3BD30809}"/>
              </a:ext>
            </a:extLst>
          </p:cNvPr>
          <p:cNvSpPr>
            <a:spLocks noGrp="1"/>
          </p:cNvSpPr>
          <p:nvPr>
            <p:ph idx="1"/>
          </p:nvPr>
        </p:nvSpPr>
        <p:spPr/>
        <p:txBody>
          <a:bodyPr>
            <a:normAutofit fontScale="92500" lnSpcReduction="10000"/>
          </a:bodyPr>
          <a:lstStyle/>
          <a:p>
            <a:pPr marL="0" indent="0">
              <a:buNone/>
            </a:pPr>
            <a:r>
              <a:rPr lang="en-US" dirty="0"/>
              <a:t>The tasks table has the following columns:</a:t>
            </a:r>
          </a:p>
          <a:p>
            <a:pPr marL="0" indent="0">
              <a:buNone/>
            </a:pPr>
            <a:endParaRPr lang="en-US" dirty="0"/>
          </a:p>
          <a:p>
            <a:r>
              <a:rPr lang="en-US" dirty="0"/>
              <a:t>The </a:t>
            </a:r>
            <a:r>
              <a:rPr lang="en-US" dirty="0" err="1"/>
              <a:t>task_id</a:t>
            </a:r>
            <a:r>
              <a:rPr lang="en-US" dirty="0"/>
              <a:t> is an auto-increment column. If you use the INSERT statement to insert a new row into the table without specifying a value for the </a:t>
            </a:r>
            <a:r>
              <a:rPr lang="en-US" dirty="0" err="1"/>
              <a:t>task_id</a:t>
            </a:r>
            <a:r>
              <a:rPr lang="en-US" dirty="0"/>
              <a:t> column, MySQL will automatically generate a sequential integer for the </a:t>
            </a:r>
            <a:r>
              <a:rPr lang="en-US" dirty="0" err="1"/>
              <a:t>task_id</a:t>
            </a:r>
            <a:r>
              <a:rPr lang="en-US" dirty="0"/>
              <a:t> starting from 1.</a:t>
            </a:r>
          </a:p>
          <a:p>
            <a:r>
              <a:rPr lang="en-US" dirty="0"/>
              <a:t>The title column is a variable character string column whose maximum length is 255. It means that you cannot insert a string whose length is greater than 255 into this column. The NOT NULL constraint indicates that the column does not accept NULL. In other words, you have to provide a non-NULL value when you insert or update this column.</a:t>
            </a:r>
          </a:p>
        </p:txBody>
      </p:sp>
      <p:sp>
        <p:nvSpPr>
          <p:cNvPr id="4" name="Footer Placeholder 3">
            <a:extLst>
              <a:ext uri="{FF2B5EF4-FFF2-40B4-BE49-F238E27FC236}">
                <a16:creationId xmlns:a16="http://schemas.microsoft.com/office/drawing/2014/main" id="{EB146C6E-22CA-4CE3-B2F0-F15E0E535DFC}"/>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D64910F-DE62-4AA9-8131-CC8A6C5213DD}"/>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2232285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3699</TotalTime>
  <Words>1043</Words>
  <Application>Microsoft Office PowerPoint</Application>
  <PresentationFormat>Widescreen</PresentationFormat>
  <Paragraphs>119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About Me</vt:lpstr>
      <vt:lpstr>MySQL CREATE TABLE syntax</vt:lpstr>
      <vt:lpstr>PowerPoint Presentation</vt:lpstr>
      <vt:lpstr>PowerPoint Presentation</vt:lpstr>
      <vt:lpstr>PowerPoint Presentation</vt:lpstr>
      <vt:lpstr>PowerPoint Presentation</vt:lpstr>
      <vt:lpstr>PowerPoint Presentation</vt:lpstr>
      <vt:lpstr>MySQL CREATE TABLE statement examples</vt:lpstr>
      <vt:lpstr>PowerPoint Presentation</vt:lpstr>
      <vt:lpstr>PowerPoint Presentation</vt:lpstr>
      <vt:lpstr>PowerPoint Presentation</vt:lpstr>
      <vt:lpstr>PowerPoint Presentation</vt:lpstr>
      <vt:lpstr>2) MySQL CREATE TABLE with a foreign key primary key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445</cp:revision>
  <dcterms:created xsi:type="dcterms:W3CDTF">2019-09-15T04:30:17Z</dcterms:created>
  <dcterms:modified xsi:type="dcterms:W3CDTF">2020-06-10T13:15:02Z</dcterms:modified>
</cp:coreProperties>
</file>