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13"/>
  </p:notesMasterIdLst>
  <p:handoutMasterIdLst>
    <p:handoutMasterId r:id="rId14"/>
  </p:handoutMasterIdLst>
  <p:sldIdLst>
    <p:sldId id="257" r:id="rId2"/>
    <p:sldId id="26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21" autoAdjust="0"/>
    <p:restoredTop sz="94660"/>
  </p:normalViewPr>
  <p:slideViewPr>
    <p:cSldViewPr snapToGrid="0">
      <p:cViewPr varScale="1">
        <p:scale>
          <a:sx n="73" d="100"/>
          <a:sy n="73" d="100"/>
        </p:scale>
        <p:origin x="9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6/10/2020</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6/10/2020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6/10/2020</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6/10/2020</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6/10/2020</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6/10/2020</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6/10/2020</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6/10/2020</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6/10/2020</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r>
              <a:rPr lang="en-US"/>
              <a:t>Ritesh@softwarica</a:t>
            </a:r>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6/10/2020</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6/10/2020</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r>
              <a:rPr lang="en-US"/>
              <a:t>Ritesh@softwarica</a:t>
            </a:r>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6/10/2020</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6/10/2020</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681037"/>
            <a:ext cx="12192000" cy="56753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681037"/>
            <a:ext cx="10515600" cy="7794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6/10/2020</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a:t>Ritesh@softwarica</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pic>
        <p:nvPicPr>
          <p:cNvPr id="8" name="Picture 7">
            <a:extLst>
              <a:ext uri="{FF2B5EF4-FFF2-40B4-BE49-F238E27FC236}">
                <a16:creationId xmlns:a16="http://schemas.microsoft.com/office/drawing/2014/main" id="{D38E3BA9-741C-4AB3-8474-D1CE133EE6F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15" y="89511"/>
            <a:ext cx="3135086" cy="591526"/>
          </a:xfrm>
          <a:prstGeom prst="rect">
            <a:avLst/>
          </a:prstGeom>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mysqltutorial.org/mysql-decimal/" TargetMode="External"/><Relationship Id="rId2" Type="http://schemas.openxmlformats.org/officeDocument/2006/relationships/hyperlink" Target="https://www.mysqltutorial.org/mysql-int/" TargetMode="External"/><Relationship Id="rId1" Type="http://schemas.openxmlformats.org/officeDocument/2006/relationships/slideLayout" Target="../slideLayouts/slideLayout2.xml"/><Relationship Id="rId4" Type="http://schemas.openxmlformats.org/officeDocument/2006/relationships/hyperlink" Target="https://www.mysqltutorial.org/mysql-bi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mysqltutorial.org/mysql-varchar/" TargetMode="External"/><Relationship Id="rId2" Type="http://schemas.openxmlformats.org/officeDocument/2006/relationships/hyperlink" Target="https://www.mysqltutorial.org/mysql-char-data-type/" TargetMode="External"/><Relationship Id="rId1" Type="http://schemas.openxmlformats.org/officeDocument/2006/relationships/slideLayout" Target="../slideLayouts/slideLayout2.xml"/><Relationship Id="rId5" Type="http://schemas.openxmlformats.org/officeDocument/2006/relationships/hyperlink" Target="https://www.mysqltutorial.org/mysql-enum/" TargetMode="External"/><Relationship Id="rId4" Type="http://schemas.openxmlformats.org/officeDocument/2006/relationships/hyperlink" Target="https://www.mysqltutorial.org/mysql-tex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mysqltutorial.org/mysql-time/" TargetMode="External"/><Relationship Id="rId2" Type="http://schemas.openxmlformats.org/officeDocument/2006/relationships/hyperlink" Target="https://www.mysqltutorial.org/mysql-date/" TargetMode="External"/><Relationship Id="rId1" Type="http://schemas.openxmlformats.org/officeDocument/2006/relationships/slideLayout" Target="../slideLayouts/slideLayout2.xml"/><Relationship Id="rId5" Type="http://schemas.openxmlformats.org/officeDocument/2006/relationships/hyperlink" Target="https://www.mysqltutorial.org/mysql-timestamp.aspx" TargetMode="External"/><Relationship Id="rId4" Type="http://schemas.openxmlformats.org/officeDocument/2006/relationships/hyperlink" Target="https://www.mysqltutorial.org/mysql-datetim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20B13-CD3E-48D2-854B-DA28A9020618}"/>
              </a:ext>
            </a:extLst>
          </p:cNvPr>
          <p:cNvSpPr>
            <a:spLocks noGrp="1"/>
          </p:cNvSpPr>
          <p:nvPr>
            <p:ph type="title"/>
          </p:nvPr>
        </p:nvSpPr>
        <p:spPr/>
        <p:txBody>
          <a:bodyPr>
            <a:normAutofit/>
          </a:bodyPr>
          <a:lstStyle/>
          <a:p>
            <a:r>
              <a:rPr lang="en-US" b="0" dirty="0"/>
              <a:t>MySQL Data Types</a:t>
            </a:r>
            <a:endParaRPr lang="en-US" dirty="0"/>
          </a:p>
        </p:txBody>
      </p:sp>
      <p:sp>
        <p:nvSpPr>
          <p:cNvPr id="3" name="Content Placeholder 2">
            <a:extLst>
              <a:ext uri="{FF2B5EF4-FFF2-40B4-BE49-F238E27FC236}">
                <a16:creationId xmlns:a16="http://schemas.microsoft.com/office/drawing/2014/main" id="{73DE5D29-F107-45CB-A995-F6FDA1CB1A5C}"/>
              </a:ext>
            </a:extLst>
          </p:cNvPr>
          <p:cNvSpPr>
            <a:spLocks noGrp="1"/>
          </p:cNvSpPr>
          <p:nvPr>
            <p:ph idx="1"/>
          </p:nvPr>
        </p:nvSpPr>
        <p:spPr/>
        <p:txBody>
          <a:bodyPr>
            <a:normAutofit lnSpcReduction="10000"/>
          </a:bodyPr>
          <a:lstStyle/>
          <a:p>
            <a:pPr marL="0" indent="0">
              <a:buNone/>
            </a:pPr>
            <a:r>
              <a:rPr lang="en-US" dirty="0"/>
              <a:t>A database table contains multiple columns with specific data types such as numeric or string. MySQL provides more data types other than just numeric or string. Each data type in MySQL can be determined by the following characteristics:</a:t>
            </a:r>
          </a:p>
          <a:p>
            <a:pPr marL="0" indent="0">
              <a:buNone/>
            </a:pPr>
            <a:endParaRPr lang="en-US" dirty="0"/>
          </a:p>
          <a:p>
            <a:pPr marL="0" indent="0">
              <a:buNone/>
            </a:pPr>
            <a:r>
              <a:rPr lang="en-US" dirty="0"/>
              <a:t>The kind of values it represents.</a:t>
            </a:r>
          </a:p>
          <a:p>
            <a:pPr marL="0" indent="0">
              <a:buNone/>
            </a:pPr>
            <a:r>
              <a:rPr lang="en-US" dirty="0"/>
              <a:t>The space that takes up and whether the values is a fixed-length or variable length.</a:t>
            </a:r>
          </a:p>
          <a:p>
            <a:pPr marL="0" indent="0">
              <a:buNone/>
            </a:pPr>
            <a:r>
              <a:rPr lang="en-US" dirty="0"/>
              <a:t>The values of the data type can be indexed or not.</a:t>
            </a:r>
          </a:p>
          <a:p>
            <a:pPr marL="0" indent="0">
              <a:buNone/>
            </a:pPr>
            <a:r>
              <a:rPr lang="en-US" dirty="0"/>
              <a:t>How MySQL compares the values of a specific data type.</a:t>
            </a:r>
          </a:p>
        </p:txBody>
      </p:sp>
      <p:sp>
        <p:nvSpPr>
          <p:cNvPr id="4" name="Footer Placeholder 3">
            <a:extLst>
              <a:ext uri="{FF2B5EF4-FFF2-40B4-BE49-F238E27FC236}">
                <a16:creationId xmlns:a16="http://schemas.microsoft.com/office/drawing/2014/main" id="{96CE0C41-610A-4A2A-AD57-C29BBE1BF4B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525A72CE-F283-41DE-8C45-84DC3C26AFCC}"/>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2581113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B5A57-1286-4D41-8CB8-3486739E437A}"/>
              </a:ext>
            </a:extLst>
          </p:cNvPr>
          <p:cNvSpPr>
            <a:spLocks noGrp="1"/>
          </p:cNvSpPr>
          <p:nvPr>
            <p:ph type="title"/>
          </p:nvPr>
        </p:nvSpPr>
        <p:spPr/>
        <p:txBody>
          <a:bodyPr>
            <a:normAutofit/>
          </a:bodyPr>
          <a:lstStyle/>
          <a:p>
            <a:r>
              <a:rPr lang="en-US" dirty="0"/>
              <a:t>MySQL spatial data types</a:t>
            </a:r>
          </a:p>
        </p:txBody>
      </p:sp>
      <p:sp>
        <p:nvSpPr>
          <p:cNvPr id="3" name="Content Placeholder 2">
            <a:extLst>
              <a:ext uri="{FF2B5EF4-FFF2-40B4-BE49-F238E27FC236}">
                <a16:creationId xmlns:a16="http://schemas.microsoft.com/office/drawing/2014/main" id="{F1D91CA2-B34D-48A5-A012-470A2F519C85}"/>
              </a:ext>
            </a:extLst>
          </p:cNvPr>
          <p:cNvSpPr>
            <a:spLocks noGrp="1"/>
          </p:cNvSpPr>
          <p:nvPr>
            <p:ph idx="1"/>
          </p:nvPr>
        </p:nvSpPr>
        <p:spPr/>
        <p:txBody>
          <a:bodyPr/>
          <a:lstStyle/>
          <a:p>
            <a:pPr marL="0" indent="0">
              <a:buNone/>
            </a:pPr>
            <a:r>
              <a:rPr lang="en-US" dirty="0"/>
              <a:t>MySQL supports many spatial data types that contain various kinds of geometrical and geographical values as shown in the following table:</a:t>
            </a:r>
          </a:p>
        </p:txBody>
      </p:sp>
      <p:sp>
        <p:nvSpPr>
          <p:cNvPr id="4" name="Footer Placeholder 3">
            <a:extLst>
              <a:ext uri="{FF2B5EF4-FFF2-40B4-BE49-F238E27FC236}">
                <a16:creationId xmlns:a16="http://schemas.microsoft.com/office/drawing/2014/main" id="{705353A1-0152-42E9-8B60-B48FA0D269DA}"/>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E165000A-4B78-4DF7-9DCE-8DF2BC135A4C}"/>
              </a:ext>
            </a:extLst>
          </p:cNvPr>
          <p:cNvSpPr>
            <a:spLocks noGrp="1"/>
          </p:cNvSpPr>
          <p:nvPr>
            <p:ph type="sldNum" sz="quarter" idx="12"/>
          </p:nvPr>
        </p:nvSpPr>
        <p:spPr/>
        <p:txBody>
          <a:bodyPr/>
          <a:lstStyle/>
          <a:p>
            <a:fld id="{CBA38C19-DD30-46F9-A559-7559A714E450}" type="slidenum">
              <a:rPr lang="en-US" smtClean="0"/>
              <a:t>10</a:t>
            </a:fld>
            <a:endParaRPr lang="en-US"/>
          </a:p>
        </p:txBody>
      </p:sp>
      <p:graphicFrame>
        <p:nvGraphicFramePr>
          <p:cNvPr id="6" name="Table 5">
            <a:extLst>
              <a:ext uri="{FF2B5EF4-FFF2-40B4-BE49-F238E27FC236}">
                <a16:creationId xmlns:a16="http://schemas.microsoft.com/office/drawing/2014/main" id="{DBCF9341-EA47-43B1-91EA-13D3391FCFB7}"/>
              </a:ext>
            </a:extLst>
          </p:cNvPr>
          <p:cNvGraphicFramePr>
            <a:graphicFrameLocks noGrp="1"/>
          </p:cNvGraphicFramePr>
          <p:nvPr>
            <p:extLst>
              <p:ext uri="{D42A27DB-BD31-4B8C-83A1-F6EECF244321}">
                <p14:modId xmlns:p14="http://schemas.microsoft.com/office/powerpoint/2010/main" val="1207970426"/>
              </p:ext>
            </p:extLst>
          </p:nvPr>
        </p:nvGraphicFramePr>
        <p:xfrm>
          <a:off x="2231447" y="2640081"/>
          <a:ext cx="8353426" cy="3391353"/>
        </p:xfrm>
        <a:graphic>
          <a:graphicData uri="http://schemas.openxmlformats.org/drawingml/2006/table">
            <a:tbl>
              <a:tblPr/>
              <a:tblGrid>
                <a:gridCol w="4176713">
                  <a:extLst>
                    <a:ext uri="{9D8B030D-6E8A-4147-A177-3AD203B41FA5}">
                      <a16:colId xmlns:a16="http://schemas.microsoft.com/office/drawing/2014/main" val="206599817"/>
                    </a:ext>
                  </a:extLst>
                </a:gridCol>
                <a:gridCol w="4176713">
                  <a:extLst>
                    <a:ext uri="{9D8B030D-6E8A-4147-A177-3AD203B41FA5}">
                      <a16:colId xmlns:a16="http://schemas.microsoft.com/office/drawing/2014/main" val="2514992432"/>
                    </a:ext>
                  </a:extLst>
                </a:gridCol>
              </a:tblGrid>
              <a:tr h="316410">
                <a:tc>
                  <a:txBody>
                    <a:bodyPr/>
                    <a:lstStyle/>
                    <a:p>
                      <a:pPr algn="l" fontAlgn="t"/>
                      <a:r>
                        <a:rPr lang="en-US" b="1" dirty="0" err="1">
                          <a:solidFill>
                            <a:srgbClr val="333333"/>
                          </a:solidFill>
                          <a:effectLst/>
                        </a:rPr>
                        <a:t>atial</a:t>
                      </a:r>
                      <a:r>
                        <a:rPr lang="en-US" b="1" dirty="0">
                          <a:solidFill>
                            <a:srgbClr val="333333"/>
                          </a:solidFill>
                          <a:effectLst/>
                        </a:rPr>
                        <a:t> Data Types</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b="1">
                          <a:solidFill>
                            <a:srgbClr val="333333"/>
                          </a:solidFill>
                          <a:effectLst/>
                        </a:rPr>
                        <a:t>Description</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152297456"/>
                  </a:ext>
                </a:extLst>
              </a:tr>
              <a:tr h="316410">
                <a:tc>
                  <a:txBody>
                    <a:bodyPr/>
                    <a:lstStyle/>
                    <a:p>
                      <a:pPr algn="l" fontAlgn="t"/>
                      <a:r>
                        <a:rPr lang="en-US">
                          <a:effectLst/>
                        </a:rPr>
                        <a:t> GEOMETRY</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A spatial value of any type</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220136865"/>
                  </a:ext>
                </a:extLst>
              </a:tr>
              <a:tr h="316410">
                <a:tc>
                  <a:txBody>
                    <a:bodyPr/>
                    <a:lstStyle/>
                    <a:p>
                      <a:pPr algn="l" fontAlgn="t"/>
                      <a:r>
                        <a:rPr lang="en-US">
                          <a:effectLst/>
                        </a:rPr>
                        <a:t> POINT</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A point (a pair of X-Y coordinates)</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382533421"/>
                  </a:ext>
                </a:extLst>
              </a:tr>
              <a:tr h="465273">
                <a:tc>
                  <a:txBody>
                    <a:bodyPr/>
                    <a:lstStyle/>
                    <a:p>
                      <a:pPr algn="l" fontAlgn="t"/>
                      <a:r>
                        <a:rPr lang="en-US">
                          <a:effectLst/>
                        </a:rPr>
                        <a:t> LINESTRING</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A curve (one or more POINT values)</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981621266"/>
                  </a:ext>
                </a:extLst>
              </a:tr>
              <a:tr h="316410">
                <a:tc>
                  <a:txBody>
                    <a:bodyPr/>
                    <a:lstStyle/>
                    <a:p>
                      <a:pPr algn="l" fontAlgn="t"/>
                      <a:r>
                        <a:rPr lang="en-US">
                          <a:effectLst/>
                        </a:rPr>
                        <a:t> POLYGON</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A polygon</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060529999"/>
                  </a:ext>
                </a:extLst>
              </a:tr>
              <a:tr h="316410">
                <a:tc>
                  <a:txBody>
                    <a:bodyPr/>
                    <a:lstStyle/>
                    <a:p>
                      <a:pPr algn="l" fontAlgn="t"/>
                      <a:r>
                        <a:rPr lang="en-US">
                          <a:effectLst/>
                        </a:rPr>
                        <a:t> GEOMETRYCOLLECTION</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A collection of GEOMETRYvalues</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9642740"/>
                  </a:ext>
                </a:extLst>
              </a:tr>
              <a:tr h="316410">
                <a:tc>
                  <a:txBody>
                    <a:bodyPr/>
                    <a:lstStyle/>
                    <a:p>
                      <a:pPr algn="l" fontAlgn="t"/>
                      <a:r>
                        <a:rPr lang="en-US">
                          <a:effectLst/>
                        </a:rPr>
                        <a:t> MULTILINESTRING</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A collection of LINESTRINGvalues</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041077045"/>
                  </a:ext>
                </a:extLst>
              </a:tr>
              <a:tr h="316410">
                <a:tc>
                  <a:txBody>
                    <a:bodyPr/>
                    <a:lstStyle/>
                    <a:p>
                      <a:pPr algn="l" fontAlgn="t"/>
                      <a:r>
                        <a:rPr lang="en-US">
                          <a:effectLst/>
                        </a:rPr>
                        <a:t> MULTIPOINT</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A collection of POINTvalues</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175660380"/>
                  </a:ext>
                </a:extLst>
              </a:tr>
              <a:tr h="316410">
                <a:tc>
                  <a:txBody>
                    <a:bodyPr/>
                    <a:lstStyle/>
                    <a:p>
                      <a:pPr algn="l" fontAlgn="t"/>
                      <a:r>
                        <a:rPr lang="en-US">
                          <a:effectLst/>
                        </a:rPr>
                        <a:t> MULTIPOLYGON</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dirty="0">
                          <a:effectLst/>
                        </a:rPr>
                        <a:t>A collection of </a:t>
                      </a:r>
                      <a:r>
                        <a:rPr lang="en-US" dirty="0" err="1">
                          <a:effectLst/>
                        </a:rPr>
                        <a:t>POLYGONvalues</a:t>
                      </a:r>
                      <a:endParaRPr lang="en-US" dirty="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857460950"/>
                  </a:ext>
                </a:extLst>
              </a:tr>
            </a:tbl>
          </a:graphicData>
        </a:graphic>
      </p:graphicFrame>
    </p:spTree>
    <p:extLst>
      <p:ext uri="{BB962C8B-B14F-4D97-AF65-F5344CB8AC3E}">
        <p14:creationId xmlns:p14="http://schemas.microsoft.com/office/powerpoint/2010/main" val="4081684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13477-D20A-4007-A15F-1B0D1783D5B5}"/>
              </a:ext>
            </a:extLst>
          </p:cNvPr>
          <p:cNvSpPr>
            <a:spLocks noGrp="1"/>
          </p:cNvSpPr>
          <p:nvPr>
            <p:ph type="title"/>
          </p:nvPr>
        </p:nvSpPr>
        <p:spPr/>
        <p:txBody>
          <a:bodyPr>
            <a:normAutofit/>
          </a:bodyPr>
          <a:lstStyle/>
          <a:p>
            <a:r>
              <a:rPr lang="en-US" dirty="0"/>
              <a:t>JSON data type</a:t>
            </a:r>
          </a:p>
        </p:txBody>
      </p:sp>
      <p:sp>
        <p:nvSpPr>
          <p:cNvPr id="3" name="Content Placeholder 2">
            <a:extLst>
              <a:ext uri="{FF2B5EF4-FFF2-40B4-BE49-F238E27FC236}">
                <a16:creationId xmlns:a16="http://schemas.microsoft.com/office/drawing/2014/main" id="{77337261-2CEF-439C-A488-3552D6128AA9}"/>
              </a:ext>
            </a:extLst>
          </p:cNvPr>
          <p:cNvSpPr>
            <a:spLocks noGrp="1"/>
          </p:cNvSpPr>
          <p:nvPr>
            <p:ph idx="1"/>
          </p:nvPr>
        </p:nvSpPr>
        <p:spPr/>
        <p:txBody>
          <a:bodyPr/>
          <a:lstStyle/>
          <a:p>
            <a:pPr marL="0" indent="0">
              <a:buNone/>
            </a:pPr>
            <a:r>
              <a:rPr lang="en-US" dirty="0"/>
              <a:t>MySQL supported a native JSON data type since version 5.7.8 that allows you to store and manage JSON documents more efficiently. The native JSON data type provides automatic validation of JSON documents and optimal storage format.  </a:t>
            </a:r>
          </a:p>
        </p:txBody>
      </p:sp>
      <p:sp>
        <p:nvSpPr>
          <p:cNvPr id="4" name="Footer Placeholder 3">
            <a:extLst>
              <a:ext uri="{FF2B5EF4-FFF2-40B4-BE49-F238E27FC236}">
                <a16:creationId xmlns:a16="http://schemas.microsoft.com/office/drawing/2014/main" id="{522B519E-7929-4055-92BB-43F666CD2A5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69887333-F2A3-4653-B8D7-A7E99AC95E70}"/>
              </a:ext>
            </a:extLst>
          </p:cNvPr>
          <p:cNvSpPr>
            <a:spLocks noGrp="1"/>
          </p:cNvSpPr>
          <p:nvPr>
            <p:ph type="sldNum" sz="quarter" idx="12"/>
          </p:nvPr>
        </p:nvSpPr>
        <p:spPr/>
        <p:txBody>
          <a:bodyPr/>
          <a:lstStyle/>
          <a:p>
            <a:fld id="{CBA38C19-DD30-46F9-A559-7559A714E450}" type="slidenum">
              <a:rPr lang="en-US" smtClean="0"/>
              <a:t>11</a:t>
            </a:fld>
            <a:endParaRPr lang="en-US"/>
          </a:p>
        </p:txBody>
      </p:sp>
    </p:spTree>
    <p:extLst>
      <p:ext uri="{BB962C8B-B14F-4D97-AF65-F5344CB8AC3E}">
        <p14:creationId xmlns:p14="http://schemas.microsoft.com/office/powerpoint/2010/main" val="937667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1A05-DDC9-4223-8462-38CD7C841F11}"/>
              </a:ext>
            </a:extLst>
          </p:cNvPr>
          <p:cNvSpPr>
            <a:spLocks noGrp="1"/>
          </p:cNvSpPr>
          <p:nvPr>
            <p:ph type="title"/>
          </p:nvPr>
        </p:nvSpPr>
        <p:spPr/>
        <p:txBody>
          <a:bodyPr>
            <a:normAutofit/>
          </a:bodyPr>
          <a:lstStyle/>
          <a:p>
            <a:pPr algn="ctr"/>
            <a:r>
              <a:rPr lang="en-US" dirty="0" smtClean="0"/>
              <a:t>About Me</a:t>
            </a:r>
            <a:endParaRPr lang="en-US" dirty="0"/>
          </a:p>
        </p:txBody>
      </p:sp>
      <p:sp>
        <p:nvSpPr>
          <p:cNvPr id="3" name="Content Placeholder 2">
            <a:extLst>
              <a:ext uri="{FF2B5EF4-FFF2-40B4-BE49-F238E27FC236}">
                <a16:creationId xmlns:a16="http://schemas.microsoft.com/office/drawing/2014/main" id="{26E289A1-FB53-4020-85C9-DE2FC6658C7B}"/>
              </a:ext>
            </a:extLst>
          </p:cNvPr>
          <p:cNvSpPr>
            <a:spLocks noGrp="1"/>
          </p:cNvSpPr>
          <p:nvPr>
            <p:ph idx="1"/>
          </p:nvPr>
        </p:nvSpPr>
        <p:spPr/>
        <p:txBody>
          <a:bodyPr/>
          <a:lstStyle/>
          <a:p>
            <a:pPr marL="0" indent="0" algn="ctr">
              <a:buNone/>
            </a:pPr>
            <a:endParaRPr lang="en-US" dirty="0" smtClean="0"/>
          </a:p>
          <a:p>
            <a:pPr marL="0" indent="0" algn="ctr">
              <a:buNone/>
            </a:pPr>
            <a:r>
              <a:rPr lang="en-US" dirty="0" smtClean="0"/>
              <a:t>Ritesh Singh</a:t>
            </a:r>
          </a:p>
          <a:p>
            <a:pPr marL="0" indent="0" algn="ctr">
              <a:buNone/>
            </a:pPr>
            <a:endParaRPr lang="en-US" dirty="0" smtClean="0"/>
          </a:p>
          <a:p>
            <a:pPr algn="l"/>
            <a:r>
              <a:rPr lang="en-US" dirty="0" smtClean="0"/>
              <a:t>Sun Certified java Professional</a:t>
            </a:r>
          </a:p>
          <a:p>
            <a:pPr algn="l"/>
            <a:r>
              <a:rPr lang="en-US" dirty="0" smtClean="0"/>
              <a:t>Oracle Certified Database Administrator</a:t>
            </a:r>
          </a:p>
          <a:p>
            <a:pPr algn="l"/>
            <a:r>
              <a:rPr lang="en-US" dirty="0" smtClean="0"/>
              <a:t>Certified Ethical Hacker</a:t>
            </a:r>
          </a:p>
          <a:p>
            <a:pPr algn="l"/>
            <a:r>
              <a:rPr lang="en-US" dirty="0"/>
              <a:t>Certified EC-Council Instructor (CEI)</a:t>
            </a:r>
            <a:endParaRPr lang="en-US" dirty="0" smtClean="0"/>
          </a:p>
        </p:txBody>
      </p:sp>
      <p:sp>
        <p:nvSpPr>
          <p:cNvPr id="4" name="Footer Placeholder 3">
            <a:extLst>
              <a:ext uri="{FF2B5EF4-FFF2-40B4-BE49-F238E27FC236}">
                <a16:creationId xmlns:a16="http://schemas.microsoft.com/office/drawing/2014/main" id="{7C0F0E28-B47C-4E93-BB46-AE294CC91B8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21728758-68F5-416E-8FD3-5A7ADCAD779E}"/>
              </a:ext>
            </a:extLst>
          </p:cNvPr>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1446004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FA0D6-B99C-4B96-8FFE-C315D9C87DF2}"/>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607AB0E6-5100-494B-B669-D17FD71C2C6E}"/>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8EDDFF68-EBD6-418C-8F15-F0611A9580AB}"/>
              </a:ext>
            </a:extLst>
          </p:cNvPr>
          <p:cNvSpPr>
            <a:spLocks noGrp="1"/>
          </p:cNvSpPr>
          <p:nvPr>
            <p:ph type="sldNum" sz="quarter" idx="12"/>
          </p:nvPr>
        </p:nvSpPr>
        <p:spPr/>
        <p:txBody>
          <a:bodyPr/>
          <a:lstStyle/>
          <a:p>
            <a:fld id="{CBA38C19-DD30-46F9-A559-7559A714E450}" type="slidenum">
              <a:rPr lang="en-US" smtClean="0"/>
              <a:t>3</a:t>
            </a:fld>
            <a:endParaRPr lang="en-US"/>
          </a:p>
        </p:txBody>
      </p:sp>
      <p:pic>
        <p:nvPicPr>
          <p:cNvPr id="1026" name="Picture 2" descr="MySQL Data Types">
            <a:extLst>
              <a:ext uri="{FF2B5EF4-FFF2-40B4-BE49-F238E27FC236}">
                <a16:creationId xmlns:a16="http://schemas.microsoft.com/office/drawing/2014/main" id="{B7B4F925-F6F8-4CC4-9B6B-8884759B39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0094" y="1732756"/>
            <a:ext cx="628526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7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A0617-B479-48BB-9F79-D5EB8142A95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A1C1A0-C9BE-4FC7-AC0F-F90BB98EDB46}"/>
              </a:ext>
            </a:extLst>
          </p:cNvPr>
          <p:cNvSpPr>
            <a:spLocks noGrp="1"/>
          </p:cNvSpPr>
          <p:nvPr>
            <p:ph idx="1"/>
          </p:nvPr>
        </p:nvSpPr>
        <p:spPr/>
        <p:txBody>
          <a:bodyPr/>
          <a:lstStyle/>
          <a:p>
            <a:pPr marL="0" indent="0">
              <a:buNone/>
            </a:pPr>
            <a:r>
              <a:rPr lang="en-US" dirty="0"/>
              <a:t>MySQL numeric data types</a:t>
            </a:r>
          </a:p>
          <a:p>
            <a:pPr marL="0" indent="0">
              <a:buNone/>
            </a:pPr>
            <a:r>
              <a:rPr lang="en-US" dirty="0"/>
              <a:t>In MySQL, you can find all SQL standard numeric types including exact number data type and approximate numeric data types including integer, fixed-point and floating point. In addition, MySQL also </a:t>
            </a:r>
            <a:r>
              <a:rPr lang="en-US" dirty="0" err="1"/>
              <a:t>hasBIT</a:t>
            </a:r>
            <a:r>
              <a:rPr lang="en-US" dirty="0"/>
              <a:t> data type for storing bit values. Numeric types can be signed or unsigned except for the BIT type.</a:t>
            </a:r>
          </a:p>
        </p:txBody>
      </p:sp>
      <p:sp>
        <p:nvSpPr>
          <p:cNvPr id="4" name="Footer Placeholder 3">
            <a:extLst>
              <a:ext uri="{FF2B5EF4-FFF2-40B4-BE49-F238E27FC236}">
                <a16:creationId xmlns:a16="http://schemas.microsoft.com/office/drawing/2014/main" id="{4ABDC2DE-8C9B-4CFF-8677-BA1D626A044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BCA0B827-52B1-4990-A052-FECAC0DAC3DC}"/>
              </a:ext>
            </a:extLst>
          </p:cNvPr>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149132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4DE8C-7F9E-4E8D-8EC4-86F8192946D5}"/>
              </a:ext>
            </a:extLst>
          </p:cNvPr>
          <p:cNvSpPr>
            <a:spLocks noGrp="1"/>
          </p:cNvSpPr>
          <p:nvPr>
            <p:ph type="title"/>
          </p:nvPr>
        </p:nvSpPr>
        <p:spPr/>
        <p:txBody>
          <a:bodyPr>
            <a:normAutofit fontScale="90000"/>
          </a:bodyPr>
          <a:lstStyle/>
          <a:p>
            <a:r>
              <a:rPr lang="en-US" dirty="0"/>
              <a:t>The following table shows the summary of numeric types in MySQL:</a:t>
            </a:r>
          </a:p>
        </p:txBody>
      </p:sp>
      <p:graphicFrame>
        <p:nvGraphicFramePr>
          <p:cNvPr id="7" name="Content Placeholder 6">
            <a:extLst>
              <a:ext uri="{FF2B5EF4-FFF2-40B4-BE49-F238E27FC236}">
                <a16:creationId xmlns:a16="http://schemas.microsoft.com/office/drawing/2014/main" id="{EAECC654-30B6-4345-A58B-E9D30A92FB3D}"/>
              </a:ext>
            </a:extLst>
          </p:cNvPr>
          <p:cNvGraphicFramePr>
            <a:graphicFrameLocks noGrp="1"/>
          </p:cNvGraphicFramePr>
          <p:nvPr>
            <p:ph idx="1"/>
          </p:nvPr>
        </p:nvGraphicFramePr>
        <p:xfrm>
          <a:off x="2619375" y="1898174"/>
          <a:ext cx="6953250" cy="4206240"/>
        </p:xfrm>
        <a:graphic>
          <a:graphicData uri="http://schemas.openxmlformats.org/drawingml/2006/table">
            <a:tbl>
              <a:tblPr/>
              <a:tblGrid>
                <a:gridCol w="3476625">
                  <a:extLst>
                    <a:ext uri="{9D8B030D-6E8A-4147-A177-3AD203B41FA5}">
                      <a16:colId xmlns:a16="http://schemas.microsoft.com/office/drawing/2014/main" val="2019868834"/>
                    </a:ext>
                  </a:extLst>
                </a:gridCol>
                <a:gridCol w="3476625">
                  <a:extLst>
                    <a:ext uri="{9D8B030D-6E8A-4147-A177-3AD203B41FA5}">
                      <a16:colId xmlns:a16="http://schemas.microsoft.com/office/drawing/2014/main" val="86493040"/>
                    </a:ext>
                  </a:extLst>
                </a:gridCol>
              </a:tblGrid>
              <a:tr h="0">
                <a:tc>
                  <a:txBody>
                    <a:bodyPr/>
                    <a:lstStyle/>
                    <a:p>
                      <a:pPr algn="l" fontAlgn="t"/>
                      <a:r>
                        <a:rPr lang="en-US" b="1">
                          <a:solidFill>
                            <a:srgbClr val="333333"/>
                          </a:solidFill>
                          <a:effectLst/>
                        </a:rPr>
                        <a:t>Numeric Types</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b="1">
                          <a:solidFill>
                            <a:srgbClr val="333333"/>
                          </a:solidFill>
                          <a:effectLst/>
                        </a:rPr>
                        <a:t>Description</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703121072"/>
                  </a:ext>
                </a:extLst>
              </a:tr>
              <a:tr h="0">
                <a:tc>
                  <a:txBody>
                    <a:bodyPr/>
                    <a:lstStyle/>
                    <a:p>
                      <a:pPr algn="l" fontAlgn="t"/>
                      <a:r>
                        <a:rPr lang="en-US">
                          <a:effectLst/>
                        </a:rPr>
                        <a:t> </a:t>
                      </a:r>
                      <a:r>
                        <a:rPr lang="en-US" u="none" strike="noStrike">
                          <a:effectLst/>
                          <a:hlinkClick r:id="rId2"/>
                        </a:rPr>
                        <a:t>TINYINT</a:t>
                      </a:r>
                      <a:endParaRPr lang="en-US">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A very small integer</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847058503"/>
                  </a:ext>
                </a:extLst>
              </a:tr>
              <a:tr h="0">
                <a:tc>
                  <a:txBody>
                    <a:bodyPr/>
                    <a:lstStyle/>
                    <a:p>
                      <a:pPr algn="l" fontAlgn="t"/>
                      <a:r>
                        <a:rPr lang="en-US">
                          <a:effectLst/>
                        </a:rPr>
                        <a:t> </a:t>
                      </a:r>
                      <a:r>
                        <a:rPr lang="en-US" u="none" strike="noStrike">
                          <a:effectLst/>
                          <a:hlinkClick r:id="rId2"/>
                        </a:rPr>
                        <a:t>SMALLINT</a:t>
                      </a:r>
                      <a:endParaRPr lang="en-US">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A small integer</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760476614"/>
                  </a:ext>
                </a:extLst>
              </a:tr>
              <a:tr h="0">
                <a:tc>
                  <a:txBody>
                    <a:bodyPr/>
                    <a:lstStyle/>
                    <a:p>
                      <a:pPr algn="l" fontAlgn="t"/>
                      <a:r>
                        <a:rPr lang="en-US">
                          <a:effectLst/>
                        </a:rPr>
                        <a:t> </a:t>
                      </a:r>
                      <a:r>
                        <a:rPr lang="en-US" u="none" strike="noStrike">
                          <a:effectLst/>
                          <a:hlinkClick r:id="rId2"/>
                        </a:rPr>
                        <a:t>MEDIUMINT</a:t>
                      </a:r>
                      <a:endParaRPr lang="en-US">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A medium-sized integer</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532293675"/>
                  </a:ext>
                </a:extLst>
              </a:tr>
              <a:tr h="0">
                <a:tc>
                  <a:txBody>
                    <a:bodyPr/>
                    <a:lstStyle/>
                    <a:p>
                      <a:pPr algn="l" fontAlgn="t"/>
                      <a:r>
                        <a:rPr lang="en-US">
                          <a:effectLst/>
                        </a:rPr>
                        <a:t> </a:t>
                      </a:r>
                      <a:r>
                        <a:rPr lang="en-US" u="none" strike="noStrike">
                          <a:effectLst/>
                          <a:hlinkClick r:id="rId2"/>
                        </a:rPr>
                        <a:t>INT</a:t>
                      </a:r>
                      <a:endParaRPr lang="en-US">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A standard integer</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451206106"/>
                  </a:ext>
                </a:extLst>
              </a:tr>
              <a:tr h="0">
                <a:tc>
                  <a:txBody>
                    <a:bodyPr/>
                    <a:lstStyle/>
                    <a:p>
                      <a:pPr algn="l" fontAlgn="t"/>
                      <a:r>
                        <a:rPr lang="en-US">
                          <a:effectLst/>
                        </a:rPr>
                        <a:t> </a:t>
                      </a:r>
                      <a:r>
                        <a:rPr lang="en-US" u="none" strike="noStrike">
                          <a:effectLst/>
                          <a:hlinkClick r:id="rId2"/>
                        </a:rPr>
                        <a:t>BIGINT</a:t>
                      </a:r>
                      <a:endParaRPr lang="en-US">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A large integer</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414551178"/>
                  </a:ext>
                </a:extLst>
              </a:tr>
              <a:tr h="0">
                <a:tc>
                  <a:txBody>
                    <a:bodyPr/>
                    <a:lstStyle/>
                    <a:p>
                      <a:pPr algn="l" fontAlgn="t"/>
                      <a:r>
                        <a:rPr lang="en-US">
                          <a:effectLst/>
                        </a:rPr>
                        <a:t> </a:t>
                      </a:r>
                      <a:r>
                        <a:rPr lang="en-US" u="none" strike="noStrike">
                          <a:effectLst/>
                          <a:hlinkClick r:id="rId3"/>
                        </a:rPr>
                        <a:t>DECIMAL</a:t>
                      </a:r>
                      <a:endParaRPr lang="en-US">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A fixed-point number</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34599969"/>
                  </a:ext>
                </a:extLst>
              </a:tr>
              <a:tr h="0">
                <a:tc>
                  <a:txBody>
                    <a:bodyPr/>
                    <a:lstStyle/>
                    <a:p>
                      <a:pPr algn="l" fontAlgn="t"/>
                      <a:r>
                        <a:rPr lang="en-US">
                          <a:effectLst/>
                        </a:rPr>
                        <a:t> FLOAT</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A single-precision floating point number</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147320286"/>
                  </a:ext>
                </a:extLst>
              </a:tr>
              <a:tr h="0">
                <a:tc>
                  <a:txBody>
                    <a:bodyPr/>
                    <a:lstStyle/>
                    <a:p>
                      <a:pPr algn="l" fontAlgn="t"/>
                      <a:r>
                        <a:rPr lang="en-US">
                          <a:effectLst/>
                        </a:rPr>
                        <a:t> DOUBLE</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A double-precision floating point number</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727549658"/>
                  </a:ext>
                </a:extLst>
              </a:tr>
              <a:tr h="0">
                <a:tc>
                  <a:txBody>
                    <a:bodyPr/>
                    <a:lstStyle/>
                    <a:p>
                      <a:pPr algn="l" fontAlgn="t"/>
                      <a:r>
                        <a:rPr lang="en-US">
                          <a:effectLst/>
                        </a:rPr>
                        <a:t> </a:t>
                      </a:r>
                      <a:r>
                        <a:rPr lang="en-US" u="none" strike="noStrike">
                          <a:effectLst/>
                          <a:hlinkClick r:id="rId4"/>
                        </a:rPr>
                        <a:t>BIT</a:t>
                      </a:r>
                      <a:endParaRPr lang="en-US">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dirty="0">
                          <a:effectLst/>
                        </a:rPr>
                        <a:t>A bit field</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000107684"/>
                  </a:ext>
                </a:extLst>
              </a:tr>
            </a:tbl>
          </a:graphicData>
        </a:graphic>
      </p:graphicFrame>
      <p:sp>
        <p:nvSpPr>
          <p:cNvPr id="4" name="Footer Placeholder 3">
            <a:extLst>
              <a:ext uri="{FF2B5EF4-FFF2-40B4-BE49-F238E27FC236}">
                <a16:creationId xmlns:a16="http://schemas.microsoft.com/office/drawing/2014/main" id="{246D35A3-B733-4647-95D7-935DB86B5207}"/>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50D840D1-6125-4C93-9C8E-863917473AEB}"/>
              </a:ext>
            </a:extLst>
          </p:cNvPr>
          <p:cNvSpPr>
            <a:spLocks noGrp="1"/>
          </p:cNvSpPr>
          <p:nvPr>
            <p:ph type="sldNum" sz="quarter" idx="12"/>
          </p:nvPr>
        </p:nvSpPr>
        <p:spPr/>
        <p:txBody>
          <a:bodyPr/>
          <a:lstStyle/>
          <a:p>
            <a:fld id="{CBA38C19-DD30-46F9-A559-7559A714E450}" type="slidenum">
              <a:rPr lang="en-US" smtClean="0"/>
              <a:t>5</a:t>
            </a:fld>
            <a:endParaRPr lang="en-US"/>
          </a:p>
        </p:txBody>
      </p:sp>
      <p:sp>
        <p:nvSpPr>
          <p:cNvPr id="8" name="Rectangle 1">
            <a:extLst>
              <a:ext uri="{FF2B5EF4-FFF2-40B4-BE49-F238E27FC236}">
                <a16:creationId xmlns:a16="http://schemas.microsoft.com/office/drawing/2014/main" id="{E50B4DB7-F07F-4FD8-9E3C-7C731633818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pple-system"/>
              </a:rPr>
              <a:t>The following table shows the summary of numeric types in MySQL: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0221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0CCB9-8E8B-41A7-BC00-1B4B9CE0A5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0BA9B2-2369-47E9-B602-35A9792AB044}"/>
              </a:ext>
            </a:extLst>
          </p:cNvPr>
          <p:cNvSpPr>
            <a:spLocks noGrp="1"/>
          </p:cNvSpPr>
          <p:nvPr>
            <p:ph idx="1"/>
          </p:nvPr>
        </p:nvSpPr>
        <p:spPr/>
        <p:txBody>
          <a:bodyPr>
            <a:normAutofit fontScale="92500"/>
          </a:bodyPr>
          <a:lstStyle/>
          <a:p>
            <a:pPr marL="0" indent="0">
              <a:buNone/>
            </a:pPr>
            <a:r>
              <a:rPr lang="en-US" dirty="0"/>
              <a:t>MySQL Boolean data type</a:t>
            </a:r>
          </a:p>
          <a:p>
            <a:pPr marL="0" indent="0">
              <a:buNone/>
            </a:pPr>
            <a:r>
              <a:rPr lang="en-US" dirty="0"/>
              <a:t>MySQL does not have the built-in  </a:t>
            </a:r>
            <a:r>
              <a:rPr lang="en-US" dirty="0" err="1"/>
              <a:t>BOOLEANor</a:t>
            </a:r>
            <a:r>
              <a:rPr lang="en-US" dirty="0"/>
              <a:t> BOOL data type. To represent Boolean values, MySQL uses the smallest integer type which </a:t>
            </a:r>
            <a:r>
              <a:rPr lang="en-US" dirty="0" err="1"/>
              <a:t>isTINYINT</a:t>
            </a:r>
            <a:r>
              <a:rPr lang="en-US" dirty="0"/>
              <a:t>(1). In other words, BOOLEAN and BOOL are synonyms for TINYINT(1).</a:t>
            </a:r>
          </a:p>
          <a:p>
            <a:pPr marL="0" indent="0">
              <a:buNone/>
            </a:pPr>
            <a:endParaRPr lang="en-US" dirty="0"/>
          </a:p>
          <a:p>
            <a:pPr marL="0" indent="0">
              <a:buNone/>
            </a:pPr>
            <a:r>
              <a:rPr lang="en-US" dirty="0"/>
              <a:t>MySQL String data types</a:t>
            </a:r>
          </a:p>
          <a:p>
            <a:pPr marL="0" indent="0">
              <a:buNone/>
            </a:pPr>
            <a:r>
              <a:rPr lang="en-US" dirty="0"/>
              <a:t>In MySQL, a string can hold anything from plain text to binary data such as images or files. Strings can be compared and searched based on pattern matching by using the LIKE operator, regular expression, and full-text search.</a:t>
            </a:r>
          </a:p>
        </p:txBody>
      </p:sp>
      <p:sp>
        <p:nvSpPr>
          <p:cNvPr id="4" name="Footer Placeholder 3">
            <a:extLst>
              <a:ext uri="{FF2B5EF4-FFF2-40B4-BE49-F238E27FC236}">
                <a16:creationId xmlns:a16="http://schemas.microsoft.com/office/drawing/2014/main" id="{C64184CE-725F-49D1-AB58-93A10ED7E447}"/>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DC541390-3391-4A4F-B691-90C64536120D}"/>
              </a:ext>
            </a:extLst>
          </p:cNvPr>
          <p:cNvSpPr>
            <a:spLocks noGrp="1"/>
          </p:cNvSpPr>
          <p:nvPr>
            <p:ph type="sldNum" sz="quarter" idx="12"/>
          </p:nvPr>
        </p:nvSpPr>
        <p:spPr/>
        <p:txBody>
          <a:bodyPr/>
          <a:lstStyle/>
          <a:p>
            <a:fld id="{CBA38C19-DD30-46F9-A559-7559A714E450}" type="slidenum">
              <a:rPr lang="en-US" smtClean="0"/>
              <a:t>6</a:t>
            </a:fld>
            <a:endParaRPr lang="en-US"/>
          </a:p>
        </p:txBody>
      </p:sp>
    </p:spTree>
    <p:extLst>
      <p:ext uri="{BB962C8B-B14F-4D97-AF65-F5344CB8AC3E}">
        <p14:creationId xmlns:p14="http://schemas.microsoft.com/office/powerpoint/2010/main" val="1858996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BDC40-8AAC-4680-BAF4-E06DC2E1965D}"/>
              </a:ext>
            </a:extLst>
          </p:cNvPr>
          <p:cNvSpPr>
            <a:spLocks noGrp="1"/>
          </p:cNvSpPr>
          <p:nvPr>
            <p:ph type="title"/>
          </p:nvPr>
        </p:nvSpPr>
        <p:spPr>
          <a:xfrm>
            <a:off x="838200" y="681037"/>
            <a:ext cx="10515600" cy="965201"/>
          </a:xfrm>
        </p:spPr>
        <p:txBody>
          <a:bodyPr>
            <a:normAutofit fontScale="90000"/>
          </a:bodyPr>
          <a:lstStyle/>
          <a:p>
            <a:r>
              <a:rPr lang="en-US" dirty="0"/>
              <a:t>The following table shows the string data types in MySQL:</a:t>
            </a:r>
          </a:p>
        </p:txBody>
      </p:sp>
      <p:graphicFrame>
        <p:nvGraphicFramePr>
          <p:cNvPr id="6" name="Content Placeholder 5">
            <a:extLst>
              <a:ext uri="{FF2B5EF4-FFF2-40B4-BE49-F238E27FC236}">
                <a16:creationId xmlns:a16="http://schemas.microsoft.com/office/drawing/2014/main" id="{BDCDFBD8-DA1F-45E8-87B5-E7C4754552C0}"/>
              </a:ext>
            </a:extLst>
          </p:cNvPr>
          <p:cNvGraphicFramePr>
            <a:graphicFrameLocks noGrp="1"/>
          </p:cNvGraphicFramePr>
          <p:nvPr>
            <p:ph idx="1"/>
          </p:nvPr>
        </p:nvGraphicFramePr>
        <p:xfrm>
          <a:off x="3974955" y="1822679"/>
          <a:ext cx="4242090" cy="4357230"/>
        </p:xfrm>
        <a:graphic>
          <a:graphicData uri="http://schemas.openxmlformats.org/drawingml/2006/table">
            <a:tbl>
              <a:tblPr/>
              <a:tblGrid>
                <a:gridCol w="2121045">
                  <a:extLst>
                    <a:ext uri="{9D8B030D-6E8A-4147-A177-3AD203B41FA5}">
                      <a16:colId xmlns:a16="http://schemas.microsoft.com/office/drawing/2014/main" val="1605377622"/>
                    </a:ext>
                  </a:extLst>
                </a:gridCol>
                <a:gridCol w="2121045">
                  <a:extLst>
                    <a:ext uri="{9D8B030D-6E8A-4147-A177-3AD203B41FA5}">
                      <a16:colId xmlns:a16="http://schemas.microsoft.com/office/drawing/2014/main" val="1102297300"/>
                    </a:ext>
                  </a:extLst>
                </a:gridCol>
              </a:tblGrid>
              <a:tr h="223146">
                <a:tc>
                  <a:txBody>
                    <a:bodyPr/>
                    <a:lstStyle/>
                    <a:p>
                      <a:pPr algn="l" fontAlgn="t"/>
                      <a:r>
                        <a:rPr lang="en-US" sz="1100" b="1">
                          <a:solidFill>
                            <a:srgbClr val="333333"/>
                          </a:solidFill>
                          <a:effectLst/>
                        </a:rPr>
                        <a:t>String Types</a:t>
                      </a:r>
                    </a:p>
                  </a:txBody>
                  <a:tcPr marL="55786" marR="55786" marT="27893" marB="2789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100" b="1">
                          <a:solidFill>
                            <a:srgbClr val="333333"/>
                          </a:solidFill>
                          <a:effectLst/>
                        </a:rPr>
                        <a:t>Description</a:t>
                      </a:r>
                    </a:p>
                  </a:txBody>
                  <a:tcPr marL="55786" marR="55786" marT="27893" marB="2789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221535205"/>
                  </a:ext>
                </a:extLst>
              </a:tr>
              <a:tr h="390505">
                <a:tc>
                  <a:txBody>
                    <a:bodyPr/>
                    <a:lstStyle/>
                    <a:p>
                      <a:pPr algn="l" fontAlgn="t"/>
                      <a:r>
                        <a:rPr lang="en-US" sz="1100">
                          <a:effectLst/>
                        </a:rPr>
                        <a:t> </a:t>
                      </a:r>
                      <a:r>
                        <a:rPr lang="en-US" sz="1100" u="none" strike="noStrike">
                          <a:effectLst/>
                          <a:hlinkClick r:id="rId2"/>
                        </a:rPr>
                        <a:t>CHAR</a:t>
                      </a:r>
                      <a:endParaRPr lang="en-US" sz="1100">
                        <a:effectLst/>
                      </a:endParaRPr>
                    </a:p>
                  </a:txBody>
                  <a:tcPr marL="55786" marR="55786" marT="27893" marB="2789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100">
                          <a:effectLst/>
                        </a:rPr>
                        <a:t>A fixed-length nonbinary (character) string</a:t>
                      </a:r>
                    </a:p>
                  </a:txBody>
                  <a:tcPr marL="55786" marR="55786" marT="27893" marB="2789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838231251"/>
                  </a:ext>
                </a:extLst>
              </a:tr>
              <a:tr h="223146">
                <a:tc>
                  <a:txBody>
                    <a:bodyPr/>
                    <a:lstStyle/>
                    <a:p>
                      <a:pPr algn="l" fontAlgn="t"/>
                      <a:r>
                        <a:rPr lang="en-US" sz="1100">
                          <a:effectLst/>
                        </a:rPr>
                        <a:t> </a:t>
                      </a:r>
                      <a:r>
                        <a:rPr lang="en-US" sz="1100" u="none" strike="noStrike">
                          <a:effectLst/>
                          <a:hlinkClick r:id="rId3"/>
                        </a:rPr>
                        <a:t>VARCHAR</a:t>
                      </a:r>
                      <a:endParaRPr lang="en-US" sz="1100">
                        <a:effectLst/>
                      </a:endParaRPr>
                    </a:p>
                  </a:txBody>
                  <a:tcPr marL="55786" marR="55786" marT="27893" marB="2789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100">
                          <a:effectLst/>
                        </a:rPr>
                        <a:t>A variable-length non-binary string</a:t>
                      </a:r>
                    </a:p>
                  </a:txBody>
                  <a:tcPr marL="55786" marR="55786" marT="27893" marB="2789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914039742"/>
                  </a:ext>
                </a:extLst>
              </a:tr>
              <a:tr h="223146">
                <a:tc>
                  <a:txBody>
                    <a:bodyPr/>
                    <a:lstStyle/>
                    <a:p>
                      <a:pPr algn="l" fontAlgn="t"/>
                      <a:r>
                        <a:rPr lang="en-US" sz="1100">
                          <a:effectLst/>
                        </a:rPr>
                        <a:t> BINARY</a:t>
                      </a:r>
                    </a:p>
                  </a:txBody>
                  <a:tcPr marL="55786" marR="55786" marT="27893" marB="2789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100">
                          <a:effectLst/>
                        </a:rPr>
                        <a:t>A fixed-length binary string</a:t>
                      </a:r>
                    </a:p>
                  </a:txBody>
                  <a:tcPr marL="55786" marR="55786" marT="27893" marB="2789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950336104"/>
                  </a:ext>
                </a:extLst>
              </a:tr>
              <a:tr h="223146">
                <a:tc>
                  <a:txBody>
                    <a:bodyPr/>
                    <a:lstStyle/>
                    <a:p>
                      <a:pPr algn="l" fontAlgn="t"/>
                      <a:r>
                        <a:rPr lang="en-US" sz="1100">
                          <a:effectLst/>
                        </a:rPr>
                        <a:t> VARBINARY</a:t>
                      </a:r>
                    </a:p>
                  </a:txBody>
                  <a:tcPr marL="55786" marR="55786" marT="27893" marB="2789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100">
                          <a:effectLst/>
                        </a:rPr>
                        <a:t>A variable-length binary string</a:t>
                      </a:r>
                    </a:p>
                  </a:txBody>
                  <a:tcPr marL="55786" marR="55786" marT="27893" marB="2789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079157541"/>
                  </a:ext>
                </a:extLst>
              </a:tr>
              <a:tr h="390505">
                <a:tc>
                  <a:txBody>
                    <a:bodyPr/>
                    <a:lstStyle/>
                    <a:p>
                      <a:pPr algn="l" fontAlgn="t"/>
                      <a:r>
                        <a:rPr lang="en-US" sz="1100">
                          <a:effectLst/>
                        </a:rPr>
                        <a:t> TINYBLOB</a:t>
                      </a:r>
                    </a:p>
                  </a:txBody>
                  <a:tcPr marL="55786" marR="55786" marT="27893" marB="2789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100">
                          <a:effectLst/>
                        </a:rPr>
                        <a:t>A very small BLOB (binary large object)</a:t>
                      </a:r>
                    </a:p>
                  </a:txBody>
                  <a:tcPr marL="55786" marR="55786" marT="27893" marB="2789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846450605"/>
                  </a:ext>
                </a:extLst>
              </a:tr>
              <a:tr h="223146">
                <a:tc>
                  <a:txBody>
                    <a:bodyPr/>
                    <a:lstStyle/>
                    <a:p>
                      <a:pPr algn="l" fontAlgn="t"/>
                      <a:r>
                        <a:rPr lang="en-US" sz="1100">
                          <a:effectLst/>
                        </a:rPr>
                        <a:t> BLOB</a:t>
                      </a:r>
                    </a:p>
                  </a:txBody>
                  <a:tcPr marL="55786" marR="55786" marT="27893" marB="2789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100">
                          <a:effectLst/>
                        </a:rPr>
                        <a:t>A small BLOB</a:t>
                      </a:r>
                    </a:p>
                  </a:txBody>
                  <a:tcPr marL="55786" marR="55786" marT="27893" marB="2789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224815955"/>
                  </a:ext>
                </a:extLst>
              </a:tr>
              <a:tr h="223146">
                <a:tc>
                  <a:txBody>
                    <a:bodyPr/>
                    <a:lstStyle/>
                    <a:p>
                      <a:pPr algn="l" fontAlgn="t"/>
                      <a:r>
                        <a:rPr lang="en-US" sz="1100">
                          <a:effectLst/>
                        </a:rPr>
                        <a:t> MEDIUMBLOB</a:t>
                      </a:r>
                    </a:p>
                  </a:txBody>
                  <a:tcPr marL="55786" marR="55786" marT="27893" marB="2789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100">
                          <a:effectLst/>
                        </a:rPr>
                        <a:t>A medium-sized BLOB</a:t>
                      </a:r>
                    </a:p>
                  </a:txBody>
                  <a:tcPr marL="55786" marR="55786" marT="27893" marB="2789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172102094"/>
                  </a:ext>
                </a:extLst>
              </a:tr>
              <a:tr h="223146">
                <a:tc>
                  <a:txBody>
                    <a:bodyPr/>
                    <a:lstStyle/>
                    <a:p>
                      <a:pPr algn="l" fontAlgn="t"/>
                      <a:r>
                        <a:rPr lang="en-US" sz="1100">
                          <a:effectLst/>
                        </a:rPr>
                        <a:t> LONGBLOB</a:t>
                      </a:r>
                    </a:p>
                  </a:txBody>
                  <a:tcPr marL="55786" marR="55786" marT="27893" marB="2789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100">
                          <a:effectLst/>
                        </a:rPr>
                        <a:t>A large BLOB</a:t>
                      </a:r>
                    </a:p>
                  </a:txBody>
                  <a:tcPr marL="55786" marR="55786" marT="27893" marB="2789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371483776"/>
                  </a:ext>
                </a:extLst>
              </a:tr>
              <a:tr h="223146">
                <a:tc>
                  <a:txBody>
                    <a:bodyPr/>
                    <a:lstStyle/>
                    <a:p>
                      <a:pPr algn="l" fontAlgn="t"/>
                      <a:r>
                        <a:rPr lang="en-US" sz="1100">
                          <a:effectLst/>
                        </a:rPr>
                        <a:t> </a:t>
                      </a:r>
                      <a:r>
                        <a:rPr lang="en-US" sz="1100" u="none" strike="noStrike">
                          <a:effectLst/>
                          <a:hlinkClick r:id="rId4"/>
                        </a:rPr>
                        <a:t>TINYTEXT</a:t>
                      </a:r>
                      <a:endParaRPr lang="en-US" sz="1100">
                        <a:effectLst/>
                      </a:endParaRPr>
                    </a:p>
                  </a:txBody>
                  <a:tcPr marL="55786" marR="55786" marT="27893" marB="2789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100">
                          <a:effectLst/>
                        </a:rPr>
                        <a:t>A very small non-binary string</a:t>
                      </a:r>
                    </a:p>
                  </a:txBody>
                  <a:tcPr marL="55786" marR="55786" marT="27893" marB="2789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514892924"/>
                  </a:ext>
                </a:extLst>
              </a:tr>
              <a:tr h="223146">
                <a:tc>
                  <a:txBody>
                    <a:bodyPr/>
                    <a:lstStyle/>
                    <a:p>
                      <a:pPr algn="l" fontAlgn="t"/>
                      <a:r>
                        <a:rPr lang="en-US" sz="1100">
                          <a:effectLst/>
                        </a:rPr>
                        <a:t> </a:t>
                      </a:r>
                      <a:r>
                        <a:rPr lang="en-US" sz="1100" u="none" strike="noStrike">
                          <a:effectLst/>
                          <a:hlinkClick r:id="rId4"/>
                        </a:rPr>
                        <a:t>TEXT</a:t>
                      </a:r>
                      <a:endParaRPr lang="en-US" sz="1100">
                        <a:effectLst/>
                      </a:endParaRPr>
                    </a:p>
                  </a:txBody>
                  <a:tcPr marL="55786" marR="55786" marT="27893" marB="2789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100">
                          <a:effectLst/>
                        </a:rPr>
                        <a:t>A small non-binary string</a:t>
                      </a:r>
                    </a:p>
                  </a:txBody>
                  <a:tcPr marL="55786" marR="55786" marT="27893" marB="2789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96194634"/>
                  </a:ext>
                </a:extLst>
              </a:tr>
              <a:tr h="223146">
                <a:tc>
                  <a:txBody>
                    <a:bodyPr/>
                    <a:lstStyle/>
                    <a:p>
                      <a:pPr algn="l" fontAlgn="t"/>
                      <a:r>
                        <a:rPr lang="en-US" sz="1100">
                          <a:effectLst/>
                        </a:rPr>
                        <a:t> </a:t>
                      </a:r>
                      <a:r>
                        <a:rPr lang="en-US" sz="1100" u="none" strike="noStrike">
                          <a:effectLst/>
                          <a:hlinkClick r:id="rId4"/>
                        </a:rPr>
                        <a:t>MEDIUMTEXT</a:t>
                      </a:r>
                      <a:endParaRPr lang="en-US" sz="1100">
                        <a:effectLst/>
                      </a:endParaRPr>
                    </a:p>
                  </a:txBody>
                  <a:tcPr marL="55786" marR="55786" marT="27893" marB="2789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100">
                          <a:effectLst/>
                        </a:rPr>
                        <a:t>A medium-sized non-binary string</a:t>
                      </a:r>
                    </a:p>
                  </a:txBody>
                  <a:tcPr marL="55786" marR="55786" marT="27893" marB="2789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262440297"/>
                  </a:ext>
                </a:extLst>
              </a:tr>
              <a:tr h="223146">
                <a:tc>
                  <a:txBody>
                    <a:bodyPr/>
                    <a:lstStyle/>
                    <a:p>
                      <a:pPr algn="l" fontAlgn="t"/>
                      <a:r>
                        <a:rPr lang="en-US" sz="1100">
                          <a:effectLst/>
                        </a:rPr>
                        <a:t> </a:t>
                      </a:r>
                      <a:r>
                        <a:rPr lang="en-US" sz="1100" u="none" strike="noStrike">
                          <a:effectLst/>
                          <a:hlinkClick r:id="rId4"/>
                        </a:rPr>
                        <a:t>LONGTEXT</a:t>
                      </a:r>
                      <a:endParaRPr lang="en-US" sz="1100">
                        <a:effectLst/>
                      </a:endParaRPr>
                    </a:p>
                  </a:txBody>
                  <a:tcPr marL="55786" marR="55786" marT="27893" marB="2789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100">
                          <a:effectLst/>
                        </a:rPr>
                        <a:t>A large non-binary string</a:t>
                      </a:r>
                    </a:p>
                  </a:txBody>
                  <a:tcPr marL="55786" marR="55786" marT="27893" marB="2789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855763767"/>
                  </a:ext>
                </a:extLst>
              </a:tr>
              <a:tr h="557864">
                <a:tc>
                  <a:txBody>
                    <a:bodyPr/>
                    <a:lstStyle/>
                    <a:p>
                      <a:pPr algn="l" fontAlgn="t"/>
                      <a:r>
                        <a:rPr lang="en-US" sz="1100">
                          <a:effectLst/>
                        </a:rPr>
                        <a:t> </a:t>
                      </a:r>
                      <a:r>
                        <a:rPr lang="en-US" sz="1100" u="none" strike="noStrike">
                          <a:effectLst/>
                          <a:hlinkClick r:id="rId5"/>
                        </a:rPr>
                        <a:t>ENUM</a:t>
                      </a:r>
                      <a:endParaRPr lang="en-US" sz="1100">
                        <a:effectLst/>
                      </a:endParaRPr>
                    </a:p>
                  </a:txBody>
                  <a:tcPr marL="55786" marR="55786" marT="27893" marB="2789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100">
                          <a:effectLst/>
                        </a:rPr>
                        <a:t>An enumeration; each column value may be assigned one enumeration member</a:t>
                      </a:r>
                    </a:p>
                  </a:txBody>
                  <a:tcPr marL="55786" marR="55786" marT="27893" marB="2789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90260686"/>
                  </a:ext>
                </a:extLst>
              </a:tr>
              <a:tr h="557864">
                <a:tc>
                  <a:txBody>
                    <a:bodyPr/>
                    <a:lstStyle/>
                    <a:p>
                      <a:pPr algn="l" fontAlgn="t"/>
                      <a:r>
                        <a:rPr lang="en-US" sz="1100">
                          <a:effectLst/>
                        </a:rPr>
                        <a:t> SET</a:t>
                      </a:r>
                    </a:p>
                  </a:txBody>
                  <a:tcPr marL="55786" marR="55786" marT="27893" marB="2789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100" dirty="0">
                          <a:effectLst/>
                        </a:rPr>
                        <a:t>A set; each column value may be assigned zero or more SET members</a:t>
                      </a:r>
                    </a:p>
                  </a:txBody>
                  <a:tcPr marL="55786" marR="55786" marT="27893" marB="2789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828979647"/>
                  </a:ext>
                </a:extLst>
              </a:tr>
            </a:tbl>
          </a:graphicData>
        </a:graphic>
      </p:graphicFrame>
      <p:sp>
        <p:nvSpPr>
          <p:cNvPr id="4" name="Footer Placeholder 3">
            <a:extLst>
              <a:ext uri="{FF2B5EF4-FFF2-40B4-BE49-F238E27FC236}">
                <a16:creationId xmlns:a16="http://schemas.microsoft.com/office/drawing/2014/main" id="{84AFBDF9-FC66-4AFD-83CB-F999A0B59CF8}"/>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A8A042C6-F113-4CA1-9933-29DDB40D5E44}"/>
              </a:ext>
            </a:extLst>
          </p:cNvPr>
          <p:cNvSpPr>
            <a:spLocks noGrp="1"/>
          </p:cNvSpPr>
          <p:nvPr>
            <p:ph type="sldNum" sz="quarter" idx="12"/>
          </p:nvPr>
        </p:nvSpPr>
        <p:spPr/>
        <p:txBody>
          <a:bodyPr/>
          <a:lstStyle/>
          <a:p>
            <a:fld id="{CBA38C19-DD30-46F9-A559-7559A714E450}" type="slidenum">
              <a:rPr lang="en-US" smtClean="0"/>
              <a:t>7</a:t>
            </a:fld>
            <a:endParaRPr lang="en-US"/>
          </a:p>
        </p:txBody>
      </p:sp>
      <p:sp>
        <p:nvSpPr>
          <p:cNvPr id="7" name="Rectangle 1">
            <a:extLst>
              <a:ext uri="{FF2B5EF4-FFF2-40B4-BE49-F238E27FC236}">
                <a16:creationId xmlns:a16="http://schemas.microsoft.com/office/drawing/2014/main" id="{CE415005-AADF-4E14-B148-95AFF112F9A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pple-system"/>
              </a:rPr>
              <a:t>The following table shows the string data types in MySQL: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9784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95233-4E8B-4AF6-90AA-DA8DFC48DC50}"/>
              </a:ext>
            </a:extLst>
          </p:cNvPr>
          <p:cNvSpPr>
            <a:spLocks noGrp="1"/>
          </p:cNvSpPr>
          <p:nvPr>
            <p:ph type="title"/>
          </p:nvPr>
        </p:nvSpPr>
        <p:spPr/>
        <p:txBody>
          <a:bodyPr>
            <a:normAutofit fontScale="90000"/>
          </a:bodyPr>
          <a:lstStyle/>
          <a:p>
            <a:r>
              <a:rPr lang="en-US" dirty="0"/>
              <a:t>The following table illustrates the MySQL date and time data types:</a:t>
            </a:r>
          </a:p>
        </p:txBody>
      </p:sp>
      <p:sp>
        <p:nvSpPr>
          <p:cNvPr id="3" name="Content Placeholder 2">
            <a:extLst>
              <a:ext uri="{FF2B5EF4-FFF2-40B4-BE49-F238E27FC236}">
                <a16:creationId xmlns:a16="http://schemas.microsoft.com/office/drawing/2014/main" id="{646C49E8-7E83-467C-A607-9561EF06A67A}"/>
              </a:ext>
            </a:extLst>
          </p:cNvPr>
          <p:cNvSpPr>
            <a:spLocks noGrp="1"/>
          </p:cNvSpPr>
          <p:nvPr>
            <p:ph idx="1"/>
          </p:nvPr>
        </p:nvSpPr>
        <p:spPr/>
        <p:txBody>
          <a:bodyPr/>
          <a:lstStyle/>
          <a:p>
            <a:pPr marL="0" indent="0">
              <a:buNone/>
            </a:pPr>
            <a:r>
              <a:rPr lang="en-US" dirty="0"/>
              <a:t>MySQL date and time data types</a:t>
            </a:r>
          </a:p>
          <a:p>
            <a:pPr marL="0" indent="0">
              <a:buNone/>
            </a:pPr>
            <a:r>
              <a:rPr lang="en-US" dirty="0"/>
              <a:t>MySQL provides types for date and time as well as the combination of date and time. In addition, MySQL supports timestamp data type for tracking the changes in a row of a table. If you just want to store the year without date and month, you can use the YEAR data type.</a:t>
            </a:r>
          </a:p>
        </p:txBody>
      </p:sp>
      <p:sp>
        <p:nvSpPr>
          <p:cNvPr id="4" name="Footer Placeholder 3">
            <a:extLst>
              <a:ext uri="{FF2B5EF4-FFF2-40B4-BE49-F238E27FC236}">
                <a16:creationId xmlns:a16="http://schemas.microsoft.com/office/drawing/2014/main" id="{563F9469-08F7-4EB3-A8A2-6E6A5DC98090}"/>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571DBA6F-8B78-4FB2-8A93-D066B431B009}"/>
              </a:ext>
            </a:extLst>
          </p:cNvPr>
          <p:cNvSpPr>
            <a:spLocks noGrp="1"/>
          </p:cNvSpPr>
          <p:nvPr>
            <p:ph type="sldNum" sz="quarter" idx="12"/>
          </p:nvPr>
        </p:nvSpPr>
        <p:spPr/>
        <p:txBody>
          <a:bodyPr/>
          <a:lstStyle/>
          <a:p>
            <a:fld id="{CBA38C19-DD30-46F9-A559-7559A714E450}" type="slidenum">
              <a:rPr lang="en-US" smtClean="0"/>
              <a:t>8</a:t>
            </a:fld>
            <a:endParaRPr lang="en-US"/>
          </a:p>
        </p:txBody>
      </p:sp>
    </p:spTree>
    <p:extLst>
      <p:ext uri="{BB962C8B-B14F-4D97-AF65-F5344CB8AC3E}">
        <p14:creationId xmlns:p14="http://schemas.microsoft.com/office/powerpoint/2010/main" val="3940635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EE3F5-1C79-43FA-AA0F-E00FED2B2378}"/>
              </a:ext>
            </a:extLst>
          </p:cNvPr>
          <p:cNvSpPr>
            <a:spLocks noGrp="1"/>
          </p:cNvSpPr>
          <p:nvPr>
            <p:ph type="title"/>
          </p:nvPr>
        </p:nvSpPr>
        <p:spPr/>
        <p:txBody>
          <a:bodyPr>
            <a:normAutofit fontScale="90000"/>
          </a:bodyPr>
          <a:lstStyle/>
          <a:p>
            <a:r>
              <a:rPr lang="en-US" dirty="0"/>
              <a:t>The following table illustrates the MySQL date and time data types:</a:t>
            </a:r>
          </a:p>
        </p:txBody>
      </p:sp>
      <p:graphicFrame>
        <p:nvGraphicFramePr>
          <p:cNvPr id="6" name="Content Placeholder 5">
            <a:extLst>
              <a:ext uri="{FF2B5EF4-FFF2-40B4-BE49-F238E27FC236}">
                <a16:creationId xmlns:a16="http://schemas.microsoft.com/office/drawing/2014/main" id="{05F3B6B2-8A2E-4AE6-BCEB-2B272832E03F}"/>
              </a:ext>
            </a:extLst>
          </p:cNvPr>
          <p:cNvGraphicFramePr>
            <a:graphicFrameLocks noGrp="1"/>
          </p:cNvGraphicFramePr>
          <p:nvPr>
            <p:ph idx="1"/>
          </p:nvPr>
        </p:nvGraphicFramePr>
        <p:xfrm>
          <a:off x="2619375" y="2492534"/>
          <a:ext cx="6953250" cy="3017520"/>
        </p:xfrm>
        <a:graphic>
          <a:graphicData uri="http://schemas.openxmlformats.org/drawingml/2006/table">
            <a:tbl>
              <a:tblPr/>
              <a:tblGrid>
                <a:gridCol w="3476625">
                  <a:extLst>
                    <a:ext uri="{9D8B030D-6E8A-4147-A177-3AD203B41FA5}">
                      <a16:colId xmlns:a16="http://schemas.microsoft.com/office/drawing/2014/main" val="642252661"/>
                    </a:ext>
                  </a:extLst>
                </a:gridCol>
                <a:gridCol w="3476625">
                  <a:extLst>
                    <a:ext uri="{9D8B030D-6E8A-4147-A177-3AD203B41FA5}">
                      <a16:colId xmlns:a16="http://schemas.microsoft.com/office/drawing/2014/main" val="357023843"/>
                    </a:ext>
                  </a:extLst>
                </a:gridCol>
              </a:tblGrid>
              <a:tr h="0">
                <a:tc>
                  <a:txBody>
                    <a:bodyPr/>
                    <a:lstStyle/>
                    <a:p>
                      <a:pPr algn="l" fontAlgn="t"/>
                      <a:r>
                        <a:rPr lang="en-US" b="1">
                          <a:solidFill>
                            <a:srgbClr val="333333"/>
                          </a:solidFill>
                          <a:effectLst/>
                        </a:rPr>
                        <a:t>Date and Time Types</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b="1">
                          <a:solidFill>
                            <a:srgbClr val="333333"/>
                          </a:solidFill>
                          <a:effectLst/>
                        </a:rPr>
                        <a:t>Description</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916491448"/>
                  </a:ext>
                </a:extLst>
              </a:tr>
              <a:tr h="0">
                <a:tc>
                  <a:txBody>
                    <a:bodyPr/>
                    <a:lstStyle/>
                    <a:p>
                      <a:pPr algn="l" fontAlgn="t"/>
                      <a:r>
                        <a:rPr lang="en-US">
                          <a:effectLst/>
                        </a:rPr>
                        <a:t> </a:t>
                      </a:r>
                      <a:r>
                        <a:rPr lang="en-US" u="none" strike="noStrike">
                          <a:effectLst/>
                          <a:hlinkClick r:id="rId2"/>
                        </a:rPr>
                        <a:t>DATE</a:t>
                      </a:r>
                      <a:endParaRPr lang="en-US">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A date value in CCYY-MM-DD format</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810099079"/>
                  </a:ext>
                </a:extLst>
              </a:tr>
              <a:tr h="0">
                <a:tc>
                  <a:txBody>
                    <a:bodyPr/>
                    <a:lstStyle/>
                    <a:p>
                      <a:pPr algn="l" fontAlgn="t"/>
                      <a:r>
                        <a:rPr lang="en-US">
                          <a:effectLst/>
                        </a:rPr>
                        <a:t> </a:t>
                      </a:r>
                      <a:r>
                        <a:rPr lang="en-US" u="none" strike="noStrike">
                          <a:effectLst/>
                          <a:hlinkClick r:id="rId3"/>
                        </a:rPr>
                        <a:t>TIME</a:t>
                      </a:r>
                      <a:endParaRPr lang="en-US">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A time value in hh:mm:ss format</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235021138"/>
                  </a:ext>
                </a:extLst>
              </a:tr>
              <a:tr h="0">
                <a:tc>
                  <a:txBody>
                    <a:bodyPr/>
                    <a:lstStyle/>
                    <a:p>
                      <a:pPr algn="l" fontAlgn="t"/>
                      <a:r>
                        <a:rPr lang="en-US">
                          <a:effectLst/>
                        </a:rPr>
                        <a:t> </a:t>
                      </a:r>
                      <a:r>
                        <a:rPr lang="en-US" u="none" strike="noStrike">
                          <a:effectLst/>
                          <a:hlinkClick r:id="rId4"/>
                        </a:rPr>
                        <a:t>DATETIME</a:t>
                      </a:r>
                      <a:endParaRPr lang="en-US">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A date and time value inCCYY-MM-DD hh:mm:ssformat</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713310843"/>
                  </a:ext>
                </a:extLst>
              </a:tr>
              <a:tr h="0">
                <a:tc>
                  <a:txBody>
                    <a:bodyPr/>
                    <a:lstStyle/>
                    <a:p>
                      <a:pPr algn="l" fontAlgn="t"/>
                      <a:r>
                        <a:rPr lang="en-US">
                          <a:effectLst/>
                        </a:rPr>
                        <a:t> </a:t>
                      </a:r>
                      <a:r>
                        <a:rPr lang="en-US" u="none" strike="noStrike">
                          <a:effectLst/>
                          <a:hlinkClick r:id="rId5"/>
                        </a:rPr>
                        <a:t>TIMESTAMP</a:t>
                      </a:r>
                      <a:endParaRPr lang="en-US">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A timestamp value in CCYY-MM-DD hh:mm:ss format</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150057512"/>
                  </a:ext>
                </a:extLst>
              </a:tr>
              <a:tr h="0">
                <a:tc>
                  <a:txBody>
                    <a:bodyPr/>
                    <a:lstStyle/>
                    <a:p>
                      <a:pPr algn="l" fontAlgn="t"/>
                      <a:r>
                        <a:rPr lang="en-US">
                          <a:effectLst/>
                        </a:rPr>
                        <a:t> YEAR</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dirty="0">
                          <a:effectLst/>
                        </a:rPr>
                        <a:t>A year value in CCYY or YY format</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987619275"/>
                  </a:ext>
                </a:extLst>
              </a:tr>
            </a:tbl>
          </a:graphicData>
        </a:graphic>
      </p:graphicFrame>
      <p:sp>
        <p:nvSpPr>
          <p:cNvPr id="4" name="Footer Placeholder 3">
            <a:extLst>
              <a:ext uri="{FF2B5EF4-FFF2-40B4-BE49-F238E27FC236}">
                <a16:creationId xmlns:a16="http://schemas.microsoft.com/office/drawing/2014/main" id="{60FE3B6C-AE12-4A82-8637-E5BB3C633ED9}"/>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D1D7026F-7434-400B-B476-5946A19EBD11}"/>
              </a:ext>
            </a:extLst>
          </p:cNvPr>
          <p:cNvSpPr>
            <a:spLocks noGrp="1"/>
          </p:cNvSpPr>
          <p:nvPr>
            <p:ph type="sldNum" sz="quarter" idx="12"/>
          </p:nvPr>
        </p:nvSpPr>
        <p:spPr/>
        <p:txBody>
          <a:bodyPr/>
          <a:lstStyle/>
          <a:p>
            <a:fld id="{CBA38C19-DD30-46F9-A559-7559A714E450}" type="slidenum">
              <a:rPr lang="en-US" smtClean="0"/>
              <a:t>9</a:t>
            </a:fld>
            <a:endParaRPr lang="en-US"/>
          </a:p>
        </p:txBody>
      </p:sp>
    </p:spTree>
    <p:extLst>
      <p:ext uri="{BB962C8B-B14F-4D97-AF65-F5344CB8AC3E}">
        <p14:creationId xmlns:p14="http://schemas.microsoft.com/office/powerpoint/2010/main" val="3551359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4851</TotalTime>
  <Words>663</Words>
  <Application>Microsoft Office PowerPoint</Application>
  <PresentationFormat>Widescreen</PresentationFormat>
  <Paragraphs>136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Calibri</vt:lpstr>
      <vt:lpstr>Calibri Light</vt:lpstr>
      <vt:lpstr>Office Theme</vt:lpstr>
      <vt:lpstr>MySQL Data Types</vt:lpstr>
      <vt:lpstr>About Me</vt:lpstr>
      <vt:lpstr>PowerPoint Presentation</vt:lpstr>
      <vt:lpstr>PowerPoint Presentation</vt:lpstr>
      <vt:lpstr>The following table shows the summary of numeric types in MySQL:</vt:lpstr>
      <vt:lpstr>PowerPoint Presentation</vt:lpstr>
      <vt:lpstr>The following table shows the string data types in MySQL:</vt:lpstr>
      <vt:lpstr>The following table illustrates the MySQL date and time data types:</vt:lpstr>
      <vt:lpstr>The following table illustrates the MySQL date and time data types:</vt:lpstr>
      <vt:lpstr>MySQL spatial data types</vt:lpstr>
      <vt:lpstr>JSON data type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Administrator</cp:lastModifiedBy>
  <cp:revision>441</cp:revision>
  <dcterms:created xsi:type="dcterms:W3CDTF">2019-09-15T04:30:17Z</dcterms:created>
  <dcterms:modified xsi:type="dcterms:W3CDTF">2020-06-10T13:14:44Z</dcterms:modified>
</cp:coreProperties>
</file>