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37"/>
  </p:notesMasterIdLst>
  <p:handoutMasterIdLst>
    <p:handoutMasterId r:id="rId38"/>
  </p:handoutMasterIdLst>
  <p:sldIdLst>
    <p:sldId id="293"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21" autoAdjust="0"/>
    <p:restoredTop sz="94660"/>
  </p:normalViewPr>
  <p:slideViewPr>
    <p:cSldViewPr snapToGrid="0">
      <p:cViewPr varScale="1">
        <p:scale>
          <a:sx n="73" d="100"/>
          <a:sy n="73" d="100"/>
        </p:scale>
        <p:origin x="9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6/10/2020</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6/10/2020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6/10/2020</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6/10/2020</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6/10/2020</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6/10/2020</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6/10/2020</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6/10/2020</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6/10/2020</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r>
              <a:rPr lang="en-US"/>
              <a:t>Ritesh@softwarica</a:t>
            </a:r>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6/10/2020</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6/10/2020</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r>
              <a:rPr lang="en-US"/>
              <a:t>Ritesh@softwarica</a:t>
            </a:r>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6/10/2020</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6/10/2020</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681037"/>
            <a:ext cx="12192000" cy="56753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681037"/>
            <a:ext cx="10515600" cy="7794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6/10/2020</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a:t>Ritesh@softwarica</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pic>
        <p:nvPicPr>
          <p:cNvPr id="8" name="Picture 7">
            <a:extLst>
              <a:ext uri="{FF2B5EF4-FFF2-40B4-BE49-F238E27FC236}">
                <a16:creationId xmlns:a16="http://schemas.microsoft.com/office/drawing/2014/main" id="{D38E3BA9-741C-4AB3-8474-D1CE133EE6F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315" y="89511"/>
            <a:ext cx="3135086" cy="591526"/>
          </a:xfrm>
          <a:prstGeom prst="rect">
            <a:avLst/>
          </a:prstGeom>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1A05-DDC9-4223-8462-38CD7C841F11}"/>
              </a:ext>
            </a:extLst>
          </p:cNvPr>
          <p:cNvSpPr>
            <a:spLocks noGrp="1"/>
          </p:cNvSpPr>
          <p:nvPr>
            <p:ph type="title"/>
          </p:nvPr>
        </p:nvSpPr>
        <p:spPr/>
        <p:txBody>
          <a:bodyPr>
            <a:normAutofit/>
          </a:bodyPr>
          <a:lstStyle/>
          <a:p>
            <a:pPr algn="ctr"/>
            <a:r>
              <a:rPr lang="en-US" dirty="0" smtClean="0"/>
              <a:t>About Me</a:t>
            </a:r>
            <a:endParaRPr lang="en-US" dirty="0"/>
          </a:p>
        </p:txBody>
      </p:sp>
      <p:sp>
        <p:nvSpPr>
          <p:cNvPr id="3" name="Content Placeholder 2">
            <a:extLst>
              <a:ext uri="{FF2B5EF4-FFF2-40B4-BE49-F238E27FC236}">
                <a16:creationId xmlns:a16="http://schemas.microsoft.com/office/drawing/2014/main" id="{26E289A1-FB53-4020-85C9-DE2FC6658C7B}"/>
              </a:ext>
            </a:extLst>
          </p:cNvPr>
          <p:cNvSpPr>
            <a:spLocks noGrp="1"/>
          </p:cNvSpPr>
          <p:nvPr>
            <p:ph idx="1"/>
          </p:nvPr>
        </p:nvSpPr>
        <p:spPr/>
        <p:txBody>
          <a:bodyPr/>
          <a:lstStyle/>
          <a:p>
            <a:pPr marL="0" indent="0" algn="ctr">
              <a:buNone/>
            </a:pPr>
            <a:endParaRPr lang="en-US" dirty="0" smtClean="0"/>
          </a:p>
          <a:p>
            <a:pPr marL="0" indent="0" algn="ctr">
              <a:buNone/>
            </a:pPr>
            <a:r>
              <a:rPr lang="en-US" dirty="0" smtClean="0"/>
              <a:t>Ritesh Singh</a:t>
            </a:r>
          </a:p>
          <a:p>
            <a:pPr marL="0" indent="0" algn="ctr">
              <a:buNone/>
            </a:pPr>
            <a:endParaRPr lang="en-US" dirty="0" smtClean="0"/>
          </a:p>
          <a:p>
            <a:pPr algn="l"/>
            <a:r>
              <a:rPr lang="en-US" dirty="0" smtClean="0"/>
              <a:t>Sun Certified java Professional</a:t>
            </a:r>
          </a:p>
          <a:p>
            <a:pPr algn="l"/>
            <a:r>
              <a:rPr lang="en-US" dirty="0" smtClean="0"/>
              <a:t>Oracle Certified Database Administrator</a:t>
            </a:r>
          </a:p>
          <a:p>
            <a:pPr algn="l"/>
            <a:r>
              <a:rPr lang="en-US" dirty="0" smtClean="0"/>
              <a:t>Certified Ethical Hacker</a:t>
            </a:r>
          </a:p>
          <a:p>
            <a:pPr algn="l"/>
            <a:r>
              <a:rPr lang="en-US" dirty="0"/>
              <a:t>Certified EC-Council Instructor (CEI)</a:t>
            </a:r>
            <a:endParaRPr lang="en-US" dirty="0" smtClean="0"/>
          </a:p>
        </p:txBody>
      </p:sp>
      <p:sp>
        <p:nvSpPr>
          <p:cNvPr id="4" name="Footer Placeholder 3">
            <a:extLst>
              <a:ext uri="{FF2B5EF4-FFF2-40B4-BE49-F238E27FC236}">
                <a16:creationId xmlns:a16="http://schemas.microsoft.com/office/drawing/2014/main" id="{7C0F0E28-B47C-4E93-BB46-AE294CC91B85}"/>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21728758-68F5-416E-8FD3-5A7ADCAD779E}"/>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29537046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1807D-412D-4B28-94D6-505407D1D5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B7B12E8-F463-4AEB-9F71-02D1DCA501A9}"/>
              </a:ext>
            </a:extLst>
          </p:cNvPr>
          <p:cNvSpPr>
            <a:spLocks noGrp="1"/>
          </p:cNvSpPr>
          <p:nvPr>
            <p:ph idx="1"/>
          </p:nvPr>
        </p:nvSpPr>
        <p:spPr/>
        <p:txBody>
          <a:bodyPr>
            <a:normAutofit fontScale="92500" lnSpcReduction="20000"/>
          </a:bodyPr>
          <a:lstStyle/>
          <a:p>
            <a:pPr marL="0" indent="0">
              <a:buNone/>
            </a:pPr>
            <a:r>
              <a:rPr lang="en-US" dirty="0"/>
              <a:t>MySQL has five reference options: CASCADE, SET NULL, NO ACTION, RESTRICT, and SET DEFAULT.</a:t>
            </a:r>
          </a:p>
          <a:p>
            <a:pPr marL="0" indent="0">
              <a:buNone/>
            </a:pPr>
            <a:endParaRPr lang="en-US" dirty="0"/>
          </a:p>
          <a:p>
            <a:pPr marL="0" indent="0">
              <a:buNone/>
            </a:pPr>
            <a:r>
              <a:rPr lang="en-US" dirty="0"/>
              <a:t>CASCADE: if a row from the parent table is deleted or updated, the values of the matching rows in the child table automatically deleted or updated.</a:t>
            </a:r>
          </a:p>
          <a:p>
            <a:pPr marL="0" indent="0">
              <a:buNone/>
            </a:pPr>
            <a:r>
              <a:rPr lang="en-US" dirty="0"/>
              <a:t>SET NULL:  if a row from the parent table is deleted or updated, the values of the foreign key column (or columns) in the child table are set to NULL.</a:t>
            </a:r>
          </a:p>
          <a:p>
            <a:pPr marL="0" indent="0">
              <a:buNone/>
            </a:pPr>
            <a:r>
              <a:rPr lang="en-US" dirty="0"/>
              <a:t>RESTRICT:  if a row from the parent table has a matching row in the child table, MySQL rejects deleting or updating rows in the parent table.</a:t>
            </a:r>
          </a:p>
          <a:p>
            <a:pPr marL="0" indent="0">
              <a:buNone/>
            </a:pPr>
            <a:r>
              <a:rPr lang="en-US" dirty="0"/>
              <a:t>NO ACTION: is the same as RESTRICT.</a:t>
            </a:r>
          </a:p>
          <a:p>
            <a:pPr marL="0" indent="0">
              <a:buNone/>
            </a:pPr>
            <a:r>
              <a:rPr lang="en-US" dirty="0"/>
              <a:t>SET DEFAULT: is recognized by the MySQL parser. However, this action is rejected by both </a:t>
            </a:r>
            <a:r>
              <a:rPr lang="en-US" dirty="0" err="1"/>
              <a:t>InnoDB</a:t>
            </a:r>
            <a:r>
              <a:rPr lang="en-US" dirty="0"/>
              <a:t> and NDB tables.</a:t>
            </a:r>
          </a:p>
        </p:txBody>
      </p:sp>
      <p:sp>
        <p:nvSpPr>
          <p:cNvPr id="4" name="Footer Placeholder 3">
            <a:extLst>
              <a:ext uri="{FF2B5EF4-FFF2-40B4-BE49-F238E27FC236}">
                <a16:creationId xmlns:a16="http://schemas.microsoft.com/office/drawing/2014/main" id="{9F67F907-47C5-481E-8BB2-509CC90FD66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69C952F6-1E43-4ADC-B442-46466F3CE95F}"/>
              </a:ext>
            </a:extLst>
          </p:cNvPr>
          <p:cNvSpPr>
            <a:spLocks noGrp="1"/>
          </p:cNvSpPr>
          <p:nvPr>
            <p:ph type="sldNum" sz="quarter" idx="12"/>
          </p:nvPr>
        </p:nvSpPr>
        <p:spPr/>
        <p:txBody>
          <a:bodyPr/>
          <a:lstStyle/>
          <a:p>
            <a:fld id="{CBA38C19-DD30-46F9-A559-7559A714E450}" type="slidenum">
              <a:rPr lang="en-US" smtClean="0"/>
              <a:t>10</a:t>
            </a:fld>
            <a:endParaRPr lang="en-US"/>
          </a:p>
        </p:txBody>
      </p:sp>
    </p:spTree>
    <p:extLst>
      <p:ext uri="{BB962C8B-B14F-4D97-AF65-F5344CB8AC3E}">
        <p14:creationId xmlns:p14="http://schemas.microsoft.com/office/powerpoint/2010/main" val="263872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BB1A9-4A02-4C5D-873A-9161D64E61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F7B736-A9C0-4D8F-8E7E-51799D459FCC}"/>
              </a:ext>
            </a:extLst>
          </p:cNvPr>
          <p:cNvSpPr>
            <a:spLocks noGrp="1"/>
          </p:cNvSpPr>
          <p:nvPr>
            <p:ph idx="1"/>
          </p:nvPr>
        </p:nvSpPr>
        <p:spPr/>
        <p:txBody>
          <a:bodyPr>
            <a:normAutofit fontScale="85000" lnSpcReduction="20000"/>
          </a:bodyPr>
          <a:lstStyle/>
          <a:p>
            <a:pPr marL="0" indent="0">
              <a:buNone/>
            </a:pPr>
            <a:r>
              <a:rPr lang="en-US" dirty="0"/>
              <a:t>In fact, MySQL fully supports three actions: RESTRICT, CASCADE and SET NULL.</a:t>
            </a:r>
          </a:p>
          <a:p>
            <a:pPr marL="0" indent="0">
              <a:buNone/>
            </a:pPr>
            <a:endParaRPr lang="en-US" dirty="0"/>
          </a:p>
          <a:p>
            <a:pPr marL="0" indent="0">
              <a:buNone/>
            </a:pPr>
            <a:r>
              <a:rPr lang="en-US" dirty="0"/>
              <a:t>If you don’t specify the ON DELETE and ON UPDATE clause, the default action is RESTRICT.</a:t>
            </a:r>
          </a:p>
          <a:p>
            <a:pPr marL="0" indent="0">
              <a:buNone/>
            </a:pPr>
            <a:endParaRPr lang="en-US" dirty="0"/>
          </a:p>
          <a:p>
            <a:pPr marL="0" indent="0">
              <a:buNone/>
            </a:pPr>
            <a:r>
              <a:rPr lang="en-US" dirty="0"/>
              <a:t>MySQL FOREIGN KEY examples</a:t>
            </a:r>
          </a:p>
          <a:p>
            <a:pPr marL="0" indent="0">
              <a:buNone/>
            </a:pPr>
            <a:r>
              <a:rPr lang="en-US" dirty="0"/>
              <a:t>Let’s create a new database called </a:t>
            </a:r>
            <a:r>
              <a:rPr lang="en-US" dirty="0" err="1"/>
              <a:t>fkdemo</a:t>
            </a:r>
            <a:r>
              <a:rPr lang="en-US" dirty="0"/>
              <a:t> for the demonstration.</a:t>
            </a:r>
          </a:p>
          <a:p>
            <a:pPr marL="0" indent="0">
              <a:buNone/>
            </a:pPr>
            <a:endParaRPr lang="en-US" dirty="0"/>
          </a:p>
          <a:p>
            <a:pPr marL="0" indent="0">
              <a:buNone/>
            </a:pPr>
            <a:r>
              <a:rPr lang="en-US" dirty="0"/>
              <a:t>CREATE DATABASE </a:t>
            </a:r>
            <a:r>
              <a:rPr lang="en-US" dirty="0" err="1"/>
              <a:t>fkdemo</a:t>
            </a:r>
            <a:r>
              <a:rPr lang="en-US" dirty="0"/>
              <a:t>;</a:t>
            </a:r>
          </a:p>
          <a:p>
            <a:pPr marL="0" indent="0">
              <a:buNone/>
            </a:pPr>
            <a:endParaRPr lang="en-US" dirty="0"/>
          </a:p>
          <a:p>
            <a:pPr marL="0" indent="0">
              <a:buNone/>
            </a:pPr>
            <a:r>
              <a:rPr lang="en-US" dirty="0"/>
              <a:t>USE </a:t>
            </a:r>
            <a:r>
              <a:rPr lang="en-US" dirty="0" err="1"/>
              <a:t>fkdemo</a:t>
            </a:r>
            <a:r>
              <a:rPr lang="en-US" dirty="0"/>
              <a:t>;</a:t>
            </a:r>
          </a:p>
        </p:txBody>
      </p:sp>
      <p:sp>
        <p:nvSpPr>
          <p:cNvPr id="4" name="Footer Placeholder 3">
            <a:extLst>
              <a:ext uri="{FF2B5EF4-FFF2-40B4-BE49-F238E27FC236}">
                <a16:creationId xmlns:a16="http://schemas.microsoft.com/office/drawing/2014/main" id="{782DEACF-47DF-444B-B50D-F5C539D336DC}"/>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F217D26F-AC2A-4195-8573-4F9153E5E807}"/>
              </a:ext>
            </a:extLst>
          </p:cNvPr>
          <p:cNvSpPr>
            <a:spLocks noGrp="1"/>
          </p:cNvSpPr>
          <p:nvPr>
            <p:ph type="sldNum" sz="quarter" idx="12"/>
          </p:nvPr>
        </p:nvSpPr>
        <p:spPr/>
        <p:txBody>
          <a:bodyPr/>
          <a:lstStyle/>
          <a:p>
            <a:fld id="{CBA38C19-DD30-46F9-A559-7559A714E450}" type="slidenum">
              <a:rPr lang="en-US" smtClean="0"/>
              <a:t>11</a:t>
            </a:fld>
            <a:endParaRPr lang="en-US"/>
          </a:p>
        </p:txBody>
      </p:sp>
    </p:spTree>
    <p:extLst>
      <p:ext uri="{BB962C8B-B14F-4D97-AF65-F5344CB8AC3E}">
        <p14:creationId xmlns:p14="http://schemas.microsoft.com/office/powerpoint/2010/main" val="1331519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7121B-CD01-4DCF-B592-A21A76AE1A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53944E1-5DC6-48DD-92DD-0A8643B5695D}"/>
              </a:ext>
            </a:extLst>
          </p:cNvPr>
          <p:cNvSpPr>
            <a:spLocks noGrp="1"/>
          </p:cNvSpPr>
          <p:nvPr>
            <p:ph idx="1"/>
          </p:nvPr>
        </p:nvSpPr>
        <p:spPr/>
        <p:txBody>
          <a:bodyPr>
            <a:normAutofit fontScale="47500" lnSpcReduction="20000"/>
          </a:bodyPr>
          <a:lstStyle/>
          <a:p>
            <a:pPr marL="0" indent="0">
              <a:buNone/>
            </a:pPr>
            <a:r>
              <a:rPr lang="en-US" dirty="0"/>
              <a:t>RESTRICT &amp; NO ACTION actions</a:t>
            </a:r>
          </a:p>
          <a:p>
            <a:pPr marL="0" indent="0">
              <a:buNone/>
            </a:pPr>
            <a:r>
              <a:rPr lang="en-US" dirty="0"/>
              <a:t>Inside the </a:t>
            </a:r>
            <a:r>
              <a:rPr lang="en-US" dirty="0" err="1"/>
              <a:t>fkdemo</a:t>
            </a:r>
            <a:r>
              <a:rPr lang="en-US" dirty="0"/>
              <a:t> database, create two tables categories and products:</a:t>
            </a:r>
          </a:p>
          <a:p>
            <a:pPr marL="0" indent="0">
              <a:buNone/>
            </a:pPr>
            <a:endParaRPr lang="en-US" dirty="0"/>
          </a:p>
          <a:p>
            <a:pPr marL="0" indent="0">
              <a:buNone/>
            </a:pPr>
            <a:r>
              <a:rPr lang="en-US" dirty="0"/>
              <a:t>CREATE TABLE categories(</a:t>
            </a:r>
          </a:p>
          <a:p>
            <a:pPr marL="0" indent="0">
              <a:buNone/>
            </a:pPr>
            <a:r>
              <a:rPr lang="en-US" dirty="0"/>
              <a:t>    </a:t>
            </a:r>
            <a:r>
              <a:rPr lang="en-US" dirty="0" err="1"/>
              <a:t>categoryId</a:t>
            </a:r>
            <a:r>
              <a:rPr lang="en-US" dirty="0"/>
              <a:t> INT AUTO_INCREMENT PRIMARY KEY,</a:t>
            </a:r>
          </a:p>
          <a:p>
            <a:pPr marL="0" indent="0">
              <a:buNone/>
            </a:pPr>
            <a:r>
              <a:rPr lang="en-US" dirty="0"/>
              <a:t>    </a:t>
            </a:r>
            <a:r>
              <a:rPr lang="en-US" dirty="0" err="1"/>
              <a:t>categoryName</a:t>
            </a:r>
            <a:r>
              <a:rPr lang="en-US" dirty="0"/>
              <a:t> VARCHAR(100) NOT NULL</a:t>
            </a:r>
          </a:p>
          <a:p>
            <a:pPr marL="0" indent="0">
              <a:buNone/>
            </a:pPr>
            <a:r>
              <a:rPr lang="en-US" dirty="0"/>
              <a:t>) ENGINE=INNODB;</a:t>
            </a:r>
          </a:p>
          <a:p>
            <a:pPr marL="0" indent="0">
              <a:buNone/>
            </a:pPr>
            <a:endParaRPr lang="en-US" dirty="0"/>
          </a:p>
          <a:p>
            <a:pPr marL="0" indent="0">
              <a:buNone/>
            </a:pPr>
            <a:r>
              <a:rPr lang="en-US" dirty="0"/>
              <a:t>CREATE TABLE products(</a:t>
            </a:r>
          </a:p>
          <a:p>
            <a:pPr marL="0" indent="0">
              <a:buNone/>
            </a:pPr>
            <a:r>
              <a:rPr lang="en-US" dirty="0"/>
              <a:t>    </a:t>
            </a:r>
            <a:r>
              <a:rPr lang="en-US" dirty="0" err="1"/>
              <a:t>productId</a:t>
            </a:r>
            <a:r>
              <a:rPr lang="en-US" dirty="0"/>
              <a:t> INT AUTO_INCREMENT PRIMARY KEY,</a:t>
            </a:r>
          </a:p>
          <a:p>
            <a:pPr marL="0" indent="0">
              <a:buNone/>
            </a:pPr>
            <a:r>
              <a:rPr lang="en-US" dirty="0"/>
              <a:t>    </a:t>
            </a:r>
            <a:r>
              <a:rPr lang="en-US" dirty="0" err="1"/>
              <a:t>productName</a:t>
            </a:r>
            <a:r>
              <a:rPr lang="en-US" dirty="0"/>
              <a:t> varchar(100) not null,</a:t>
            </a:r>
          </a:p>
          <a:p>
            <a:pPr marL="0" indent="0">
              <a:buNone/>
            </a:pPr>
            <a:r>
              <a:rPr lang="en-US" dirty="0"/>
              <a:t>    </a:t>
            </a:r>
            <a:r>
              <a:rPr lang="en-US" dirty="0" err="1"/>
              <a:t>categoryId</a:t>
            </a:r>
            <a:r>
              <a:rPr lang="en-US" dirty="0"/>
              <a:t> INT,</a:t>
            </a:r>
          </a:p>
          <a:p>
            <a:pPr marL="0" indent="0">
              <a:buNone/>
            </a:pPr>
            <a:r>
              <a:rPr lang="en-US" dirty="0"/>
              <a:t>    CONSTRAINT </a:t>
            </a:r>
            <a:r>
              <a:rPr lang="en-US" dirty="0" err="1"/>
              <a:t>fk_category</a:t>
            </a:r>
            <a:endParaRPr lang="en-US" dirty="0"/>
          </a:p>
          <a:p>
            <a:pPr marL="0" indent="0">
              <a:buNone/>
            </a:pPr>
            <a:r>
              <a:rPr lang="en-US" dirty="0"/>
              <a:t>    FOREIGN KEY (</a:t>
            </a:r>
            <a:r>
              <a:rPr lang="en-US" dirty="0" err="1"/>
              <a:t>categoryId</a:t>
            </a:r>
            <a:r>
              <a:rPr lang="en-US" dirty="0"/>
              <a:t>) </a:t>
            </a:r>
          </a:p>
          <a:p>
            <a:pPr marL="0" indent="0">
              <a:buNone/>
            </a:pPr>
            <a:r>
              <a:rPr lang="en-US" dirty="0"/>
              <a:t>        REFERENCES categories(</a:t>
            </a:r>
            <a:r>
              <a:rPr lang="en-US" dirty="0" err="1"/>
              <a:t>categoryId</a:t>
            </a:r>
            <a:r>
              <a:rPr lang="en-US" dirty="0"/>
              <a:t>)</a:t>
            </a:r>
          </a:p>
          <a:p>
            <a:pPr marL="0" indent="0">
              <a:buNone/>
            </a:pPr>
            <a:r>
              <a:rPr lang="en-US" dirty="0"/>
              <a:t>) ENGINE=INNODB;</a:t>
            </a:r>
          </a:p>
        </p:txBody>
      </p:sp>
      <p:sp>
        <p:nvSpPr>
          <p:cNvPr id="4" name="Footer Placeholder 3">
            <a:extLst>
              <a:ext uri="{FF2B5EF4-FFF2-40B4-BE49-F238E27FC236}">
                <a16:creationId xmlns:a16="http://schemas.microsoft.com/office/drawing/2014/main" id="{516E5826-5A1F-437D-A806-8EDA4BB06611}"/>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714B2540-0C4D-4E2A-B0D1-71638C6079D2}"/>
              </a:ext>
            </a:extLst>
          </p:cNvPr>
          <p:cNvSpPr>
            <a:spLocks noGrp="1"/>
          </p:cNvSpPr>
          <p:nvPr>
            <p:ph type="sldNum" sz="quarter" idx="12"/>
          </p:nvPr>
        </p:nvSpPr>
        <p:spPr/>
        <p:txBody>
          <a:bodyPr/>
          <a:lstStyle/>
          <a:p>
            <a:fld id="{CBA38C19-DD30-46F9-A559-7559A714E450}" type="slidenum">
              <a:rPr lang="en-US" smtClean="0"/>
              <a:t>12</a:t>
            </a:fld>
            <a:endParaRPr lang="en-US"/>
          </a:p>
        </p:txBody>
      </p:sp>
    </p:spTree>
    <p:extLst>
      <p:ext uri="{BB962C8B-B14F-4D97-AF65-F5344CB8AC3E}">
        <p14:creationId xmlns:p14="http://schemas.microsoft.com/office/powerpoint/2010/main" val="537034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629FF-B2B8-40BE-B42B-C96BBEABBB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26EFB8-72D2-4156-BB23-2DCCD8946FE5}"/>
              </a:ext>
            </a:extLst>
          </p:cNvPr>
          <p:cNvSpPr>
            <a:spLocks noGrp="1"/>
          </p:cNvSpPr>
          <p:nvPr>
            <p:ph idx="1"/>
          </p:nvPr>
        </p:nvSpPr>
        <p:spPr/>
        <p:txBody>
          <a:bodyPr>
            <a:normAutofit fontScale="62500" lnSpcReduction="20000"/>
          </a:bodyPr>
          <a:lstStyle/>
          <a:p>
            <a:pPr marL="0" indent="0">
              <a:buNone/>
            </a:pPr>
            <a:r>
              <a:rPr lang="en-US" dirty="0"/>
              <a:t>The </a:t>
            </a:r>
            <a:r>
              <a:rPr lang="en-US" dirty="0" err="1"/>
              <a:t>categoryId</a:t>
            </a:r>
            <a:r>
              <a:rPr lang="en-US" dirty="0"/>
              <a:t> in the products table is the foreign key column that refers to the </a:t>
            </a:r>
            <a:r>
              <a:rPr lang="en-US" dirty="0" err="1"/>
              <a:t>categoryId</a:t>
            </a:r>
            <a:r>
              <a:rPr lang="en-US" dirty="0"/>
              <a:t> column in the  categories table.</a:t>
            </a:r>
          </a:p>
          <a:p>
            <a:pPr marL="0" indent="0">
              <a:buNone/>
            </a:pPr>
            <a:endParaRPr lang="en-US" dirty="0"/>
          </a:p>
          <a:p>
            <a:pPr marL="0" indent="0">
              <a:buNone/>
            </a:pPr>
            <a:r>
              <a:rPr lang="en-US" dirty="0"/>
              <a:t>Because we don’t specify any ON UPDATE and ON DELETE clauses, the default action is RESTRICT for both update and delete operation.</a:t>
            </a:r>
          </a:p>
          <a:p>
            <a:pPr marL="0" indent="0">
              <a:buNone/>
            </a:pPr>
            <a:endParaRPr lang="en-US" dirty="0"/>
          </a:p>
          <a:p>
            <a:pPr marL="0" indent="0">
              <a:buNone/>
            </a:pPr>
            <a:r>
              <a:rPr lang="en-US" dirty="0"/>
              <a:t>The following steps illustrate the RESTRICT action.</a:t>
            </a:r>
          </a:p>
          <a:p>
            <a:pPr marL="0" indent="0">
              <a:buNone/>
            </a:pPr>
            <a:endParaRPr lang="en-US" dirty="0"/>
          </a:p>
          <a:p>
            <a:pPr marL="0" indent="0">
              <a:buNone/>
            </a:pPr>
            <a:r>
              <a:rPr lang="en-US" dirty="0"/>
              <a:t>1) Insert two rows into the categories table:</a:t>
            </a:r>
          </a:p>
          <a:p>
            <a:pPr marL="0" indent="0">
              <a:buNone/>
            </a:pPr>
            <a:endParaRPr lang="en-US" dirty="0"/>
          </a:p>
          <a:p>
            <a:pPr marL="0" indent="0">
              <a:buNone/>
            </a:pPr>
            <a:r>
              <a:rPr lang="en-US" dirty="0"/>
              <a:t>INSERT INTO categories(</a:t>
            </a:r>
            <a:r>
              <a:rPr lang="en-US" dirty="0" err="1"/>
              <a:t>categoryName</a:t>
            </a:r>
            <a:r>
              <a:rPr lang="en-US" dirty="0"/>
              <a:t>)</a:t>
            </a:r>
          </a:p>
          <a:p>
            <a:pPr marL="0" indent="0">
              <a:buNone/>
            </a:pPr>
            <a:r>
              <a:rPr lang="en-US" dirty="0"/>
              <a:t>VALUES</a:t>
            </a:r>
          </a:p>
          <a:p>
            <a:pPr marL="0" indent="0">
              <a:buNone/>
            </a:pPr>
            <a:r>
              <a:rPr lang="en-US" dirty="0"/>
              <a:t>    ('Smartphone'),</a:t>
            </a:r>
          </a:p>
          <a:p>
            <a:pPr marL="0" indent="0">
              <a:buNone/>
            </a:pPr>
            <a:r>
              <a:rPr lang="en-US" dirty="0"/>
              <a:t>    ('Smartwatch');</a:t>
            </a:r>
          </a:p>
        </p:txBody>
      </p:sp>
      <p:sp>
        <p:nvSpPr>
          <p:cNvPr id="4" name="Footer Placeholder 3">
            <a:extLst>
              <a:ext uri="{FF2B5EF4-FFF2-40B4-BE49-F238E27FC236}">
                <a16:creationId xmlns:a16="http://schemas.microsoft.com/office/drawing/2014/main" id="{F628B1E6-CE4E-4030-8B96-D4D631E8E88A}"/>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3EB46CDF-590C-4721-A17F-69CE407D316B}"/>
              </a:ext>
            </a:extLst>
          </p:cNvPr>
          <p:cNvSpPr>
            <a:spLocks noGrp="1"/>
          </p:cNvSpPr>
          <p:nvPr>
            <p:ph type="sldNum" sz="quarter" idx="12"/>
          </p:nvPr>
        </p:nvSpPr>
        <p:spPr/>
        <p:txBody>
          <a:bodyPr/>
          <a:lstStyle/>
          <a:p>
            <a:fld id="{CBA38C19-DD30-46F9-A559-7559A714E450}" type="slidenum">
              <a:rPr lang="en-US" smtClean="0"/>
              <a:t>13</a:t>
            </a:fld>
            <a:endParaRPr lang="en-US"/>
          </a:p>
        </p:txBody>
      </p:sp>
    </p:spTree>
    <p:extLst>
      <p:ext uri="{BB962C8B-B14F-4D97-AF65-F5344CB8AC3E}">
        <p14:creationId xmlns:p14="http://schemas.microsoft.com/office/powerpoint/2010/main" val="3074798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ABCBF-599F-4925-854A-3801948C2F5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4EE9B4B-67CA-498A-AA1B-B02397D26035}"/>
              </a:ext>
            </a:extLst>
          </p:cNvPr>
          <p:cNvSpPr>
            <a:spLocks noGrp="1"/>
          </p:cNvSpPr>
          <p:nvPr>
            <p:ph idx="1"/>
          </p:nvPr>
        </p:nvSpPr>
        <p:spPr/>
        <p:txBody>
          <a:bodyPr/>
          <a:lstStyle/>
          <a:p>
            <a:pPr marL="0" indent="0">
              <a:buNone/>
            </a:pPr>
            <a:r>
              <a:rPr lang="en-US" dirty="0"/>
              <a:t>2) Select data from the categories table:</a:t>
            </a:r>
          </a:p>
          <a:p>
            <a:pPr marL="0" indent="0">
              <a:buNone/>
            </a:pPr>
            <a:endParaRPr lang="en-US" dirty="0"/>
          </a:p>
          <a:p>
            <a:pPr marL="0" indent="0">
              <a:buNone/>
            </a:pPr>
            <a:r>
              <a:rPr lang="en-US" dirty="0"/>
              <a:t>SELECT * FROM categories;</a:t>
            </a:r>
          </a:p>
          <a:p>
            <a:pPr marL="0" indent="0">
              <a:buNone/>
            </a:pPr>
            <a:endParaRPr lang="en-US" dirty="0"/>
          </a:p>
        </p:txBody>
      </p:sp>
      <p:sp>
        <p:nvSpPr>
          <p:cNvPr id="4" name="Footer Placeholder 3">
            <a:extLst>
              <a:ext uri="{FF2B5EF4-FFF2-40B4-BE49-F238E27FC236}">
                <a16:creationId xmlns:a16="http://schemas.microsoft.com/office/drawing/2014/main" id="{27245B27-48DD-49AD-9DBB-5918346E351C}"/>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B21EEE86-906A-4716-9602-0420B6B87837}"/>
              </a:ext>
            </a:extLst>
          </p:cNvPr>
          <p:cNvSpPr>
            <a:spLocks noGrp="1"/>
          </p:cNvSpPr>
          <p:nvPr>
            <p:ph type="sldNum" sz="quarter" idx="12"/>
          </p:nvPr>
        </p:nvSpPr>
        <p:spPr/>
        <p:txBody>
          <a:bodyPr/>
          <a:lstStyle/>
          <a:p>
            <a:fld id="{CBA38C19-DD30-46F9-A559-7559A714E450}" type="slidenum">
              <a:rPr lang="en-US" smtClean="0"/>
              <a:t>14</a:t>
            </a:fld>
            <a:endParaRPr lang="en-US"/>
          </a:p>
        </p:txBody>
      </p:sp>
      <p:pic>
        <p:nvPicPr>
          <p:cNvPr id="13315" name="Picture 3">
            <a:extLst>
              <a:ext uri="{FF2B5EF4-FFF2-40B4-BE49-F238E27FC236}">
                <a16:creationId xmlns:a16="http://schemas.microsoft.com/office/drawing/2014/main" id="{0489B4E5-7C98-4728-980A-B3EB5ED230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8275" y="3157538"/>
            <a:ext cx="4719948" cy="1511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5124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134F6-D3D9-4E86-B6FC-FBB313F0E1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3D33575-6201-4EF3-B078-57D1853E97E9}"/>
              </a:ext>
            </a:extLst>
          </p:cNvPr>
          <p:cNvSpPr>
            <a:spLocks noGrp="1"/>
          </p:cNvSpPr>
          <p:nvPr>
            <p:ph idx="1"/>
          </p:nvPr>
        </p:nvSpPr>
        <p:spPr/>
        <p:txBody>
          <a:bodyPr>
            <a:normAutofit fontScale="92500" lnSpcReduction="20000"/>
          </a:bodyPr>
          <a:lstStyle/>
          <a:p>
            <a:pPr marL="0" indent="0">
              <a:buNone/>
            </a:pPr>
            <a:r>
              <a:rPr lang="en-US" dirty="0"/>
              <a:t>3) Insert a new row into the products table:</a:t>
            </a:r>
          </a:p>
          <a:p>
            <a:pPr marL="0" indent="0">
              <a:buNone/>
            </a:pPr>
            <a:endParaRPr lang="en-US" dirty="0"/>
          </a:p>
          <a:p>
            <a:pPr marL="0" indent="0">
              <a:buNone/>
            </a:pPr>
            <a:r>
              <a:rPr lang="en-US" dirty="0"/>
              <a:t>INSERT INTO products(</a:t>
            </a:r>
            <a:r>
              <a:rPr lang="en-US" dirty="0" err="1"/>
              <a:t>productName</a:t>
            </a:r>
            <a:r>
              <a:rPr lang="en-US" dirty="0"/>
              <a:t>, </a:t>
            </a:r>
            <a:r>
              <a:rPr lang="en-US" dirty="0" err="1"/>
              <a:t>categoryId</a:t>
            </a:r>
            <a:r>
              <a:rPr lang="en-US" dirty="0"/>
              <a:t>)</a:t>
            </a:r>
          </a:p>
          <a:p>
            <a:pPr marL="0" indent="0">
              <a:buNone/>
            </a:pPr>
            <a:r>
              <a:rPr lang="en-US" dirty="0"/>
              <a:t>VALUES('iPhone',1);</a:t>
            </a:r>
          </a:p>
          <a:p>
            <a:pPr marL="0" indent="0">
              <a:buNone/>
            </a:pPr>
            <a:r>
              <a:rPr lang="en-US" dirty="0"/>
              <a:t>It works because the </a:t>
            </a:r>
            <a:r>
              <a:rPr lang="en-US" dirty="0" err="1"/>
              <a:t>categoryId</a:t>
            </a:r>
            <a:r>
              <a:rPr lang="en-US" dirty="0"/>
              <a:t> 1 exists in the categories table.</a:t>
            </a:r>
          </a:p>
          <a:p>
            <a:pPr marL="0" indent="0">
              <a:buNone/>
            </a:pPr>
            <a:endParaRPr lang="en-US" dirty="0"/>
          </a:p>
          <a:p>
            <a:pPr marL="0" indent="0">
              <a:buNone/>
            </a:pPr>
            <a:r>
              <a:rPr lang="en-US" dirty="0"/>
              <a:t>4) Attempt to insert a new row into the products table with a </a:t>
            </a:r>
            <a:r>
              <a:rPr lang="en-US" dirty="0" err="1"/>
              <a:t>categoryId</a:t>
            </a:r>
            <a:r>
              <a:rPr lang="en-US" dirty="0"/>
              <a:t>  value does not exist in the categories table:</a:t>
            </a:r>
          </a:p>
          <a:p>
            <a:pPr marL="0" indent="0">
              <a:buNone/>
            </a:pPr>
            <a:endParaRPr lang="en-US" dirty="0"/>
          </a:p>
          <a:p>
            <a:pPr marL="0" indent="0">
              <a:buNone/>
            </a:pPr>
            <a:r>
              <a:rPr lang="en-US" dirty="0"/>
              <a:t>INSERT INTO products(</a:t>
            </a:r>
            <a:r>
              <a:rPr lang="en-US" dirty="0" err="1"/>
              <a:t>productName</a:t>
            </a:r>
            <a:r>
              <a:rPr lang="en-US" dirty="0"/>
              <a:t>, </a:t>
            </a:r>
            <a:r>
              <a:rPr lang="en-US" dirty="0" err="1"/>
              <a:t>categoryId</a:t>
            </a:r>
            <a:r>
              <a:rPr lang="en-US" dirty="0"/>
              <a:t>)</a:t>
            </a:r>
          </a:p>
          <a:p>
            <a:pPr marL="0" indent="0">
              <a:buNone/>
            </a:pPr>
            <a:r>
              <a:rPr lang="en-US" dirty="0"/>
              <a:t>VALUES('iPad',3);</a:t>
            </a:r>
          </a:p>
        </p:txBody>
      </p:sp>
      <p:sp>
        <p:nvSpPr>
          <p:cNvPr id="4" name="Footer Placeholder 3">
            <a:extLst>
              <a:ext uri="{FF2B5EF4-FFF2-40B4-BE49-F238E27FC236}">
                <a16:creationId xmlns:a16="http://schemas.microsoft.com/office/drawing/2014/main" id="{90EFF523-37F6-4139-B930-00BCC51081B3}"/>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A680BD9E-9169-4ED9-810D-876349A6733E}"/>
              </a:ext>
            </a:extLst>
          </p:cNvPr>
          <p:cNvSpPr>
            <a:spLocks noGrp="1"/>
          </p:cNvSpPr>
          <p:nvPr>
            <p:ph type="sldNum" sz="quarter" idx="12"/>
          </p:nvPr>
        </p:nvSpPr>
        <p:spPr/>
        <p:txBody>
          <a:bodyPr/>
          <a:lstStyle/>
          <a:p>
            <a:fld id="{CBA38C19-DD30-46F9-A559-7559A714E450}" type="slidenum">
              <a:rPr lang="en-US" smtClean="0"/>
              <a:t>15</a:t>
            </a:fld>
            <a:endParaRPr lang="en-US"/>
          </a:p>
        </p:txBody>
      </p:sp>
    </p:spTree>
    <p:extLst>
      <p:ext uri="{BB962C8B-B14F-4D97-AF65-F5344CB8AC3E}">
        <p14:creationId xmlns:p14="http://schemas.microsoft.com/office/powerpoint/2010/main" val="423853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8D0CE-A29E-41FF-A8D9-EA2A5597E63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57A2D8-C5A7-4E33-9D14-9EC15C3338A0}"/>
              </a:ext>
            </a:extLst>
          </p:cNvPr>
          <p:cNvSpPr>
            <a:spLocks noGrp="1"/>
          </p:cNvSpPr>
          <p:nvPr>
            <p:ph idx="1"/>
          </p:nvPr>
        </p:nvSpPr>
        <p:spPr/>
        <p:txBody>
          <a:bodyPr>
            <a:normAutofit fontScale="55000" lnSpcReduction="20000"/>
          </a:bodyPr>
          <a:lstStyle/>
          <a:p>
            <a:pPr marL="0" indent="0">
              <a:buNone/>
            </a:pPr>
            <a:r>
              <a:rPr lang="en-US" dirty="0"/>
              <a:t>MySQL issued the following error:</a:t>
            </a:r>
          </a:p>
          <a:p>
            <a:pPr marL="0" indent="0">
              <a:buNone/>
            </a:pPr>
            <a:endParaRPr lang="en-US" dirty="0"/>
          </a:p>
          <a:p>
            <a:pPr marL="0" indent="0">
              <a:buNone/>
            </a:pPr>
            <a:r>
              <a:rPr lang="en-US" dirty="0"/>
              <a:t>Error Code: 1452. Cannot add or update a child row: a foreign key constraint fails (`</a:t>
            </a:r>
            <a:r>
              <a:rPr lang="en-US" dirty="0" err="1"/>
              <a:t>fkdemo</a:t>
            </a:r>
            <a:r>
              <a:rPr lang="en-US" dirty="0"/>
              <a:t>`.`products`, CONSTRAINT `</a:t>
            </a:r>
            <a:r>
              <a:rPr lang="en-US" dirty="0" err="1"/>
              <a:t>fk_category</a:t>
            </a:r>
            <a:r>
              <a:rPr lang="en-US" dirty="0"/>
              <a:t>` FOREIGN KEY (`</a:t>
            </a:r>
            <a:r>
              <a:rPr lang="en-US" dirty="0" err="1"/>
              <a:t>categoryId</a:t>
            </a:r>
            <a:r>
              <a:rPr lang="en-US" dirty="0"/>
              <a:t>`) REFERENCES `categories` (`</a:t>
            </a:r>
            <a:r>
              <a:rPr lang="en-US" dirty="0" err="1"/>
              <a:t>categoryId</a:t>
            </a:r>
            <a:r>
              <a:rPr lang="en-US" dirty="0"/>
              <a:t>`) ON DELETE RESTRICT ON UPDATE RESTRICT)</a:t>
            </a:r>
          </a:p>
          <a:p>
            <a:pPr marL="0" indent="0">
              <a:buNone/>
            </a:pPr>
            <a:r>
              <a:rPr lang="en-US" dirty="0"/>
              <a:t>5) Update the value in the </a:t>
            </a:r>
            <a:r>
              <a:rPr lang="en-US" dirty="0" err="1"/>
              <a:t>categoryId</a:t>
            </a:r>
            <a:r>
              <a:rPr lang="en-US" dirty="0"/>
              <a:t> column in the categories table to 100:</a:t>
            </a:r>
          </a:p>
          <a:p>
            <a:pPr marL="0" indent="0">
              <a:buNone/>
            </a:pPr>
            <a:endParaRPr lang="en-US" dirty="0"/>
          </a:p>
          <a:p>
            <a:pPr marL="0" indent="0">
              <a:buNone/>
            </a:pPr>
            <a:r>
              <a:rPr lang="en-US" dirty="0"/>
              <a:t>UPDATE categories</a:t>
            </a:r>
          </a:p>
          <a:p>
            <a:pPr marL="0" indent="0">
              <a:buNone/>
            </a:pPr>
            <a:r>
              <a:rPr lang="en-US" dirty="0"/>
              <a:t>SET </a:t>
            </a:r>
            <a:r>
              <a:rPr lang="en-US" dirty="0" err="1"/>
              <a:t>categoryId</a:t>
            </a:r>
            <a:r>
              <a:rPr lang="en-US" dirty="0"/>
              <a:t> = 100</a:t>
            </a:r>
          </a:p>
          <a:p>
            <a:pPr marL="0" indent="0">
              <a:buNone/>
            </a:pPr>
            <a:r>
              <a:rPr lang="en-US" dirty="0"/>
              <a:t>WHERE </a:t>
            </a:r>
            <a:r>
              <a:rPr lang="en-US" dirty="0" err="1"/>
              <a:t>categoryId</a:t>
            </a:r>
            <a:r>
              <a:rPr lang="en-US" dirty="0"/>
              <a:t> = 1;</a:t>
            </a:r>
          </a:p>
          <a:p>
            <a:pPr marL="0" indent="0">
              <a:buNone/>
            </a:pPr>
            <a:r>
              <a:rPr lang="en-US" dirty="0"/>
              <a:t>MySQL issued this error:</a:t>
            </a:r>
          </a:p>
          <a:p>
            <a:pPr marL="0" indent="0">
              <a:buNone/>
            </a:pPr>
            <a:endParaRPr lang="en-US" dirty="0"/>
          </a:p>
          <a:p>
            <a:pPr marL="0" indent="0">
              <a:buNone/>
            </a:pPr>
            <a:r>
              <a:rPr lang="en-US" dirty="0"/>
              <a:t>Error Code: 1451. Cannot delete or update a parent row: a foreign key constraint fails (`</a:t>
            </a:r>
            <a:r>
              <a:rPr lang="en-US" dirty="0" err="1"/>
              <a:t>fkdemo</a:t>
            </a:r>
            <a:r>
              <a:rPr lang="en-US" dirty="0"/>
              <a:t>`.`products`, CONSTRAINT `</a:t>
            </a:r>
            <a:r>
              <a:rPr lang="en-US" dirty="0" err="1"/>
              <a:t>fk_category</a:t>
            </a:r>
            <a:r>
              <a:rPr lang="en-US" dirty="0"/>
              <a:t>` FOREIGN KEY (`</a:t>
            </a:r>
            <a:r>
              <a:rPr lang="en-US" dirty="0" err="1"/>
              <a:t>categoryId</a:t>
            </a:r>
            <a:r>
              <a:rPr lang="en-US" dirty="0"/>
              <a:t>`) REFERENCES `categories` (`</a:t>
            </a:r>
            <a:r>
              <a:rPr lang="en-US" dirty="0" err="1"/>
              <a:t>categoryId</a:t>
            </a:r>
            <a:r>
              <a:rPr lang="en-US" dirty="0"/>
              <a:t>`) ON DELETE RESTRICT ON UPDATE RESTRICT)</a:t>
            </a:r>
          </a:p>
          <a:p>
            <a:pPr marL="0" indent="0">
              <a:buNone/>
            </a:pPr>
            <a:r>
              <a:rPr lang="en-US" dirty="0"/>
              <a:t>Because of the RESTRICT option, you cannot delete or update </a:t>
            </a:r>
            <a:r>
              <a:rPr lang="en-US" dirty="0" err="1"/>
              <a:t>categoryId</a:t>
            </a:r>
            <a:r>
              <a:rPr lang="en-US" dirty="0"/>
              <a:t> 1 since it is referenced by the </a:t>
            </a:r>
            <a:r>
              <a:rPr lang="en-US" dirty="0" err="1"/>
              <a:t>productId</a:t>
            </a:r>
            <a:r>
              <a:rPr lang="en-US" dirty="0"/>
              <a:t> 1 in the products table.</a:t>
            </a:r>
          </a:p>
        </p:txBody>
      </p:sp>
      <p:sp>
        <p:nvSpPr>
          <p:cNvPr id="4" name="Footer Placeholder 3">
            <a:extLst>
              <a:ext uri="{FF2B5EF4-FFF2-40B4-BE49-F238E27FC236}">
                <a16:creationId xmlns:a16="http://schemas.microsoft.com/office/drawing/2014/main" id="{3E0A3754-49BE-4672-82E0-F92CEB6096AF}"/>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3B37A749-D3F8-4446-B6B0-C35B35A640CE}"/>
              </a:ext>
            </a:extLst>
          </p:cNvPr>
          <p:cNvSpPr>
            <a:spLocks noGrp="1"/>
          </p:cNvSpPr>
          <p:nvPr>
            <p:ph type="sldNum" sz="quarter" idx="12"/>
          </p:nvPr>
        </p:nvSpPr>
        <p:spPr/>
        <p:txBody>
          <a:bodyPr/>
          <a:lstStyle/>
          <a:p>
            <a:fld id="{CBA38C19-DD30-46F9-A559-7559A714E450}" type="slidenum">
              <a:rPr lang="en-US" smtClean="0"/>
              <a:t>16</a:t>
            </a:fld>
            <a:endParaRPr lang="en-US"/>
          </a:p>
        </p:txBody>
      </p:sp>
    </p:spTree>
    <p:extLst>
      <p:ext uri="{BB962C8B-B14F-4D97-AF65-F5344CB8AC3E}">
        <p14:creationId xmlns:p14="http://schemas.microsoft.com/office/powerpoint/2010/main" val="3715490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3E03F-179A-4A61-B833-B891B92B15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C68235-6C6D-4213-A169-83C7D64D5089}"/>
              </a:ext>
            </a:extLst>
          </p:cNvPr>
          <p:cNvSpPr>
            <a:spLocks noGrp="1"/>
          </p:cNvSpPr>
          <p:nvPr>
            <p:ph idx="1"/>
          </p:nvPr>
        </p:nvSpPr>
        <p:spPr/>
        <p:txBody>
          <a:bodyPr>
            <a:normAutofit fontScale="32500" lnSpcReduction="20000"/>
          </a:bodyPr>
          <a:lstStyle/>
          <a:p>
            <a:pPr marL="0" indent="0">
              <a:buNone/>
            </a:pPr>
            <a:r>
              <a:rPr lang="en-US" dirty="0"/>
              <a:t>CASCADE action</a:t>
            </a:r>
          </a:p>
          <a:p>
            <a:pPr marL="0" indent="0">
              <a:buNone/>
            </a:pPr>
            <a:r>
              <a:rPr lang="en-US" dirty="0"/>
              <a:t>These steps illustrate how ON UPDATE CASCADE and ON DELETE CASCADE actions work.</a:t>
            </a:r>
          </a:p>
          <a:p>
            <a:pPr marL="0" indent="0">
              <a:buNone/>
            </a:pPr>
            <a:endParaRPr lang="en-US" dirty="0"/>
          </a:p>
          <a:p>
            <a:pPr marL="0" indent="0">
              <a:buNone/>
            </a:pPr>
            <a:r>
              <a:rPr lang="en-US" dirty="0"/>
              <a:t>1) Drop the products table:</a:t>
            </a:r>
          </a:p>
          <a:p>
            <a:pPr marL="0" indent="0">
              <a:buNone/>
            </a:pPr>
            <a:endParaRPr lang="en-US" dirty="0"/>
          </a:p>
          <a:p>
            <a:pPr marL="0" indent="0">
              <a:buNone/>
            </a:pPr>
            <a:r>
              <a:rPr lang="en-US" dirty="0"/>
              <a:t>DROP TABLE products;</a:t>
            </a:r>
          </a:p>
          <a:p>
            <a:pPr marL="0" indent="0">
              <a:buNone/>
            </a:pPr>
            <a:r>
              <a:rPr lang="en-US" dirty="0"/>
              <a:t>2) Create the products table with the ON UPDATE CASCADE and ON DELETE CASCADE options for the foreign key:</a:t>
            </a:r>
          </a:p>
          <a:p>
            <a:pPr marL="0" indent="0">
              <a:buNone/>
            </a:pPr>
            <a:endParaRPr lang="en-US" dirty="0"/>
          </a:p>
          <a:p>
            <a:pPr marL="0" indent="0">
              <a:buNone/>
            </a:pPr>
            <a:r>
              <a:rPr lang="en-US" dirty="0"/>
              <a:t>CREATE TABLE products(</a:t>
            </a:r>
          </a:p>
          <a:p>
            <a:pPr marL="0" indent="0">
              <a:buNone/>
            </a:pPr>
            <a:r>
              <a:rPr lang="en-US" dirty="0"/>
              <a:t>    </a:t>
            </a:r>
            <a:r>
              <a:rPr lang="en-US" dirty="0" err="1"/>
              <a:t>productId</a:t>
            </a:r>
            <a:r>
              <a:rPr lang="en-US" dirty="0"/>
              <a:t> INT AUTO_INCREMENT PRIMARY KEY,</a:t>
            </a:r>
          </a:p>
          <a:p>
            <a:pPr marL="0" indent="0">
              <a:buNone/>
            </a:pPr>
            <a:r>
              <a:rPr lang="en-US" dirty="0"/>
              <a:t>    </a:t>
            </a:r>
            <a:r>
              <a:rPr lang="en-US" dirty="0" err="1"/>
              <a:t>productName</a:t>
            </a:r>
            <a:r>
              <a:rPr lang="en-US" dirty="0"/>
              <a:t> varchar(100) not null,</a:t>
            </a:r>
          </a:p>
          <a:p>
            <a:pPr marL="0" indent="0">
              <a:buNone/>
            </a:pPr>
            <a:r>
              <a:rPr lang="en-US" dirty="0"/>
              <a:t>    </a:t>
            </a:r>
            <a:r>
              <a:rPr lang="en-US" dirty="0" err="1"/>
              <a:t>categoryId</a:t>
            </a:r>
            <a:r>
              <a:rPr lang="en-US" dirty="0"/>
              <a:t> INT NOT NULL,</a:t>
            </a:r>
          </a:p>
          <a:p>
            <a:pPr marL="0" indent="0">
              <a:buNone/>
            </a:pPr>
            <a:r>
              <a:rPr lang="en-US" dirty="0"/>
              <a:t>    CONSTRAINT </a:t>
            </a:r>
            <a:r>
              <a:rPr lang="en-US" dirty="0" err="1"/>
              <a:t>fk_category</a:t>
            </a:r>
            <a:endParaRPr lang="en-US" dirty="0"/>
          </a:p>
          <a:p>
            <a:pPr marL="0" indent="0">
              <a:buNone/>
            </a:pPr>
            <a:r>
              <a:rPr lang="en-US" dirty="0"/>
              <a:t>    FOREIGN KEY (</a:t>
            </a:r>
            <a:r>
              <a:rPr lang="en-US" dirty="0" err="1"/>
              <a:t>categoryId</a:t>
            </a:r>
            <a:r>
              <a:rPr lang="en-US" dirty="0"/>
              <a:t>) </a:t>
            </a:r>
          </a:p>
          <a:p>
            <a:pPr marL="0" indent="0">
              <a:buNone/>
            </a:pPr>
            <a:r>
              <a:rPr lang="en-US" dirty="0"/>
              <a:t>    REFERENCES categories(</a:t>
            </a:r>
            <a:r>
              <a:rPr lang="en-US" dirty="0" err="1"/>
              <a:t>categoryId</a:t>
            </a:r>
            <a:r>
              <a:rPr lang="en-US" dirty="0"/>
              <a:t>)</a:t>
            </a:r>
          </a:p>
          <a:p>
            <a:pPr marL="0" indent="0">
              <a:buNone/>
            </a:pPr>
            <a:r>
              <a:rPr lang="en-US" dirty="0"/>
              <a:t>        ON UPDATE CASCADE</a:t>
            </a:r>
          </a:p>
          <a:p>
            <a:pPr marL="0" indent="0">
              <a:buNone/>
            </a:pPr>
            <a:r>
              <a:rPr lang="en-US" dirty="0"/>
              <a:t>        ON DELETE CASCADE</a:t>
            </a:r>
          </a:p>
          <a:p>
            <a:pPr marL="0" indent="0">
              <a:buNone/>
            </a:pPr>
            <a:r>
              <a:rPr lang="en-US" dirty="0"/>
              <a:t>) ENGINE=INNODB;</a:t>
            </a:r>
          </a:p>
        </p:txBody>
      </p:sp>
      <p:sp>
        <p:nvSpPr>
          <p:cNvPr id="4" name="Footer Placeholder 3">
            <a:extLst>
              <a:ext uri="{FF2B5EF4-FFF2-40B4-BE49-F238E27FC236}">
                <a16:creationId xmlns:a16="http://schemas.microsoft.com/office/drawing/2014/main" id="{CE8C9D8A-82F3-4037-AA85-F016CD35F34B}"/>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6D34CFA5-0C78-4F6E-8BD5-128FF245ABF2}"/>
              </a:ext>
            </a:extLst>
          </p:cNvPr>
          <p:cNvSpPr>
            <a:spLocks noGrp="1"/>
          </p:cNvSpPr>
          <p:nvPr>
            <p:ph type="sldNum" sz="quarter" idx="12"/>
          </p:nvPr>
        </p:nvSpPr>
        <p:spPr/>
        <p:txBody>
          <a:bodyPr/>
          <a:lstStyle/>
          <a:p>
            <a:fld id="{CBA38C19-DD30-46F9-A559-7559A714E450}" type="slidenum">
              <a:rPr lang="en-US" smtClean="0"/>
              <a:t>17</a:t>
            </a:fld>
            <a:endParaRPr lang="en-US"/>
          </a:p>
        </p:txBody>
      </p:sp>
    </p:spTree>
    <p:extLst>
      <p:ext uri="{BB962C8B-B14F-4D97-AF65-F5344CB8AC3E}">
        <p14:creationId xmlns:p14="http://schemas.microsoft.com/office/powerpoint/2010/main" val="1064595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41AAC-4DEC-4538-8C54-332DB57E344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61DCE6-D0EE-4158-91FC-C92756DF68B9}"/>
              </a:ext>
            </a:extLst>
          </p:cNvPr>
          <p:cNvSpPr>
            <a:spLocks noGrp="1"/>
          </p:cNvSpPr>
          <p:nvPr>
            <p:ph idx="1"/>
          </p:nvPr>
        </p:nvSpPr>
        <p:spPr/>
        <p:txBody>
          <a:bodyPr>
            <a:normAutofit fontScale="85000" lnSpcReduction="20000"/>
          </a:bodyPr>
          <a:lstStyle/>
          <a:p>
            <a:pPr marL="0" indent="0">
              <a:buNone/>
            </a:pPr>
            <a:r>
              <a:rPr lang="en-US" dirty="0"/>
              <a:t>3) Insert four rows into the products table:</a:t>
            </a:r>
          </a:p>
          <a:p>
            <a:pPr marL="0" indent="0">
              <a:buNone/>
            </a:pPr>
            <a:endParaRPr lang="en-US" dirty="0"/>
          </a:p>
          <a:p>
            <a:pPr marL="0" indent="0">
              <a:buNone/>
            </a:pPr>
            <a:r>
              <a:rPr lang="en-US" dirty="0"/>
              <a:t>INSERT INTO products(</a:t>
            </a:r>
            <a:r>
              <a:rPr lang="en-US" dirty="0" err="1"/>
              <a:t>productName</a:t>
            </a:r>
            <a:r>
              <a:rPr lang="en-US" dirty="0"/>
              <a:t>, </a:t>
            </a:r>
            <a:r>
              <a:rPr lang="en-US" dirty="0" err="1"/>
              <a:t>categoryId</a:t>
            </a:r>
            <a:r>
              <a:rPr lang="en-US" dirty="0"/>
              <a:t>)</a:t>
            </a:r>
          </a:p>
          <a:p>
            <a:pPr marL="0" indent="0">
              <a:buNone/>
            </a:pPr>
            <a:r>
              <a:rPr lang="en-US" dirty="0"/>
              <a:t>VALUES</a:t>
            </a:r>
          </a:p>
          <a:p>
            <a:pPr marL="0" indent="0">
              <a:buNone/>
            </a:pPr>
            <a:r>
              <a:rPr lang="en-US" dirty="0"/>
              <a:t>    ('iPhone', 1), </a:t>
            </a:r>
          </a:p>
          <a:p>
            <a:pPr marL="0" indent="0">
              <a:buNone/>
            </a:pPr>
            <a:r>
              <a:rPr lang="en-US" dirty="0"/>
              <a:t>    ('Galaxy Note',1),</a:t>
            </a:r>
          </a:p>
          <a:p>
            <a:pPr marL="0" indent="0">
              <a:buNone/>
            </a:pPr>
            <a:r>
              <a:rPr lang="en-US" dirty="0"/>
              <a:t>    ('Apple Watch',2),</a:t>
            </a:r>
          </a:p>
          <a:p>
            <a:pPr marL="0" indent="0">
              <a:buNone/>
            </a:pPr>
            <a:r>
              <a:rPr lang="en-US" dirty="0"/>
              <a:t>    ('Samsung </a:t>
            </a:r>
            <a:r>
              <a:rPr lang="en-US" dirty="0" err="1"/>
              <a:t>Galary</a:t>
            </a:r>
            <a:r>
              <a:rPr lang="en-US" dirty="0"/>
              <a:t> Watch',2);</a:t>
            </a:r>
          </a:p>
          <a:p>
            <a:pPr marL="0" indent="0">
              <a:buNone/>
            </a:pPr>
            <a:r>
              <a:rPr lang="en-US" dirty="0"/>
              <a:t>4) Select data from the products table:</a:t>
            </a:r>
          </a:p>
          <a:p>
            <a:pPr marL="0" indent="0">
              <a:buNone/>
            </a:pPr>
            <a:endParaRPr lang="en-US" dirty="0"/>
          </a:p>
          <a:p>
            <a:pPr marL="0" indent="0">
              <a:buNone/>
            </a:pPr>
            <a:r>
              <a:rPr lang="en-US" dirty="0"/>
              <a:t>SELECT * FROM products;</a:t>
            </a:r>
          </a:p>
        </p:txBody>
      </p:sp>
      <p:sp>
        <p:nvSpPr>
          <p:cNvPr id="4" name="Footer Placeholder 3">
            <a:extLst>
              <a:ext uri="{FF2B5EF4-FFF2-40B4-BE49-F238E27FC236}">
                <a16:creationId xmlns:a16="http://schemas.microsoft.com/office/drawing/2014/main" id="{ACC15953-F1D6-41B8-A21B-8320B88D1B74}"/>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694DE61-9ABE-4D9A-B31F-D6FB7469569D}"/>
              </a:ext>
            </a:extLst>
          </p:cNvPr>
          <p:cNvSpPr>
            <a:spLocks noGrp="1"/>
          </p:cNvSpPr>
          <p:nvPr>
            <p:ph type="sldNum" sz="quarter" idx="12"/>
          </p:nvPr>
        </p:nvSpPr>
        <p:spPr/>
        <p:txBody>
          <a:bodyPr/>
          <a:lstStyle/>
          <a:p>
            <a:fld id="{CBA38C19-DD30-46F9-A559-7559A714E450}" type="slidenum">
              <a:rPr lang="en-US" smtClean="0"/>
              <a:t>18</a:t>
            </a:fld>
            <a:endParaRPr lang="en-US"/>
          </a:p>
        </p:txBody>
      </p:sp>
      <p:pic>
        <p:nvPicPr>
          <p:cNvPr id="17411" name="Picture 3">
            <a:extLst>
              <a:ext uri="{FF2B5EF4-FFF2-40B4-BE49-F238E27FC236}">
                <a16:creationId xmlns:a16="http://schemas.microsoft.com/office/drawing/2014/main" id="{30A8A0F6-E1BA-46E9-A27C-114695E061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6037" y="3086894"/>
            <a:ext cx="4063760" cy="2357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330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A7A22-34BD-49CF-B06E-E3E4EE8E2B6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57843A-C3E1-4E22-88C7-718D1414E72A}"/>
              </a:ext>
            </a:extLst>
          </p:cNvPr>
          <p:cNvSpPr>
            <a:spLocks noGrp="1"/>
          </p:cNvSpPr>
          <p:nvPr>
            <p:ph idx="1"/>
          </p:nvPr>
        </p:nvSpPr>
        <p:spPr/>
        <p:txBody>
          <a:bodyPr/>
          <a:lstStyle/>
          <a:p>
            <a:pPr marL="0" indent="0">
              <a:buNone/>
            </a:pPr>
            <a:r>
              <a:rPr lang="en-US" dirty="0"/>
              <a:t>5) Update </a:t>
            </a:r>
            <a:r>
              <a:rPr lang="en-US" dirty="0" err="1"/>
              <a:t>categoryId</a:t>
            </a:r>
            <a:r>
              <a:rPr lang="en-US" dirty="0"/>
              <a:t> 1 to 100 in the categories table:</a:t>
            </a:r>
          </a:p>
          <a:p>
            <a:pPr marL="0" indent="0">
              <a:buNone/>
            </a:pPr>
            <a:endParaRPr lang="en-US" dirty="0"/>
          </a:p>
          <a:p>
            <a:pPr marL="0" indent="0">
              <a:buNone/>
            </a:pPr>
            <a:r>
              <a:rPr lang="en-US" dirty="0"/>
              <a:t>UPDATE categories</a:t>
            </a:r>
          </a:p>
          <a:p>
            <a:pPr marL="0" indent="0">
              <a:buNone/>
            </a:pPr>
            <a:r>
              <a:rPr lang="en-US" dirty="0"/>
              <a:t>SET </a:t>
            </a:r>
            <a:r>
              <a:rPr lang="en-US" dirty="0" err="1"/>
              <a:t>categoryId</a:t>
            </a:r>
            <a:r>
              <a:rPr lang="en-US" dirty="0"/>
              <a:t> = 100</a:t>
            </a:r>
          </a:p>
          <a:p>
            <a:pPr marL="0" indent="0">
              <a:buNone/>
            </a:pPr>
            <a:r>
              <a:rPr lang="en-US" dirty="0"/>
              <a:t>WHERE </a:t>
            </a:r>
            <a:r>
              <a:rPr lang="en-US" dirty="0" err="1"/>
              <a:t>categoryId</a:t>
            </a:r>
            <a:r>
              <a:rPr lang="en-US" dirty="0"/>
              <a:t> = 1;</a:t>
            </a:r>
          </a:p>
          <a:p>
            <a:pPr marL="0" indent="0">
              <a:buNone/>
            </a:pPr>
            <a:r>
              <a:rPr lang="en-US" dirty="0"/>
              <a:t>6) Verify the update:</a:t>
            </a:r>
          </a:p>
          <a:p>
            <a:pPr marL="0" indent="0">
              <a:buNone/>
            </a:pPr>
            <a:endParaRPr lang="en-US" dirty="0"/>
          </a:p>
          <a:p>
            <a:pPr marL="0" indent="0">
              <a:buNone/>
            </a:pPr>
            <a:r>
              <a:rPr lang="en-US" dirty="0"/>
              <a:t>SELECT * FROM categories;</a:t>
            </a:r>
          </a:p>
        </p:txBody>
      </p:sp>
      <p:sp>
        <p:nvSpPr>
          <p:cNvPr id="4" name="Footer Placeholder 3">
            <a:extLst>
              <a:ext uri="{FF2B5EF4-FFF2-40B4-BE49-F238E27FC236}">
                <a16:creationId xmlns:a16="http://schemas.microsoft.com/office/drawing/2014/main" id="{E71394EF-33AF-4710-9243-57CB09EEDB54}"/>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DF4BDB34-8453-438D-8FD0-75A5185580DB}"/>
              </a:ext>
            </a:extLst>
          </p:cNvPr>
          <p:cNvSpPr>
            <a:spLocks noGrp="1"/>
          </p:cNvSpPr>
          <p:nvPr>
            <p:ph type="sldNum" sz="quarter" idx="12"/>
          </p:nvPr>
        </p:nvSpPr>
        <p:spPr/>
        <p:txBody>
          <a:bodyPr/>
          <a:lstStyle/>
          <a:p>
            <a:fld id="{CBA38C19-DD30-46F9-A559-7559A714E450}" type="slidenum">
              <a:rPr lang="en-US" smtClean="0"/>
              <a:t>19</a:t>
            </a:fld>
            <a:endParaRPr lang="en-US"/>
          </a:p>
        </p:txBody>
      </p:sp>
      <p:pic>
        <p:nvPicPr>
          <p:cNvPr id="18435" name="Picture 3">
            <a:extLst>
              <a:ext uri="{FF2B5EF4-FFF2-40B4-BE49-F238E27FC236}">
                <a16:creationId xmlns:a16="http://schemas.microsoft.com/office/drawing/2014/main" id="{FED90294-1FDE-4210-8C16-585E0CC3CD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8275" y="3148013"/>
            <a:ext cx="5424656" cy="1798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663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D8827-1D9D-4DC0-8AAA-A223BB945B46}"/>
              </a:ext>
            </a:extLst>
          </p:cNvPr>
          <p:cNvSpPr>
            <a:spLocks noGrp="1"/>
          </p:cNvSpPr>
          <p:nvPr>
            <p:ph type="title"/>
          </p:nvPr>
        </p:nvSpPr>
        <p:spPr/>
        <p:txBody>
          <a:bodyPr>
            <a:normAutofit/>
          </a:bodyPr>
          <a:lstStyle/>
          <a:p>
            <a:r>
              <a:rPr lang="en-US" b="0" dirty="0"/>
              <a:t>Introduction to MySQL foreign key</a:t>
            </a:r>
            <a:endParaRPr lang="en-US" dirty="0"/>
          </a:p>
        </p:txBody>
      </p:sp>
      <p:sp>
        <p:nvSpPr>
          <p:cNvPr id="3" name="Content Placeholder 2">
            <a:extLst>
              <a:ext uri="{FF2B5EF4-FFF2-40B4-BE49-F238E27FC236}">
                <a16:creationId xmlns:a16="http://schemas.microsoft.com/office/drawing/2014/main" id="{467E4722-AB77-41E4-80BB-D60DA8D4A435}"/>
              </a:ext>
            </a:extLst>
          </p:cNvPr>
          <p:cNvSpPr>
            <a:spLocks noGrp="1"/>
          </p:cNvSpPr>
          <p:nvPr>
            <p:ph idx="1"/>
          </p:nvPr>
        </p:nvSpPr>
        <p:spPr/>
        <p:txBody>
          <a:bodyPr/>
          <a:lstStyle/>
          <a:p>
            <a:pPr marL="0" indent="0">
              <a:buNone/>
            </a:pPr>
            <a:r>
              <a:rPr lang="en-US" dirty="0"/>
              <a:t>A foreign key is a column or group of columns in a table that links to a column or group of columns in another table. The foreign key places constraints on data in the related tables, which allows MySQL to maintain referential integrity.</a:t>
            </a:r>
          </a:p>
          <a:p>
            <a:pPr marL="0" indent="0">
              <a:buNone/>
            </a:pPr>
            <a:endParaRPr lang="en-US" dirty="0"/>
          </a:p>
        </p:txBody>
      </p:sp>
      <p:sp>
        <p:nvSpPr>
          <p:cNvPr id="4" name="Footer Placeholder 3">
            <a:extLst>
              <a:ext uri="{FF2B5EF4-FFF2-40B4-BE49-F238E27FC236}">
                <a16:creationId xmlns:a16="http://schemas.microsoft.com/office/drawing/2014/main" id="{41C5564F-A7B0-4615-94BE-AA9C431F4176}"/>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D78AAF31-C503-42AB-98CC-2650C810687A}"/>
              </a:ext>
            </a:extLst>
          </p:cNvPr>
          <p:cNvSpPr>
            <a:spLocks noGrp="1"/>
          </p:cNvSpPr>
          <p:nvPr>
            <p:ph type="sldNum" sz="quarter" idx="12"/>
          </p:nvPr>
        </p:nvSpPr>
        <p:spPr/>
        <p:txBody>
          <a:bodyPr/>
          <a:lstStyle/>
          <a:p>
            <a:fld id="{CBA38C19-DD30-46F9-A559-7559A714E450}" type="slidenum">
              <a:rPr lang="en-US" smtClean="0"/>
              <a:t>2</a:t>
            </a:fld>
            <a:endParaRPr lang="en-US"/>
          </a:p>
        </p:txBody>
      </p:sp>
      <p:pic>
        <p:nvPicPr>
          <p:cNvPr id="6" name="Picture 2">
            <a:extLst>
              <a:ext uri="{FF2B5EF4-FFF2-40B4-BE49-F238E27FC236}">
                <a16:creationId xmlns:a16="http://schemas.microsoft.com/office/drawing/2014/main" id="{AD7A79DF-244A-45D6-9E95-364D792F45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0933" y="3135566"/>
            <a:ext cx="4133333" cy="2895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7451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68629-CE09-4451-AA0D-5DB204CC295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95A8B7F-94EB-4689-991D-62802EB80003}"/>
              </a:ext>
            </a:extLst>
          </p:cNvPr>
          <p:cNvSpPr>
            <a:spLocks noGrp="1"/>
          </p:cNvSpPr>
          <p:nvPr>
            <p:ph idx="1"/>
          </p:nvPr>
        </p:nvSpPr>
        <p:spPr/>
        <p:txBody>
          <a:bodyPr/>
          <a:lstStyle/>
          <a:p>
            <a:pPr marL="0" indent="0">
              <a:buNone/>
            </a:pPr>
            <a:r>
              <a:rPr lang="en-US" dirty="0"/>
              <a:t>7) Get data from the products table:</a:t>
            </a:r>
          </a:p>
          <a:p>
            <a:pPr marL="0" indent="0">
              <a:buNone/>
            </a:pPr>
            <a:endParaRPr lang="en-US" dirty="0"/>
          </a:p>
          <a:p>
            <a:pPr marL="0" indent="0">
              <a:buNone/>
            </a:pPr>
            <a:r>
              <a:rPr lang="en-US" dirty="0"/>
              <a:t>SELECT * FROM products;</a:t>
            </a:r>
          </a:p>
        </p:txBody>
      </p:sp>
      <p:sp>
        <p:nvSpPr>
          <p:cNvPr id="4" name="Footer Placeholder 3">
            <a:extLst>
              <a:ext uri="{FF2B5EF4-FFF2-40B4-BE49-F238E27FC236}">
                <a16:creationId xmlns:a16="http://schemas.microsoft.com/office/drawing/2014/main" id="{B2083EDF-1B46-410B-8B5B-94FFB26EE5F5}"/>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5C1084F9-1E66-477A-B005-0AB1908B91B4}"/>
              </a:ext>
            </a:extLst>
          </p:cNvPr>
          <p:cNvSpPr>
            <a:spLocks noGrp="1"/>
          </p:cNvSpPr>
          <p:nvPr>
            <p:ph type="sldNum" sz="quarter" idx="12"/>
          </p:nvPr>
        </p:nvSpPr>
        <p:spPr/>
        <p:txBody>
          <a:bodyPr/>
          <a:lstStyle/>
          <a:p>
            <a:fld id="{CBA38C19-DD30-46F9-A559-7559A714E450}" type="slidenum">
              <a:rPr lang="en-US" smtClean="0"/>
              <a:t>20</a:t>
            </a:fld>
            <a:endParaRPr lang="en-US"/>
          </a:p>
        </p:txBody>
      </p:sp>
      <p:pic>
        <p:nvPicPr>
          <p:cNvPr id="19459" name="Picture 3">
            <a:extLst>
              <a:ext uri="{FF2B5EF4-FFF2-40B4-BE49-F238E27FC236}">
                <a16:creationId xmlns:a16="http://schemas.microsoft.com/office/drawing/2014/main" id="{D4B994FB-EC4E-4492-AEC7-73715E793F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6087" y="2962275"/>
            <a:ext cx="4439596" cy="1526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049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C06F1-1C40-41A8-B6EC-48AFA07CBF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B4EEA5-8C8A-426A-9B17-60226AFCE182}"/>
              </a:ext>
            </a:extLst>
          </p:cNvPr>
          <p:cNvSpPr>
            <a:spLocks noGrp="1"/>
          </p:cNvSpPr>
          <p:nvPr>
            <p:ph idx="1"/>
          </p:nvPr>
        </p:nvSpPr>
        <p:spPr/>
        <p:txBody>
          <a:bodyPr>
            <a:normAutofit fontScale="92500" lnSpcReduction="20000"/>
          </a:bodyPr>
          <a:lstStyle/>
          <a:p>
            <a:pPr marL="0" indent="0">
              <a:buNone/>
            </a:pPr>
            <a:r>
              <a:rPr lang="en-US" dirty="0"/>
              <a:t>As you can see, two rows with value 1 in the </a:t>
            </a:r>
            <a:r>
              <a:rPr lang="en-US" dirty="0" err="1"/>
              <a:t>categoryId</a:t>
            </a:r>
            <a:r>
              <a:rPr lang="en-US" dirty="0"/>
              <a:t> column of the products table were automatically updated to 100 because of the ON UPDATE CASCADE action.</a:t>
            </a:r>
          </a:p>
          <a:p>
            <a:pPr marL="0" indent="0">
              <a:buNone/>
            </a:pPr>
            <a:endParaRPr lang="en-US" dirty="0"/>
          </a:p>
          <a:p>
            <a:pPr marL="0" indent="0">
              <a:buNone/>
            </a:pPr>
            <a:r>
              <a:rPr lang="en-US" dirty="0"/>
              <a:t>8) Delete </a:t>
            </a:r>
            <a:r>
              <a:rPr lang="en-US" dirty="0" err="1"/>
              <a:t>categoryId</a:t>
            </a:r>
            <a:r>
              <a:rPr lang="en-US" dirty="0"/>
              <a:t> 2 from the categories table:</a:t>
            </a:r>
          </a:p>
          <a:p>
            <a:pPr marL="0" indent="0">
              <a:buNone/>
            </a:pPr>
            <a:endParaRPr lang="en-US" dirty="0"/>
          </a:p>
          <a:p>
            <a:pPr marL="0" indent="0">
              <a:buNone/>
            </a:pPr>
            <a:r>
              <a:rPr lang="en-US" dirty="0"/>
              <a:t>DELETE FROM categories</a:t>
            </a:r>
          </a:p>
          <a:p>
            <a:pPr marL="0" indent="0">
              <a:buNone/>
            </a:pPr>
            <a:r>
              <a:rPr lang="en-US" dirty="0"/>
              <a:t>WHERE </a:t>
            </a:r>
            <a:r>
              <a:rPr lang="en-US" dirty="0" err="1"/>
              <a:t>categoryId</a:t>
            </a:r>
            <a:r>
              <a:rPr lang="en-US" dirty="0"/>
              <a:t> = 2;</a:t>
            </a:r>
          </a:p>
          <a:p>
            <a:pPr marL="0" indent="0">
              <a:buNone/>
            </a:pPr>
            <a:r>
              <a:rPr lang="en-US" dirty="0"/>
              <a:t>9) Verify the deletion:</a:t>
            </a:r>
          </a:p>
          <a:p>
            <a:pPr marL="0" indent="0">
              <a:buNone/>
            </a:pPr>
            <a:endParaRPr lang="en-US" dirty="0"/>
          </a:p>
          <a:p>
            <a:pPr marL="0" indent="0">
              <a:buNone/>
            </a:pPr>
            <a:r>
              <a:rPr lang="en-US" dirty="0"/>
              <a:t>SELECT * FROM categories;</a:t>
            </a:r>
          </a:p>
        </p:txBody>
      </p:sp>
      <p:sp>
        <p:nvSpPr>
          <p:cNvPr id="4" name="Footer Placeholder 3">
            <a:extLst>
              <a:ext uri="{FF2B5EF4-FFF2-40B4-BE49-F238E27FC236}">
                <a16:creationId xmlns:a16="http://schemas.microsoft.com/office/drawing/2014/main" id="{9CE03E9E-511E-4337-8B4D-9AD428BDE27A}"/>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E823ED63-8143-4808-9715-6BE3E4D8B0C2}"/>
              </a:ext>
            </a:extLst>
          </p:cNvPr>
          <p:cNvSpPr>
            <a:spLocks noGrp="1"/>
          </p:cNvSpPr>
          <p:nvPr>
            <p:ph type="sldNum" sz="quarter" idx="12"/>
          </p:nvPr>
        </p:nvSpPr>
        <p:spPr/>
        <p:txBody>
          <a:bodyPr/>
          <a:lstStyle/>
          <a:p>
            <a:fld id="{CBA38C19-DD30-46F9-A559-7559A714E450}" type="slidenum">
              <a:rPr lang="en-US" smtClean="0"/>
              <a:t>21</a:t>
            </a:fld>
            <a:endParaRPr lang="en-US"/>
          </a:p>
        </p:txBody>
      </p:sp>
      <p:pic>
        <p:nvPicPr>
          <p:cNvPr id="20483" name="Picture 3">
            <a:extLst>
              <a:ext uri="{FF2B5EF4-FFF2-40B4-BE49-F238E27FC236}">
                <a16:creationId xmlns:a16="http://schemas.microsoft.com/office/drawing/2014/main" id="{1678E92E-D248-4728-8528-263DD7EDAE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1210" y="4211782"/>
            <a:ext cx="4476002" cy="1011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8016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B6ACF-0A39-4DC5-88B0-7A17E064A72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89FAE4-A466-4B5A-9D9D-542ECF139561}"/>
              </a:ext>
            </a:extLst>
          </p:cNvPr>
          <p:cNvSpPr>
            <a:spLocks noGrp="1"/>
          </p:cNvSpPr>
          <p:nvPr>
            <p:ph idx="1"/>
          </p:nvPr>
        </p:nvSpPr>
        <p:spPr/>
        <p:txBody>
          <a:bodyPr/>
          <a:lstStyle/>
          <a:p>
            <a:pPr marL="0" indent="0">
              <a:buNone/>
            </a:pPr>
            <a:r>
              <a:rPr lang="en-US" dirty="0"/>
              <a:t>10) Check the products table:</a:t>
            </a:r>
          </a:p>
          <a:p>
            <a:pPr marL="0" indent="0">
              <a:buNone/>
            </a:pPr>
            <a:endParaRPr lang="en-US" dirty="0"/>
          </a:p>
          <a:p>
            <a:pPr marL="0" indent="0">
              <a:buNone/>
            </a:pPr>
            <a:r>
              <a:rPr lang="en-US" dirty="0"/>
              <a:t>SELECT * FROM products;</a:t>
            </a:r>
          </a:p>
        </p:txBody>
      </p:sp>
      <p:sp>
        <p:nvSpPr>
          <p:cNvPr id="4" name="Footer Placeholder 3">
            <a:extLst>
              <a:ext uri="{FF2B5EF4-FFF2-40B4-BE49-F238E27FC236}">
                <a16:creationId xmlns:a16="http://schemas.microsoft.com/office/drawing/2014/main" id="{B1C1C40D-C61F-4968-A96A-25F19CE24673}"/>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F0144257-57D8-478C-8F7B-2EBE080273A9}"/>
              </a:ext>
            </a:extLst>
          </p:cNvPr>
          <p:cNvSpPr>
            <a:spLocks noGrp="1"/>
          </p:cNvSpPr>
          <p:nvPr>
            <p:ph type="sldNum" sz="quarter" idx="12"/>
          </p:nvPr>
        </p:nvSpPr>
        <p:spPr/>
        <p:txBody>
          <a:bodyPr/>
          <a:lstStyle/>
          <a:p>
            <a:fld id="{CBA38C19-DD30-46F9-A559-7559A714E450}" type="slidenum">
              <a:rPr lang="en-US" smtClean="0"/>
              <a:t>22</a:t>
            </a:fld>
            <a:endParaRPr lang="en-US"/>
          </a:p>
        </p:txBody>
      </p:sp>
      <p:pic>
        <p:nvPicPr>
          <p:cNvPr id="21507" name="Picture 3">
            <a:extLst>
              <a:ext uri="{FF2B5EF4-FFF2-40B4-BE49-F238E27FC236}">
                <a16:creationId xmlns:a16="http://schemas.microsoft.com/office/drawing/2014/main" id="{B119A978-A345-4493-B7A0-DDEE1C3DFD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9" y="3152775"/>
            <a:ext cx="5078559" cy="1280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542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F4BF6-3B6B-475F-961D-AFD06AB22A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919A06-DD01-4AE2-8F1B-CEE8ECA9EA6B}"/>
              </a:ext>
            </a:extLst>
          </p:cNvPr>
          <p:cNvSpPr>
            <a:spLocks noGrp="1"/>
          </p:cNvSpPr>
          <p:nvPr>
            <p:ph idx="1"/>
          </p:nvPr>
        </p:nvSpPr>
        <p:spPr/>
        <p:txBody>
          <a:bodyPr>
            <a:normAutofit fontScale="55000" lnSpcReduction="20000"/>
          </a:bodyPr>
          <a:lstStyle/>
          <a:p>
            <a:pPr marL="0" indent="0">
              <a:buNone/>
            </a:pPr>
            <a:r>
              <a:rPr lang="en-US" dirty="0"/>
              <a:t>All products with </a:t>
            </a:r>
            <a:r>
              <a:rPr lang="en-US" dirty="0" err="1"/>
              <a:t>categoryId</a:t>
            </a:r>
            <a:r>
              <a:rPr lang="en-US" dirty="0"/>
              <a:t> 2 from the products table were automatically deleted because of the ON DELETE CASCADE action.</a:t>
            </a:r>
          </a:p>
          <a:p>
            <a:pPr marL="0" indent="0">
              <a:buNone/>
            </a:pPr>
            <a:endParaRPr lang="en-US" dirty="0"/>
          </a:p>
          <a:p>
            <a:pPr marL="0" indent="0">
              <a:buNone/>
            </a:pPr>
            <a:r>
              <a:rPr lang="en-US" dirty="0"/>
              <a:t>SET NULL action</a:t>
            </a:r>
          </a:p>
          <a:p>
            <a:pPr marL="0" indent="0">
              <a:buNone/>
            </a:pPr>
            <a:r>
              <a:rPr lang="en-US" dirty="0"/>
              <a:t>These steps illustrate how the ON UPDATE SET NULL and ON DELETE SET NULL actions work.</a:t>
            </a:r>
          </a:p>
          <a:p>
            <a:pPr marL="0" indent="0">
              <a:buNone/>
            </a:pPr>
            <a:endParaRPr lang="en-US" dirty="0"/>
          </a:p>
          <a:p>
            <a:pPr marL="0" indent="0">
              <a:buNone/>
            </a:pPr>
            <a:r>
              <a:rPr lang="en-US" dirty="0"/>
              <a:t>1) Drop both categories and products tables:</a:t>
            </a:r>
          </a:p>
          <a:p>
            <a:pPr marL="0" indent="0">
              <a:buNone/>
            </a:pPr>
            <a:endParaRPr lang="en-US" dirty="0"/>
          </a:p>
          <a:p>
            <a:pPr marL="0" indent="0">
              <a:buNone/>
            </a:pPr>
            <a:r>
              <a:rPr lang="en-US" dirty="0"/>
              <a:t>DROP TABLE IF EXISTS categories;</a:t>
            </a:r>
          </a:p>
          <a:p>
            <a:pPr marL="0" indent="0">
              <a:buNone/>
            </a:pPr>
            <a:r>
              <a:rPr lang="en-US" dirty="0"/>
              <a:t>DROP TABLE IF EXISTS products;</a:t>
            </a:r>
          </a:p>
          <a:p>
            <a:pPr marL="0" indent="0">
              <a:buNone/>
            </a:pPr>
            <a:r>
              <a:rPr lang="en-US" dirty="0"/>
              <a:t>2) Create the categories and products tables:</a:t>
            </a:r>
          </a:p>
          <a:p>
            <a:pPr marL="0" indent="0">
              <a:buNone/>
            </a:pPr>
            <a:endParaRPr lang="en-US" dirty="0"/>
          </a:p>
          <a:p>
            <a:pPr marL="0" indent="0">
              <a:buNone/>
            </a:pPr>
            <a:r>
              <a:rPr lang="en-US" dirty="0"/>
              <a:t>CREATE TABLE categories(</a:t>
            </a:r>
          </a:p>
          <a:p>
            <a:pPr marL="0" indent="0">
              <a:buNone/>
            </a:pPr>
            <a:r>
              <a:rPr lang="en-US" dirty="0"/>
              <a:t>    </a:t>
            </a:r>
            <a:r>
              <a:rPr lang="en-US" dirty="0" err="1"/>
              <a:t>categoryId</a:t>
            </a:r>
            <a:r>
              <a:rPr lang="en-US" dirty="0"/>
              <a:t> INT AUTO_INCREMENT PRIMARY KEY,</a:t>
            </a:r>
          </a:p>
          <a:p>
            <a:pPr marL="0" indent="0">
              <a:buNone/>
            </a:pPr>
            <a:r>
              <a:rPr lang="en-US" dirty="0"/>
              <a:t>    </a:t>
            </a:r>
            <a:r>
              <a:rPr lang="en-US" dirty="0" err="1"/>
              <a:t>categoryName</a:t>
            </a:r>
            <a:r>
              <a:rPr lang="en-US" dirty="0"/>
              <a:t> VARCHAR(100) NOT NULL</a:t>
            </a:r>
          </a:p>
          <a:p>
            <a:pPr marL="0" indent="0">
              <a:buNone/>
            </a:pPr>
            <a:r>
              <a:rPr lang="en-US" dirty="0"/>
              <a:t>)ENGINE=INNODB;</a:t>
            </a:r>
          </a:p>
        </p:txBody>
      </p:sp>
      <p:sp>
        <p:nvSpPr>
          <p:cNvPr id="4" name="Footer Placeholder 3">
            <a:extLst>
              <a:ext uri="{FF2B5EF4-FFF2-40B4-BE49-F238E27FC236}">
                <a16:creationId xmlns:a16="http://schemas.microsoft.com/office/drawing/2014/main" id="{A68B0F89-20C7-4F47-ABD8-D70DA2345356}"/>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C9227AC2-332C-43DA-B0A8-C52E0688E113}"/>
              </a:ext>
            </a:extLst>
          </p:cNvPr>
          <p:cNvSpPr>
            <a:spLocks noGrp="1"/>
          </p:cNvSpPr>
          <p:nvPr>
            <p:ph type="sldNum" sz="quarter" idx="12"/>
          </p:nvPr>
        </p:nvSpPr>
        <p:spPr/>
        <p:txBody>
          <a:bodyPr/>
          <a:lstStyle/>
          <a:p>
            <a:fld id="{CBA38C19-DD30-46F9-A559-7559A714E450}" type="slidenum">
              <a:rPr lang="en-US" smtClean="0"/>
              <a:t>23</a:t>
            </a:fld>
            <a:endParaRPr lang="en-US"/>
          </a:p>
        </p:txBody>
      </p:sp>
    </p:spTree>
    <p:extLst>
      <p:ext uri="{BB962C8B-B14F-4D97-AF65-F5344CB8AC3E}">
        <p14:creationId xmlns:p14="http://schemas.microsoft.com/office/powerpoint/2010/main" val="8099071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CC7B7-6E45-4E14-83A1-0EC10FB120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8256B1-91D0-4DC8-9AFB-D6477F6397A0}"/>
              </a:ext>
            </a:extLst>
          </p:cNvPr>
          <p:cNvSpPr>
            <a:spLocks noGrp="1"/>
          </p:cNvSpPr>
          <p:nvPr>
            <p:ph idx="1"/>
          </p:nvPr>
        </p:nvSpPr>
        <p:spPr/>
        <p:txBody>
          <a:bodyPr>
            <a:normAutofit fontScale="92500" lnSpcReduction="20000"/>
          </a:bodyPr>
          <a:lstStyle/>
          <a:p>
            <a:pPr marL="0" indent="0">
              <a:buNone/>
            </a:pPr>
            <a:r>
              <a:rPr lang="en-US" dirty="0"/>
              <a:t>CREATE TABLE products(</a:t>
            </a:r>
          </a:p>
          <a:p>
            <a:pPr marL="0" indent="0">
              <a:buNone/>
            </a:pPr>
            <a:r>
              <a:rPr lang="en-US" dirty="0"/>
              <a:t>    </a:t>
            </a:r>
            <a:r>
              <a:rPr lang="en-US" dirty="0" err="1"/>
              <a:t>productId</a:t>
            </a:r>
            <a:r>
              <a:rPr lang="en-US" dirty="0"/>
              <a:t> INT AUTO_INCREMENT PRIMARY KEY,</a:t>
            </a:r>
          </a:p>
          <a:p>
            <a:pPr marL="0" indent="0">
              <a:buNone/>
            </a:pPr>
            <a:r>
              <a:rPr lang="en-US" dirty="0"/>
              <a:t>    </a:t>
            </a:r>
            <a:r>
              <a:rPr lang="en-US" dirty="0" err="1"/>
              <a:t>productName</a:t>
            </a:r>
            <a:r>
              <a:rPr lang="en-US" dirty="0"/>
              <a:t> varchar(100) not null,</a:t>
            </a:r>
          </a:p>
          <a:p>
            <a:pPr marL="0" indent="0">
              <a:buNone/>
            </a:pPr>
            <a:r>
              <a:rPr lang="en-US" dirty="0"/>
              <a:t>    </a:t>
            </a:r>
            <a:r>
              <a:rPr lang="en-US" dirty="0" err="1"/>
              <a:t>categoryId</a:t>
            </a:r>
            <a:r>
              <a:rPr lang="en-US" dirty="0"/>
              <a:t> INT,</a:t>
            </a:r>
          </a:p>
          <a:p>
            <a:pPr marL="0" indent="0">
              <a:buNone/>
            </a:pPr>
            <a:r>
              <a:rPr lang="en-US" dirty="0"/>
              <a:t>    CONSTRAINT </a:t>
            </a:r>
            <a:r>
              <a:rPr lang="en-US" dirty="0" err="1"/>
              <a:t>fk_category</a:t>
            </a:r>
            <a:endParaRPr lang="en-US" dirty="0"/>
          </a:p>
          <a:p>
            <a:pPr marL="0" indent="0">
              <a:buNone/>
            </a:pPr>
            <a:r>
              <a:rPr lang="en-US" dirty="0"/>
              <a:t>    FOREIGN KEY (</a:t>
            </a:r>
            <a:r>
              <a:rPr lang="en-US" dirty="0" err="1"/>
              <a:t>categoryId</a:t>
            </a:r>
            <a:r>
              <a:rPr lang="en-US" dirty="0"/>
              <a:t>) </a:t>
            </a:r>
          </a:p>
          <a:p>
            <a:pPr marL="0" indent="0">
              <a:buNone/>
            </a:pPr>
            <a:r>
              <a:rPr lang="en-US" dirty="0"/>
              <a:t>        REFERENCES categories(</a:t>
            </a:r>
            <a:r>
              <a:rPr lang="en-US" dirty="0" err="1"/>
              <a:t>categoryId</a:t>
            </a:r>
            <a:r>
              <a:rPr lang="en-US" dirty="0"/>
              <a:t>)</a:t>
            </a:r>
          </a:p>
          <a:p>
            <a:pPr marL="0" indent="0">
              <a:buNone/>
            </a:pPr>
            <a:r>
              <a:rPr lang="en-US" dirty="0"/>
              <a:t>        ON UPDATE SET NULL</a:t>
            </a:r>
          </a:p>
          <a:p>
            <a:pPr marL="0" indent="0">
              <a:buNone/>
            </a:pPr>
            <a:r>
              <a:rPr lang="en-US" dirty="0"/>
              <a:t>        ON DELETE SET NULL </a:t>
            </a:r>
          </a:p>
          <a:p>
            <a:pPr marL="0" indent="0">
              <a:buNone/>
            </a:pPr>
            <a:r>
              <a:rPr lang="en-US" dirty="0"/>
              <a:t>)ENGINE=INNODB;</a:t>
            </a:r>
          </a:p>
        </p:txBody>
      </p:sp>
      <p:sp>
        <p:nvSpPr>
          <p:cNvPr id="4" name="Footer Placeholder 3">
            <a:extLst>
              <a:ext uri="{FF2B5EF4-FFF2-40B4-BE49-F238E27FC236}">
                <a16:creationId xmlns:a16="http://schemas.microsoft.com/office/drawing/2014/main" id="{37DD32F1-0498-4DCD-A7C3-9B403F50F253}"/>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381C0994-3AAD-4846-A11F-BBC513F9395E}"/>
              </a:ext>
            </a:extLst>
          </p:cNvPr>
          <p:cNvSpPr>
            <a:spLocks noGrp="1"/>
          </p:cNvSpPr>
          <p:nvPr>
            <p:ph type="sldNum" sz="quarter" idx="12"/>
          </p:nvPr>
        </p:nvSpPr>
        <p:spPr/>
        <p:txBody>
          <a:bodyPr/>
          <a:lstStyle/>
          <a:p>
            <a:fld id="{CBA38C19-DD30-46F9-A559-7559A714E450}" type="slidenum">
              <a:rPr lang="en-US" smtClean="0"/>
              <a:t>24</a:t>
            </a:fld>
            <a:endParaRPr lang="en-US"/>
          </a:p>
        </p:txBody>
      </p:sp>
    </p:spTree>
    <p:extLst>
      <p:ext uri="{BB962C8B-B14F-4D97-AF65-F5344CB8AC3E}">
        <p14:creationId xmlns:p14="http://schemas.microsoft.com/office/powerpoint/2010/main" val="573057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7ED71-3800-4B40-B2EB-640DC59EDB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20C818D-5031-4916-AD70-592FD40C4B75}"/>
              </a:ext>
            </a:extLst>
          </p:cNvPr>
          <p:cNvSpPr>
            <a:spLocks noGrp="1"/>
          </p:cNvSpPr>
          <p:nvPr>
            <p:ph idx="1"/>
          </p:nvPr>
        </p:nvSpPr>
        <p:spPr/>
        <p:txBody>
          <a:bodyPr>
            <a:normAutofit lnSpcReduction="10000"/>
          </a:bodyPr>
          <a:lstStyle/>
          <a:p>
            <a:pPr marL="0" indent="0">
              <a:buNone/>
            </a:pPr>
            <a:r>
              <a:rPr lang="en-US" dirty="0"/>
              <a:t>The foreign key in the products table changed to ON UPDATE SET NULL and ON DELETE SET NULL options.</a:t>
            </a:r>
          </a:p>
          <a:p>
            <a:pPr marL="0" indent="0">
              <a:buNone/>
            </a:pPr>
            <a:endParaRPr lang="en-US" dirty="0"/>
          </a:p>
          <a:p>
            <a:pPr marL="0" indent="0">
              <a:buNone/>
            </a:pPr>
            <a:r>
              <a:rPr lang="en-US" dirty="0"/>
              <a:t>3) Insert rows into the categories table:</a:t>
            </a:r>
          </a:p>
          <a:p>
            <a:pPr marL="0" indent="0">
              <a:buNone/>
            </a:pPr>
            <a:endParaRPr lang="en-US" dirty="0"/>
          </a:p>
          <a:p>
            <a:pPr marL="0" indent="0">
              <a:buNone/>
            </a:pPr>
            <a:r>
              <a:rPr lang="en-US" dirty="0"/>
              <a:t>INSERT INTO categories(</a:t>
            </a:r>
            <a:r>
              <a:rPr lang="en-US" dirty="0" err="1"/>
              <a:t>categoryName</a:t>
            </a:r>
            <a:r>
              <a:rPr lang="en-US" dirty="0"/>
              <a:t>)</a:t>
            </a:r>
          </a:p>
          <a:p>
            <a:pPr marL="0" indent="0">
              <a:buNone/>
            </a:pPr>
            <a:r>
              <a:rPr lang="en-US" dirty="0"/>
              <a:t>VALUES</a:t>
            </a:r>
          </a:p>
          <a:p>
            <a:pPr marL="0" indent="0">
              <a:buNone/>
            </a:pPr>
            <a:r>
              <a:rPr lang="en-US" dirty="0"/>
              <a:t>    ('Smartphone'),</a:t>
            </a:r>
          </a:p>
          <a:p>
            <a:pPr marL="0" indent="0">
              <a:buNone/>
            </a:pPr>
            <a:r>
              <a:rPr lang="en-US" dirty="0"/>
              <a:t>    ('Smartwatch');</a:t>
            </a:r>
          </a:p>
        </p:txBody>
      </p:sp>
      <p:sp>
        <p:nvSpPr>
          <p:cNvPr id="4" name="Footer Placeholder 3">
            <a:extLst>
              <a:ext uri="{FF2B5EF4-FFF2-40B4-BE49-F238E27FC236}">
                <a16:creationId xmlns:a16="http://schemas.microsoft.com/office/drawing/2014/main" id="{ADDE462E-FCB4-4749-B954-6ADBB75DD591}"/>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4A5CE889-2C27-468E-91F9-9CC67C70D50A}"/>
              </a:ext>
            </a:extLst>
          </p:cNvPr>
          <p:cNvSpPr>
            <a:spLocks noGrp="1"/>
          </p:cNvSpPr>
          <p:nvPr>
            <p:ph type="sldNum" sz="quarter" idx="12"/>
          </p:nvPr>
        </p:nvSpPr>
        <p:spPr/>
        <p:txBody>
          <a:bodyPr/>
          <a:lstStyle/>
          <a:p>
            <a:fld id="{CBA38C19-DD30-46F9-A559-7559A714E450}" type="slidenum">
              <a:rPr lang="en-US" smtClean="0"/>
              <a:t>25</a:t>
            </a:fld>
            <a:endParaRPr lang="en-US"/>
          </a:p>
        </p:txBody>
      </p:sp>
    </p:spTree>
    <p:extLst>
      <p:ext uri="{BB962C8B-B14F-4D97-AF65-F5344CB8AC3E}">
        <p14:creationId xmlns:p14="http://schemas.microsoft.com/office/powerpoint/2010/main" val="2830464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73D6C-FA9C-4CC6-A649-F8254E79D4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8904B4-6F87-4C3B-981C-A0BD7A0A2070}"/>
              </a:ext>
            </a:extLst>
          </p:cNvPr>
          <p:cNvSpPr>
            <a:spLocks noGrp="1"/>
          </p:cNvSpPr>
          <p:nvPr>
            <p:ph idx="1"/>
          </p:nvPr>
        </p:nvSpPr>
        <p:spPr/>
        <p:txBody>
          <a:bodyPr>
            <a:normAutofit fontScale="62500" lnSpcReduction="20000"/>
          </a:bodyPr>
          <a:lstStyle/>
          <a:p>
            <a:pPr marL="0" indent="0">
              <a:buNone/>
            </a:pPr>
            <a:r>
              <a:rPr lang="en-US" dirty="0"/>
              <a:t>4) Insert rows into the products table:</a:t>
            </a:r>
          </a:p>
          <a:p>
            <a:pPr marL="0" indent="0">
              <a:buNone/>
            </a:pPr>
            <a:endParaRPr lang="en-US" dirty="0"/>
          </a:p>
          <a:p>
            <a:pPr marL="0" indent="0">
              <a:buNone/>
            </a:pPr>
            <a:r>
              <a:rPr lang="en-US" dirty="0"/>
              <a:t>INSERT INTO products(</a:t>
            </a:r>
            <a:r>
              <a:rPr lang="en-US" dirty="0" err="1"/>
              <a:t>productName</a:t>
            </a:r>
            <a:r>
              <a:rPr lang="en-US" dirty="0"/>
              <a:t>, </a:t>
            </a:r>
            <a:r>
              <a:rPr lang="en-US" dirty="0" err="1"/>
              <a:t>categoryId</a:t>
            </a:r>
            <a:r>
              <a:rPr lang="en-US" dirty="0"/>
              <a:t>)</a:t>
            </a:r>
          </a:p>
          <a:p>
            <a:pPr marL="0" indent="0">
              <a:buNone/>
            </a:pPr>
            <a:r>
              <a:rPr lang="en-US" dirty="0"/>
              <a:t>VALUES</a:t>
            </a:r>
          </a:p>
          <a:p>
            <a:pPr marL="0" indent="0">
              <a:buNone/>
            </a:pPr>
            <a:r>
              <a:rPr lang="en-US" dirty="0"/>
              <a:t>    ('iPhone', 1), </a:t>
            </a:r>
          </a:p>
          <a:p>
            <a:pPr marL="0" indent="0">
              <a:buNone/>
            </a:pPr>
            <a:r>
              <a:rPr lang="en-US" dirty="0"/>
              <a:t>    ('Galaxy Note',1),</a:t>
            </a:r>
          </a:p>
          <a:p>
            <a:pPr marL="0" indent="0">
              <a:buNone/>
            </a:pPr>
            <a:r>
              <a:rPr lang="en-US" dirty="0"/>
              <a:t>    ('Apple Watch',2),</a:t>
            </a:r>
          </a:p>
          <a:p>
            <a:pPr marL="0" indent="0">
              <a:buNone/>
            </a:pPr>
            <a:r>
              <a:rPr lang="en-US" dirty="0"/>
              <a:t>    ('Samsung </a:t>
            </a:r>
            <a:r>
              <a:rPr lang="en-US" dirty="0" err="1"/>
              <a:t>Galary</a:t>
            </a:r>
            <a:r>
              <a:rPr lang="en-US" dirty="0"/>
              <a:t> Watch',2);</a:t>
            </a:r>
          </a:p>
          <a:p>
            <a:pPr marL="0" indent="0">
              <a:buNone/>
            </a:pPr>
            <a:r>
              <a:rPr lang="en-US" dirty="0"/>
              <a:t>5) Update </a:t>
            </a:r>
            <a:r>
              <a:rPr lang="en-US" dirty="0" err="1"/>
              <a:t>categoryId</a:t>
            </a:r>
            <a:r>
              <a:rPr lang="en-US" dirty="0"/>
              <a:t> from 1 to 100 in the categories table:</a:t>
            </a:r>
          </a:p>
          <a:p>
            <a:pPr marL="0" indent="0">
              <a:buNone/>
            </a:pPr>
            <a:endParaRPr lang="en-US" dirty="0"/>
          </a:p>
          <a:p>
            <a:pPr marL="0" indent="0">
              <a:buNone/>
            </a:pPr>
            <a:r>
              <a:rPr lang="en-US" dirty="0"/>
              <a:t>UPDATE categories</a:t>
            </a:r>
          </a:p>
          <a:p>
            <a:pPr marL="0" indent="0">
              <a:buNone/>
            </a:pPr>
            <a:r>
              <a:rPr lang="en-US" dirty="0"/>
              <a:t>SET </a:t>
            </a:r>
            <a:r>
              <a:rPr lang="en-US" dirty="0" err="1"/>
              <a:t>categoryId</a:t>
            </a:r>
            <a:r>
              <a:rPr lang="en-US" dirty="0"/>
              <a:t> = 100</a:t>
            </a:r>
          </a:p>
          <a:p>
            <a:pPr marL="0" indent="0">
              <a:buNone/>
            </a:pPr>
            <a:r>
              <a:rPr lang="en-US" dirty="0"/>
              <a:t>WHERE </a:t>
            </a:r>
            <a:r>
              <a:rPr lang="en-US" dirty="0" err="1"/>
              <a:t>categoryId</a:t>
            </a:r>
            <a:r>
              <a:rPr lang="en-US" dirty="0"/>
              <a:t> = 1;</a:t>
            </a:r>
          </a:p>
        </p:txBody>
      </p:sp>
      <p:sp>
        <p:nvSpPr>
          <p:cNvPr id="4" name="Footer Placeholder 3">
            <a:extLst>
              <a:ext uri="{FF2B5EF4-FFF2-40B4-BE49-F238E27FC236}">
                <a16:creationId xmlns:a16="http://schemas.microsoft.com/office/drawing/2014/main" id="{3E6280E3-2525-4B6A-8175-F0FBF328E422}"/>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E67D2282-7E26-42D7-B8FB-592E4EFC6AE7}"/>
              </a:ext>
            </a:extLst>
          </p:cNvPr>
          <p:cNvSpPr>
            <a:spLocks noGrp="1"/>
          </p:cNvSpPr>
          <p:nvPr>
            <p:ph type="sldNum" sz="quarter" idx="12"/>
          </p:nvPr>
        </p:nvSpPr>
        <p:spPr/>
        <p:txBody>
          <a:bodyPr/>
          <a:lstStyle/>
          <a:p>
            <a:fld id="{CBA38C19-DD30-46F9-A559-7559A714E450}" type="slidenum">
              <a:rPr lang="en-US" smtClean="0"/>
              <a:t>26</a:t>
            </a:fld>
            <a:endParaRPr lang="en-US"/>
          </a:p>
        </p:txBody>
      </p:sp>
    </p:spTree>
    <p:extLst>
      <p:ext uri="{BB962C8B-B14F-4D97-AF65-F5344CB8AC3E}">
        <p14:creationId xmlns:p14="http://schemas.microsoft.com/office/powerpoint/2010/main" val="31689088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3F66A-1C6A-4252-8F3E-18BA3A1E0A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B579A9-70C5-4395-9A58-D4CD1A881A15}"/>
              </a:ext>
            </a:extLst>
          </p:cNvPr>
          <p:cNvSpPr>
            <a:spLocks noGrp="1"/>
          </p:cNvSpPr>
          <p:nvPr>
            <p:ph idx="1"/>
          </p:nvPr>
        </p:nvSpPr>
        <p:spPr/>
        <p:txBody>
          <a:bodyPr/>
          <a:lstStyle/>
          <a:p>
            <a:pPr marL="0" indent="0">
              <a:buNone/>
            </a:pPr>
            <a:r>
              <a:rPr lang="en-US" dirty="0"/>
              <a:t>6) Verify the update:</a:t>
            </a:r>
          </a:p>
          <a:p>
            <a:pPr marL="0" indent="0">
              <a:buNone/>
            </a:pPr>
            <a:endParaRPr lang="en-US" dirty="0"/>
          </a:p>
          <a:p>
            <a:pPr marL="0" indent="0">
              <a:buNone/>
            </a:pPr>
            <a:r>
              <a:rPr lang="en-US" dirty="0"/>
              <a:t>SELECT * FROM categories;</a:t>
            </a:r>
          </a:p>
        </p:txBody>
      </p:sp>
      <p:sp>
        <p:nvSpPr>
          <p:cNvPr id="4" name="Footer Placeholder 3">
            <a:extLst>
              <a:ext uri="{FF2B5EF4-FFF2-40B4-BE49-F238E27FC236}">
                <a16:creationId xmlns:a16="http://schemas.microsoft.com/office/drawing/2014/main" id="{16B1D256-8B1C-41F5-A2E8-DA301B22B6DA}"/>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8D88965B-450E-40EB-93D2-205E0A9B87C0}"/>
              </a:ext>
            </a:extLst>
          </p:cNvPr>
          <p:cNvSpPr>
            <a:spLocks noGrp="1"/>
          </p:cNvSpPr>
          <p:nvPr>
            <p:ph type="sldNum" sz="quarter" idx="12"/>
          </p:nvPr>
        </p:nvSpPr>
        <p:spPr/>
        <p:txBody>
          <a:bodyPr/>
          <a:lstStyle/>
          <a:p>
            <a:fld id="{CBA38C19-DD30-46F9-A559-7559A714E450}" type="slidenum">
              <a:rPr lang="en-US" smtClean="0"/>
              <a:t>27</a:t>
            </a:fld>
            <a:endParaRPr lang="en-US"/>
          </a:p>
        </p:txBody>
      </p:sp>
      <p:pic>
        <p:nvPicPr>
          <p:cNvPr id="25603" name="Picture 3">
            <a:extLst>
              <a:ext uri="{FF2B5EF4-FFF2-40B4-BE49-F238E27FC236}">
                <a16:creationId xmlns:a16="http://schemas.microsoft.com/office/drawing/2014/main" id="{1B761119-23AF-40F6-A6FB-D2C61867B4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3148013"/>
            <a:ext cx="4661112" cy="1562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8918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8F47F-71D6-440F-903C-3A1775BA9D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654398-52A7-4FEF-85E0-C78C6891E193}"/>
              </a:ext>
            </a:extLst>
          </p:cNvPr>
          <p:cNvSpPr>
            <a:spLocks noGrp="1"/>
          </p:cNvSpPr>
          <p:nvPr>
            <p:ph idx="1"/>
          </p:nvPr>
        </p:nvSpPr>
        <p:spPr/>
        <p:txBody>
          <a:bodyPr/>
          <a:lstStyle/>
          <a:p>
            <a:pPr marL="0" indent="0">
              <a:buNone/>
            </a:pPr>
            <a:r>
              <a:rPr lang="en-US" dirty="0"/>
              <a:t>7) Select data from the products table:</a:t>
            </a:r>
          </a:p>
          <a:p>
            <a:pPr marL="0" indent="0">
              <a:buNone/>
            </a:pPr>
            <a:endParaRPr lang="en-US" dirty="0"/>
          </a:p>
        </p:txBody>
      </p:sp>
      <p:sp>
        <p:nvSpPr>
          <p:cNvPr id="4" name="Footer Placeholder 3">
            <a:extLst>
              <a:ext uri="{FF2B5EF4-FFF2-40B4-BE49-F238E27FC236}">
                <a16:creationId xmlns:a16="http://schemas.microsoft.com/office/drawing/2014/main" id="{6D6997F6-C0C3-42DD-8739-D0F9D7EF770F}"/>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976214C9-431E-40B5-8C0A-821ECD0CB238}"/>
              </a:ext>
            </a:extLst>
          </p:cNvPr>
          <p:cNvSpPr>
            <a:spLocks noGrp="1"/>
          </p:cNvSpPr>
          <p:nvPr>
            <p:ph type="sldNum" sz="quarter" idx="12"/>
          </p:nvPr>
        </p:nvSpPr>
        <p:spPr/>
        <p:txBody>
          <a:bodyPr/>
          <a:lstStyle/>
          <a:p>
            <a:fld id="{CBA38C19-DD30-46F9-A559-7559A714E450}" type="slidenum">
              <a:rPr lang="en-US" smtClean="0"/>
              <a:t>28</a:t>
            </a:fld>
            <a:endParaRPr lang="en-US"/>
          </a:p>
        </p:txBody>
      </p:sp>
      <p:pic>
        <p:nvPicPr>
          <p:cNvPr id="26627" name="Picture 3">
            <a:extLst>
              <a:ext uri="{FF2B5EF4-FFF2-40B4-BE49-F238E27FC236}">
                <a16:creationId xmlns:a16="http://schemas.microsoft.com/office/drawing/2014/main" id="{C353EEAC-C339-41B2-B610-D2A8A49EDE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3924" y="2962274"/>
            <a:ext cx="5021229" cy="1720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7115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7D0F6-45C6-4960-9E8D-CFEF2B9E9E5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25B3180-FC7E-47F8-9715-813D4EF0C4E2}"/>
              </a:ext>
            </a:extLst>
          </p:cNvPr>
          <p:cNvSpPr>
            <a:spLocks noGrp="1"/>
          </p:cNvSpPr>
          <p:nvPr>
            <p:ph idx="1"/>
          </p:nvPr>
        </p:nvSpPr>
        <p:spPr/>
        <p:txBody>
          <a:bodyPr>
            <a:normAutofit fontScale="92500" lnSpcReduction="10000"/>
          </a:bodyPr>
          <a:lstStyle/>
          <a:p>
            <a:pPr marL="0" indent="0">
              <a:buNone/>
            </a:pPr>
            <a:r>
              <a:rPr lang="en-US" dirty="0"/>
              <a:t>The rows with the </a:t>
            </a:r>
            <a:r>
              <a:rPr lang="en-US" dirty="0" err="1"/>
              <a:t>categoryId</a:t>
            </a:r>
            <a:r>
              <a:rPr lang="en-US" dirty="0"/>
              <a:t> 1 in the products table were automatically set to NULL due to the ON UPDATE SET NULL action.</a:t>
            </a:r>
          </a:p>
          <a:p>
            <a:pPr marL="0" indent="0">
              <a:buNone/>
            </a:pPr>
            <a:endParaRPr lang="en-US" dirty="0"/>
          </a:p>
          <a:p>
            <a:pPr marL="0" indent="0">
              <a:buNone/>
            </a:pPr>
            <a:r>
              <a:rPr lang="en-US" dirty="0"/>
              <a:t>8) Delete the </a:t>
            </a:r>
            <a:r>
              <a:rPr lang="en-US" dirty="0" err="1"/>
              <a:t>categoryId</a:t>
            </a:r>
            <a:r>
              <a:rPr lang="en-US" dirty="0"/>
              <a:t> 2 from the categories table:</a:t>
            </a:r>
          </a:p>
          <a:p>
            <a:pPr marL="0" indent="0">
              <a:buNone/>
            </a:pPr>
            <a:endParaRPr lang="en-US" dirty="0"/>
          </a:p>
          <a:p>
            <a:pPr marL="0" indent="0">
              <a:buNone/>
            </a:pPr>
            <a:r>
              <a:rPr lang="en-US" dirty="0"/>
              <a:t>DELETE FROM categories </a:t>
            </a:r>
          </a:p>
          <a:p>
            <a:pPr marL="0" indent="0">
              <a:buNone/>
            </a:pPr>
            <a:r>
              <a:rPr lang="en-US" dirty="0"/>
              <a:t>WHERE </a:t>
            </a:r>
            <a:r>
              <a:rPr lang="en-US" dirty="0" err="1"/>
              <a:t>categoryId</a:t>
            </a:r>
            <a:r>
              <a:rPr lang="en-US" dirty="0"/>
              <a:t> = 2;</a:t>
            </a:r>
          </a:p>
          <a:p>
            <a:pPr marL="0" indent="0">
              <a:buNone/>
            </a:pPr>
            <a:r>
              <a:rPr lang="en-US" dirty="0"/>
              <a:t>9) Check the products table:</a:t>
            </a:r>
          </a:p>
          <a:p>
            <a:pPr marL="0" indent="0">
              <a:buNone/>
            </a:pPr>
            <a:endParaRPr lang="en-US" dirty="0"/>
          </a:p>
          <a:p>
            <a:pPr marL="0" indent="0">
              <a:buNone/>
            </a:pPr>
            <a:r>
              <a:rPr lang="en-US" dirty="0"/>
              <a:t>SELECT * FROM products;</a:t>
            </a:r>
          </a:p>
        </p:txBody>
      </p:sp>
      <p:sp>
        <p:nvSpPr>
          <p:cNvPr id="4" name="Footer Placeholder 3">
            <a:extLst>
              <a:ext uri="{FF2B5EF4-FFF2-40B4-BE49-F238E27FC236}">
                <a16:creationId xmlns:a16="http://schemas.microsoft.com/office/drawing/2014/main" id="{59883281-14AA-4268-B6CF-12C85C676065}"/>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55B3420B-81C8-4C19-A697-44D9AA8BEFB9}"/>
              </a:ext>
            </a:extLst>
          </p:cNvPr>
          <p:cNvSpPr>
            <a:spLocks noGrp="1"/>
          </p:cNvSpPr>
          <p:nvPr>
            <p:ph type="sldNum" sz="quarter" idx="12"/>
          </p:nvPr>
        </p:nvSpPr>
        <p:spPr/>
        <p:txBody>
          <a:bodyPr/>
          <a:lstStyle/>
          <a:p>
            <a:fld id="{CBA38C19-DD30-46F9-A559-7559A714E450}" type="slidenum">
              <a:rPr lang="en-US" smtClean="0"/>
              <a:t>29</a:t>
            </a:fld>
            <a:endParaRPr lang="en-US"/>
          </a:p>
        </p:txBody>
      </p:sp>
      <p:pic>
        <p:nvPicPr>
          <p:cNvPr id="27651" name="Picture 3">
            <a:extLst>
              <a:ext uri="{FF2B5EF4-FFF2-40B4-BE49-F238E27FC236}">
                <a16:creationId xmlns:a16="http://schemas.microsoft.com/office/drawing/2014/main" id="{4706D958-6099-48A1-9F8D-9C801992D1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9" y="3811731"/>
            <a:ext cx="4362589" cy="1536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4364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C9040-A488-46B6-A95F-51634B79738A}"/>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89105A22-6229-41F4-A8A4-6A6471D4031B}"/>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8BE27EC8-7FF5-47F9-97E9-C3278B83A087}"/>
              </a:ext>
            </a:extLst>
          </p:cNvPr>
          <p:cNvSpPr>
            <a:spLocks noGrp="1"/>
          </p:cNvSpPr>
          <p:nvPr>
            <p:ph type="sldNum" sz="quarter" idx="12"/>
          </p:nvPr>
        </p:nvSpPr>
        <p:spPr/>
        <p:txBody>
          <a:bodyPr/>
          <a:lstStyle/>
          <a:p>
            <a:fld id="{CBA38C19-DD30-46F9-A559-7559A714E450}" type="slidenum">
              <a:rPr lang="en-US" smtClean="0"/>
              <a:t>3</a:t>
            </a:fld>
            <a:endParaRPr lang="en-US"/>
          </a:p>
        </p:txBody>
      </p:sp>
      <p:sp>
        <p:nvSpPr>
          <p:cNvPr id="6" name="Content Placeholder 5">
            <a:extLst>
              <a:ext uri="{FF2B5EF4-FFF2-40B4-BE49-F238E27FC236}">
                <a16:creationId xmlns:a16="http://schemas.microsoft.com/office/drawing/2014/main" id="{A8BF42AC-A03B-4C58-B9BF-DA983799F80F}"/>
              </a:ext>
            </a:extLst>
          </p:cNvPr>
          <p:cNvSpPr>
            <a:spLocks noGrp="1"/>
          </p:cNvSpPr>
          <p:nvPr>
            <p:ph idx="1"/>
          </p:nvPr>
        </p:nvSpPr>
        <p:spPr/>
        <p:txBody>
          <a:bodyPr>
            <a:normAutofit fontScale="70000" lnSpcReduction="20000"/>
          </a:bodyPr>
          <a:lstStyle/>
          <a:p>
            <a:pPr marL="0" indent="0">
              <a:buNone/>
            </a:pPr>
            <a:r>
              <a:rPr lang="en-US" dirty="0"/>
              <a:t>In this diagram, each customer can have zero or many orders and each order belongs to one customer.</a:t>
            </a:r>
          </a:p>
          <a:p>
            <a:pPr marL="0" indent="0">
              <a:buNone/>
            </a:pPr>
            <a:endParaRPr lang="en-US" dirty="0"/>
          </a:p>
          <a:p>
            <a:pPr marL="0" indent="0">
              <a:buNone/>
            </a:pPr>
            <a:r>
              <a:rPr lang="en-US" dirty="0"/>
              <a:t>The relationship between customers table and orders table is one-to-many. And this relationship is established by the foreign key in the orders table specified by the </a:t>
            </a:r>
            <a:r>
              <a:rPr lang="en-US" dirty="0" err="1"/>
              <a:t>customerNumber</a:t>
            </a:r>
            <a:r>
              <a:rPr lang="en-US" dirty="0"/>
              <a:t> column.</a:t>
            </a:r>
          </a:p>
          <a:p>
            <a:pPr marL="0" indent="0">
              <a:buNone/>
            </a:pPr>
            <a:endParaRPr lang="en-US" dirty="0"/>
          </a:p>
          <a:p>
            <a:pPr marL="0" indent="0">
              <a:buNone/>
            </a:pPr>
            <a:r>
              <a:rPr lang="en-US" dirty="0"/>
              <a:t>The </a:t>
            </a:r>
            <a:r>
              <a:rPr lang="en-US" dirty="0" err="1"/>
              <a:t>customerNumber</a:t>
            </a:r>
            <a:r>
              <a:rPr lang="en-US" dirty="0"/>
              <a:t> column in the orders table links to the </a:t>
            </a:r>
            <a:r>
              <a:rPr lang="en-US" dirty="0" err="1"/>
              <a:t>customerNumber</a:t>
            </a:r>
            <a:r>
              <a:rPr lang="en-US" dirty="0"/>
              <a:t> primary key column in the customers table.</a:t>
            </a:r>
          </a:p>
          <a:p>
            <a:pPr marL="0" indent="0">
              <a:buNone/>
            </a:pPr>
            <a:endParaRPr lang="en-US" dirty="0"/>
          </a:p>
          <a:p>
            <a:pPr marL="0" indent="0">
              <a:buNone/>
            </a:pPr>
            <a:r>
              <a:rPr lang="en-US" dirty="0"/>
              <a:t>The customers table is called the parent table or referenced table, and the orders table is known as the child table or referencing table.</a:t>
            </a:r>
          </a:p>
          <a:p>
            <a:pPr marL="0" indent="0">
              <a:buNone/>
            </a:pPr>
            <a:endParaRPr lang="en-US" dirty="0"/>
          </a:p>
          <a:p>
            <a:pPr marL="0" indent="0">
              <a:buNone/>
            </a:pPr>
            <a:r>
              <a:rPr lang="en-US" dirty="0"/>
              <a:t>Typically, the foreign key columns of the child table often refer to the primary key columns of the parent table.</a:t>
            </a:r>
          </a:p>
        </p:txBody>
      </p:sp>
    </p:spTree>
    <p:extLst>
      <p:ext uri="{BB962C8B-B14F-4D97-AF65-F5344CB8AC3E}">
        <p14:creationId xmlns:p14="http://schemas.microsoft.com/office/powerpoint/2010/main" val="28515729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8755B-8322-4279-AA5D-3BA0684513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B6A2B5-62E7-4168-8C12-4D7B965A7F85}"/>
              </a:ext>
            </a:extLst>
          </p:cNvPr>
          <p:cNvSpPr>
            <a:spLocks noGrp="1"/>
          </p:cNvSpPr>
          <p:nvPr>
            <p:ph idx="1"/>
          </p:nvPr>
        </p:nvSpPr>
        <p:spPr/>
        <p:txBody>
          <a:bodyPr>
            <a:normAutofit fontScale="70000" lnSpcReduction="20000"/>
          </a:bodyPr>
          <a:lstStyle/>
          <a:p>
            <a:pPr marL="0" indent="0">
              <a:buNone/>
            </a:pPr>
            <a:r>
              <a:rPr lang="en-US" dirty="0"/>
              <a:t>The values in the </a:t>
            </a:r>
            <a:r>
              <a:rPr lang="en-US" dirty="0" err="1"/>
              <a:t>categoryId</a:t>
            </a:r>
            <a:r>
              <a:rPr lang="en-US" dirty="0"/>
              <a:t> column of the rows with </a:t>
            </a:r>
            <a:r>
              <a:rPr lang="en-US" dirty="0" err="1"/>
              <a:t>categoryId</a:t>
            </a:r>
            <a:r>
              <a:rPr lang="en-US" dirty="0"/>
              <a:t> 2 in the products table were automatically set to NULL due to the ON DELETE SET NULL action.</a:t>
            </a:r>
          </a:p>
          <a:p>
            <a:pPr marL="0" indent="0">
              <a:buNone/>
            </a:pPr>
            <a:endParaRPr lang="en-US" dirty="0"/>
          </a:p>
          <a:p>
            <a:pPr marL="0" indent="0">
              <a:buNone/>
            </a:pPr>
            <a:r>
              <a:rPr lang="en-US" dirty="0"/>
              <a:t>Drop MySQL foreign key constraints</a:t>
            </a:r>
          </a:p>
          <a:p>
            <a:pPr marL="0" indent="0">
              <a:buNone/>
            </a:pPr>
            <a:r>
              <a:rPr lang="en-US" dirty="0"/>
              <a:t>To drop a foreign key constraint, you use the ALTER TABLE statement:</a:t>
            </a:r>
          </a:p>
          <a:p>
            <a:pPr marL="0" indent="0">
              <a:buNone/>
            </a:pPr>
            <a:endParaRPr lang="en-US" dirty="0"/>
          </a:p>
          <a:p>
            <a:pPr marL="0" indent="0">
              <a:buNone/>
            </a:pPr>
            <a:r>
              <a:rPr lang="en-US" dirty="0"/>
              <a:t>ALTER TABLE </a:t>
            </a:r>
            <a:r>
              <a:rPr lang="en-US" dirty="0" err="1"/>
              <a:t>table_name</a:t>
            </a:r>
            <a:r>
              <a:rPr lang="en-US" dirty="0"/>
              <a:t> </a:t>
            </a:r>
          </a:p>
          <a:p>
            <a:pPr marL="0" indent="0">
              <a:buNone/>
            </a:pPr>
            <a:r>
              <a:rPr lang="en-US" dirty="0"/>
              <a:t>DROP FOREIGN KEY </a:t>
            </a:r>
            <a:r>
              <a:rPr lang="en-US" dirty="0" err="1"/>
              <a:t>constraint_name</a:t>
            </a:r>
            <a:r>
              <a:rPr lang="en-US" dirty="0"/>
              <a:t>;</a:t>
            </a:r>
          </a:p>
          <a:p>
            <a:pPr marL="0" indent="0">
              <a:buNone/>
            </a:pPr>
            <a:r>
              <a:rPr lang="en-US" dirty="0"/>
              <a:t>In this syntax:</a:t>
            </a:r>
          </a:p>
          <a:p>
            <a:pPr marL="0" indent="0">
              <a:buNone/>
            </a:pPr>
            <a:endParaRPr lang="en-US" dirty="0"/>
          </a:p>
          <a:p>
            <a:pPr marL="0" indent="0">
              <a:buNone/>
            </a:pPr>
            <a:r>
              <a:rPr lang="en-US" dirty="0"/>
              <a:t>First, specify the name of the table from which you want to drop the foreign key after the ALTER TABLE keywords.</a:t>
            </a:r>
          </a:p>
          <a:p>
            <a:pPr marL="0" indent="0">
              <a:buNone/>
            </a:pPr>
            <a:r>
              <a:rPr lang="en-US" dirty="0"/>
              <a:t>Second, specify  the constraint name after the DROP FOREIGN KEY keywords.</a:t>
            </a:r>
          </a:p>
        </p:txBody>
      </p:sp>
      <p:sp>
        <p:nvSpPr>
          <p:cNvPr id="4" name="Footer Placeholder 3">
            <a:extLst>
              <a:ext uri="{FF2B5EF4-FFF2-40B4-BE49-F238E27FC236}">
                <a16:creationId xmlns:a16="http://schemas.microsoft.com/office/drawing/2014/main" id="{66E93D14-735F-42E3-9266-E1607CDA6A93}"/>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859D5973-FFA0-40D2-88D6-C3AF18B51433}"/>
              </a:ext>
            </a:extLst>
          </p:cNvPr>
          <p:cNvSpPr>
            <a:spLocks noGrp="1"/>
          </p:cNvSpPr>
          <p:nvPr>
            <p:ph type="sldNum" sz="quarter" idx="12"/>
          </p:nvPr>
        </p:nvSpPr>
        <p:spPr/>
        <p:txBody>
          <a:bodyPr/>
          <a:lstStyle/>
          <a:p>
            <a:fld id="{CBA38C19-DD30-46F9-A559-7559A714E450}" type="slidenum">
              <a:rPr lang="en-US" smtClean="0"/>
              <a:t>30</a:t>
            </a:fld>
            <a:endParaRPr lang="en-US"/>
          </a:p>
        </p:txBody>
      </p:sp>
    </p:spTree>
    <p:extLst>
      <p:ext uri="{BB962C8B-B14F-4D97-AF65-F5344CB8AC3E}">
        <p14:creationId xmlns:p14="http://schemas.microsoft.com/office/powerpoint/2010/main" val="4279355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2F55A-8A9F-4A20-AD1C-C24E6FDEE3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B5C9B0-5FF6-49A6-8158-A749BB8AF5A5}"/>
              </a:ext>
            </a:extLst>
          </p:cNvPr>
          <p:cNvSpPr>
            <a:spLocks noGrp="1"/>
          </p:cNvSpPr>
          <p:nvPr>
            <p:ph idx="1"/>
          </p:nvPr>
        </p:nvSpPr>
        <p:spPr/>
        <p:txBody>
          <a:bodyPr>
            <a:normAutofit fontScale="92500" lnSpcReduction="20000"/>
          </a:bodyPr>
          <a:lstStyle/>
          <a:p>
            <a:pPr marL="0" indent="0">
              <a:buNone/>
            </a:pPr>
            <a:r>
              <a:rPr lang="en-US" dirty="0"/>
              <a:t>Notice that </a:t>
            </a:r>
            <a:r>
              <a:rPr lang="en-US" dirty="0" err="1"/>
              <a:t>constraint_name</a:t>
            </a:r>
            <a:r>
              <a:rPr lang="en-US" dirty="0"/>
              <a:t> is the name of the foreign key constraint specified when you created or added the foreign key constraint to the table.</a:t>
            </a:r>
          </a:p>
          <a:p>
            <a:pPr marL="0" indent="0">
              <a:buNone/>
            </a:pPr>
            <a:endParaRPr lang="en-US" dirty="0"/>
          </a:p>
          <a:p>
            <a:pPr marL="0" indent="0">
              <a:buNone/>
            </a:pPr>
            <a:r>
              <a:rPr lang="en-US" dirty="0"/>
              <a:t>To obtain the generated constraint name of a table, you use the SHOW CREATE TABLE statement:</a:t>
            </a:r>
          </a:p>
          <a:p>
            <a:pPr marL="0" indent="0">
              <a:buNone/>
            </a:pPr>
            <a:endParaRPr lang="en-US" dirty="0"/>
          </a:p>
          <a:p>
            <a:pPr marL="0" indent="0">
              <a:buNone/>
            </a:pPr>
            <a:r>
              <a:rPr lang="en-US" dirty="0"/>
              <a:t>SHOW CREATE TABLE </a:t>
            </a:r>
            <a:r>
              <a:rPr lang="en-US" dirty="0" err="1"/>
              <a:t>table_name</a:t>
            </a:r>
            <a:r>
              <a:rPr lang="en-US" dirty="0"/>
              <a:t>;</a:t>
            </a:r>
          </a:p>
          <a:p>
            <a:pPr marL="0" indent="0">
              <a:buNone/>
            </a:pPr>
            <a:r>
              <a:rPr lang="en-US" dirty="0"/>
              <a:t>For example, to see the foreign keys of the products table, you use the following statement:</a:t>
            </a:r>
          </a:p>
          <a:p>
            <a:pPr marL="0" indent="0">
              <a:buNone/>
            </a:pPr>
            <a:endParaRPr lang="en-US" dirty="0"/>
          </a:p>
          <a:p>
            <a:pPr marL="0" indent="0">
              <a:buNone/>
            </a:pPr>
            <a:r>
              <a:rPr lang="en-US" dirty="0"/>
              <a:t>SHOW CREATE TABLE products;</a:t>
            </a:r>
          </a:p>
        </p:txBody>
      </p:sp>
      <p:sp>
        <p:nvSpPr>
          <p:cNvPr id="4" name="Footer Placeholder 3">
            <a:extLst>
              <a:ext uri="{FF2B5EF4-FFF2-40B4-BE49-F238E27FC236}">
                <a16:creationId xmlns:a16="http://schemas.microsoft.com/office/drawing/2014/main" id="{452972AB-0051-40F6-8106-F71FAE9357F1}"/>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37642ED6-A19E-47C5-AFC8-C6A7A2000C01}"/>
              </a:ext>
            </a:extLst>
          </p:cNvPr>
          <p:cNvSpPr>
            <a:spLocks noGrp="1"/>
          </p:cNvSpPr>
          <p:nvPr>
            <p:ph type="sldNum" sz="quarter" idx="12"/>
          </p:nvPr>
        </p:nvSpPr>
        <p:spPr/>
        <p:txBody>
          <a:bodyPr/>
          <a:lstStyle/>
          <a:p>
            <a:fld id="{CBA38C19-DD30-46F9-A559-7559A714E450}" type="slidenum">
              <a:rPr lang="en-US" smtClean="0"/>
              <a:t>31</a:t>
            </a:fld>
            <a:endParaRPr lang="en-US"/>
          </a:p>
        </p:txBody>
      </p:sp>
    </p:spTree>
    <p:extLst>
      <p:ext uri="{BB962C8B-B14F-4D97-AF65-F5344CB8AC3E}">
        <p14:creationId xmlns:p14="http://schemas.microsoft.com/office/powerpoint/2010/main" val="36870537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BF81B-A034-496B-90BB-2574220934F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B6961BC-45AA-4CA9-8BBA-CCF5A8E6842D}"/>
              </a:ext>
            </a:extLst>
          </p:cNvPr>
          <p:cNvSpPr>
            <a:spLocks noGrp="1"/>
          </p:cNvSpPr>
          <p:nvPr>
            <p:ph idx="1"/>
          </p:nvPr>
        </p:nvSpPr>
        <p:spPr/>
        <p:txBody>
          <a:bodyPr/>
          <a:lstStyle/>
          <a:p>
            <a:pPr marL="0" indent="0">
              <a:buNone/>
            </a:pPr>
            <a:r>
              <a:rPr lang="en-US" dirty="0"/>
              <a:t>The following is the output of the statement:</a:t>
            </a:r>
          </a:p>
          <a:p>
            <a:pPr marL="0" indent="0">
              <a:buNone/>
            </a:pPr>
            <a:endParaRPr lang="en-US" dirty="0"/>
          </a:p>
        </p:txBody>
      </p:sp>
      <p:sp>
        <p:nvSpPr>
          <p:cNvPr id="4" name="Footer Placeholder 3">
            <a:extLst>
              <a:ext uri="{FF2B5EF4-FFF2-40B4-BE49-F238E27FC236}">
                <a16:creationId xmlns:a16="http://schemas.microsoft.com/office/drawing/2014/main" id="{BF8B3A2E-DC8F-445B-833A-A5DA3C774C2B}"/>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81D9A0BB-9310-425E-B0FE-2BF85C61C495}"/>
              </a:ext>
            </a:extLst>
          </p:cNvPr>
          <p:cNvSpPr>
            <a:spLocks noGrp="1"/>
          </p:cNvSpPr>
          <p:nvPr>
            <p:ph type="sldNum" sz="quarter" idx="12"/>
          </p:nvPr>
        </p:nvSpPr>
        <p:spPr/>
        <p:txBody>
          <a:bodyPr/>
          <a:lstStyle/>
          <a:p>
            <a:fld id="{CBA38C19-DD30-46F9-A559-7559A714E450}" type="slidenum">
              <a:rPr lang="en-US" smtClean="0"/>
              <a:t>32</a:t>
            </a:fld>
            <a:endParaRPr lang="en-US"/>
          </a:p>
        </p:txBody>
      </p:sp>
      <p:pic>
        <p:nvPicPr>
          <p:cNvPr id="30722" name="Picture 2">
            <a:extLst>
              <a:ext uri="{FF2B5EF4-FFF2-40B4-BE49-F238E27FC236}">
                <a16:creationId xmlns:a16="http://schemas.microsoft.com/office/drawing/2014/main" id="{201E136D-676F-4E6E-96B3-348DEA8F29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7125" y="2705099"/>
            <a:ext cx="7054196" cy="2102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9166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C43CE-BCAE-4AC7-B4CE-8254F7C256A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E1657F-B25B-4120-85A0-AAEB08BE3325}"/>
              </a:ext>
            </a:extLst>
          </p:cNvPr>
          <p:cNvSpPr>
            <a:spLocks noGrp="1"/>
          </p:cNvSpPr>
          <p:nvPr>
            <p:ph idx="1"/>
          </p:nvPr>
        </p:nvSpPr>
        <p:spPr/>
        <p:txBody>
          <a:bodyPr>
            <a:normAutofit lnSpcReduction="10000"/>
          </a:bodyPr>
          <a:lstStyle/>
          <a:p>
            <a:pPr marL="0" indent="0">
              <a:buNone/>
            </a:pPr>
            <a:r>
              <a:rPr lang="en-US" dirty="0"/>
              <a:t>As you can see clearly from the output, the table products table has one foreign key constraint: </a:t>
            </a:r>
            <a:r>
              <a:rPr lang="en-US" dirty="0" err="1"/>
              <a:t>fk_category</a:t>
            </a:r>
            <a:endParaRPr lang="en-US" dirty="0"/>
          </a:p>
          <a:p>
            <a:pPr marL="0" indent="0">
              <a:buNone/>
            </a:pPr>
            <a:endParaRPr lang="en-US" dirty="0"/>
          </a:p>
          <a:p>
            <a:pPr marL="0" indent="0">
              <a:buNone/>
            </a:pPr>
            <a:r>
              <a:rPr lang="en-US" dirty="0"/>
              <a:t>And this statement drops the foreign key constraint of the products table:</a:t>
            </a:r>
          </a:p>
          <a:p>
            <a:pPr marL="0" indent="0">
              <a:buNone/>
            </a:pPr>
            <a:endParaRPr lang="en-US" dirty="0"/>
          </a:p>
          <a:p>
            <a:pPr marL="0" indent="0">
              <a:buNone/>
            </a:pPr>
            <a:r>
              <a:rPr lang="en-US" dirty="0"/>
              <a:t>ALTER TABLE products </a:t>
            </a:r>
          </a:p>
          <a:p>
            <a:pPr marL="0" indent="0">
              <a:buNone/>
            </a:pPr>
            <a:r>
              <a:rPr lang="en-US" dirty="0"/>
              <a:t>DROP FOREIGN KEY </a:t>
            </a:r>
            <a:r>
              <a:rPr lang="en-US" dirty="0" err="1"/>
              <a:t>fk_category</a:t>
            </a:r>
            <a:r>
              <a:rPr lang="en-US" dirty="0"/>
              <a:t>;</a:t>
            </a:r>
          </a:p>
          <a:p>
            <a:pPr marL="0" indent="0">
              <a:buNone/>
            </a:pPr>
            <a:r>
              <a:rPr lang="en-US" dirty="0"/>
              <a:t>To ensure that the foreign key constraint has been dropped, you can view the structure of the products table:</a:t>
            </a:r>
          </a:p>
        </p:txBody>
      </p:sp>
      <p:sp>
        <p:nvSpPr>
          <p:cNvPr id="4" name="Footer Placeholder 3">
            <a:extLst>
              <a:ext uri="{FF2B5EF4-FFF2-40B4-BE49-F238E27FC236}">
                <a16:creationId xmlns:a16="http://schemas.microsoft.com/office/drawing/2014/main" id="{52A47184-6E47-4B15-9453-BD9C9A8BED8E}"/>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3AD5DBB5-4188-44CB-A089-4E0968EA4D2A}"/>
              </a:ext>
            </a:extLst>
          </p:cNvPr>
          <p:cNvSpPr>
            <a:spLocks noGrp="1"/>
          </p:cNvSpPr>
          <p:nvPr>
            <p:ph type="sldNum" sz="quarter" idx="12"/>
          </p:nvPr>
        </p:nvSpPr>
        <p:spPr/>
        <p:txBody>
          <a:bodyPr/>
          <a:lstStyle/>
          <a:p>
            <a:fld id="{CBA38C19-DD30-46F9-A559-7559A714E450}" type="slidenum">
              <a:rPr lang="en-US" smtClean="0"/>
              <a:t>33</a:t>
            </a:fld>
            <a:endParaRPr lang="en-US"/>
          </a:p>
        </p:txBody>
      </p:sp>
    </p:spTree>
    <p:extLst>
      <p:ext uri="{BB962C8B-B14F-4D97-AF65-F5344CB8AC3E}">
        <p14:creationId xmlns:p14="http://schemas.microsoft.com/office/powerpoint/2010/main" val="26247492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C1B65-0F07-47B1-9129-C552B14E1DB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C7F7919-6895-44DB-B264-98AC7AFFC89C}"/>
              </a:ext>
            </a:extLst>
          </p:cNvPr>
          <p:cNvSpPr>
            <a:spLocks noGrp="1"/>
          </p:cNvSpPr>
          <p:nvPr>
            <p:ph idx="1"/>
          </p:nvPr>
        </p:nvSpPr>
        <p:spPr/>
        <p:txBody>
          <a:bodyPr/>
          <a:lstStyle/>
          <a:p>
            <a:pPr marL="0" indent="0">
              <a:buNone/>
            </a:pPr>
            <a:r>
              <a:rPr lang="en-US" dirty="0"/>
              <a:t>SHOW CREATE TABLE products;</a:t>
            </a:r>
          </a:p>
          <a:p>
            <a:pPr marL="0" indent="0">
              <a:buNone/>
            </a:pPr>
            <a:endParaRPr lang="en-US" dirty="0"/>
          </a:p>
        </p:txBody>
      </p:sp>
      <p:sp>
        <p:nvSpPr>
          <p:cNvPr id="4" name="Footer Placeholder 3">
            <a:extLst>
              <a:ext uri="{FF2B5EF4-FFF2-40B4-BE49-F238E27FC236}">
                <a16:creationId xmlns:a16="http://schemas.microsoft.com/office/drawing/2014/main" id="{DBABCA2C-010E-42A5-B742-6C2C21EE772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A1E8008F-1348-4FAF-878B-0FE668AFAFAE}"/>
              </a:ext>
            </a:extLst>
          </p:cNvPr>
          <p:cNvSpPr>
            <a:spLocks noGrp="1"/>
          </p:cNvSpPr>
          <p:nvPr>
            <p:ph type="sldNum" sz="quarter" idx="12"/>
          </p:nvPr>
        </p:nvSpPr>
        <p:spPr/>
        <p:txBody>
          <a:bodyPr/>
          <a:lstStyle/>
          <a:p>
            <a:fld id="{CBA38C19-DD30-46F9-A559-7559A714E450}" type="slidenum">
              <a:rPr lang="en-US" smtClean="0"/>
              <a:t>34</a:t>
            </a:fld>
            <a:endParaRPr lang="en-US"/>
          </a:p>
        </p:txBody>
      </p:sp>
      <p:pic>
        <p:nvPicPr>
          <p:cNvPr id="32770" name="Picture 2" descr="MySQL Foreign Key - after drop foreign key constraint">
            <a:extLst>
              <a:ext uri="{FF2B5EF4-FFF2-40B4-BE49-F238E27FC236}">
                <a16:creationId xmlns:a16="http://schemas.microsoft.com/office/drawing/2014/main" id="{0E5B58B2-8A7F-4B91-9977-AA9E939167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203" y="2833688"/>
            <a:ext cx="7161172" cy="1904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3088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59CB0-EAE7-4401-9260-D0FC653ADFFC}"/>
              </a:ext>
            </a:extLst>
          </p:cNvPr>
          <p:cNvSpPr>
            <a:spLocks noGrp="1"/>
          </p:cNvSpPr>
          <p:nvPr>
            <p:ph type="title"/>
          </p:nvPr>
        </p:nvSpPr>
        <p:spPr/>
        <p:txBody>
          <a:bodyPr>
            <a:normAutofit/>
          </a:bodyPr>
          <a:lstStyle/>
          <a:p>
            <a:r>
              <a:rPr lang="en-US" dirty="0"/>
              <a:t>Disabling foreign key checks</a:t>
            </a:r>
          </a:p>
        </p:txBody>
      </p:sp>
      <p:sp>
        <p:nvSpPr>
          <p:cNvPr id="3" name="Content Placeholder 2">
            <a:extLst>
              <a:ext uri="{FF2B5EF4-FFF2-40B4-BE49-F238E27FC236}">
                <a16:creationId xmlns:a16="http://schemas.microsoft.com/office/drawing/2014/main" id="{8842D2BA-818A-48CF-B461-BA3816E2203A}"/>
              </a:ext>
            </a:extLst>
          </p:cNvPr>
          <p:cNvSpPr>
            <a:spLocks noGrp="1"/>
          </p:cNvSpPr>
          <p:nvPr>
            <p:ph idx="1"/>
          </p:nvPr>
        </p:nvSpPr>
        <p:spPr/>
        <p:txBody>
          <a:bodyPr>
            <a:normAutofit fontScale="85000" lnSpcReduction="20000"/>
          </a:bodyPr>
          <a:lstStyle/>
          <a:p>
            <a:pPr marL="0" indent="0">
              <a:buNone/>
            </a:pPr>
            <a:r>
              <a:rPr lang="en-US" dirty="0"/>
              <a:t>Sometimes, it is very useful to disable foreign key checks e.g., when you import data from a CSV file into a table. If you don’t disable foreign key checks, you have to load data into a proper order i.e., you have to load data into parent tables first and then child tables, which can be tedious. However, if you disable the foreign key checks, you can load data into tables in any order.</a:t>
            </a:r>
          </a:p>
          <a:p>
            <a:pPr marL="0" indent="0">
              <a:buNone/>
            </a:pPr>
            <a:endParaRPr lang="en-US" dirty="0"/>
          </a:p>
          <a:p>
            <a:pPr marL="0" indent="0">
              <a:buNone/>
            </a:pPr>
            <a:r>
              <a:rPr lang="en-US" dirty="0"/>
              <a:t>To disable foreign key checks, you use the following statement:</a:t>
            </a:r>
          </a:p>
          <a:p>
            <a:pPr marL="0" indent="0">
              <a:buNone/>
            </a:pPr>
            <a:endParaRPr lang="en-US" dirty="0"/>
          </a:p>
          <a:p>
            <a:pPr marL="0" indent="0">
              <a:buNone/>
            </a:pPr>
            <a:r>
              <a:rPr lang="en-US" dirty="0"/>
              <a:t>SET </a:t>
            </a:r>
            <a:r>
              <a:rPr lang="en-US" dirty="0" err="1"/>
              <a:t>foreign_key_checks</a:t>
            </a:r>
            <a:r>
              <a:rPr lang="en-US" dirty="0"/>
              <a:t> = 0;</a:t>
            </a:r>
          </a:p>
          <a:p>
            <a:pPr marL="0" indent="0">
              <a:buNone/>
            </a:pPr>
            <a:r>
              <a:rPr lang="en-US" dirty="0"/>
              <a:t>And you can enable it by using the following statement:</a:t>
            </a:r>
          </a:p>
          <a:p>
            <a:pPr marL="0" indent="0">
              <a:buNone/>
            </a:pPr>
            <a:endParaRPr lang="en-US" dirty="0"/>
          </a:p>
          <a:p>
            <a:pPr marL="0" indent="0">
              <a:buNone/>
            </a:pPr>
            <a:r>
              <a:rPr lang="en-US" dirty="0"/>
              <a:t>SET </a:t>
            </a:r>
            <a:r>
              <a:rPr lang="en-US" dirty="0" err="1"/>
              <a:t>foreign_key_checks</a:t>
            </a:r>
            <a:r>
              <a:rPr lang="en-US" dirty="0"/>
              <a:t> = 1;</a:t>
            </a:r>
          </a:p>
        </p:txBody>
      </p:sp>
      <p:sp>
        <p:nvSpPr>
          <p:cNvPr id="4" name="Footer Placeholder 3">
            <a:extLst>
              <a:ext uri="{FF2B5EF4-FFF2-40B4-BE49-F238E27FC236}">
                <a16:creationId xmlns:a16="http://schemas.microsoft.com/office/drawing/2014/main" id="{638F46FD-7569-403A-A627-2B4180F28568}"/>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0D54CDC1-5607-452E-9B69-62971953A930}"/>
              </a:ext>
            </a:extLst>
          </p:cNvPr>
          <p:cNvSpPr>
            <a:spLocks noGrp="1"/>
          </p:cNvSpPr>
          <p:nvPr>
            <p:ph type="sldNum" sz="quarter" idx="12"/>
          </p:nvPr>
        </p:nvSpPr>
        <p:spPr/>
        <p:txBody>
          <a:bodyPr/>
          <a:lstStyle/>
          <a:p>
            <a:fld id="{CBA38C19-DD30-46F9-A559-7559A714E450}" type="slidenum">
              <a:rPr lang="en-US" smtClean="0"/>
              <a:t>35</a:t>
            </a:fld>
            <a:endParaRPr lang="en-US"/>
          </a:p>
        </p:txBody>
      </p:sp>
    </p:spTree>
    <p:extLst>
      <p:ext uri="{BB962C8B-B14F-4D97-AF65-F5344CB8AC3E}">
        <p14:creationId xmlns:p14="http://schemas.microsoft.com/office/powerpoint/2010/main" val="1716600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B1165-5B50-4F35-8461-2293DFB2B7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F30B83A-DD94-4ED5-8374-1284833B3F36}"/>
              </a:ext>
            </a:extLst>
          </p:cNvPr>
          <p:cNvSpPr>
            <a:spLocks noGrp="1"/>
          </p:cNvSpPr>
          <p:nvPr>
            <p:ph idx="1"/>
          </p:nvPr>
        </p:nvSpPr>
        <p:spPr/>
        <p:txBody>
          <a:bodyPr>
            <a:normAutofit fontScale="92500" lnSpcReduction="10000"/>
          </a:bodyPr>
          <a:lstStyle/>
          <a:p>
            <a:pPr marL="0" indent="0">
              <a:buNone/>
            </a:pPr>
            <a:r>
              <a:rPr lang="en-US" dirty="0"/>
              <a:t>A table can have more than one foreign key where each foreign key references to a primary key of the different parent tables.</a:t>
            </a:r>
          </a:p>
          <a:p>
            <a:pPr marL="0" indent="0">
              <a:buNone/>
            </a:pPr>
            <a:endParaRPr lang="en-US" dirty="0"/>
          </a:p>
          <a:p>
            <a:pPr marL="0" indent="0">
              <a:buNone/>
            </a:pPr>
            <a:r>
              <a:rPr lang="en-US" dirty="0"/>
              <a:t>Once a foreign key constraint is in place, the foreign key columns from the child table must have the corresponding row in the parent key columns of the parent table or values in these foreign key column must be NULL (see the SET NULL action example below).</a:t>
            </a:r>
          </a:p>
          <a:p>
            <a:pPr marL="0" indent="0">
              <a:buNone/>
            </a:pPr>
            <a:endParaRPr lang="en-US" dirty="0"/>
          </a:p>
          <a:p>
            <a:pPr marL="0" indent="0">
              <a:buNone/>
            </a:pPr>
            <a:r>
              <a:rPr lang="en-US" dirty="0"/>
              <a:t>For example, each row in the orders table has a </a:t>
            </a:r>
            <a:r>
              <a:rPr lang="en-US" dirty="0" err="1"/>
              <a:t>customerNumber</a:t>
            </a:r>
            <a:r>
              <a:rPr lang="en-US" dirty="0"/>
              <a:t> that exists in the </a:t>
            </a:r>
            <a:r>
              <a:rPr lang="en-US" dirty="0" err="1"/>
              <a:t>customerNumber</a:t>
            </a:r>
            <a:r>
              <a:rPr lang="en-US" dirty="0"/>
              <a:t> column of the customers table. Multiple rows in the orders table can have the same </a:t>
            </a:r>
            <a:r>
              <a:rPr lang="en-US" dirty="0" err="1"/>
              <a:t>customerNumber</a:t>
            </a:r>
            <a:r>
              <a:rPr lang="en-US" dirty="0"/>
              <a:t>.</a:t>
            </a:r>
          </a:p>
        </p:txBody>
      </p:sp>
      <p:sp>
        <p:nvSpPr>
          <p:cNvPr id="4" name="Footer Placeholder 3">
            <a:extLst>
              <a:ext uri="{FF2B5EF4-FFF2-40B4-BE49-F238E27FC236}">
                <a16:creationId xmlns:a16="http://schemas.microsoft.com/office/drawing/2014/main" id="{3A09D498-C8AD-4C58-8E4F-F40C80B5269C}"/>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4336F7C5-AADD-4E6D-8617-5AB26935AC88}"/>
              </a:ext>
            </a:extLst>
          </p:cNvPr>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2235380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83FB8-6396-42B8-A466-73D6826B2A5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527CE8-6C58-48DD-A2E3-C17FFF2F9E84}"/>
              </a:ext>
            </a:extLst>
          </p:cNvPr>
          <p:cNvSpPr>
            <a:spLocks noGrp="1"/>
          </p:cNvSpPr>
          <p:nvPr>
            <p:ph idx="1"/>
          </p:nvPr>
        </p:nvSpPr>
        <p:spPr/>
        <p:txBody>
          <a:bodyPr/>
          <a:lstStyle/>
          <a:p>
            <a:pPr marL="0" indent="0">
              <a:buNone/>
            </a:pPr>
            <a:r>
              <a:rPr lang="en-US" dirty="0"/>
              <a:t>Self-referencing foreign key</a:t>
            </a:r>
          </a:p>
          <a:p>
            <a:pPr marL="0" indent="0">
              <a:buNone/>
            </a:pPr>
            <a:r>
              <a:rPr lang="en-US" dirty="0"/>
              <a:t>Sometimes, the child and parent tables may refer to the same table. In this case, the foreign key references back to the primary key within the same table.</a:t>
            </a:r>
          </a:p>
        </p:txBody>
      </p:sp>
      <p:sp>
        <p:nvSpPr>
          <p:cNvPr id="4" name="Footer Placeholder 3">
            <a:extLst>
              <a:ext uri="{FF2B5EF4-FFF2-40B4-BE49-F238E27FC236}">
                <a16:creationId xmlns:a16="http://schemas.microsoft.com/office/drawing/2014/main" id="{6967E813-3058-4F99-8FC1-577863BC1D98}"/>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D80D70CD-E864-4E5B-B3B2-A2D1F7614826}"/>
              </a:ext>
            </a:extLst>
          </p:cNvPr>
          <p:cNvSpPr>
            <a:spLocks noGrp="1"/>
          </p:cNvSpPr>
          <p:nvPr>
            <p:ph type="sldNum" sz="quarter" idx="12"/>
          </p:nvPr>
        </p:nvSpPr>
        <p:spPr/>
        <p:txBody>
          <a:bodyPr/>
          <a:lstStyle/>
          <a:p>
            <a:fld id="{CBA38C19-DD30-46F9-A559-7559A714E450}" type="slidenum">
              <a:rPr lang="en-US" smtClean="0"/>
              <a:t>5</a:t>
            </a:fld>
            <a:endParaRPr lang="en-US"/>
          </a:p>
        </p:txBody>
      </p:sp>
      <p:pic>
        <p:nvPicPr>
          <p:cNvPr id="4098" name="Picture 2">
            <a:extLst>
              <a:ext uri="{FF2B5EF4-FFF2-40B4-BE49-F238E27FC236}">
                <a16:creationId xmlns:a16="http://schemas.microsoft.com/office/drawing/2014/main" id="{F96065EB-4EFF-4BFE-962F-1B6B844A28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9822" y="3428999"/>
            <a:ext cx="2064760" cy="2584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302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83AD5-A8DF-4359-B0AE-E332B9BE54F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CAE93EA-64C8-4C38-9DD3-741E64418667}"/>
              </a:ext>
            </a:extLst>
          </p:cNvPr>
          <p:cNvSpPr>
            <a:spLocks noGrp="1"/>
          </p:cNvSpPr>
          <p:nvPr>
            <p:ph idx="1"/>
          </p:nvPr>
        </p:nvSpPr>
        <p:spPr/>
        <p:txBody>
          <a:bodyPr>
            <a:normAutofit fontScale="92500"/>
          </a:bodyPr>
          <a:lstStyle/>
          <a:p>
            <a:pPr marL="0" indent="0">
              <a:buNone/>
            </a:pPr>
            <a:r>
              <a:rPr lang="en-US" dirty="0"/>
              <a:t>The </a:t>
            </a:r>
            <a:r>
              <a:rPr lang="en-US" dirty="0" err="1"/>
              <a:t>reportTo</a:t>
            </a:r>
            <a:r>
              <a:rPr lang="en-US" dirty="0"/>
              <a:t> column is a foreign key that refers to the </a:t>
            </a:r>
            <a:r>
              <a:rPr lang="en-US" dirty="0" err="1"/>
              <a:t>employeeNumber</a:t>
            </a:r>
            <a:r>
              <a:rPr lang="en-US" dirty="0"/>
              <a:t> column which is the primary key of the employees table.</a:t>
            </a:r>
          </a:p>
          <a:p>
            <a:pPr marL="0" indent="0">
              <a:buNone/>
            </a:pPr>
            <a:endParaRPr lang="en-US" dirty="0"/>
          </a:p>
          <a:p>
            <a:pPr marL="0" indent="0">
              <a:buNone/>
            </a:pPr>
            <a:r>
              <a:rPr lang="en-US" dirty="0"/>
              <a:t>This relationship allows the employees table to store the reporting structure between employees and managers. Each employee reports to zero or one employee and an employee can have zero or many subordinates.</a:t>
            </a:r>
          </a:p>
          <a:p>
            <a:pPr marL="0" indent="0">
              <a:buNone/>
            </a:pPr>
            <a:endParaRPr lang="en-US" dirty="0"/>
          </a:p>
          <a:p>
            <a:pPr marL="0" indent="0">
              <a:buNone/>
            </a:pPr>
            <a:r>
              <a:rPr lang="en-US" dirty="0"/>
              <a:t>The foreign key on the column </a:t>
            </a:r>
            <a:r>
              <a:rPr lang="en-US" dirty="0" err="1"/>
              <a:t>reportTo</a:t>
            </a:r>
            <a:r>
              <a:rPr lang="en-US" dirty="0"/>
              <a:t> is known as a recursive or self-referencing foreign key.</a:t>
            </a:r>
          </a:p>
        </p:txBody>
      </p:sp>
      <p:sp>
        <p:nvSpPr>
          <p:cNvPr id="4" name="Footer Placeholder 3">
            <a:extLst>
              <a:ext uri="{FF2B5EF4-FFF2-40B4-BE49-F238E27FC236}">
                <a16:creationId xmlns:a16="http://schemas.microsoft.com/office/drawing/2014/main" id="{1C36B10B-6176-4C9C-B0DA-16BAC6BAC805}"/>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61C8D988-73A2-491A-898A-1D3735BAE455}"/>
              </a:ext>
            </a:extLst>
          </p:cNvPr>
          <p:cNvSpPr>
            <a:spLocks noGrp="1"/>
          </p:cNvSpPr>
          <p:nvPr>
            <p:ph type="sldNum" sz="quarter" idx="12"/>
          </p:nvPr>
        </p:nvSpPr>
        <p:spPr/>
        <p:txBody>
          <a:bodyPr/>
          <a:lstStyle/>
          <a:p>
            <a:fld id="{CBA38C19-DD30-46F9-A559-7559A714E450}" type="slidenum">
              <a:rPr lang="en-US" smtClean="0"/>
              <a:t>6</a:t>
            </a:fld>
            <a:endParaRPr lang="en-US"/>
          </a:p>
        </p:txBody>
      </p:sp>
    </p:spTree>
    <p:extLst>
      <p:ext uri="{BB962C8B-B14F-4D97-AF65-F5344CB8AC3E}">
        <p14:creationId xmlns:p14="http://schemas.microsoft.com/office/powerpoint/2010/main" val="2858716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5DC28-26D6-4D63-BD5D-989A84C916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5D27AB-9C68-4B36-91A5-AE1855ABC85E}"/>
              </a:ext>
            </a:extLst>
          </p:cNvPr>
          <p:cNvSpPr>
            <a:spLocks noGrp="1"/>
          </p:cNvSpPr>
          <p:nvPr>
            <p:ph idx="1"/>
          </p:nvPr>
        </p:nvSpPr>
        <p:spPr/>
        <p:txBody>
          <a:bodyPr>
            <a:normAutofit lnSpcReduction="10000"/>
          </a:bodyPr>
          <a:lstStyle/>
          <a:p>
            <a:pPr marL="0" indent="0">
              <a:buNone/>
            </a:pPr>
            <a:r>
              <a:rPr lang="en-US" dirty="0"/>
              <a:t>MySQL FOREIGN KEY syntax</a:t>
            </a:r>
          </a:p>
          <a:p>
            <a:pPr marL="0" indent="0">
              <a:buNone/>
            </a:pPr>
            <a:r>
              <a:rPr lang="en-US" dirty="0"/>
              <a:t>Here is the basic syntax of defining a foreign key constraint in the CREATE TABLE or ALTER TABLE statement:</a:t>
            </a:r>
          </a:p>
          <a:p>
            <a:pPr marL="0" indent="0">
              <a:buNone/>
            </a:pPr>
            <a:endParaRPr lang="en-US" dirty="0"/>
          </a:p>
          <a:p>
            <a:pPr marL="0" indent="0">
              <a:buNone/>
            </a:pPr>
            <a:r>
              <a:rPr lang="en-US" dirty="0"/>
              <a:t>[CONSTRAINT </a:t>
            </a:r>
            <a:r>
              <a:rPr lang="en-US" dirty="0" err="1"/>
              <a:t>constraint_name</a:t>
            </a:r>
            <a:r>
              <a:rPr lang="en-US" dirty="0"/>
              <a:t>]</a:t>
            </a:r>
          </a:p>
          <a:p>
            <a:pPr marL="0" indent="0">
              <a:buNone/>
            </a:pPr>
            <a:r>
              <a:rPr lang="en-US" dirty="0"/>
              <a:t>FOREIGN KEY [</a:t>
            </a:r>
            <a:r>
              <a:rPr lang="en-US" dirty="0" err="1"/>
              <a:t>foreign_key_name</a:t>
            </a:r>
            <a:r>
              <a:rPr lang="en-US" dirty="0"/>
              <a:t>] (</a:t>
            </a:r>
            <a:r>
              <a:rPr lang="en-US" dirty="0" err="1"/>
              <a:t>column_name</a:t>
            </a:r>
            <a:r>
              <a:rPr lang="en-US" dirty="0"/>
              <a:t>, ...)</a:t>
            </a:r>
          </a:p>
          <a:p>
            <a:pPr marL="0" indent="0">
              <a:buNone/>
            </a:pPr>
            <a:r>
              <a:rPr lang="en-US" dirty="0"/>
              <a:t>REFERENCES </a:t>
            </a:r>
            <a:r>
              <a:rPr lang="en-US" dirty="0" err="1"/>
              <a:t>parent_table</a:t>
            </a:r>
            <a:r>
              <a:rPr lang="en-US" dirty="0"/>
              <a:t>(</a:t>
            </a:r>
            <a:r>
              <a:rPr lang="en-US" dirty="0" err="1"/>
              <a:t>colunm_name</a:t>
            </a:r>
            <a:r>
              <a:rPr lang="en-US" dirty="0"/>
              <a:t>,...)</a:t>
            </a:r>
          </a:p>
          <a:p>
            <a:pPr marL="0" indent="0">
              <a:buNone/>
            </a:pPr>
            <a:r>
              <a:rPr lang="en-US" dirty="0"/>
              <a:t>[ON DELETE </a:t>
            </a:r>
            <a:r>
              <a:rPr lang="en-US" dirty="0" err="1"/>
              <a:t>reference_option</a:t>
            </a:r>
            <a:r>
              <a:rPr lang="en-US" dirty="0"/>
              <a:t>]</a:t>
            </a:r>
          </a:p>
          <a:p>
            <a:pPr marL="0" indent="0">
              <a:buNone/>
            </a:pPr>
            <a:r>
              <a:rPr lang="en-US" dirty="0"/>
              <a:t>[ON UPDATE </a:t>
            </a:r>
            <a:r>
              <a:rPr lang="en-US" dirty="0" err="1"/>
              <a:t>reference_option</a:t>
            </a:r>
            <a:r>
              <a:rPr lang="en-US" dirty="0"/>
              <a:t>]</a:t>
            </a:r>
          </a:p>
        </p:txBody>
      </p:sp>
      <p:sp>
        <p:nvSpPr>
          <p:cNvPr id="4" name="Footer Placeholder 3">
            <a:extLst>
              <a:ext uri="{FF2B5EF4-FFF2-40B4-BE49-F238E27FC236}">
                <a16:creationId xmlns:a16="http://schemas.microsoft.com/office/drawing/2014/main" id="{D4FC09C4-47BF-4E9D-9E48-34A8904A3CA4}"/>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E3D6E3F0-4549-4EF2-ACC5-09F48940339C}"/>
              </a:ext>
            </a:extLst>
          </p:cNvPr>
          <p:cNvSpPr>
            <a:spLocks noGrp="1"/>
          </p:cNvSpPr>
          <p:nvPr>
            <p:ph type="sldNum" sz="quarter" idx="12"/>
          </p:nvPr>
        </p:nvSpPr>
        <p:spPr/>
        <p:txBody>
          <a:bodyPr/>
          <a:lstStyle/>
          <a:p>
            <a:fld id="{CBA38C19-DD30-46F9-A559-7559A714E450}" type="slidenum">
              <a:rPr lang="en-US" smtClean="0"/>
              <a:t>7</a:t>
            </a:fld>
            <a:endParaRPr lang="en-US"/>
          </a:p>
        </p:txBody>
      </p:sp>
    </p:spTree>
    <p:extLst>
      <p:ext uri="{BB962C8B-B14F-4D97-AF65-F5344CB8AC3E}">
        <p14:creationId xmlns:p14="http://schemas.microsoft.com/office/powerpoint/2010/main" val="449983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DD344-82DB-4884-8B1E-7E2F3B6E69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64F6C98-1E9A-4762-9B89-2DCA2CCFD330}"/>
              </a:ext>
            </a:extLst>
          </p:cNvPr>
          <p:cNvSpPr>
            <a:spLocks noGrp="1"/>
          </p:cNvSpPr>
          <p:nvPr>
            <p:ph idx="1"/>
          </p:nvPr>
        </p:nvSpPr>
        <p:spPr/>
        <p:txBody>
          <a:bodyPr>
            <a:normAutofit fontScale="92500" lnSpcReduction="20000"/>
          </a:bodyPr>
          <a:lstStyle/>
          <a:p>
            <a:pPr marL="0" indent="0">
              <a:buNone/>
            </a:pPr>
            <a:r>
              <a:rPr lang="en-US" dirty="0"/>
              <a:t>In this syntax:</a:t>
            </a:r>
          </a:p>
          <a:p>
            <a:pPr marL="0" indent="0">
              <a:buNone/>
            </a:pPr>
            <a:endParaRPr lang="en-US" dirty="0"/>
          </a:p>
          <a:p>
            <a:pPr marL="0" indent="0">
              <a:buNone/>
            </a:pPr>
            <a:r>
              <a:rPr lang="en-US" dirty="0"/>
              <a:t>First, specify the name of foreign key constraint that you want to create after the CONSTRAINT keyword. If you omit the constraint name, MySQL automatically generates a name for the foreign key constraint.</a:t>
            </a:r>
          </a:p>
          <a:p>
            <a:pPr marL="0" indent="0">
              <a:buNone/>
            </a:pPr>
            <a:endParaRPr lang="en-US" dirty="0"/>
          </a:p>
          <a:p>
            <a:pPr marL="0" indent="0">
              <a:buNone/>
            </a:pPr>
            <a:r>
              <a:rPr lang="en-US" dirty="0"/>
              <a:t>Second, specify a list of comma-separated foreign key columns after the FOREIGN KEY keywords. The foreign key name is also optional and is generated automatically if you skip it.</a:t>
            </a:r>
          </a:p>
          <a:p>
            <a:pPr marL="0" indent="0">
              <a:buNone/>
            </a:pPr>
            <a:endParaRPr lang="en-US" dirty="0"/>
          </a:p>
          <a:p>
            <a:pPr marL="0" indent="0">
              <a:buNone/>
            </a:pPr>
            <a:r>
              <a:rPr lang="en-US" dirty="0"/>
              <a:t>Third, specify the parent table followed by a list of comma-separated columns to which the foreign key columns reference.</a:t>
            </a:r>
          </a:p>
        </p:txBody>
      </p:sp>
      <p:sp>
        <p:nvSpPr>
          <p:cNvPr id="4" name="Footer Placeholder 3">
            <a:extLst>
              <a:ext uri="{FF2B5EF4-FFF2-40B4-BE49-F238E27FC236}">
                <a16:creationId xmlns:a16="http://schemas.microsoft.com/office/drawing/2014/main" id="{B97D8E7A-0A3A-4C97-97B1-F62A583F52D6}"/>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AAB785D6-E4B1-4FA3-BFBA-B3B0A6F6F6EA}"/>
              </a:ext>
            </a:extLst>
          </p:cNvPr>
          <p:cNvSpPr>
            <a:spLocks noGrp="1"/>
          </p:cNvSpPr>
          <p:nvPr>
            <p:ph type="sldNum" sz="quarter" idx="12"/>
          </p:nvPr>
        </p:nvSpPr>
        <p:spPr/>
        <p:txBody>
          <a:bodyPr/>
          <a:lstStyle/>
          <a:p>
            <a:fld id="{CBA38C19-DD30-46F9-A559-7559A714E450}" type="slidenum">
              <a:rPr lang="en-US" smtClean="0"/>
              <a:t>8</a:t>
            </a:fld>
            <a:endParaRPr lang="en-US"/>
          </a:p>
        </p:txBody>
      </p:sp>
    </p:spTree>
    <p:extLst>
      <p:ext uri="{BB962C8B-B14F-4D97-AF65-F5344CB8AC3E}">
        <p14:creationId xmlns:p14="http://schemas.microsoft.com/office/powerpoint/2010/main" val="1776838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25FC6-0852-4F79-946E-5B7CF060FB6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5DDE3D-0BD3-4215-9B89-96B015206365}"/>
              </a:ext>
            </a:extLst>
          </p:cNvPr>
          <p:cNvSpPr>
            <a:spLocks noGrp="1"/>
          </p:cNvSpPr>
          <p:nvPr>
            <p:ph idx="1"/>
          </p:nvPr>
        </p:nvSpPr>
        <p:spPr/>
        <p:txBody>
          <a:bodyPr/>
          <a:lstStyle/>
          <a:p>
            <a:pPr marL="0" indent="0">
              <a:buNone/>
            </a:pPr>
            <a:r>
              <a:rPr lang="en-US" dirty="0"/>
              <a:t>Finally, specify how foreign key maintains the referential integrity between the child and parent tables by using the ON DELETE and ON UPDATE clauses.  The </a:t>
            </a:r>
            <a:r>
              <a:rPr lang="en-US" dirty="0" err="1"/>
              <a:t>reference_option</a:t>
            </a:r>
            <a:r>
              <a:rPr lang="en-US" dirty="0"/>
              <a:t> determines action which MySQL will take when values in the parent key columns are deleted (ON DELETE) or updated (ON UPDATE).</a:t>
            </a:r>
          </a:p>
        </p:txBody>
      </p:sp>
      <p:sp>
        <p:nvSpPr>
          <p:cNvPr id="4" name="Footer Placeholder 3">
            <a:extLst>
              <a:ext uri="{FF2B5EF4-FFF2-40B4-BE49-F238E27FC236}">
                <a16:creationId xmlns:a16="http://schemas.microsoft.com/office/drawing/2014/main" id="{025618CB-53AD-457C-8C66-73F2774B43A1}"/>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38087DC9-898F-45DB-A5F5-57E8DB71F915}"/>
              </a:ext>
            </a:extLst>
          </p:cNvPr>
          <p:cNvSpPr>
            <a:spLocks noGrp="1"/>
          </p:cNvSpPr>
          <p:nvPr>
            <p:ph type="sldNum" sz="quarter" idx="12"/>
          </p:nvPr>
        </p:nvSpPr>
        <p:spPr/>
        <p:txBody>
          <a:bodyPr/>
          <a:lstStyle/>
          <a:p>
            <a:fld id="{CBA38C19-DD30-46F9-A559-7559A714E450}" type="slidenum">
              <a:rPr lang="en-US" smtClean="0"/>
              <a:t>9</a:t>
            </a:fld>
            <a:endParaRPr lang="en-US"/>
          </a:p>
        </p:txBody>
      </p:sp>
    </p:spTree>
    <p:extLst>
      <p:ext uri="{BB962C8B-B14F-4D97-AF65-F5344CB8AC3E}">
        <p14:creationId xmlns:p14="http://schemas.microsoft.com/office/powerpoint/2010/main" val="830873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3720</TotalTime>
  <Words>2231</Words>
  <Application>Microsoft Office PowerPoint</Application>
  <PresentationFormat>Widescreen</PresentationFormat>
  <Paragraphs>335</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About Me</vt:lpstr>
      <vt:lpstr>Introduction to MySQL foreign key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Disabling foreign key checks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Administrator</cp:lastModifiedBy>
  <cp:revision>503</cp:revision>
  <dcterms:created xsi:type="dcterms:W3CDTF">2019-09-15T04:30:17Z</dcterms:created>
  <dcterms:modified xsi:type="dcterms:W3CDTF">2020-06-10T13:14:11Z</dcterms:modified>
</cp:coreProperties>
</file>