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273"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470444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74BC-E2B6-4A28-80B4-5597B7EBB0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64C6F4-5222-4889-A2CE-27090BEC997C}"/>
              </a:ext>
            </a:extLst>
          </p:cNvPr>
          <p:cNvSpPr>
            <a:spLocks noGrp="1"/>
          </p:cNvSpPr>
          <p:nvPr>
            <p:ph idx="1"/>
          </p:nvPr>
        </p:nvSpPr>
        <p:spPr/>
        <p:txBody>
          <a:bodyPr>
            <a:normAutofit fontScale="32500" lnSpcReduction="20000"/>
          </a:bodyPr>
          <a:lstStyle/>
          <a:p>
            <a:pPr marL="0" indent="0">
              <a:buNone/>
            </a:pPr>
            <a:r>
              <a:rPr lang="en-US" dirty="0"/>
              <a:t>Because the storage engine of the employees table is </a:t>
            </a:r>
            <a:r>
              <a:rPr lang="en-US" dirty="0" err="1"/>
              <a:t>InnoDB</a:t>
            </a:r>
            <a:r>
              <a:rPr lang="en-US" dirty="0"/>
              <a:t>, it does not reuse the deleted sequence number. The new row has </a:t>
            </a:r>
            <a:r>
              <a:rPr lang="en-US" dirty="0" err="1"/>
              <a:t>emp_no</a:t>
            </a:r>
            <a:r>
              <a:rPr lang="en-US" dirty="0"/>
              <a:t>  3.</a:t>
            </a:r>
          </a:p>
          <a:p>
            <a:pPr marL="0" indent="0">
              <a:buNone/>
            </a:pPr>
            <a:endParaRPr lang="en-US" dirty="0"/>
          </a:p>
          <a:p>
            <a:pPr marL="0" indent="0">
              <a:buNone/>
            </a:pPr>
            <a:r>
              <a:rPr lang="en-US" dirty="0"/>
              <a:t>Fifth, update an existing employee with </a:t>
            </a:r>
            <a:r>
              <a:rPr lang="en-US" dirty="0" err="1"/>
              <a:t>emp_no</a:t>
            </a:r>
            <a:r>
              <a:rPr lang="en-US" dirty="0"/>
              <a:t> 3 to 1:</a:t>
            </a:r>
          </a:p>
          <a:p>
            <a:pPr marL="0" indent="0">
              <a:buNone/>
            </a:pPr>
            <a:endParaRPr lang="en-US" dirty="0"/>
          </a:p>
          <a:p>
            <a:pPr marL="0" indent="0">
              <a:buNone/>
            </a:pPr>
            <a:r>
              <a:rPr lang="en-US" dirty="0"/>
              <a:t>UPDATE employees </a:t>
            </a:r>
          </a:p>
          <a:p>
            <a:pPr marL="0" indent="0">
              <a:buNone/>
            </a:pPr>
            <a:r>
              <a:rPr lang="en-US" dirty="0"/>
              <a:t>SET </a:t>
            </a:r>
          </a:p>
          <a:p>
            <a:pPr marL="0" indent="0">
              <a:buNone/>
            </a:pPr>
            <a:r>
              <a:rPr lang="en-US" dirty="0"/>
              <a:t>    </a:t>
            </a:r>
            <a:r>
              <a:rPr lang="en-US" dirty="0" err="1"/>
              <a:t>first_name</a:t>
            </a:r>
            <a:r>
              <a:rPr lang="en-US" dirty="0"/>
              <a:t> = 'Joe',</a:t>
            </a:r>
          </a:p>
          <a:p>
            <a:pPr marL="0" indent="0">
              <a:buNone/>
            </a:pPr>
            <a:r>
              <a:rPr lang="en-US" dirty="0"/>
              <a:t>    </a:t>
            </a:r>
            <a:r>
              <a:rPr lang="en-US" dirty="0" err="1"/>
              <a:t>emp_no</a:t>
            </a:r>
            <a:r>
              <a:rPr lang="en-US" dirty="0"/>
              <a:t> = 1</a:t>
            </a:r>
          </a:p>
          <a:p>
            <a:pPr marL="0" indent="0">
              <a:buNone/>
            </a:pPr>
            <a:r>
              <a:rPr lang="en-US" dirty="0"/>
              <a:t>WHERE</a:t>
            </a:r>
          </a:p>
          <a:p>
            <a:pPr marL="0" indent="0">
              <a:buNone/>
            </a:pPr>
            <a:r>
              <a:rPr lang="en-US" dirty="0"/>
              <a:t>    </a:t>
            </a:r>
            <a:r>
              <a:rPr lang="en-US" dirty="0" err="1"/>
              <a:t>emp_no</a:t>
            </a:r>
            <a:r>
              <a:rPr lang="en-US" dirty="0"/>
              <a:t> = 3;</a:t>
            </a:r>
          </a:p>
          <a:p>
            <a:pPr marL="0" indent="0">
              <a:buNone/>
            </a:pPr>
            <a:r>
              <a:rPr lang="en-US" dirty="0"/>
              <a:t>MySQL issued an error of duplicate entry for the primary key. Let’s fix it.</a:t>
            </a:r>
          </a:p>
          <a:p>
            <a:pPr marL="0" indent="0">
              <a:buNone/>
            </a:pPr>
            <a:endParaRPr lang="en-US" dirty="0"/>
          </a:p>
          <a:p>
            <a:pPr marL="0" indent="0">
              <a:buNone/>
            </a:pPr>
            <a:r>
              <a:rPr lang="en-US" dirty="0"/>
              <a:t>UPDATE employees </a:t>
            </a:r>
          </a:p>
          <a:p>
            <a:pPr marL="0" indent="0">
              <a:buNone/>
            </a:pPr>
            <a:r>
              <a:rPr lang="en-US" dirty="0"/>
              <a:t>SET </a:t>
            </a:r>
          </a:p>
          <a:p>
            <a:pPr marL="0" indent="0">
              <a:buNone/>
            </a:pPr>
            <a:r>
              <a:rPr lang="en-US" dirty="0"/>
              <a:t>    </a:t>
            </a:r>
            <a:r>
              <a:rPr lang="en-US" dirty="0" err="1"/>
              <a:t>first_name</a:t>
            </a:r>
            <a:r>
              <a:rPr lang="en-US" dirty="0"/>
              <a:t> = 'Joe',</a:t>
            </a:r>
          </a:p>
          <a:p>
            <a:pPr marL="0" indent="0">
              <a:buNone/>
            </a:pPr>
            <a:r>
              <a:rPr lang="en-US" dirty="0"/>
              <a:t>    </a:t>
            </a:r>
            <a:r>
              <a:rPr lang="en-US" dirty="0" err="1"/>
              <a:t>emp_no</a:t>
            </a:r>
            <a:r>
              <a:rPr lang="en-US" dirty="0"/>
              <a:t> = 10</a:t>
            </a:r>
          </a:p>
          <a:p>
            <a:pPr marL="0" indent="0">
              <a:buNone/>
            </a:pPr>
            <a:r>
              <a:rPr lang="en-US" dirty="0"/>
              <a:t>WHERE</a:t>
            </a:r>
          </a:p>
          <a:p>
            <a:pPr marL="0" indent="0">
              <a:buNone/>
            </a:pPr>
            <a:r>
              <a:rPr lang="en-US" dirty="0"/>
              <a:t>    </a:t>
            </a:r>
            <a:r>
              <a:rPr lang="en-US" dirty="0" err="1"/>
              <a:t>emp_no</a:t>
            </a:r>
            <a:r>
              <a:rPr lang="en-US" dirty="0"/>
              <a:t> = 3;</a:t>
            </a:r>
          </a:p>
        </p:txBody>
      </p:sp>
      <p:sp>
        <p:nvSpPr>
          <p:cNvPr id="4" name="Footer Placeholder 3">
            <a:extLst>
              <a:ext uri="{FF2B5EF4-FFF2-40B4-BE49-F238E27FC236}">
                <a16:creationId xmlns:a16="http://schemas.microsoft.com/office/drawing/2014/main" id="{766ADF2D-4F0B-49DD-B00B-AA002344DCF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9924E66-6024-4FA6-89D1-48B01FA1601F}"/>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9219" name="Picture 3" descr="mysql sequence update">
            <a:extLst>
              <a:ext uri="{FF2B5EF4-FFF2-40B4-BE49-F238E27FC236}">
                <a16:creationId xmlns:a16="http://schemas.microsoft.com/office/drawing/2014/main" id="{16600EAA-31D7-4053-95C7-611CCD10A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3128963"/>
            <a:ext cx="6877131" cy="169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5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3358-6235-40F4-95E7-A84419B3F1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436168-D2D2-460B-9C69-A776DC302175}"/>
              </a:ext>
            </a:extLst>
          </p:cNvPr>
          <p:cNvSpPr>
            <a:spLocks noGrp="1"/>
          </p:cNvSpPr>
          <p:nvPr>
            <p:ph idx="1"/>
          </p:nvPr>
        </p:nvSpPr>
        <p:spPr/>
        <p:txBody>
          <a:bodyPr/>
          <a:lstStyle/>
          <a:p>
            <a:pPr marL="0" indent="0">
              <a:buNone/>
            </a:pPr>
            <a:r>
              <a:rPr lang="en-US" dirty="0"/>
              <a:t>Sixth, insert a new employee after updating the sequence number to 10:</a:t>
            </a:r>
          </a:p>
          <a:p>
            <a:pPr marL="0" indent="0">
              <a:buNone/>
            </a:pPr>
            <a:endParaRPr lang="en-US" dirty="0"/>
          </a:p>
          <a:p>
            <a:pPr marL="0" indent="0">
              <a:buNone/>
            </a:pPr>
            <a:r>
              <a:rPr lang="en-US" dirty="0"/>
              <a:t>INSERT INTO employees(</a:t>
            </a:r>
            <a:r>
              <a:rPr lang="en-US" dirty="0" err="1"/>
              <a:t>first_name,last_name</a:t>
            </a:r>
            <a:r>
              <a:rPr lang="en-US" dirty="0"/>
              <a:t>)</a:t>
            </a:r>
          </a:p>
          <a:p>
            <a:pPr marL="0" indent="0">
              <a:buNone/>
            </a:pPr>
            <a:r>
              <a:rPr lang="en-US" dirty="0"/>
              <a:t>VALUES('</a:t>
            </a:r>
            <a:r>
              <a:rPr lang="en-US" dirty="0" err="1"/>
              <a:t>Wang','Lee</a:t>
            </a:r>
            <a:r>
              <a:rPr lang="en-US" dirty="0"/>
              <a:t>’);</a:t>
            </a:r>
          </a:p>
          <a:p>
            <a:pPr marL="0" indent="0">
              <a:buNone/>
            </a:pPr>
            <a:r>
              <a:rPr lang="en-US" dirty="0"/>
              <a:t>The next sequence number of the last insert is number 4, therefore, MySQL uses number 4 for the new row instead of 11.</a:t>
            </a:r>
          </a:p>
          <a:p>
            <a:pPr marL="0" indent="0">
              <a:buNone/>
            </a:pPr>
            <a:endParaRPr lang="en-US" dirty="0"/>
          </a:p>
        </p:txBody>
      </p:sp>
      <p:sp>
        <p:nvSpPr>
          <p:cNvPr id="4" name="Footer Placeholder 3">
            <a:extLst>
              <a:ext uri="{FF2B5EF4-FFF2-40B4-BE49-F238E27FC236}">
                <a16:creationId xmlns:a16="http://schemas.microsoft.com/office/drawing/2014/main" id="{36CC91A2-9C8F-4941-9C32-41974EC3790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2242A5E-6B8F-4C68-B140-EA2BD27544B4}"/>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10243" name="Picture 3" descr="mysql sequence insert after update">
            <a:extLst>
              <a:ext uri="{FF2B5EF4-FFF2-40B4-BE49-F238E27FC236}">
                <a16:creationId xmlns:a16="http://schemas.microsoft.com/office/drawing/2014/main" id="{C7190CE1-1A79-411B-9EA9-7ED9F6D49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486" y="5208442"/>
            <a:ext cx="2390775"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2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9E9D-0078-4840-BE3E-BF5F4CACC8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4AF196-BAEE-475B-979E-9E3666E10BB7}"/>
              </a:ext>
            </a:extLst>
          </p:cNvPr>
          <p:cNvSpPr>
            <a:spLocks noGrp="1"/>
          </p:cNvSpPr>
          <p:nvPr>
            <p:ph idx="1"/>
          </p:nvPr>
        </p:nvSpPr>
        <p:spPr/>
        <p:txBody>
          <a:bodyPr/>
          <a:lstStyle/>
          <a:p>
            <a:pPr marL="0" indent="0">
              <a:buNone/>
            </a:pPr>
            <a:r>
              <a:rPr lang="en-US" dirty="0"/>
              <a:t>Creating MySQL sequence</a:t>
            </a:r>
          </a:p>
          <a:p>
            <a:pPr marL="0" indent="0">
              <a:buNone/>
            </a:pPr>
            <a:r>
              <a:rPr lang="en-US" dirty="0"/>
              <a:t>In MySQL, a sequence is a list of integers generated in the ascending order i.e., 1,2,3… Many applications need sequences to generate unique numbers mainly for identification e.g., customer ID in CRM, employee numbers in HR, and equipment numbers in the services management system.</a:t>
            </a:r>
          </a:p>
          <a:p>
            <a:pPr marL="0" indent="0">
              <a:buNone/>
            </a:pPr>
            <a:endParaRPr lang="en-US" dirty="0"/>
          </a:p>
          <a:p>
            <a:pPr marL="0" indent="0">
              <a:buNone/>
            </a:pPr>
            <a:r>
              <a:rPr lang="en-US" dirty="0"/>
              <a:t>To create a sequence in MySQL automatically, you set the AUTO_INCREMENT attribute to a column, which typically is a primary key column.</a:t>
            </a:r>
          </a:p>
        </p:txBody>
      </p:sp>
      <p:sp>
        <p:nvSpPr>
          <p:cNvPr id="4" name="Footer Placeholder 3">
            <a:extLst>
              <a:ext uri="{FF2B5EF4-FFF2-40B4-BE49-F238E27FC236}">
                <a16:creationId xmlns:a16="http://schemas.microsoft.com/office/drawing/2014/main" id="{AEA833AC-2E04-4BBD-849C-DA41A618313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8F8A120-2707-4500-9C28-1A62C5687DD9}"/>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7554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BD05-63B5-4D91-8100-6A5E0B120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8B7E8F-0F05-4DF4-8219-68B05B9064C3}"/>
              </a:ext>
            </a:extLst>
          </p:cNvPr>
          <p:cNvSpPr>
            <a:spLocks noGrp="1"/>
          </p:cNvSpPr>
          <p:nvPr>
            <p:ph idx="1"/>
          </p:nvPr>
        </p:nvSpPr>
        <p:spPr/>
        <p:txBody>
          <a:bodyPr>
            <a:normAutofit lnSpcReduction="10000"/>
          </a:bodyPr>
          <a:lstStyle/>
          <a:p>
            <a:pPr marL="0" indent="0">
              <a:buNone/>
            </a:pPr>
            <a:r>
              <a:rPr lang="en-US" dirty="0"/>
              <a:t>The following rules are applied when you use the AUTO_INCREMENT attribute:</a:t>
            </a:r>
          </a:p>
          <a:p>
            <a:pPr marL="0" indent="0">
              <a:buNone/>
            </a:pPr>
            <a:endParaRPr lang="en-US" dirty="0"/>
          </a:p>
          <a:p>
            <a:pPr marL="0" indent="0">
              <a:buNone/>
            </a:pPr>
            <a:r>
              <a:rPr lang="en-US" dirty="0"/>
              <a:t>Each table has only one AUTO_INCREMENT column whose data type is typically the integer.</a:t>
            </a:r>
          </a:p>
          <a:p>
            <a:pPr marL="0" indent="0">
              <a:buNone/>
            </a:pPr>
            <a:r>
              <a:rPr lang="en-US" dirty="0"/>
              <a:t>The  AUTO_INCREMENT column must be indexed, which means it can be either PRIMARY KEY or UNIQUE index.</a:t>
            </a:r>
          </a:p>
          <a:p>
            <a:pPr marL="0" indent="0">
              <a:buNone/>
            </a:pPr>
            <a:r>
              <a:rPr lang="en-US" dirty="0"/>
              <a:t>The AUTO_INCREMENT column must have a NOT NULL constraint. When you set the AUTO_INCREMENT attribute to a column, MySQL automatically adds the NOT NULL  constraint to the column implicitly.</a:t>
            </a:r>
          </a:p>
        </p:txBody>
      </p:sp>
      <p:sp>
        <p:nvSpPr>
          <p:cNvPr id="4" name="Footer Placeholder 3">
            <a:extLst>
              <a:ext uri="{FF2B5EF4-FFF2-40B4-BE49-F238E27FC236}">
                <a16:creationId xmlns:a16="http://schemas.microsoft.com/office/drawing/2014/main" id="{DB9D588D-60AD-438A-B683-DFCCF2EDEB6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5918C28-9480-47CC-8633-219FF0FD0484}"/>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14619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7F5-FDC6-46C9-A99A-9B5C4AC600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1EAAE-FB19-4A0B-A981-D013CF916293}"/>
              </a:ext>
            </a:extLst>
          </p:cNvPr>
          <p:cNvSpPr>
            <a:spLocks noGrp="1"/>
          </p:cNvSpPr>
          <p:nvPr>
            <p:ph idx="1"/>
          </p:nvPr>
        </p:nvSpPr>
        <p:spPr/>
        <p:txBody>
          <a:bodyPr>
            <a:normAutofit lnSpcReduction="10000"/>
          </a:bodyPr>
          <a:lstStyle/>
          <a:p>
            <a:pPr marL="0" indent="0">
              <a:buNone/>
            </a:pPr>
            <a:r>
              <a:rPr lang="en-US" dirty="0"/>
              <a:t>Creating MySQL sequence example</a:t>
            </a:r>
          </a:p>
          <a:p>
            <a:pPr marL="0" indent="0">
              <a:buNone/>
            </a:pPr>
            <a:r>
              <a:rPr lang="en-US" dirty="0"/>
              <a:t>The following statement creates a table named employees that has the </a:t>
            </a:r>
            <a:r>
              <a:rPr lang="en-US" dirty="0" err="1"/>
              <a:t>emp_no</a:t>
            </a:r>
            <a:r>
              <a:rPr lang="en-US" dirty="0"/>
              <a:t> column is an AUTO_INCREMENT column:</a:t>
            </a:r>
          </a:p>
          <a:p>
            <a:pPr marL="0" indent="0">
              <a:buNone/>
            </a:pPr>
            <a:endParaRPr lang="en-US" dirty="0"/>
          </a:p>
          <a:p>
            <a:pPr marL="0" indent="0">
              <a:buNone/>
            </a:pPr>
            <a:r>
              <a:rPr lang="en-US" dirty="0"/>
              <a:t>CREATE TABLE employees (</a:t>
            </a:r>
          </a:p>
          <a:p>
            <a:pPr marL="0" indent="0">
              <a:buNone/>
            </a:pPr>
            <a:r>
              <a:rPr lang="en-US" dirty="0"/>
              <a:t>    </a:t>
            </a:r>
            <a:r>
              <a:rPr lang="en-US" dirty="0" err="1"/>
              <a:t>emp_no</a:t>
            </a:r>
            <a:r>
              <a:rPr lang="en-US" dirty="0"/>
              <a:t> INT AUTO_INCREMENT PRIMARY KEY,</a:t>
            </a:r>
          </a:p>
          <a:p>
            <a:pPr marL="0" indent="0">
              <a:buNone/>
            </a:pPr>
            <a:r>
              <a:rPr lang="en-US" dirty="0"/>
              <a:t>    </a:t>
            </a:r>
            <a:r>
              <a:rPr lang="en-US" dirty="0" err="1"/>
              <a:t>first_name</a:t>
            </a:r>
            <a:r>
              <a:rPr lang="en-US" dirty="0"/>
              <a:t> VARCHAR(50),</a:t>
            </a:r>
          </a:p>
          <a:p>
            <a:pPr marL="0" indent="0">
              <a:buNone/>
            </a:pPr>
            <a:r>
              <a:rPr lang="en-US" dirty="0"/>
              <a:t>    </a:t>
            </a:r>
            <a:r>
              <a:rPr lang="en-US" dirty="0" err="1"/>
              <a:t>last_name</a:t>
            </a:r>
            <a:r>
              <a:rPr lang="en-US" dirty="0"/>
              <a:t> VARCHAR(50)</a:t>
            </a:r>
          </a:p>
          <a:p>
            <a:pPr marL="0" indent="0">
              <a:buNone/>
            </a:pPr>
            <a:r>
              <a:rPr lang="en-US" dirty="0"/>
              <a:t>);</a:t>
            </a:r>
          </a:p>
        </p:txBody>
      </p:sp>
      <p:sp>
        <p:nvSpPr>
          <p:cNvPr id="4" name="Footer Placeholder 3">
            <a:extLst>
              <a:ext uri="{FF2B5EF4-FFF2-40B4-BE49-F238E27FC236}">
                <a16:creationId xmlns:a16="http://schemas.microsoft.com/office/drawing/2014/main" id="{E5840364-7B41-44A8-AA19-3054DF99B77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E0A1A05-4CF8-409A-81E0-CC9778990652}"/>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99785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265-6052-49A4-9FD6-501150FC69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672700-9B02-4C80-87AD-128CA39EDC0E}"/>
              </a:ext>
            </a:extLst>
          </p:cNvPr>
          <p:cNvSpPr>
            <a:spLocks noGrp="1"/>
          </p:cNvSpPr>
          <p:nvPr>
            <p:ph idx="1"/>
          </p:nvPr>
        </p:nvSpPr>
        <p:spPr/>
        <p:txBody>
          <a:bodyPr>
            <a:normAutofit fontScale="92500" lnSpcReduction="20000"/>
          </a:bodyPr>
          <a:lstStyle/>
          <a:p>
            <a:pPr marL="0" indent="0">
              <a:buNone/>
            </a:pPr>
            <a:r>
              <a:rPr lang="en-US" dirty="0"/>
              <a:t>How MySQL sequence works</a:t>
            </a:r>
          </a:p>
          <a:p>
            <a:pPr marL="0" indent="0">
              <a:buNone/>
            </a:pPr>
            <a:r>
              <a:rPr lang="en-US" dirty="0"/>
              <a:t>The AUTO_INCREMENT column has the following attributes:</a:t>
            </a:r>
          </a:p>
          <a:p>
            <a:pPr marL="0" indent="0">
              <a:buNone/>
            </a:pPr>
            <a:endParaRPr lang="en-US" dirty="0"/>
          </a:p>
          <a:p>
            <a:pPr marL="0" indent="0">
              <a:buNone/>
            </a:pPr>
            <a:r>
              <a:rPr lang="en-US" dirty="0"/>
              <a:t>The starting value of an AUTO_INCREMENT column is 1 and it is increased by 1 when you insert a </a:t>
            </a:r>
            <a:r>
              <a:rPr lang="en-US" dirty="0" err="1"/>
              <a:t>NULLvalue</a:t>
            </a:r>
            <a:r>
              <a:rPr lang="en-US" dirty="0"/>
              <a:t> into the column or when you omit its value in the INSERT statement.</a:t>
            </a:r>
          </a:p>
          <a:p>
            <a:pPr marL="0" indent="0">
              <a:buNone/>
            </a:pPr>
            <a:r>
              <a:rPr lang="en-US" dirty="0"/>
              <a:t>To obtain the last generated sequence number, you use the LAST_INSERT_ID()  function. We often use the last insert ID for the subsequent statements e.g., insert data into the tables. The last generated sequence is unique across sessions. In other words, if another connection generates a sequence number, from your connection you can obtain it by using the LAST_INSERT_ID() function.</a:t>
            </a:r>
          </a:p>
        </p:txBody>
      </p:sp>
      <p:sp>
        <p:nvSpPr>
          <p:cNvPr id="4" name="Footer Placeholder 3">
            <a:extLst>
              <a:ext uri="{FF2B5EF4-FFF2-40B4-BE49-F238E27FC236}">
                <a16:creationId xmlns:a16="http://schemas.microsoft.com/office/drawing/2014/main" id="{E8781E20-6104-43C6-BAE9-88E2D0E4F93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00A3DB4-5AAF-4E14-899D-EF736CA96B00}"/>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97536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58B7-0925-42A4-8445-761F6CA978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69DEEA-2A95-45FB-862D-9909D2F24523}"/>
              </a:ext>
            </a:extLst>
          </p:cNvPr>
          <p:cNvSpPr>
            <a:spLocks noGrp="1"/>
          </p:cNvSpPr>
          <p:nvPr>
            <p:ph idx="1"/>
          </p:nvPr>
        </p:nvSpPr>
        <p:spPr/>
        <p:txBody>
          <a:bodyPr>
            <a:normAutofit fontScale="70000" lnSpcReduction="20000"/>
          </a:bodyPr>
          <a:lstStyle/>
          <a:p>
            <a:pPr marL="0" indent="0">
              <a:buNone/>
            </a:pPr>
            <a:r>
              <a:rPr lang="en-US" dirty="0"/>
              <a:t>If you insert a new row into a table and specify a value for the sequence column, MySQL will insert the sequence number if the sequence number does not exist in the column or issue an error if it already exists. If you insert a new value that is greater than the next sequence number, MySQL will use the new value as the starting sequence number and generate a unique sequence number greater than the current one for the next usage. This creates gaps in the sequence.</a:t>
            </a:r>
          </a:p>
          <a:p>
            <a:pPr marL="0" indent="0">
              <a:buNone/>
            </a:pPr>
            <a:r>
              <a:rPr lang="en-US" dirty="0"/>
              <a:t>If you use the UPDATE statement to update values in the AUTO_INCREMENT column to a value that already exists, MySQL will issue a duplicate-key error if the column has a unique index. If you update an AUTO_INCREMENT column to a value that is greater than the existing values in the column, MySQL will use the next number of the last insert sequence number for the next row. For example, if the last insert sequence number is 3, you update it to 10, the sequence number for the new row is 4.</a:t>
            </a:r>
          </a:p>
          <a:p>
            <a:pPr marL="0" indent="0">
              <a:buNone/>
            </a:pPr>
            <a:r>
              <a:rPr lang="en-US" dirty="0"/>
              <a:t>If you use the DELETE statement to delete the last inserted row, MySQL may or may not reuse the deleted sequence number depending on the storage engine of the table. A </a:t>
            </a:r>
            <a:r>
              <a:rPr lang="en-US" dirty="0" err="1"/>
              <a:t>MyISAM</a:t>
            </a:r>
            <a:r>
              <a:rPr lang="en-US" dirty="0"/>
              <a:t> table does not reuse the deleted sequence numbers if you delete a row e.g., the last insert id in the table is 10, if you remove it, MySQL still generates the next sequence number which is 11 for the new row. Similar to </a:t>
            </a:r>
            <a:r>
              <a:rPr lang="en-US" dirty="0" err="1"/>
              <a:t>MyISAM</a:t>
            </a:r>
            <a:r>
              <a:rPr lang="en-US" dirty="0"/>
              <a:t> tables, </a:t>
            </a:r>
            <a:r>
              <a:rPr lang="en-US" dirty="0" err="1"/>
              <a:t>InnoDB</a:t>
            </a:r>
            <a:r>
              <a:rPr lang="en-US" dirty="0"/>
              <a:t> tables do not reuse sequence number when rows are deleted.</a:t>
            </a:r>
          </a:p>
        </p:txBody>
      </p:sp>
      <p:sp>
        <p:nvSpPr>
          <p:cNvPr id="4" name="Footer Placeholder 3">
            <a:extLst>
              <a:ext uri="{FF2B5EF4-FFF2-40B4-BE49-F238E27FC236}">
                <a16:creationId xmlns:a16="http://schemas.microsoft.com/office/drawing/2014/main" id="{6EC133D6-77E3-4B41-ABAC-3390233A8F8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C879CAB-F72D-4F31-AE69-8015DC4BB98A}"/>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42631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C99A-370B-462C-B914-9BEA4B48FB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734EEE-A654-4CE3-B3C8-5FD45328DBCE}"/>
              </a:ext>
            </a:extLst>
          </p:cNvPr>
          <p:cNvSpPr>
            <a:spLocks noGrp="1"/>
          </p:cNvSpPr>
          <p:nvPr>
            <p:ph idx="1"/>
          </p:nvPr>
        </p:nvSpPr>
        <p:spPr/>
        <p:txBody>
          <a:bodyPr>
            <a:normAutofit fontScale="70000" lnSpcReduction="20000"/>
          </a:bodyPr>
          <a:lstStyle/>
          <a:p>
            <a:pPr marL="0" indent="0">
              <a:buNone/>
            </a:pPr>
            <a:r>
              <a:rPr lang="en-US" dirty="0"/>
              <a:t>Once you set the AUTO_INCREMENT attribute for a column, you can reset the auto increment value in various ways e.g., by using the ALTER TABLE statement.</a:t>
            </a:r>
          </a:p>
          <a:p>
            <a:pPr marL="0" indent="0">
              <a:buNone/>
            </a:pPr>
            <a:endParaRPr lang="en-US" dirty="0"/>
          </a:p>
          <a:p>
            <a:pPr marL="0" indent="0">
              <a:buNone/>
            </a:pPr>
            <a:r>
              <a:rPr lang="en-US" dirty="0"/>
              <a:t>Let’s take a look at some example to get a better understanding of the MySQL sequence.</a:t>
            </a:r>
          </a:p>
          <a:p>
            <a:pPr marL="0" indent="0">
              <a:buNone/>
            </a:pPr>
            <a:endParaRPr lang="en-US" dirty="0"/>
          </a:p>
          <a:p>
            <a:pPr marL="0" indent="0">
              <a:buNone/>
            </a:pPr>
            <a:r>
              <a:rPr lang="en-US" dirty="0"/>
              <a:t>First, insert two new rows into the employees table:</a:t>
            </a:r>
          </a:p>
          <a:p>
            <a:pPr marL="0" indent="0">
              <a:buNone/>
            </a:pPr>
            <a:endParaRPr lang="en-US" dirty="0"/>
          </a:p>
          <a:p>
            <a:pPr marL="0" indent="0">
              <a:buNone/>
            </a:pPr>
            <a:r>
              <a:rPr lang="en-US" dirty="0"/>
              <a:t>INSERT INTO employees(</a:t>
            </a:r>
            <a:r>
              <a:rPr lang="en-US" dirty="0" err="1"/>
              <a:t>first_name,last_name</a:t>
            </a:r>
            <a:r>
              <a:rPr lang="en-US" dirty="0"/>
              <a:t>)</a:t>
            </a:r>
          </a:p>
          <a:p>
            <a:pPr marL="0" indent="0">
              <a:buNone/>
            </a:pPr>
            <a:r>
              <a:rPr lang="en-US" dirty="0"/>
              <a:t>VALUES('</a:t>
            </a:r>
            <a:r>
              <a:rPr lang="en-US" dirty="0" err="1"/>
              <a:t>John','Doe</a:t>
            </a:r>
            <a:r>
              <a:rPr lang="en-US" dirty="0"/>
              <a:t>'),</a:t>
            </a:r>
          </a:p>
          <a:p>
            <a:pPr marL="0" indent="0">
              <a:buNone/>
            </a:pPr>
            <a:r>
              <a:rPr lang="en-US" dirty="0"/>
              <a:t>      ('</a:t>
            </a:r>
            <a:r>
              <a:rPr lang="en-US" dirty="0" err="1"/>
              <a:t>Mary','Jane</a:t>
            </a:r>
            <a:r>
              <a:rPr lang="en-US" dirty="0"/>
              <a:t>');</a:t>
            </a:r>
          </a:p>
          <a:p>
            <a:pPr marL="0" indent="0">
              <a:buNone/>
            </a:pPr>
            <a:r>
              <a:rPr lang="en-US" dirty="0"/>
              <a:t>Second, select data from the employees table:</a:t>
            </a:r>
          </a:p>
          <a:p>
            <a:pPr marL="0" indent="0">
              <a:buNone/>
            </a:pPr>
            <a:endParaRPr lang="en-US" dirty="0"/>
          </a:p>
          <a:p>
            <a:pPr marL="0" indent="0">
              <a:buNone/>
            </a:pPr>
            <a:r>
              <a:rPr lang="en-US" dirty="0"/>
              <a:t>SELECT * FROM employees;</a:t>
            </a:r>
          </a:p>
        </p:txBody>
      </p:sp>
      <p:sp>
        <p:nvSpPr>
          <p:cNvPr id="4" name="Footer Placeholder 3">
            <a:extLst>
              <a:ext uri="{FF2B5EF4-FFF2-40B4-BE49-F238E27FC236}">
                <a16:creationId xmlns:a16="http://schemas.microsoft.com/office/drawing/2014/main" id="{E7B01903-ED9A-4712-A159-0978AE47BFB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CC0C110-7980-4B2B-96F1-CD2CDBCF66EA}"/>
              </a:ext>
            </a:extLst>
          </p:cNvPr>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descr="mysql sequence insert">
            <a:extLst>
              <a:ext uri="{FF2B5EF4-FFF2-40B4-BE49-F238E27FC236}">
                <a16:creationId xmlns:a16="http://schemas.microsoft.com/office/drawing/2014/main" id="{C04CDEE3-B73F-48A8-BABD-3FCC7F697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4890655"/>
            <a:ext cx="4960737" cy="110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8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EE6A-BC5B-458E-A8FD-04F55F8635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BBAA56-7E60-4F9E-97DB-B9D0FD02D530}"/>
              </a:ext>
            </a:extLst>
          </p:cNvPr>
          <p:cNvSpPr>
            <a:spLocks noGrp="1"/>
          </p:cNvSpPr>
          <p:nvPr>
            <p:ph idx="1"/>
          </p:nvPr>
        </p:nvSpPr>
        <p:spPr/>
        <p:txBody>
          <a:bodyPr/>
          <a:lstStyle/>
          <a:p>
            <a:pPr marL="0" indent="0">
              <a:buNone/>
            </a:pPr>
            <a:r>
              <a:rPr lang="en-US" dirty="0"/>
              <a:t>Third, delete the second employee whose </a:t>
            </a:r>
            <a:r>
              <a:rPr lang="en-US" dirty="0" err="1"/>
              <a:t>emp_no</a:t>
            </a:r>
            <a:r>
              <a:rPr lang="en-US" dirty="0"/>
              <a:t> is 2:</a:t>
            </a:r>
          </a:p>
          <a:p>
            <a:pPr marL="0" indent="0">
              <a:buNone/>
            </a:pPr>
            <a:endParaRPr lang="en-US" dirty="0"/>
          </a:p>
          <a:p>
            <a:pPr marL="0" indent="0">
              <a:buNone/>
            </a:pPr>
            <a:r>
              <a:rPr lang="en-US" dirty="0"/>
              <a:t>DELETE FROM employees </a:t>
            </a:r>
          </a:p>
          <a:p>
            <a:pPr marL="0" indent="0">
              <a:buNone/>
            </a:pPr>
            <a:r>
              <a:rPr lang="en-US" dirty="0"/>
              <a:t>WHERE</a:t>
            </a:r>
          </a:p>
          <a:p>
            <a:pPr marL="0" indent="0">
              <a:buNone/>
            </a:pPr>
            <a:r>
              <a:rPr lang="en-US" dirty="0"/>
              <a:t>    </a:t>
            </a:r>
            <a:r>
              <a:rPr lang="en-US" dirty="0" err="1"/>
              <a:t>emp_no</a:t>
            </a:r>
            <a:r>
              <a:rPr lang="en-US" dirty="0"/>
              <a:t> = 2;</a:t>
            </a:r>
          </a:p>
        </p:txBody>
      </p:sp>
      <p:sp>
        <p:nvSpPr>
          <p:cNvPr id="4" name="Footer Placeholder 3">
            <a:extLst>
              <a:ext uri="{FF2B5EF4-FFF2-40B4-BE49-F238E27FC236}">
                <a16:creationId xmlns:a16="http://schemas.microsoft.com/office/drawing/2014/main" id="{C3B1582C-8E09-4F52-B7B0-E423FE1525D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D31E834-03F7-48E6-B04A-B3B5B9E60BC0}"/>
              </a:ext>
            </a:extLst>
          </p:cNvPr>
          <p:cNvSpPr>
            <a:spLocks noGrp="1"/>
          </p:cNvSpPr>
          <p:nvPr>
            <p:ph type="sldNum" sz="quarter" idx="12"/>
          </p:nvPr>
        </p:nvSpPr>
        <p:spPr/>
        <p:txBody>
          <a:bodyPr/>
          <a:lstStyle/>
          <a:p>
            <a:fld id="{CBA38C19-DD30-46F9-A559-7559A714E450}" type="slidenum">
              <a:rPr lang="en-US" smtClean="0"/>
              <a:t>8</a:t>
            </a:fld>
            <a:endParaRPr lang="en-US"/>
          </a:p>
        </p:txBody>
      </p:sp>
      <p:pic>
        <p:nvPicPr>
          <p:cNvPr id="7171" name="Picture 3" descr="mysql sequence delete">
            <a:extLst>
              <a:ext uri="{FF2B5EF4-FFF2-40B4-BE49-F238E27FC236}">
                <a16:creationId xmlns:a16="http://schemas.microsoft.com/office/drawing/2014/main" id="{8E45C30B-03E6-4B53-B8DA-07265CD00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67" y="4609234"/>
            <a:ext cx="5190033" cy="93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76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98A9-D110-4C30-A3D8-74C0A9C595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BC30AD-1500-4182-AA97-47DE965834E3}"/>
              </a:ext>
            </a:extLst>
          </p:cNvPr>
          <p:cNvSpPr>
            <a:spLocks noGrp="1"/>
          </p:cNvSpPr>
          <p:nvPr>
            <p:ph idx="1"/>
          </p:nvPr>
        </p:nvSpPr>
        <p:spPr/>
        <p:txBody>
          <a:bodyPr/>
          <a:lstStyle/>
          <a:p>
            <a:pPr marL="0" indent="0">
              <a:buNone/>
            </a:pPr>
            <a:r>
              <a:rPr lang="en-US" dirty="0"/>
              <a:t>Fourth, insert a new employee:</a:t>
            </a:r>
          </a:p>
          <a:p>
            <a:pPr marL="0" indent="0">
              <a:buNone/>
            </a:pPr>
            <a:endParaRPr lang="en-US" dirty="0"/>
          </a:p>
          <a:p>
            <a:pPr marL="0" indent="0">
              <a:buNone/>
            </a:pPr>
            <a:r>
              <a:rPr lang="en-US" dirty="0"/>
              <a:t>INSERT INTO employees(</a:t>
            </a:r>
            <a:r>
              <a:rPr lang="en-US" dirty="0" err="1"/>
              <a:t>first_name,last_name</a:t>
            </a:r>
            <a:r>
              <a:rPr lang="en-US" dirty="0"/>
              <a:t>)</a:t>
            </a:r>
          </a:p>
          <a:p>
            <a:pPr marL="0" indent="0">
              <a:buNone/>
            </a:pPr>
            <a:r>
              <a:rPr lang="en-US" dirty="0"/>
              <a:t>VALUES('</a:t>
            </a:r>
            <a:r>
              <a:rPr lang="en-US" dirty="0" err="1"/>
              <a:t>Jack','Lee</a:t>
            </a:r>
            <a:r>
              <a:rPr lang="en-US" dirty="0"/>
              <a:t>');</a:t>
            </a:r>
          </a:p>
        </p:txBody>
      </p:sp>
      <p:sp>
        <p:nvSpPr>
          <p:cNvPr id="4" name="Footer Placeholder 3">
            <a:extLst>
              <a:ext uri="{FF2B5EF4-FFF2-40B4-BE49-F238E27FC236}">
                <a16:creationId xmlns:a16="http://schemas.microsoft.com/office/drawing/2014/main" id="{8B505495-9CF2-422A-8724-D1ED71A2E49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3D0208D-8FA9-4085-907D-95FBDAE46CC2}"/>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8195" name="Picture 3" descr="mysql sequence insert after delete">
            <a:extLst>
              <a:ext uri="{FF2B5EF4-FFF2-40B4-BE49-F238E27FC236}">
                <a16:creationId xmlns:a16="http://schemas.microsoft.com/office/drawing/2014/main" id="{883006F3-B90E-4CFF-A1B6-AF5C206F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64" y="4352925"/>
            <a:ext cx="236220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59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3740</TotalTime>
  <Words>901</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567</cp:revision>
  <dcterms:created xsi:type="dcterms:W3CDTF">2019-09-15T04:30:17Z</dcterms:created>
  <dcterms:modified xsi:type="dcterms:W3CDTF">2020-06-10T13:13:08Z</dcterms:modified>
</cp:coreProperties>
</file>