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272"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11441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3C11-4964-4E3C-8D87-970F4D7F49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01270B-E974-42AA-829E-CDB992099517}"/>
              </a:ext>
            </a:extLst>
          </p:cNvPr>
          <p:cNvSpPr>
            <a:spLocks noGrp="1"/>
          </p:cNvSpPr>
          <p:nvPr>
            <p:ph idx="1"/>
          </p:nvPr>
        </p:nvSpPr>
        <p:spPr/>
        <p:txBody>
          <a:bodyPr/>
          <a:lstStyle/>
          <a:p>
            <a:pPr marL="0" indent="0">
              <a:buNone/>
            </a:pPr>
            <a:r>
              <a:rPr lang="en-US" dirty="0"/>
              <a:t>MySQL UNIQUE constraints and indexes</a:t>
            </a:r>
          </a:p>
          <a:p>
            <a:pPr marL="0" indent="0">
              <a:buNone/>
            </a:pPr>
            <a:r>
              <a:rPr lang="en-US" dirty="0"/>
              <a:t>When you define a unique constraint, MySQL creates a corresponding UNIQUE index and uses this index to enforce the rule.</a:t>
            </a:r>
          </a:p>
          <a:p>
            <a:pPr marL="0" indent="0">
              <a:buNone/>
            </a:pPr>
            <a:endParaRPr lang="en-US" dirty="0"/>
          </a:p>
          <a:p>
            <a:pPr marL="0" indent="0">
              <a:buNone/>
            </a:pPr>
            <a:r>
              <a:rPr lang="en-US" dirty="0"/>
              <a:t>The SHOW CREATE TABLE statement shows the definition of the suppliers table:</a:t>
            </a:r>
          </a:p>
          <a:p>
            <a:pPr marL="0" indent="0">
              <a:buNone/>
            </a:pPr>
            <a:r>
              <a:rPr lang="en-US" b="1" dirty="0"/>
              <a:t>SHOW</a:t>
            </a:r>
            <a:r>
              <a:rPr lang="en-US" dirty="0"/>
              <a:t> </a:t>
            </a:r>
            <a:r>
              <a:rPr lang="en-US" b="1" dirty="0"/>
              <a:t>CREATE</a:t>
            </a:r>
            <a:r>
              <a:rPr lang="en-US" dirty="0"/>
              <a:t> </a:t>
            </a:r>
            <a:r>
              <a:rPr lang="en-US" b="1" dirty="0"/>
              <a:t>TABLE</a:t>
            </a:r>
            <a:r>
              <a:rPr lang="en-US" dirty="0"/>
              <a:t> suppliers;</a:t>
            </a:r>
          </a:p>
        </p:txBody>
      </p:sp>
      <p:sp>
        <p:nvSpPr>
          <p:cNvPr id="4" name="Footer Placeholder 3">
            <a:extLst>
              <a:ext uri="{FF2B5EF4-FFF2-40B4-BE49-F238E27FC236}">
                <a16:creationId xmlns:a16="http://schemas.microsoft.com/office/drawing/2014/main" id="{85018F11-C9A2-4298-8D68-1EA2DC14A9D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491DB07-E6B0-4559-AFCD-AED4B651D57D}"/>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9219" name="Picture 3" descr="MySQL UNIQUE Constraint and Index">
            <a:extLst>
              <a:ext uri="{FF2B5EF4-FFF2-40B4-BE49-F238E27FC236}">
                <a16:creationId xmlns:a16="http://schemas.microsoft.com/office/drawing/2014/main" id="{350CCFD4-A660-4531-9C02-AB714AFCA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680" y="4318721"/>
            <a:ext cx="4988502" cy="164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9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3997-6D83-47DC-9963-8663DD2CB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6343C1-3DA3-4E20-9D38-3B05CA9C4740}"/>
              </a:ext>
            </a:extLst>
          </p:cNvPr>
          <p:cNvSpPr>
            <a:spLocks noGrp="1"/>
          </p:cNvSpPr>
          <p:nvPr>
            <p:ph idx="1"/>
          </p:nvPr>
        </p:nvSpPr>
        <p:spPr/>
        <p:txBody>
          <a:bodyPr/>
          <a:lstStyle/>
          <a:p>
            <a:pPr marL="0" indent="0">
              <a:buNone/>
            </a:pPr>
            <a:r>
              <a:rPr lang="en-US" dirty="0"/>
              <a:t>As you can see from the output, MySQL created two UNIQUE indexes on the suppliers table: phone and </a:t>
            </a:r>
            <a:r>
              <a:rPr lang="en-US" dirty="0" err="1"/>
              <a:t>uc_name_address</a:t>
            </a:r>
            <a:r>
              <a:rPr lang="en-US" dirty="0"/>
              <a:t>.</a:t>
            </a:r>
          </a:p>
          <a:p>
            <a:pPr marL="0" indent="0">
              <a:buNone/>
            </a:pPr>
            <a:endParaRPr lang="en-US" dirty="0"/>
          </a:p>
          <a:p>
            <a:pPr marL="0" indent="0">
              <a:buNone/>
            </a:pPr>
            <a:r>
              <a:rPr lang="en-US" dirty="0"/>
              <a:t>The following SHOW INDEX statement displays all indexes associated with the suppliers table.</a:t>
            </a:r>
          </a:p>
          <a:p>
            <a:pPr marL="0" indent="0">
              <a:buNone/>
            </a:pPr>
            <a:endParaRPr lang="en-US" dirty="0"/>
          </a:p>
          <a:p>
            <a:pPr marL="0" indent="0">
              <a:buNone/>
            </a:pPr>
            <a:r>
              <a:rPr lang="en-US" dirty="0"/>
              <a:t>SHOW INDEX FROM suppliers;</a:t>
            </a:r>
          </a:p>
        </p:txBody>
      </p:sp>
      <p:sp>
        <p:nvSpPr>
          <p:cNvPr id="4" name="Footer Placeholder 3">
            <a:extLst>
              <a:ext uri="{FF2B5EF4-FFF2-40B4-BE49-F238E27FC236}">
                <a16:creationId xmlns:a16="http://schemas.microsoft.com/office/drawing/2014/main" id="{364008E2-7AA4-47C3-9B11-F2ADCEB48A9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59A3BE5-2751-446A-AD71-630C1348744A}"/>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10243" name="Picture 3" descr="MySQL UNIQUE Constraint Example">
            <a:extLst>
              <a:ext uri="{FF2B5EF4-FFF2-40B4-BE49-F238E27FC236}">
                <a16:creationId xmlns:a16="http://schemas.microsoft.com/office/drawing/2014/main" id="{837BF6A3-866F-4593-8F3E-AE634524A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82" y="5119688"/>
            <a:ext cx="7429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2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E13A-F07B-4453-942F-8FF4EF5169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A85D0D-31AB-4BF7-A501-67A8DBA160DD}"/>
              </a:ext>
            </a:extLst>
          </p:cNvPr>
          <p:cNvSpPr>
            <a:spLocks noGrp="1"/>
          </p:cNvSpPr>
          <p:nvPr>
            <p:ph idx="1"/>
          </p:nvPr>
        </p:nvSpPr>
        <p:spPr/>
        <p:txBody>
          <a:bodyPr>
            <a:normAutofit fontScale="92500" lnSpcReduction="20000"/>
          </a:bodyPr>
          <a:lstStyle/>
          <a:p>
            <a:pPr marL="0" indent="0">
              <a:buNone/>
            </a:pPr>
            <a:r>
              <a:rPr lang="en-US" dirty="0"/>
              <a:t>Drop a unique constraint</a:t>
            </a:r>
          </a:p>
          <a:p>
            <a:pPr marL="0" indent="0">
              <a:buNone/>
            </a:pPr>
            <a:r>
              <a:rPr lang="en-US" dirty="0"/>
              <a:t>To drop a UNIQUE constraint, you use can use DROP INDEX or ALTER TABLE statement:</a:t>
            </a:r>
          </a:p>
          <a:p>
            <a:pPr marL="0" indent="0">
              <a:buNone/>
            </a:pPr>
            <a:endParaRPr lang="en-US" dirty="0"/>
          </a:p>
          <a:p>
            <a:pPr marL="0" indent="0">
              <a:buNone/>
            </a:pPr>
            <a:r>
              <a:rPr lang="en-US" dirty="0"/>
              <a:t>DROP INDEX </a:t>
            </a:r>
            <a:r>
              <a:rPr lang="en-US" dirty="0" err="1"/>
              <a:t>index_name</a:t>
            </a:r>
            <a:r>
              <a:rPr lang="en-US" dirty="0"/>
              <a:t> ON </a:t>
            </a:r>
            <a:r>
              <a:rPr lang="en-US" dirty="0" err="1"/>
              <a:t>table_name</a:t>
            </a:r>
            <a:r>
              <a:rPr lang="en-US" dirty="0"/>
              <a:t>;</a:t>
            </a:r>
          </a:p>
          <a:p>
            <a:pPr marL="0" indent="0">
              <a:buNone/>
            </a:pPr>
            <a:r>
              <a:rPr lang="en-US" dirty="0"/>
              <a:t>ALTER TABLE </a:t>
            </a:r>
            <a:r>
              <a:rPr lang="en-US" dirty="0" err="1"/>
              <a:t>table_name</a:t>
            </a:r>
            <a:endParaRPr lang="en-US" dirty="0"/>
          </a:p>
          <a:p>
            <a:pPr marL="0" indent="0">
              <a:buNone/>
            </a:pPr>
            <a:r>
              <a:rPr lang="en-US" dirty="0"/>
              <a:t>DROP INDEX </a:t>
            </a:r>
            <a:r>
              <a:rPr lang="en-US" dirty="0" err="1"/>
              <a:t>index_name</a:t>
            </a:r>
            <a:r>
              <a:rPr lang="en-US" dirty="0"/>
              <a:t>;</a:t>
            </a:r>
          </a:p>
          <a:p>
            <a:pPr marL="0" indent="0">
              <a:buNone/>
            </a:pPr>
            <a:r>
              <a:rPr lang="en-US" dirty="0"/>
              <a:t>For example, the following statement drops the </a:t>
            </a:r>
            <a:r>
              <a:rPr lang="en-US" dirty="0" err="1"/>
              <a:t>uc_name_address</a:t>
            </a:r>
            <a:r>
              <a:rPr lang="en-US" dirty="0"/>
              <a:t> constraint on the suppliers table:</a:t>
            </a:r>
          </a:p>
          <a:p>
            <a:pPr marL="0" indent="0">
              <a:buNone/>
            </a:pPr>
            <a:endParaRPr lang="en-US" dirty="0"/>
          </a:p>
          <a:p>
            <a:pPr marL="0" indent="0">
              <a:buNone/>
            </a:pPr>
            <a:r>
              <a:rPr lang="en-US" dirty="0"/>
              <a:t>DROP INDEX </a:t>
            </a:r>
            <a:r>
              <a:rPr lang="en-US" dirty="0" err="1"/>
              <a:t>uc_name_address</a:t>
            </a:r>
            <a:r>
              <a:rPr lang="en-US" dirty="0"/>
              <a:t> ON suppliers;</a:t>
            </a:r>
          </a:p>
        </p:txBody>
      </p:sp>
      <p:sp>
        <p:nvSpPr>
          <p:cNvPr id="4" name="Footer Placeholder 3">
            <a:extLst>
              <a:ext uri="{FF2B5EF4-FFF2-40B4-BE49-F238E27FC236}">
                <a16:creationId xmlns:a16="http://schemas.microsoft.com/office/drawing/2014/main" id="{EB4A3038-282C-4FE7-B934-357F15E954E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CD5FD53-A09A-4E3D-BC20-75A9F5F6B39D}"/>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1267" name="Picture 3" descr="MySQL Remove UNIQUE constraint example">
            <a:extLst>
              <a:ext uri="{FF2B5EF4-FFF2-40B4-BE49-F238E27FC236}">
                <a16:creationId xmlns:a16="http://schemas.microsoft.com/office/drawing/2014/main" id="{F5FFF407-1F36-46DB-9CDB-B8C8EA35A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4952568"/>
            <a:ext cx="621463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9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C837-E037-42EA-82CA-6D9DAFB054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816D3-A523-42DF-939F-54E33C896C34}"/>
              </a:ext>
            </a:extLst>
          </p:cNvPr>
          <p:cNvSpPr>
            <a:spLocks noGrp="1"/>
          </p:cNvSpPr>
          <p:nvPr>
            <p:ph idx="1"/>
          </p:nvPr>
        </p:nvSpPr>
        <p:spPr/>
        <p:txBody>
          <a:bodyPr>
            <a:normAutofit fontScale="77500" lnSpcReduction="20000"/>
          </a:bodyPr>
          <a:lstStyle/>
          <a:p>
            <a:pPr marL="0" indent="0">
              <a:buNone/>
            </a:pPr>
            <a:r>
              <a:rPr lang="en-US" dirty="0"/>
              <a:t>Add new unique constraint</a:t>
            </a:r>
          </a:p>
          <a:p>
            <a:pPr marL="0" indent="0">
              <a:buNone/>
            </a:pPr>
            <a:r>
              <a:rPr lang="en-US" dirty="0"/>
              <a:t>The following ALTER TABLE ADD CONSTRAINT adds a unique constraint to a column of an existing table:</a:t>
            </a:r>
          </a:p>
          <a:p>
            <a:pPr marL="0" indent="0">
              <a:buNone/>
            </a:pPr>
            <a:endParaRPr lang="en-US" dirty="0"/>
          </a:p>
          <a:p>
            <a:pPr marL="0" indent="0">
              <a:buNone/>
            </a:pPr>
            <a:r>
              <a:rPr lang="en-US" dirty="0"/>
              <a:t>ALTER TABLE </a:t>
            </a:r>
            <a:r>
              <a:rPr lang="en-US" dirty="0" err="1"/>
              <a:t>table_name</a:t>
            </a:r>
            <a:endParaRPr lang="en-US" dirty="0"/>
          </a:p>
          <a:p>
            <a:pPr marL="0" indent="0">
              <a:buNone/>
            </a:pPr>
            <a:r>
              <a:rPr lang="en-US" dirty="0"/>
              <a:t>ADD CONSTRAINT </a:t>
            </a:r>
            <a:r>
              <a:rPr lang="en-US" dirty="0" err="1"/>
              <a:t>constraint_name</a:t>
            </a:r>
            <a:r>
              <a:rPr lang="en-US" dirty="0"/>
              <a:t> </a:t>
            </a:r>
          </a:p>
          <a:p>
            <a:pPr marL="0" indent="0">
              <a:buNone/>
            </a:pPr>
            <a:r>
              <a:rPr lang="en-US" dirty="0"/>
              <a:t>UNIQUE (</a:t>
            </a:r>
            <a:r>
              <a:rPr lang="en-US" dirty="0" err="1"/>
              <a:t>column_list</a:t>
            </a:r>
            <a:r>
              <a:rPr lang="en-US" dirty="0"/>
              <a:t>);</a:t>
            </a:r>
          </a:p>
          <a:p>
            <a:pPr marL="0" indent="0">
              <a:buNone/>
            </a:pPr>
            <a:r>
              <a:rPr lang="en-US" dirty="0"/>
              <a:t>This statement adds a UNIQUE constraint </a:t>
            </a:r>
            <a:r>
              <a:rPr lang="en-US" dirty="0" err="1"/>
              <a:t>uc_name_address</a:t>
            </a:r>
            <a:r>
              <a:rPr lang="en-US" dirty="0"/>
              <a:t> back to the suppliers table:</a:t>
            </a:r>
          </a:p>
          <a:p>
            <a:pPr marL="0" indent="0">
              <a:buNone/>
            </a:pPr>
            <a:endParaRPr lang="en-US" dirty="0"/>
          </a:p>
          <a:p>
            <a:pPr marL="0" indent="0">
              <a:buNone/>
            </a:pPr>
            <a:r>
              <a:rPr lang="en-US" dirty="0"/>
              <a:t>ALTER TABLE suppliers</a:t>
            </a:r>
          </a:p>
          <a:p>
            <a:pPr marL="0" indent="0">
              <a:buNone/>
            </a:pPr>
            <a:r>
              <a:rPr lang="en-US" dirty="0"/>
              <a:t>ADD CONSTRAINT </a:t>
            </a:r>
            <a:r>
              <a:rPr lang="en-US" dirty="0" err="1"/>
              <a:t>uc_name_address</a:t>
            </a:r>
            <a:r>
              <a:rPr lang="en-US" dirty="0"/>
              <a:t> </a:t>
            </a:r>
          </a:p>
          <a:p>
            <a:pPr marL="0" indent="0">
              <a:buNone/>
            </a:pPr>
            <a:r>
              <a:rPr lang="en-US" dirty="0"/>
              <a:t>UNIQUE (</a:t>
            </a:r>
            <a:r>
              <a:rPr lang="en-US" dirty="0" err="1"/>
              <a:t>name,address</a:t>
            </a:r>
            <a:r>
              <a:rPr lang="en-US" dirty="0"/>
              <a:t>);</a:t>
            </a:r>
          </a:p>
        </p:txBody>
      </p:sp>
      <p:sp>
        <p:nvSpPr>
          <p:cNvPr id="4" name="Footer Placeholder 3">
            <a:extLst>
              <a:ext uri="{FF2B5EF4-FFF2-40B4-BE49-F238E27FC236}">
                <a16:creationId xmlns:a16="http://schemas.microsoft.com/office/drawing/2014/main" id="{65DF40DB-4B5C-4EE9-B848-329BE2A6825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FFB50CC-937E-4348-A54C-01B7996D90F1}"/>
              </a:ext>
            </a:extLst>
          </p:cNvPr>
          <p:cNvSpPr>
            <a:spLocks noGrp="1"/>
          </p:cNvSpPr>
          <p:nvPr>
            <p:ph type="sldNum" sz="quarter" idx="12"/>
          </p:nvPr>
        </p:nvSpPr>
        <p:spPr/>
        <p:txBody>
          <a:bodyPr/>
          <a:lstStyle/>
          <a:p>
            <a:fld id="{CBA38C19-DD30-46F9-A559-7559A714E450}" type="slidenum">
              <a:rPr lang="en-US" smtClean="0"/>
              <a:t>13</a:t>
            </a:fld>
            <a:endParaRPr lang="en-US"/>
          </a:p>
        </p:txBody>
      </p:sp>
      <p:pic>
        <p:nvPicPr>
          <p:cNvPr id="12291" name="Picture 3" descr="MySQL UNIQUE Constraint Example">
            <a:extLst>
              <a:ext uri="{FF2B5EF4-FFF2-40B4-BE49-F238E27FC236}">
                <a16:creationId xmlns:a16="http://schemas.microsoft.com/office/drawing/2014/main" id="{24FBF757-8E31-487A-A2EA-9006F7D54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106" y="5221073"/>
            <a:ext cx="5730587"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42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B5E7-C61A-4838-ACA8-DD336983D8C2}"/>
              </a:ext>
            </a:extLst>
          </p:cNvPr>
          <p:cNvSpPr>
            <a:spLocks noGrp="1"/>
          </p:cNvSpPr>
          <p:nvPr>
            <p:ph type="title"/>
          </p:nvPr>
        </p:nvSpPr>
        <p:spPr/>
        <p:txBody>
          <a:bodyPr>
            <a:normAutofit/>
          </a:bodyPr>
          <a:lstStyle/>
          <a:p>
            <a:r>
              <a:rPr lang="en-US" dirty="0"/>
              <a:t>Introduction to MySQL UNIQUE constraint</a:t>
            </a:r>
          </a:p>
        </p:txBody>
      </p:sp>
      <p:sp>
        <p:nvSpPr>
          <p:cNvPr id="3" name="Content Placeholder 2">
            <a:extLst>
              <a:ext uri="{FF2B5EF4-FFF2-40B4-BE49-F238E27FC236}">
                <a16:creationId xmlns:a16="http://schemas.microsoft.com/office/drawing/2014/main" id="{41735961-A287-4949-BEC1-C9E73A73463A}"/>
              </a:ext>
            </a:extLst>
          </p:cNvPr>
          <p:cNvSpPr>
            <a:spLocks noGrp="1"/>
          </p:cNvSpPr>
          <p:nvPr>
            <p:ph idx="1"/>
          </p:nvPr>
        </p:nvSpPr>
        <p:spPr/>
        <p:txBody>
          <a:bodyPr>
            <a:normAutofit fontScale="70000" lnSpcReduction="20000"/>
          </a:bodyPr>
          <a:lstStyle/>
          <a:p>
            <a:pPr marL="0" indent="0">
              <a:buNone/>
            </a:pPr>
            <a:r>
              <a:rPr lang="en-US" dirty="0"/>
              <a:t>Sometimes, you want to ensure values in a column or a group of columns are unique. For example, email addresses of users in the users table, or phone numbers of customers in the customers table should be unique. To enforce this rule, you use a UNIQUE constraint.</a:t>
            </a:r>
          </a:p>
          <a:p>
            <a:pPr marL="0" indent="0">
              <a:buNone/>
            </a:pPr>
            <a:endParaRPr lang="en-US" dirty="0"/>
          </a:p>
          <a:p>
            <a:pPr marL="0" indent="0">
              <a:buNone/>
            </a:pPr>
            <a:r>
              <a:rPr lang="en-US" dirty="0"/>
              <a:t>A UNIQUE constraint is an integrity constraint that ensures values in a column or group of columns to be unique.  A UNIQUE constraint can be either a column constraint or a table constraint.</a:t>
            </a:r>
          </a:p>
          <a:p>
            <a:pPr marL="0" indent="0">
              <a:buNone/>
            </a:pPr>
            <a:endParaRPr lang="en-US" dirty="0"/>
          </a:p>
          <a:p>
            <a:pPr marL="0" indent="0">
              <a:buNone/>
            </a:pPr>
            <a:r>
              <a:rPr lang="en-US" dirty="0"/>
              <a:t>To define a UNIQUE constraint for a column when you create a table, you use this syntax:</a:t>
            </a:r>
          </a:p>
          <a:p>
            <a:pPr marL="0" indent="0">
              <a:buNone/>
            </a:pPr>
            <a:endParaRPr lang="en-US" dirty="0"/>
          </a:p>
          <a:p>
            <a:pPr marL="0" indent="0">
              <a:buNone/>
            </a:pPr>
            <a:r>
              <a:rPr lang="en-US" dirty="0"/>
              <a:t>CREATE TABLE </a:t>
            </a:r>
            <a:r>
              <a:rPr lang="en-US" dirty="0" err="1"/>
              <a:t>table_name</a:t>
            </a:r>
            <a:r>
              <a:rPr lang="en-US" dirty="0"/>
              <a:t>(</a:t>
            </a:r>
          </a:p>
          <a:p>
            <a:pPr marL="0" indent="0">
              <a:buNone/>
            </a:pPr>
            <a:r>
              <a:rPr lang="en-US" dirty="0"/>
              <a:t>    ...,</a:t>
            </a:r>
          </a:p>
          <a:p>
            <a:pPr marL="0" indent="0">
              <a:buNone/>
            </a:pPr>
            <a:r>
              <a:rPr lang="en-US" dirty="0"/>
              <a:t>    </a:t>
            </a:r>
            <a:r>
              <a:rPr lang="en-US" dirty="0" err="1"/>
              <a:t>column_name</a:t>
            </a:r>
            <a:r>
              <a:rPr lang="en-US" dirty="0"/>
              <a:t> </a:t>
            </a:r>
            <a:r>
              <a:rPr lang="en-US" dirty="0" err="1"/>
              <a:t>data_type</a:t>
            </a:r>
            <a:r>
              <a:rPr lang="en-US" dirty="0"/>
              <a:t> UNIQUE,</a:t>
            </a:r>
          </a:p>
          <a:p>
            <a:pPr marL="0" indent="0">
              <a:buNone/>
            </a:pPr>
            <a:r>
              <a:rPr lang="en-US" dirty="0"/>
              <a:t>    ...</a:t>
            </a:r>
          </a:p>
          <a:p>
            <a:pPr marL="0" indent="0">
              <a:buNone/>
            </a:pPr>
            <a:r>
              <a:rPr lang="en-US" dirty="0"/>
              <a:t>);</a:t>
            </a:r>
          </a:p>
        </p:txBody>
      </p:sp>
      <p:sp>
        <p:nvSpPr>
          <p:cNvPr id="4" name="Footer Placeholder 3">
            <a:extLst>
              <a:ext uri="{FF2B5EF4-FFF2-40B4-BE49-F238E27FC236}">
                <a16:creationId xmlns:a16="http://schemas.microsoft.com/office/drawing/2014/main" id="{25CBA469-48D7-4872-9447-7D6D2A5EDF9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16C6C91-32E3-4B00-A431-1369C8A80BF1}"/>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29031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D9E-BA24-411E-AB4E-4D8D9D4C0B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370CE-02CE-486B-939C-3565B08940D3}"/>
              </a:ext>
            </a:extLst>
          </p:cNvPr>
          <p:cNvSpPr>
            <a:spLocks noGrp="1"/>
          </p:cNvSpPr>
          <p:nvPr>
            <p:ph idx="1"/>
          </p:nvPr>
        </p:nvSpPr>
        <p:spPr/>
        <p:txBody>
          <a:bodyPr>
            <a:normAutofit fontScale="55000" lnSpcReduction="20000"/>
          </a:bodyPr>
          <a:lstStyle/>
          <a:p>
            <a:pPr marL="0" indent="0">
              <a:buNone/>
            </a:pPr>
            <a:r>
              <a:rPr lang="en-US" dirty="0"/>
              <a:t>In this syntax, you include the UNIQUE keyword in the definition of the column that you want to enforce the uniqueness rule. If you insert or update a value that causes duplicate in the </a:t>
            </a:r>
            <a:r>
              <a:rPr lang="en-US" dirty="0" err="1"/>
              <a:t>column_name</a:t>
            </a:r>
            <a:r>
              <a:rPr lang="en-US" dirty="0"/>
              <a:t>, MySQL rejects the change and issues an error.</a:t>
            </a:r>
          </a:p>
          <a:p>
            <a:pPr marL="0" indent="0">
              <a:buNone/>
            </a:pPr>
            <a:endParaRPr lang="en-US" dirty="0"/>
          </a:p>
          <a:p>
            <a:pPr marL="0" indent="0">
              <a:buNone/>
            </a:pPr>
            <a:r>
              <a:rPr lang="en-US" dirty="0"/>
              <a:t>This UNIQUE constraint is a column constraint. And you can use it to enforce the unique rule for one column.</a:t>
            </a:r>
          </a:p>
          <a:p>
            <a:pPr marL="0" indent="0">
              <a:buNone/>
            </a:pPr>
            <a:endParaRPr lang="en-US" dirty="0"/>
          </a:p>
          <a:p>
            <a:pPr marL="0" indent="0">
              <a:buNone/>
            </a:pPr>
            <a:r>
              <a:rPr lang="en-US" dirty="0"/>
              <a:t>To define a UNIQUE  constraint for two or more columns, you use the following syntax:</a:t>
            </a:r>
          </a:p>
          <a:p>
            <a:pPr marL="0" indent="0">
              <a:buNone/>
            </a:pPr>
            <a:endParaRPr lang="en-US" dirty="0"/>
          </a:p>
          <a:p>
            <a:pPr marL="0" indent="0">
              <a:buNone/>
            </a:pPr>
            <a:r>
              <a:rPr lang="en-US" dirty="0"/>
              <a:t>CREATE TABLE </a:t>
            </a:r>
            <a:r>
              <a:rPr lang="en-US" dirty="0" err="1"/>
              <a:t>table_name</a:t>
            </a:r>
            <a:r>
              <a:rPr lang="en-US" dirty="0"/>
              <a:t>(</a:t>
            </a:r>
          </a:p>
          <a:p>
            <a:pPr marL="0" indent="0">
              <a:buNone/>
            </a:pPr>
            <a:r>
              <a:rPr lang="en-US" dirty="0"/>
              <a:t>   ...</a:t>
            </a:r>
          </a:p>
          <a:p>
            <a:pPr marL="0" indent="0">
              <a:buNone/>
            </a:pPr>
            <a:r>
              <a:rPr lang="en-US" dirty="0"/>
              <a:t>   column_name1 </a:t>
            </a:r>
            <a:r>
              <a:rPr lang="en-US" dirty="0" err="1"/>
              <a:t>column_definition</a:t>
            </a:r>
            <a:r>
              <a:rPr lang="en-US" dirty="0"/>
              <a:t>,</a:t>
            </a:r>
          </a:p>
          <a:p>
            <a:pPr marL="0" indent="0">
              <a:buNone/>
            </a:pPr>
            <a:r>
              <a:rPr lang="en-US" dirty="0"/>
              <a:t>   column_name2 </a:t>
            </a:r>
            <a:r>
              <a:rPr lang="en-US" dirty="0" err="1"/>
              <a:t>column_definition</a:t>
            </a:r>
            <a:r>
              <a:rPr lang="en-US" dirty="0"/>
              <a:t>,</a:t>
            </a:r>
          </a:p>
          <a:p>
            <a:pPr marL="0" indent="0">
              <a:buNone/>
            </a:pPr>
            <a:r>
              <a:rPr lang="en-US" dirty="0"/>
              <a:t>   ...,</a:t>
            </a:r>
          </a:p>
          <a:p>
            <a:pPr marL="0" indent="0">
              <a:buNone/>
            </a:pPr>
            <a:r>
              <a:rPr lang="en-US" dirty="0"/>
              <a:t>   UNIQUE(column_name1,column_name2)</a:t>
            </a:r>
          </a:p>
          <a:p>
            <a:pPr marL="0" indent="0">
              <a:buNone/>
            </a:pPr>
            <a:r>
              <a:rPr lang="en-US" dirty="0"/>
              <a:t>);</a:t>
            </a:r>
          </a:p>
        </p:txBody>
      </p:sp>
      <p:sp>
        <p:nvSpPr>
          <p:cNvPr id="4" name="Footer Placeholder 3">
            <a:extLst>
              <a:ext uri="{FF2B5EF4-FFF2-40B4-BE49-F238E27FC236}">
                <a16:creationId xmlns:a16="http://schemas.microsoft.com/office/drawing/2014/main" id="{73717BA2-32BB-4EAC-9158-5330E050A9A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F206FB9-2819-429A-9549-7240B4E2B54C}"/>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24682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BB90-52BC-4DCC-834D-8FB5FFCBA4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F28A3C-8F17-49B8-BB4B-348829886FDC}"/>
              </a:ext>
            </a:extLst>
          </p:cNvPr>
          <p:cNvSpPr>
            <a:spLocks noGrp="1"/>
          </p:cNvSpPr>
          <p:nvPr>
            <p:ph idx="1"/>
          </p:nvPr>
        </p:nvSpPr>
        <p:spPr/>
        <p:txBody>
          <a:bodyPr>
            <a:normAutofit fontScale="92500" lnSpcReduction="20000"/>
          </a:bodyPr>
          <a:lstStyle/>
          <a:p>
            <a:pPr marL="0" indent="0">
              <a:buNone/>
            </a:pPr>
            <a:r>
              <a:rPr lang="en-US" dirty="0"/>
              <a:t>In this syntax, you add a comma-separated list of columns in parentheses after the UNIQUE keyword. MySQL uses the combination of values in both column column_name1 and column_name2 to evaluate the uniqueness.</a:t>
            </a:r>
          </a:p>
          <a:p>
            <a:pPr marL="0" indent="0">
              <a:buNone/>
            </a:pPr>
            <a:endParaRPr lang="en-US" dirty="0"/>
          </a:p>
          <a:p>
            <a:pPr marL="0" indent="0">
              <a:buNone/>
            </a:pPr>
            <a:r>
              <a:rPr lang="en-US" dirty="0"/>
              <a:t>If you define a UNIQUE constraint without specifying a name, MySQL automatically generates a name for it. To define a UNIQUE constraint with a name, you use this syntax:</a:t>
            </a:r>
          </a:p>
          <a:p>
            <a:pPr marL="0" indent="0">
              <a:buNone/>
            </a:pPr>
            <a:endParaRPr lang="en-US" dirty="0"/>
          </a:p>
          <a:p>
            <a:pPr marL="0" indent="0">
              <a:buNone/>
            </a:pPr>
            <a:r>
              <a:rPr lang="en-US" dirty="0"/>
              <a:t>[CONSTRAINT </a:t>
            </a:r>
            <a:r>
              <a:rPr lang="en-US" dirty="0" err="1"/>
              <a:t>constraint_name</a:t>
            </a:r>
            <a:r>
              <a:rPr lang="en-US" dirty="0"/>
              <a:t>]</a:t>
            </a:r>
          </a:p>
          <a:p>
            <a:pPr marL="0" indent="0">
              <a:buNone/>
            </a:pPr>
            <a:r>
              <a:rPr lang="en-US" dirty="0"/>
              <a:t>UNIQUE(</a:t>
            </a:r>
            <a:r>
              <a:rPr lang="en-US" dirty="0" err="1"/>
              <a:t>column_list</a:t>
            </a:r>
            <a:r>
              <a:rPr lang="en-US" dirty="0"/>
              <a:t>)</a:t>
            </a:r>
          </a:p>
          <a:p>
            <a:pPr marL="0" indent="0">
              <a:buNone/>
            </a:pPr>
            <a:r>
              <a:rPr lang="en-US" dirty="0"/>
              <a:t>In this syntax, you specify the name of the UNIQUE constraint after the CONSTRAINT keyword.</a:t>
            </a:r>
          </a:p>
        </p:txBody>
      </p:sp>
      <p:sp>
        <p:nvSpPr>
          <p:cNvPr id="4" name="Footer Placeholder 3">
            <a:extLst>
              <a:ext uri="{FF2B5EF4-FFF2-40B4-BE49-F238E27FC236}">
                <a16:creationId xmlns:a16="http://schemas.microsoft.com/office/drawing/2014/main" id="{76C63D8A-681D-401B-9649-90F66BB70D3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A9D662D-972E-41C0-9E60-2BEF8AE8BCFA}"/>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26847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27AF-C749-4BF4-B0FE-D50C7102F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138900-7BA1-4465-9B38-9657CE349C42}"/>
              </a:ext>
            </a:extLst>
          </p:cNvPr>
          <p:cNvSpPr>
            <a:spLocks noGrp="1"/>
          </p:cNvSpPr>
          <p:nvPr>
            <p:ph idx="1"/>
          </p:nvPr>
        </p:nvSpPr>
        <p:spPr/>
        <p:txBody>
          <a:bodyPr>
            <a:normAutofit fontScale="85000" lnSpcReduction="20000"/>
          </a:bodyPr>
          <a:lstStyle/>
          <a:p>
            <a:pPr marL="0" indent="0">
              <a:buNone/>
            </a:pPr>
            <a:r>
              <a:rPr lang="en-US" dirty="0"/>
              <a:t>MySQL UNIQUE constraint example</a:t>
            </a:r>
          </a:p>
          <a:p>
            <a:pPr marL="0" indent="0">
              <a:buNone/>
            </a:pPr>
            <a:r>
              <a:rPr lang="en-US" dirty="0"/>
              <a:t>First, creates a new table named suppliers with the two UNIQUE constraints:</a:t>
            </a:r>
          </a:p>
          <a:p>
            <a:pPr marL="0" indent="0">
              <a:buNone/>
            </a:pPr>
            <a:endParaRPr lang="en-US" dirty="0"/>
          </a:p>
          <a:p>
            <a:pPr marL="0" indent="0">
              <a:buNone/>
            </a:pPr>
            <a:r>
              <a:rPr lang="en-US" dirty="0"/>
              <a:t>CREATE TABLE suppliers (</a:t>
            </a:r>
          </a:p>
          <a:p>
            <a:pPr marL="0" indent="0">
              <a:buNone/>
            </a:pPr>
            <a:r>
              <a:rPr lang="en-US" dirty="0"/>
              <a:t>    </a:t>
            </a:r>
            <a:r>
              <a:rPr lang="en-US" dirty="0" err="1"/>
              <a:t>supplier_id</a:t>
            </a:r>
            <a:r>
              <a:rPr lang="en-US" dirty="0"/>
              <a:t> INT AUTO_INCREMENT,</a:t>
            </a:r>
          </a:p>
          <a:p>
            <a:pPr marL="0" indent="0">
              <a:buNone/>
            </a:pPr>
            <a:r>
              <a:rPr lang="en-US" dirty="0"/>
              <a:t>    name VARCHAR(255) NOT NULL,</a:t>
            </a:r>
          </a:p>
          <a:p>
            <a:pPr marL="0" indent="0">
              <a:buNone/>
            </a:pPr>
            <a:r>
              <a:rPr lang="en-US" dirty="0"/>
              <a:t>    phone VARCHAR(15) NOT NULL UNIQUE,</a:t>
            </a:r>
          </a:p>
          <a:p>
            <a:pPr marL="0" indent="0">
              <a:buNone/>
            </a:pPr>
            <a:r>
              <a:rPr lang="en-US" dirty="0"/>
              <a:t>    address VARCHAR(255) NOT NULL,</a:t>
            </a:r>
          </a:p>
          <a:p>
            <a:pPr marL="0" indent="0">
              <a:buNone/>
            </a:pPr>
            <a:r>
              <a:rPr lang="en-US" dirty="0"/>
              <a:t>    PRIMARY KEY (</a:t>
            </a:r>
            <a:r>
              <a:rPr lang="en-US" dirty="0" err="1"/>
              <a:t>supplier_id</a:t>
            </a:r>
            <a:r>
              <a:rPr lang="en-US" dirty="0"/>
              <a:t>),</a:t>
            </a:r>
          </a:p>
          <a:p>
            <a:pPr marL="0" indent="0">
              <a:buNone/>
            </a:pPr>
            <a:r>
              <a:rPr lang="en-US" dirty="0"/>
              <a:t>    CONSTRAINT </a:t>
            </a:r>
            <a:r>
              <a:rPr lang="en-US" dirty="0" err="1"/>
              <a:t>uc_name_address</a:t>
            </a:r>
            <a:r>
              <a:rPr lang="en-US" dirty="0"/>
              <a:t> UNIQUE (name , address)</a:t>
            </a:r>
          </a:p>
          <a:p>
            <a:pPr marL="0" indent="0">
              <a:buNone/>
            </a:pPr>
            <a:r>
              <a:rPr lang="en-US" dirty="0"/>
              <a:t>);</a:t>
            </a:r>
          </a:p>
        </p:txBody>
      </p:sp>
      <p:sp>
        <p:nvSpPr>
          <p:cNvPr id="4" name="Footer Placeholder 3">
            <a:extLst>
              <a:ext uri="{FF2B5EF4-FFF2-40B4-BE49-F238E27FC236}">
                <a16:creationId xmlns:a16="http://schemas.microsoft.com/office/drawing/2014/main" id="{0EB2DCE5-2233-4DDE-8A02-CCCE0A350EC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4E71A3F-0885-4F7F-ADAA-586AC1BFF3B9}"/>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04533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2590-C81E-439B-ACAA-29F68234B9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77E74E-72F4-4B82-A423-B884A3157DB4}"/>
              </a:ext>
            </a:extLst>
          </p:cNvPr>
          <p:cNvSpPr>
            <a:spLocks noGrp="1"/>
          </p:cNvSpPr>
          <p:nvPr>
            <p:ph idx="1"/>
          </p:nvPr>
        </p:nvSpPr>
        <p:spPr/>
        <p:txBody>
          <a:bodyPr/>
          <a:lstStyle/>
          <a:p>
            <a:pPr marL="0" indent="0">
              <a:buNone/>
            </a:pPr>
            <a:r>
              <a:rPr lang="en-US" dirty="0"/>
              <a:t>In this example, the first UNIQUE constraint is defined for the phone column:</a:t>
            </a:r>
          </a:p>
          <a:p>
            <a:pPr marL="0" indent="0">
              <a:buNone/>
            </a:pPr>
            <a:endParaRPr lang="en-US" dirty="0"/>
          </a:p>
          <a:p>
            <a:pPr marL="0" indent="0">
              <a:buNone/>
            </a:pPr>
            <a:r>
              <a:rPr lang="en-US" dirty="0"/>
              <a:t>phone VARCHAR(12) NOT NULL UNIQUE</a:t>
            </a:r>
          </a:p>
          <a:p>
            <a:pPr marL="0" indent="0">
              <a:buNone/>
            </a:pPr>
            <a:r>
              <a:rPr lang="en-US" dirty="0"/>
              <a:t>And the second constraint is for both name and address columns:</a:t>
            </a:r>
          </a:p>
          <a:p>
            <a:pPr marL="0" indent="0">
              <a:buNone/>
            </a:pPr>
            <a:endParaRPr lang="en-US" dirty="0"/>
          </a:p>
          <a:p>
            <a:pPr marL="0" indent="0">
              <a:buNone/>
            </a:pPr>
            <a:r>
              <a:rPr lang="en-US" dirty="0"/>
              <a:t>CONSTRAINT </a:t>
            </a:r>
            <a:r>
              <a:rPr lang="en-US" dirty="0" err="1"/>
              <a:t>uc_name_address</a:t>
            </a:r>
            <a:r>
              <a:rPr lang="en-US" dirty="0"/>
              <a:t> UNIQUE (name , address)</a:t>
            </a:r>
          </a:p>
        </p:txBody>
      </p:sp>
      <p:sp>
        <p:nvSpPr>
          <p:cNvPr id="4" name="Footer Placeholder 3">
            <a:extLst>
              <a:ext uri="{FF2B5EF4-FFF2-40B4-BE49-F238E27FC236}">
                <a16:creationId xmlns:a16="http://schemas.microsoft.com/office/drawing/2014/main" id="{70C7039E-6A2D-48FD-AE9F-B4DD64CD515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C029B5B-F244-48F9-85FA-DD521AC012A5}"/>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11222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56CF-AA96-4D14-83FD-2E9D2C78C3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D95E0D-B62E-4AE7-AD3A-62137E044290}"/>
              </a:ext>
            </a:extLst>
          </p:cNvPr>
          <p:cNvSpPr>
            <a:spLocks noGrp="1"/>
          </p:cNvSpPr>
          <p:nvPr>
            <p:ph idx="1"/>
          </p:nvPr>
        </p:nvSpPr>
        <p:spPr/>
        <p:txBody>
          <a:bodyPr>
            <a:normAutofit fontScale="92500" lnSpcReduction="20000"/>
          </a:bodyPr>
          <a:lstStyle/>
          <a:p>
            <a:pPr marL="0" indent="0">
              <a:buNone/>
            </a:pPr>
            <a:r>
              <a:rPr lang="en-US" dirty="0"/>
              <a:t>Second, insert a row into the suppliers table.</a:t>
            </a:r>
          </a:p>
          <a:p>
            <a:pPr marL="0" indent="0">
              <a:buNone/>
            </a:pPr>
            <a:endParaRPr lang="en-US" dirty="0"/>
          </a:p>
          <a:p>
            <a:pPr marL="0" indent="0">
              <a:buNone/>
            </a:pPr>
            <a:r>
              <a:rPr lang="en-US" dirty="0"/>
              <a:t>INSERT INTO suppliers(name, phone, address) </a:t>
            </a:r>
          </a:p>
          <a:p>
            <a:pPr marL="0" indent="0">
              <a:buNone/>
            </a:pPr>
            <a:r>
              <a:rPr lang="en-US" dirty="0"/>
              <a:t>VALUES( 'ABC Inc', </a:t>
            </a:r>
          </a:p>
          <a:p>
            <a:pPr marL="0" indent="0">
              <a:buNone/>
            </a:pPr>
            <a:r>
              <a:rPr lang="en-US" dirty="0"/>
              <a:t>       '(408)-908-2476',</a:t>
            </a:r>
          </a:p>
          <a:p>
            <a:pPr marL="0" indent="0">
              <a:buNone/>
            </a:pPr>
            <a:r>
              <a:rPr lang="en-US" dirty="0"/>
              <a:t>       '4000 North 1st Street');</a:t>
            </a:r>
          </a:p>
          <a:p>
            <a:pPr marL="0" indent="0">
              <a:buNone/>
            </a:pPr>
            <a:r>
              <a:rPr lang="en-US" dirty="0"/>
              <a:t>Third, attempt to insert a different supplier but has the phone number that already exists in the suppliers table.</a:t>
            </a:r>
          </a:p>
          <a:p>
            <a:pPr marL="0" indent="0">
              <a:buNone/>
            </a:pPr>
            <a:endParaRPr lang="en-US" dirty="0"/>
          </a:p>
          <a:p>
            <a:pPr marL="0" indent="0">
              <a:buNone/>
            </a:pPr>
            <a:r>
              <a:rPr lang="en-US" dirty="0"/>
              <a:t>INSERT INTO suppliers(name, phone, address) </a:t>
            </a:r>
          </a:p>
          <a:p>
            <a:pPr marL="0" indent="0">
              <a:buNone/>
            </a:pPr>
            <a:r>
              <a:rPr lang="en-US" dirty="0"/>
              <a:t>VALUES( 'XYZ Corporation','(408)-908-2476','3000 North 1st Street');</a:t>
            </a:r>
          </a:p>
        </p:txBody>
      </p:sp>
      <p:sp>
        <p:nvSpPr>
          <p:cNvPr id="4" name="Footer Placeholder 3">
            <a:extLst>
              <a:ext uri="{FF2B5EF4-FFF2-40B4-BE49-F238E27FC236}">
                <a16:creationId xmlns:a16="http://schemas.microsoft.com/office/drawing/2014/main" id="{78AFCAFA-EF32-48F1-A9B4-DD7F8E8D59C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FE4468D-5DE6-44AC-AAA6-062D0CB5BF5B}"/>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59115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4484-8D65-423B-99F4-5A26F1BBAD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AB6BA9-1574-460D-9940-2F26F17F5913}"/>
              </a:ext>
            </a:extLst>
          </p:cNvPr>
          <p:cNvSpPr>
            <a:spLocks noGrp="1"/>
          </p:cNvSpPr>
          <p:nvPr>
            <p:ph idx="1"/>
          </p:nvPr>
        </p:nvSpPr>
        <p:spPr/>
        <p:txBody>
          <a:bodyPr>
            <a:normAutofit/>
          </a:bodyPr>
          <a:lstStyle/>
          <a:p>
            <a:pPr marL="0" indent="0">
              <a:buNone/>
            </a:pPr>
            <a:r>
              <a:rPr lang="en-US" dirty="0"/>
              <a:t>MySQL issued an error:</a:t>
            </a:r>
          </a:p>
          <a:p>
            <a:pPr marL="0" indent="0">
              <a:buNone/>
            </a:pPr>
            <a:endParaRPr lang="en-US" dirty="0"/>
          </a:p>
          <a:p>
            <a:pPr marL="0" indent="0">
              <a:buNone/>
            </a:pPr>
            <a:r>
              <a:rPr lang="en-US" dirty="0"/>
              <a:t>Error Code: 1062. Duplicate entry '(408)-908-2476' for key 'phone'</a:t>
            </a:r>
          </a:p>
          <a:p>
            <a:pPr marL="0" indent="0">
              <a:buNone/>
            </a:pPr>
            <a:r>
              <a:rPr lang="en-US" dirty="0"/>
              <a:t>Fourth, change the phone number to a different one and execute the insert statement again.</a:t>
            </a:r>
          </a:p>
          <a:p>
            <a:pPr marL="0" indent="0">
              <a:buNone/>
            </a:pPr>
            <a:endParaRPr lang="en-US" dirty="0"/>
          </a:p>
          <a:p>
            <a:pPr marL="0" indent="0">
              <a:buNone/>
            </a:pPr>
            <a:r>
              <a:rPr lang="en-US" dirty="0"/>
              <a:t>INSERT INTO suppliers(name, phone, address) </a:t>
            </a:r>
          </a:p>
          <a:p>
            <a:pPr marL="0" indent="0">
              <a:buNone/>
            </a:pPr>
            <a:r>
              <a:rPr lang="en-US" dirty="0"/>
              <a:t>VALUES( 'XYZ Corporation','(408)-908-3333','3000 North 1st Street');</a:t>
            </a:r>
          </a:p>
        </p:txBody>
      </p:sp>
      <p:sp>
        <p:nvSpPr>
          <p:cNvPr id="4" name="Footer Placeholder 3">
            <a:extLst>
              <a:ext uri="{FF2B5EF4-FFF2-40B4-BE49-F238E27FC236}">
                <a16:creationId xmlns:a16="http://schemas.microsoft.com/office/drawing/2014/main" id="{A9D2F3D9-95E0-4528-9189-0A0F5B208A5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EBB4891-D692-4B4B-8733-D8AC82652493}"/>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81455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AE44-96FA-4E71-B248-9183111EA6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18423C-D2C8-4A27-872E-BEBE554AE327}"/>
              </a:ext>
            </a:extLst>
          </p:cNvPr>
          <p:cNvSpPr>
            <a:spLocks noGrp="1"/>
          </p:cNvSpPr>
          <p:nvPr>
            <p:ph idx="1"/>
          </p:nvPr>
        </p:nvSpPr>
        <p:spPr/>
        <p:txBody>
          <a:bodyPr>
            <a:normAutofit fontScale="92500" lnSpcReduction="20000"/>
          </a:bodyPr>
          <a:lstStyle/>
          <a:p>
            <a:pPr marL="0" indent="0">
              <a:buNone/>
            </a:pPr>
            <a:r>
              <a:rPr lang="en-US" dirty="0"/>
              <a:t>Fifth, insert a row into the suppliers table with values that already exist in the columns name and address :</a:t>
            </a:r>
          </a:p>
          <a:p>
            <a:pPr marL="0" indent="0">
              <a:buNone/>
            </a:pPr>
            <a:r>
              <a:rPr lang="en-US" dirty="0"/>
              <a:t>NSERT INTO suppliers(name, phone, address) </a:t>
            </a:r>
          </a:p>
          <a:p>
            <a:pPr marL="0" indent="0">
              <a:buNone/>
            </a:pPr>
            <a:r>
              <a:rPr lang="en-US" dirty="0"/>
              <a:t>VALUES( 'ABC Inc', </a:t>
            </a:r>
          </a:p>
          <a:p>
            <a:pPr marL="0" indent="0">
              <a:buNone/>
            </a:pPr>
            <a:r>
              <a:rPr lang="en-US" dirty="0"/>
              <a:t>       '(408)-908-1111',</a:t>
            </a:r>
          </a:p>
          <a:p>
            <a:pPr marL="0" indent="0">
              <a:buNone/>
            </a:pPr>
            <a:r>
              <a:rPr lang="en-US" dirty="0"/>
              <a:t>       '4000 North 1st Street');</a:t>
            </a:r>
          </a:p>
          <a:p>
            <a:pPr marL="0" indent="0">
              <a:buNone/>
            </a:pPr>
            <a:r>
              <a:rPr lang="en-US" dirty="0"/>
              <a:t>MySQL issued an error because the UNIQUE constraint </a:t>
            </a:r>
            <a:r>
              <a:rPr lang="en-US" dirty="0" err="1"/>
              <a:t>uc_name_address</a:t>
            </a:r>
            <a:r>
              <a:rPr lang="en-US" dirty="0"/>
              <a:t> was violated.</a:t>
            </a:r>
          </a:p>
          <a:p>
            <a:pPr marL="0" indent="0">
              <a:buNone/>
            </a:pPr>
            <a:endParaRPr lang="en-US" dirty="0"/>
          </a:p>
          <a:p>
            <a:pPr marL="0" indent="0">
              <a:buNone/>
            </a:pPr>
            <a:r>
              <a:rPr lang="en-US" dirty="0"/>
              <a:t>Error Code: 1062. Duplicate entry 'ABC Inc-4000 North 1st Street' for key </a:t>
            </a:r>
            <a:r>
              <a:rPr lang="en-US" dirty="0" err="1"/>
              <a:t>uc_name_address</a:t>
            </a:r>
            <a:r>
              <a:rPr lang="en-US" dirty="0"/>
              <a:t> </a:t>
            </a:r>
          </a:p>
          <a:p>
            <a:pPr marL="0" indent="0">
              <a:buNone/>
            </a:pPr>
            <a:endParaRPr lang="en-US" dirty="0"/>
          </a:p>
        </p:txBody>
      </p:sp>
      <p:sp>
        <p:nvSpPr>
          <p:cNvPr id="4" name="Footer Placeholder 3">
            <a:extLst>
              <a:ext uri="{FF2B5EF4-FFF2-40B4-BE49-F238E27FC236}">
                <a16:creationId xmlns:a16="http://schemas.microsoft.com/office/drawing/2014/main" id="{A3BABA56-085B-43CB-B2BF-7F31579A9F1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BD4F23F-166A-48E9-B702-6E93BFC0930E}"/>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17652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885</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Introduction to MySQL UNIQUE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521</cp:revision>
  <dcterms:created xsi:type="dcterms:W3CDTF">2019-09-15T04:30:17Z</dcterms:created>
  <dcterms:modified xsi:type="dcterms:W3CDTF">2020-06-10T13:12:51Z</dcterms:modified>
</cp:coreProperties>
</file>