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14"/>
  </p:notesMasterIdLst>
  <p:handoutMasterIdLst>
    <p:handoutMasterId r:id="rId15"/>
  </p:handoutMasterIdLst>
  <p:sldIdLst>
    <p:sldId id="267" r:id="rId2"/>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21" autoAdjust="0"/>
    <p:restoredTop sz="94660"/>
  </p:normalViewPr>
  <p:slideViewPr>
    <p:cSldViewPr snapToGrid="0">
      <p:cViewPr varScale="1">
        <p:scale>
          <a:sx n="73" d="100"/>
          <a:sy n="73" d="100"/>
        </p:scale>
        <p:origin x="9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6/10/2020</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6/10/2020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6/10/2020</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6/10/2020</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6/10/2020</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6/10/2020</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6/10/2020</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6/10/2020</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6/10/2020</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r>
              <a:rPr lang="en-US"/>
              <a:t>Ritesh@softwarica</a:t>
            </a:r>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6/10/2020</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6/10/2020</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r>
              <a:rPr lang="en-US"/>
              <a:t>Ritesh@softwarica</a:t>
            </a:r>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6/10/2020</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6/10/2020</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681037"/>
            <a:ext cx="12192000" cy="56753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681037"/>
            <a:ext cx="10515600" cy="7794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6/10/2020</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a:t>Ritesh@softwarica</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pic>
        <p:nvPicPr>
          <p:cNvPr id="8" name="Picture 7">
            <a:extLst>
              <a:ext uri="{FF2B5EF4-FFF2-40B4-BE49-F238E27FC236}">
                <a16:creationId xmlns:a16="http://schemas.microsoft.com/office/drawing/2014/main" id="{D38E3BA9-741C-4AB3-8474-D1CE133EE6F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315" y="89511"/>
            <a:ext cx="3135086" cy="591526"/>
          </a:xfrm>
          <a:prstGeom prst="rect">
            <a:avLst/>
          </a:prstGeom>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1A05-DDC9-4223-8462-38CD7C841F11}"/>
              </a:ext>
            </a:extLst>
          </p:cNvPr>
          <p:cNvSpPr>
            <a:spLocks noGrp="1"/>
          </p:cNvSpPr>
          <p:nvPr>
            <p:ph type="title"/>
          </p:nvPr>
        </p:nvSpPr>
        <p:spPr/>
        <p:txBody>
          <a:bodyPr>
            <a:normAutofit/>
          </a:bodyPr>
          <a:lstStyle/>
          <a:p>
            <a:pPr algn="ctr"/>
            <a:r>
              <a:rPr lang="en-US" dirty="0" smtClean="0"/>
              <a:t>About Me</a:t>
            </a:r>
            <a:endParaRPr lang="en-US" dirty="0"/>
          </a:p>
        </p:txBody>
      </p:sp>
      <p:sp>
        <p:nvSpPr>
          <p:cNvPr id="3" name="Content Placeholder 2">
            <a:extLst>
              <a:ext uri="{FF2B5EF4-FFF2-40B4-BE49-F238E27FC236}">
                <a16:creationId xmlns:a16="http://schemas.microsoft.com/office/drawing/2014/main" id="{26E289A1-FB53-4020-85C9-DE2FC6658C7B}"/>
              </a:ext>
            </a:extLst>
          </p:cNvPr>
          <p:cNvSpPr>
            <a:spLocks noGrp="1"/>
          </p:cNvSpPr>
          <p:nvPr>
            <p:ph idx="1"/>
          </p:nvPr>
        </p:nvSpPr>
        <p:spPr/>
        <p:txBody>
          <a:bodyPr/>
          <a:lstStyle/>
          <a:p>
            <a:pPr marL="0" indent="0" algn="ctr">
              <a:buNone/>
            </a:pPr>
            <a:endParaRPr lang="en-US" dirty="0" smtClean="0"/>
          </a:p>
          <a:p>
            <a:pPr marL="0" indent="0" algn="ctr">
              <a:buNone/>
            </a:pPr>
            <a:r>
              <a:rPr lang="en-US" dirty="0" smtClean="0"/>
              <a:t>Ritesh Singh</a:t>
            </a:r>
          </a:p>
          <a:p>
            <a:pPr marL="0" indent="0" algn="ctr">
              <a:buNone/>
            </a:pPr>
            <a:endParaRPr lang="en-US" dirty="0" smtClean="0"/>
          </a:p>
          <a:p>
            <a:pPr algn="l"/>
            <a:r>
              <a:rPr lang="en-US" dirty="0" smtClean="0"/>
              <a:t>Sun Certified java Professional</a:t>
            </a:r>
          </a:p>
          <a:p>
            <a:pPr algn="l"/>
            <a:r>
              <a:rPr lang="en-US" dirty="0" smtClean="0"/>
              <a:t>Oracle Certified Database Administrator</a:t>
            </a:r>
          </a:p>
          <a:p>
            <a:pPr algn="l"/>
            <a:r>
              <a:rPr lang="en-US" dirty="0" smtClean="0"/>
              <a:t>Certified Ethical Hacker</a:t>
            </a:r>
          </a:p>
          <a:p>
            <a:pPr algn="l"/>
            <a:r>
              <a:rPr lang="en-US" dirty="0"/>
              <a:t>Certified EC-Council Instructor (CEI)</a:t>
            </a:r>
            <a:endParaRPr lang="en-US" dirty="0" smtClean="0"/>
          </a:p>
        </p:txBody>
      </p:sp>
      <p:sp>
        <p:nvSpPr>
          <p:cNvPr id="4" name="Footer Placeholder 3">
            <a:extLst>
              <a:ext uri="{FF2B5EF4-FFF2-40B4-BE49-F238E27FC236}">
                <a16:creationId xmlns:a16="http://schemas.microsoft.com/office/drawing/2014/main" id="{7C0F0E28-B47C-4E93-BB46-AE294CC91B85}"/>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21728758-68F5-416E-8FD3-5A7ADCAD779E}"/>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9383326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54F37-50ED-4483-B9CE-594D1B3ABDE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C013CA2-F0C2-4CC2-BAFD-A5C61E089504}"/>
              </a:ext>
            </a:extLst>
          </p:cNvPr>
          <p:cNvSpPr>
            <a:spLocks noGrp="1"/>
          </p:cNvSpPr>
          <p:nvPr>
            <p:ph idx="1"/>
          </p:nvPr>
        </p:nvSpPr>
        <p:spPr/>
        <p:txBody>
          <a:bodyPr/>
          <a:lstStyle/>
          <a:p>
            <a:pPr marL="0" indent="0">
              <a:buNone/>
            </a:pPr>
            <a:r>
              <a:rPr lang="en-US" dirty="0"/>
              <a:t>To be safe, let’s choose Review SQL:</a:t>
            </a:r>
          </a:p>
        </p:txBody>
      </p:sp>
      <p:sp>
        <p:nvSpPr>
          <p:cNvPr id="4" name="Footer Placeholder 3">
            <a:extLst>
              <a:ext uri="{FF2B5EF4-FFF2-40B4-BE49-F238E27FC236}">
                <a16:creationId xmlns:a16="http://schemas.microsoft.com/office/drawing/2014/main" id="{4A8EF9A0-9636-4268-A6B4-A69A9498C57F}"/>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50ABECD7-C71B-4D0B-A2FD-E3971BC26707}"/>
              </a:ext>
            </a:extLst>
          </p:cNvPr>
          <p:cNvSpPr>
            <a:spLocks noGrp="1"/>
          </p:cNvSpPr>
          <p:nvPr>
            <p:ph type="sldNum" sz="quarter" idx="12"/>
          </p:nvPr>
        </p:nvSpPr>
        <p:spPr/>
        <p:txBody>
          <a:bodyPr/>
          <a:lstStyle/>
          <a:p>
            <a:fld id="{CBA38C19-DD30-46F9-A559-7559A714E450}" type="slidenum">
              <a:rPr lang="en-US" smtClean="0"/>
              <a:t>10</a:t>
            </a:fld>
            <a:endParaRPr lang="en-US"/>
          </a:p>
        </p:txBody>
      </p:sp>
      <p:pic>
        <p:nvPicPr>
          <p:cNvPr id="9218" name="Picture 2">
            <a:extLst>
              <a:ext uri="{FF2B5EF4-FFF2-40B4-BE49-F238E27FC236}">
                <a16:creationId xmlns:a16="http://schemas.microsoft.com/office/drawing/2014/main" id="{0EB252F4-4AC2-4EC6-8823-6D90F5FF07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2189" y="2495983"/>
            <a:ext cx="4629150" cy="3362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684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2672A-F8A7-4D2D-913D-9A69B4B128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FBFB402-E4C8-4B55-A900-82A01C6C7818}"/>
              </a:ext>
            </a:extLst>
          </p:cNvPr>
          <p:cNvSpPr>
            <a:spLocks noGrp="1"/>
          </p:cNvSpPr>
          <p:nvPr>
            <p:ph idx="1"/>
          </p:nvPr>
        </p:nvSpPr>
        <p:spPr/>
        <p:txBody>
          <a:bodyPr/>
          <a:lstStyle/>
          <a:p>
            <a:pPr marL="0" indent="0">
              <a:buNone/>
            </a:pPr>
            <a:r>
              <a:rPr lang="en-US" dirty="0"/>
              <a:t>Fourth, once you are sure that the SQL statement is going to drop the right database, you can click the Execute button execute the statement.</a:t>
            </a:r>
          </a:p>
          <a:p>
            <a:pPr marL="0" indent="0">
              <a:buNone/>
            </a:pPr>
            <a:endParaRPr lang="en-US" dirty="0"/>
          </a:p>
          <a:p>
            <a:pPr marL="0" indent="0">
              <a:buNone/>
            </a:pPr>
            <a:r>
              <a:rPr lang="en-US" dirty="0"/>
              <a:t>MySQL returns the following output indicating that the database is dropped successfully. Because the testdb2 is an empty database, the number of affected rows is zero.</a:t>
            </a:r>
          </a:p>
        </p:txBody>
      </p:sp>
      <p:sp>
        <p:nvSpPr>
          <p:cNvPr id="4" name="Footer Placeholder 3">
            <a:extLst>
              <a:ext uri="{FF2B5EF4-FFF2-40B4-BE49-F238E27FC236}">
                <a16:creationId xmlns:a16="http://schemas.microsoft.com/office/drawing/2014/main" id="{4D9316B4-0F93-4843-AEFF-F254160BA33B}"/>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4480545D-3283-43E4-B9D0-E1642AA94F81}"/>
              </a:ext>
            </a:extLst>
          </p:cNvPr>
          <p:cNvSpPr>
            <a:spLocks noGrp="1"/>
          </p:cNvSpPr>
          <p:nvPr>
            <p:ph type="sldNum" sz="quarter" idx="12"/>
          </p:nvPr>
        </p:nvSpPr>
        <p:spPr/>
        <p:txBody>
          <a:bodyPr/>
          <a:lstStyle/>
          <a:p>
            <a:fld id="{CBA38C19-DD30-46F9-A559-7559A714E450}" type="slidenum">
              <a:rPr lang="en-US" smtClean="0"/>
              <a:t>11</a:t>
            </a:fld>
            <a:endParaRPr lang="en-US"/>
          </a:p>
        </p:txBody>
      </p:sp>
    </p:spTree>
    <p:extLst>
      <p:ext uri="{BB962C8B-B14F-4D97-AF65-F5344CB8AC3E}">
        <p14:creationId xmlns:p14="http://schemas.microsoft.com/office/powerpoint/2010/main" val="3588391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C51D3-94CB-4E0A-A571-18ADFBC139FC}"/>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DE0CADBB-5EFF-455D-98F3-D94B73744D69}"/>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07457988-3255-4A1A-8404-41459FC7020B}"/>
              </a:ext>
            </a:extLst>
          </p:cNvPr>
          <p:cNvSpPr>
            <a:spLocks noGrp="1"/>
          </p:cNvSpPr>
          <p:nvPr>
            <p:ph type="sldNum" sz="quarter" idx="12"/>
          </p:nvPr>
        </p:nvSpPr>
        <p:spPr/>
        <p:txBody>
          <a:bodyPr/>
          <a:lstStyle/>
          <a:p>
            <a:fld id="{CBA38C19-DD30-46F9-A559-7559A714E450}" type="slidenum">
              <a:rPr lang="en-US" smtClean="0"/>
              <a:t>12</a:t>
            </a:fld>
            <a:endParaRPr lang="en-US"/>
          </a:p>
        </p:txBody>
      </p:sp>
      <p:pic>
        <p:nvPicPr>
          <p:cNvPr id="11266" name="Picture 2">
            <a:extLst>
              <a:ext uri="{FF2B5EF4-FFF2-40B4-BE49-F238E27FC236}">
                <a16:creationId xmlns:a16="http://schemas.microsoft.com/office/drawing/2014/main" id="{4B22D3F9-6C2E-48A7-B9A5-7328FB35BDE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50327" y="1843529"/>
            <a:ext cx="3198235" cy="3953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2312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DC000-C233-4D63-9025-0C20B8A47667}"/>
              </a:ext>
            </a:extLst>
          </p:cNvPr>
          <p:cNvSpPr>
            <a:spLocks noGrp="1"/>
          </p:cNvSpPr>
          <p:nvPr>
            <p:ph type="ctrTitle"/>
          </p:nvPr>
        </p:nvSpPr>
        <p:spPr>
          <a:xfrm>
            <a:off x="518160" y="831269"/>
            <a:ext cx="10772335" cy="914404"/>
          </a:xfrm>
        </p:spPr>
        <p:txBody>
          <a:bodyPr>
            <a:normAutofit/>
          </a:bodyPr>
          <a:lstStyle/>
          <a:p>
            <a:r>
              <a:rPr lang="en-US" dirty="0"/>
              <a:t>MySQL DROP DATABASE</a:t>
            </a:r>
          </a:p>
        </p:txBody>
      </p:sp>
      <p:sp>
        <p:nvSpPr>
          <p:cNvPr id="3" name="Subtitle 2">
            <a:extLst>
              <a:ext uri="{FF2B5EF4-FFF2-40B4-BE49-F238E27FC236}">
                <a16:creationId xmlns:a16="http://schemas.microsoft.com/office/drawing/2014/main" id="{C6BD96A1-9885-4466-A9D4-5B4C91B0CD1B}"/>
              </a:ext>
            </a:extLst>
          </p:cNvPr>
          <p:cNvSpPr>
            <a:spLocks noGrp="1"/>
          </p:cNvSpPr>
          <p:nvPr>
            <p:ph type="subTitle" idx="1"/>
          </p:nvPr>
        </p:nvSpPr>
        <p:spPr>
          <a:xfrm>
            <a:off x="581464" y="1856509"/>
            <a:ext cx="10772335" cy="3851563"/>
          </a:xfrm>
        </p:spPr>
        <p:txBody>
          <a:bodyPr>
            <a:normAutofit fontScale="40000" lnSpcReduction="20000"/>
          </a:bodyPr>
          <a:lstStyle/>
          <a:p>
            <a:r>
              <a:rPr lang="en-US" sz="3500" dirty="0">
                <a:solidFill>
                  <a:schemeClr val="bg1">
                    <a:lumMod val="85000"/>
                  </a:schemeClr>
                </a:solidFill>
              </a:rPr>
              <a:t>The DROP DATABASE statement drops all tables in the database and deletes the database permanently. Therefore, you should be very careful when using this statement.</a:t>
            </a:r>
          </a:p>
          <a:p>
            <a:endParaRPr lang="en-US" sz="3500" dirty="0">
              <a:solidFill>
                <a:schemeClr val="bg1">
                  <a:lumMod val="85000"/>
                </a:schemeClr>
              </a:solidFill>
            </a:endParaRPr>
          </a:p>
          <a:p>
            <a:r>
              <a:rPr lang="en-US" sz="3500" dirty="0">
                <a:solidFill>
                  <a:schemeClr val="bg1">
                    <a:lumMod val="85000"/>
                  </a:schemeClr>
                </a:solidFill>
              </a:rPr>
              <a:t>The following shows the syntax of the DROP DATABASE statement:</a:t>
            </a:r>
          </a:p>
          <a:p>
            <a:endParaRPr lang="en-US" sz="3500" dirty="0">
              <a:solidFill>
                <a:schemeClr val="bg1">
                  <a:lumMod val="85000"/>
                </a:schemeClr>
              </a:solidFill>
            </a:endParaRPr>
          </a:p>
          <a:p>
            <a:r>
              <a:rPr lang="en-US" sz="3500" dirty="0">
                <a:solidFill>
                  <a:schemeClr val="bg1">
                    <a:lumMod val="85000"/>
                  </a:schemeClr>
                </a:solidFill>
              </a:rPr>
              <a:t>DROP DATABASE [IF EXISTS] </a:t>
            </a:r>
            <a:r>
              <a:rPr lang="en-US" sz="3500" dirty="0" err="1">
                <a:solidFill>
                  <a:schemeClr val="bg1">
                    <a:lumMod val="85000"/>
                  </a:schemeClr>
                </a:solidFill>
              </a:rPr>
              <a:t>database_name</a:t>
            </a:r>
            <a:r>
              <a:rPr lang="en-US" sz="3500" dirty="0">
                <a:solidFill>
                  <a:schemeClr val="bg1">
                    <a:lumMod val="85000"/>
                  </a:schemeClr>
                </a:solidFill>
              </a:rPr>
              <a:t>;</a:t>
            </a:r>
          </a:p>
          <a:p>
            <a:r>
              <a:rPr lang="en-US" sz="3500" dirty="0">
                <a:solidFill>
                  <a:schemeClr val="bg1">
                    <a:lumMod val="85000"/>
                  </a:schemeClr>
                </a:solidFill>
              </a:rPr>
              <a:t>In this statement, you specify the name of the database which you want to delete.</a:t>
            </a:r>
          </a:p>
          <a:p>
            <a:endParaRPr lang="en-US" sz="3500" dirty="0">
              <a:solidFill>
                <a:schemeClr val="bg1">
                  <a:lumMod val="85000"/>
                </a:schemeClr>
              </a:solidFill>
            </a:endParaRPr>
          </a:p>
          <a:p>
            <a:r>
              <a:rPr lang="en-US" sz="3500" dirty="0">
                <a:solidFill>
                  <a:schemeClr val="bg1">
                    <a:lumMod val="85000"/>
                  </a:schemeClr>
                </a:solidFill>
              </a:rPr>
              <a:t>If you try to drop a database that does not exist, MySQL will issue an error.</a:t>
            </a:r>
          </a:p>
          <a:p>
            <a:endParaRPr lang="en-US" sz="3500" dirty="0">
              <a:solidFill>
                <a:schemeClr val="bg1">
                  <a:lumMod val="85000"/>
                </a:schemeClr>
              </a:solidFill>
            </a:endParaRPr>
          </a:p>
          <a:p>
            <a:r>
              <a:rPr lang="en-US" sz="3500" dirty="0">
                <a:solidFill>
                  <a:schemeClr val="bg1">
                    <a:lumMod val="85000"/>
                  </a:schemeClr>
                </a:solidFill>
              </a:rPr>
              <a:t>To prevent an error from occurring if you delete a database that does not exist, you can use the IF EXISTS option. In this case, MySQL terminates the statement without issuing any error.</a:t>
            </a:r>
          </a:p>
          <a:p>
            <a:endParaRPr lang="en-US" sz="3500" dirty="0">
              <a:solidFill>
                <a:schemeClr val="bg1">
                  <a:lumMod val="85000"/>
                </a:schemeClr>
              </a:solidFill>
            </a:endParaRPr>
          </a:p>
          <a:p>
            <a:r>
              <a:rPr lang="en-US" sz="3500" dirty="0">
                <a:solidFill>
                  <a:schemeClr val="bg1">
                    <a:lumMod val="85000"/>
                  </a:schemeClr>
                </a:solidFill>
              </a:rPr>
              <a:t>The DROP DATABASE statement returns the number of tables that were deleted.</a:t>
            </a:r>
          </a:p>
        </p:txBody>
      </p:sp>
      <p:sp>
        <p:nvSpPr>
          <p:cNvPr id="4" name="Footer Placeholder 3">
            <a:extLst>
              <a:ext uri="{FF2B5EF4-FFF2-40B4-BE49-F238E27FC236}">
                <a16:creationId xmlns:a16="http://schemas.microsoft.com/office/drawing/2014/main" id="{AED223C9-33DB-4900-B58B-C63420379566}"/>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F98578-DF34-4735-A791-23C3D487AE24}"/>
              </a:ext>
            </a:extLst>
          </p:cNvPr>
          <p:cNvSpPr>
            <a:spLocks noGrp="1"/>
          </p:cNvSpPr>
          <p:nvPr>
            <p:ph type="sldNum" sz="quarter" idx="12"/>
          </p:nvPr>
        </p:nvSpPr>
        <p:spPr/>
        <p:txBody>
          <a:bodyPr/>
          <a:lstStyle/>
          <a:p>
            <a:fld id="{CBA38C19-DD30-46F9-A559-7559A714E450}" type="slidenum">
              <a:rPr lang="en-US" smtClean="0"/>
              <a:t>2</a:t>
            </a:fld>
            <a:endParaRPr lang="en-US"/>
          </a:p>
        </p:txBody>
      </p:sp>
    </p:spTree>
    <p:extLst>
      <p:ext uri="{BB962C8B-B14F-4D97-AF65-F5344CB8AC3E}">
        <p14:creationId xmlns:p14="http://schemas.microsoft.com/office/powerpoint/2010/main" val="3714886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FDD2D-C8FD-428A-8427-36E09D343A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61979E4-5F1C-42A5-8FF9-F6E20BF3CAE4}"/>
              </a:ext>
            </a:extLst>
          </p:cNvPr>
          <p:cNvSpPr>
            <a:spLocks noGrp="1"/>
          </p:cNvSpPr>
          <p:nvPr>
            <p:ph idx="1"/>
          </p:nvPr>
        </p:nvSpPr>
        <p:spPr/>
        <p:txBody>
          <a:bodyPr/>
          <a:lstStyle/>
          <a:p>
            <a:pPr marL="0" indent="0">
              <a:buNone/>
            </a:pPr>
            <a:r>
              <a:rPr lang="en-US" dirty="0"/>
              <a:t>In MySQL, the schema is the synonym for the database, therefore, you can use them interchangeably:</a:t>
            </a:r>
          </a:p>
          <a:p>
            <a:pPr marL="0" indent="0">
              <a:buNone/>
            </a:pPr>
            <a:endParaRPr lang="en-US" dirty="0"/>
          </a:p>
          <a:p>
            <a:pPr marL="0" indent="0">
              <a:buNone/>
            </a:pPr>
            <a:r>
              <a:rPr lang="en-US" dirty="0"/>
              <a:t>DROP SCHEMA [IF EXISTS] </a:t>
            </a:r>
            <a:r>
              <a:rPr lang="en-US" dirty="0" err="1"/>
              <a:t>database_name</a:t>
            </a:r>
            <a:r>
              <a:rPr lang="en-US" dirty="0"/>
              <a:t>;</a:t>
            </a:r>
          </a:p>
          <a:p>
            <a:pPr marL="0" indent="0">
              <a:buNone/>
            </a:pPr>
            <a:r>
              <a:rPr lang="en-US" dirty="0"/>
              <a:t>In the next section, we will use the </a:t>
            </a:r>
            <a:r>
              <a:rPr lang="en-US" dirty="0" err="1"/>
              <a:t>testdb</a:t>
            </a:r>
            <a:r>
              <a:rPr lang="en-US" dirty="0"/>
              <a:t> and testdb2 created in the CREATE DATABASE tutorial. If you do not have these databases available, you can follow the previous tutorial to create them</a:t>
            </a:r>
          </a:p>
        </p:txBody>
      </p:sp>
      <p:sp>
        <p:nvSpPr>
          <p:cNvPr id="4" name="Footer Placeholder 3">
            <a:extLst>
              <a:ext uri="{FF2B5EF4-FFF2-40B4-BE49-F238E27FC236}">
                <a16:creationId xmlns:a16="http://schemas.microsoft.com/office/drawing/2014/main" id="{040255AA-76DE-4397-A6FE-7A2724B2F3B3}"/>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91374C50-E0D6-404C-AF38-0AE6942CE361}"/>
              </a:ext>
            </a:extLst>
          </p:cNvPr>
          <p:cNvSpPr>
            <a:spLocks noGrp="1"/>
          </p:cNvSpPr>
          <p:nvPr>
            <p:ph type="sldNum" sz="quarter" idx="12"/>
          </p:nvPr>
        </p:nvSpPr>
        <p:spPr/>
        <p:txBody>
          <a:bodyPr/>
          <a:lstStyle/>
          <a:p>
            <a:fld id="{CBA38C19-DD30-46F9-A559-7559A714E450}" type="slidenum">
              <a:rPr lang="en-US" smtClean="0"/>
              <a:t>3</a:t>
            </a:fld>
            <a:endParaRPr lang="en-US"/>
          </a:p>
        </p:txBody>
      </p:sp>
    </p:spTree>
    <p:extLst>
      <p:ext uri="{BB962C8B-B14F-4D97-AF65-F5344CB8AC3E}">
        <p14:creationId xmlns:p14="http://schemas.microsoft.com/office/powerpoint/2010/main" val="2653805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ACEBB-90B1-46D4-B520-8A82B2D0BC2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84F3ED-060E-4F77-969C-28320A7BC533}"/>
              </a:ext>
            </a:extLst>
          </p:cNvPr>
          <p:cNvSpPr>
            <a:spLocks noGrp="1"/>
          </p:cNvSpPr>
          <p:nvPr>
            <p:ph idx="1"/>
          </p:nvPr>
        </p:nvSpPr>
        <p:spPr/>
        <p:txBody>
          <a:bodyPr/>
          <a:lstStyle/>
          <a:p>
            <a:pPr marL="0" indent="0">
              <a:buNone/>
            </a:pPr>
            <a:r>
              <a:rPr lang="en-US" dirty="0"/>
              <a:t>MySQL DROP DATABASE using </a:t>
            </a:r>
            <a:r>
              <a:rPr lang="en-US" dirty="0" err="1"/>
              <a:t>mysql</a:t>
            </a:r>
            <a:r>
              <a:rPr lang="en-US" dirty="0"/>
              <a:t> program example</a:t>
            </a:r>
          </a:p>
          <a:p>
            <a:pPr marL="0" indent="0">
              <a:buNone/>
            </a:pPr>
            <a:r>
              <a:rPr lang="en-US" dirty="0"/>
              <a:t>First, log in to the MySQL Server using the root user. Note that you can use your own database user instead of the root user.</a:t>
            </a:r>
          </a:p>
          <a:p>
            <a:pPr marL="0" indent="0">
              <a:buNone/>
            </a:pPr>
            <a:endParaRPr lang="en-US" dirty="0"/>
          </a:p>
          <a:p>
            <a:pPr marL="0" indent="0">
              <a:buNone/>
            </a:pPr>
            <a:r>
              <a:rPr lang="en-US" dirty="0"/>
              <a:t>&gt;</a:t>
            </a:r>
            <a:r>
              <a:rPr lang="en-US" dirty="0" err="1"/>
              <a:t>mysql</a:t>
            </a:r>
            <a:r>
              <a:rPr lang="en-US" dirty="0"/>
              <a:t> -u root -p</a:t>
            </a:r>
          </a:p>
          <a:p>
            <a:pPr marL="0" indent="0">
              <a:buNone/>
            </a:pPr>
            <a:r>
              <a:rPr lang="en-US" dirty="0"/>
              <a:t>Enter password: ********</a:t>
            </a:r>
          </a:p>
          <a:p>
            <a:pPr marL="0" indent="0">
              <a:buNone/>
            </a:pPr>
            <a:r>
              <a:rPr lang="en-US" dirty="0"/>
              <a:t>Type the password for the root user and press Enter.</a:t>
            </a:r>
          </a:p>
        </p:txBody>
      </p:sp>
      <p:sp>
        <p:nvSpPr>
          <p:cNvPr id="4" name="Footer Placeholder 3">
            <a:extLst>
              <a:ext uri="{FF2B5EF4-FFF2-40B4-BE49-F238E27FC236}">
                <a16:creationId xmlns:a16="http://schemas.microsoft.com/office/drawing/2014/main" id="{23D8AEA2-4A21-48E1-94B3-5AB55D8369C1}"/>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C90DF753-EA91-46BC-912A-5405C21CB93D}"/>
              </a:ext>
            </a:extLst>
          </p:cNvPr>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1768208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F293E-5FD6-4DB7-A8CD-D0BCD06F7AF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9287BE7-AA5B-4C45-B7F6-4E354C6D9800}"/>
              </a:ext>
            </a:extLst>
          </p:cNvPr>
          <p:cNvSpPr>
            <a:spLocks noGrp="1"/>
          </p:cNvSpPr>
          <p:nvPr>
            <p:ph idx="1"/>
          </p:nvPr>
        </p:nvSpPr>
        <p:spPr/>
        <p:txBody>
          <a:bodyPr>
            <a:normAutofit fontScale="55000" lnSpcReduction="20000"/>
          </a:bodyPr>
          <a:lstStyle/>
          <a:p>
            <a:pPr marL="0" indent="0">
              <a:buNone/>
            </a:pPr>
            <a:r>
              <a:rPr lang="en-US" dirty="0"/>
              <a:t>Second, use the SHOW DATABASES statement to view all existing databases in the server:</a:t>
            </a:r>
          </a:p>
          <a:p>
            <a:pPr marL="0" indent="0">
              <a:buNone/>
            </a:pPr>
            <a:r>
              <a:rPr lang="en-US" dirty="0" err="1"/>
              <a:t>mysql</a:t>
            </a:r>
            <a:r>
              <a:rPr lang="en-US" dirty="0"/>
              <a:t>&gt; SHOW DATABASES;</a:t>
            </a:r>
          </a:p>
          <a:p>
            <a:pPr marL="0" indent="0">
              <a:buNone/>
            </a:pPr>
            <a:r>
              <a:rPr lang="en-US" dirty="0"/>
              <a:t>+--------------------+</a:t>
            </a:r>
          </a:p>
          <a:p>
            <a:pPr marL="0" indent="0">
              <a:buNone/>
            </a:pPr>
            <a:r>
              <a:rPr lang="en-US" dirty="0"/>
              <a:t>| Database           |</a:t>
            </a:r>
          </a:p>
          <a:p>
            <a:pPr marL="0" indent="0">
              <a:buNone/>
            </a:pPr>
            <a:r>
              <a:rPr lang="en-US" dirty="0"/>
              <a:t>+--------------------+</a:t>
            </a:r>
          </a:p>
          <a:p>
            <a:pPr marL="0" indent="0">
              <a:buNone/>
            </a:pPr>
            <a:r>
              <a:rPr lang="en-US" dirty="0"/>
              <a:t>| </a:t>
            </a:r>
            <a:r>
              <a:rPr lang="en-US" dirty="0" err="1"/>
              <a:t>classicmodels</a:t>
            </a:r>
            <a:r>
              <a:rPr lang="en-US" dirty="0"/>
              <a:t>      |</a:t>
            </a:r>
          </a:p>
          <a:p>
            <a:pPr marL="0" indent="0">
              <a:buNone/>
            </a:pPr>
            <a:r>
              <a:rPr lang="en-US" dirty="0"/>
              <a:t>| </a:t>
            </a:r>
            <a:r>
              <a:rPr lang="en-US" dirty="0" err="1"/>
              <a:t>information_schema</a:t>
            </a:r>
            <a:r>
              <a:rPr lang="en-US" dirty="0"/>
              <a:t> |</a:t>
            </a:r>
          </a:p>
          <a:p>
            <a:pPr marL="0" indent="0">
              <a:buNone/>
            </a:pPr>
            <a:r>
              <a:rPr lang="en-US" dirty="0"/>
              <a:t>| </a:t>
            </a:r>
            <a:r>
              <a:rPr lang="en-US" dirty="0" err="1"/>
              <a:t>mysql</a:t>
            </a:r>
            <a:r>
              <a:rPr lang="en-US" dirty="0"/>
              <a:t>              |</a:t>
            </a:r>
          </a:p>
          <a:p>
            <a:pPr marL="0" indent="0">
              <a:buNone/>
            </a:pPr>
            <a:r>
              <a:rPr lang="en-US" dirty="0"/>
              <a:t>| </a:t>
            </a:r>
            <a:r>
              <a:rPr lang="en-US" dirty="0" err="1"/>
              <a:t>performance_schema</a:t>
            </a:r>
            <a:r>
              <a:rPr lang="en-US" dirty="0"/>
              <a:t> |</a:t>
            </a:r>
          </a:p>
          <a:p>
            <a:pPr marL="0" indent="0">
              <a:buNone/>
            </a:pPr>
            <a:r>
              <a:rPr lang="en-US" dirty="0"/>
              <a:t>| sys                |</a:t>
            </a:r>
          </a:p>
          <a:p>
            <a:pPr marL="0" indent="0">
              <a:buNone/>
            </a:pPr>
            <a:r>
              <a:rPr lang="en-US" dirty="0"/>
              <a:t>| </a:t>
            </a:r>
            <a:r>
              <a:rPr lang="en-US" dirty="0" err="1"/>
              <a:t>testdb</a:t>
            </a:r>
            <a:r>
              <a:rPr lang="en-US" dirty="0"/>
              <a:t>             |</a:t>
            </a:r>
          </a:p>
          <a:p>
            <a:pPr marL="0" indent="0">
              <a:buNone/>
            </a:pPr>
            <a:r>
              <a:rPr lang="en-US" dirty="0"/>
              <a:t>| testdb2            |</a:t>
            </a:r>
          </a:p>
          <a:p>
            <a:pPr marL="0" indent="0">
              <a:buNone/>
            </a:pPr>
            <a:r>
              <a:rPr lang="en-US" dirty="0"/>
              <a:t>+--------------------+</a:t>
            </a:r>
          </a:p>
          <a:p>
            <a:pPr marL="0" indent="0">
              <a:buNone/>
            </a:pPr>
            <a:r>
              <a:rPr lang="en-US" dirty="0"/>
              <a:t>7 rows in set (0.00 sec)</a:t>
            </a:r>
          </a:p>
        </p:txBody>
      </p:sp>
      <p:sp>
        <p:nvSpPr>
          <p:cNvPr id="4" name="Footer Placeholder 3">
            <a:extLst>
              <a:ext uri="{FF2B5EF4-FFF2-40B4-BE49-F238E27FC236}">
                <a16:creationId xmlns:a16="http://schemas.microsoft.com/office/drawing/2014/main" id="{05E8CFE3-6196-4BA9-9D47-53369C513892}"/>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A814C8E0-E5F7-4209-8035-E328A401B09B}"/>
              </a:ext>
            </a:extLst>
          </p:cNvPr>
          <p:cNvSpPr>
            <a:spLocks noGrp="1"/>
          </p:cNvSpPr>
          <p:nvPr>
            <p:ph type="sldNum" sz="quarter" idx="12"/>
          </p:nvPr>
        </p:nvSpPr>
        <p:spPr/>
        <p:txBody>
          <a:bodyPr/>
          <a:lstStyle/>
          <a:p>
            <a:fld id="{CBA38C19-DD30-46F9-A559-7559A714E450}" type="slidenum">
              <a:rPr lang="en-US" smtClean="0"/>
              <a:t>5</a:t>
            </a:fld>
            <a:endParaRPr lang="en-US"/>
          </a:p>
        </p:txBody>
      </p:sp>
    </p:spTree>
    <p:extLst>
      <p:ext uri="{BB962C8B-B14F-4D97-AF65-F5344CB8AC3E}">
        <p14:creationId xmlns:p14="http://schemas.microsoft.com/office/powerpoint/2010/main" val="752307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F42BF-28CF-4971-A956-71606DDAD1F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C9F1907-E8B0-46D7-AAC4-DE0378E814FE}"/>
              </a:ext>
            </a:extLst>
          </p:cNvPr>
          <p:cNvSpPr>
            <a:spLocks noGrp="1"/>
          </p:cNvSpPr>
          <p:nvPr>
            <p:ph idx="1"/>
          </p:nvPr>
        </p:nvSpPr>
        <p:spPr/>
        <p:txBody>
          <a:bodyPr/>
          <a:lstStyle/>
          <a:p>
            <a:pPr marL="0" indent="0">
              <a:buNone/>
            </a:pPr>
            <a:r>
              <a:rPr lang="en-US" dirty="0"/>
              <a:t>Third, issue the DROP DATABASE statement:</a:t>
            </a:r>
          </a:p>
          <a:p>
            <a:pPr marL="0" indent="0">
              <a:buNone/>
            </a:pPr>
            <a:endParaRPr lang="en-US" dirty="0"/>
          </a:p>
          <a:p>
            <a:pPr marL="0" indent="0">
              <a:buNone/>
            </a:pPr>
            <a:r>
              <a:rPr lang="en-US" dirty="0" err="1"/>
              <a:t>mysql</a:t>
            </a:r>
            <a:r>
              <a:rPr lang="en-US" dirty="0"/>
              <a:t>&gt; DROP DATABASE </a:t>
            </a:r>
            <a:r>
              <a:rPr lang="en-US" dirty="0" err="1"/>
              <a:t>testdb</a:t>
            </a:r>
            <a:r>
              <a:rPr lang="en-US" dirty="0"/>
              <a:t>;</a:t>
            </a:r>
          </a:p>
          <a:p>
            <a:pPr marL="0" indent="0">
              <a:buNone/>
            </a:pPr>
            <a:r>
              <a:rPr lang="en-US" dirty="0"/>
              <a:t>Query OK, 0 rows affected (0.03 sec)</a:t>
            </a:r>
          </a:p>
          <a:p>
            <a:pPr marL="0" indent="0">
              <a:buNone/>
            </a:pPr>
            <a:r>
              <a:rPr lang="en-US" dirty="0"/>
              <a:t>MySQL returned zero affected-rows. It means that the </a:t>
            </a:r>
            <a:r>
              <a:rPr lang="en-US" dirty="0" err="1"/>
              <a:t>testdb</a:t>
            </a:r>
            <a:r>
              <a:rPr lang="en-US" dirty="0"/>
              <a:t> database has notable.</a:t>
            </a:r>
          </a:p>
        </p:txBody>
      </p:sp>
      <p:sp>
        <p:nvSpPr>
          <p:cNvPr id="4" name="Footer Placeholder 3">
            <a:extLst>
              <a:ext uri="{FF2B5EF4-FFF2-40B4-BE49-F238E27FC236}">
                <a16:creationId xmlns:a16="http://schemas.microsoft.com/office/drawing/2014/main" id="{22C4781C-0D47-45B6-8914-960EAF967E0B}"/>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3488250B-8F54-4B7B-9940-972DF8671409}"/>
              </a:ext>
            </a:extLst>
          </p:cNvPr>
          <p:cNvSpPr>
            <a:spLocks noGrp="1"/>
          </p:cNvSpPr>
          <p:nvPr>
            <p:ph type="sldNum" sz="quarter" idx="12"/>
          </p:nvPr>
        </p:nvSpPr>
        <p:spPr/>
        <p:txBody>
          <a:bodyPr/>
          <a:lstStyle/>
          <a:p>
            <a:fld id="{CBA38C19-DD30-46F9-A559-7559A714E450}" type="slidenum">
              <a:rPr lang="en-US" smtClean="0"/>
              <a:t>6</a:t>
            </a:fld>
            <a:endParaRPr lang="en-US"/>
          </a:p>
        </p:txBody>
      </p:sp>
    </p:spTree>
    <p:extLst>
      <p:ext uri="{BB962C8B-B14F-4D97-AF65-F5344CB8AC3E}">
        <p14:creationId xmlns:p14="http://schemas.microsoft.com/office/powerpoint/2010/main" val="369141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C78C5-EA56-472A-A969-A38917920A18}"/>
              </a:ext>
            </a:extLst>
          </p:cNvPr>
          <p:cNvSpPr>
            <a:spLocks noGrp="1"/>
          </p:cNvSpPr>
          <p:nvPr>
            <p:ph type="title"/>
          </p:nvPr>
        </p:nvSpPr>
        <p:spPr/>
        <p:txBody>
          <a:bodyPr/>
          <a:lstStyle/>
          <a:p>
            <a:r>
              <a:rPr lang="en-US" dirty="0"/>
              <a:t>MySQL DROP DATABASE using MySQL Workbench</a:t>
            </a:r>
          </a:p>
        </p:txBody>
      </p:sp>
      <p:sp>
        <p:nvSpPr>
          <p:cNvPr id="3" name="Content Placeholder 2">
            <a:extLst>
              <a:ext uri="{FF2B5EF4-FFF2-40B4-BE49-F238E27FC236}">
                <a16:creationId xmlns:a16="http://schemas.microsoft.com/office/drawing/2014/main" id="{A23C660B-8763-4C4E-9BFB-38EAEEBB9E9F}"/>
              </a:ext>
            </a:extLst>
          </p:cNvPr>
          <p:cNvSpPr>
            <a:spLocks noGrp="1"/>
          </p:cNvSpPr>
          <p:nvPr>
            <p:ph idx="1"/>
          </p:nvPr>
        </p:nvSpPr>
        <p:spPr/>
        <p:txBody>
          <a:bodyPr/>
          <a:lstStyle/>
          <a:p>
            <a:pPr marL="0" indent="0">
              <a:buNone/>
            </a:pPr>
            <a:r>
              <a:rPr lang="en-US" dirty="0"/>
              <a:t>First, launch the MySQL workbench and login to the MySQL Server.</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C1E0868F-AE08-46C4-86F8-60FC01854151}"/>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8AEFA895-A4EC-4C6A-AB4D-3D87B2555740}"/>
              </a:ext>
            </a:extLst>
          </p:cNvPr>
          <p:cNvSpPr>
            <a:spLocks noGrp="1"/>
          </p:cNvSpPr>
          <p:nvPr>
            <p:ph type="sldNum" sz="quarter" idx="12"/>
          </p:nvPr>
        </p:nvSpPr>
        <p:spPr/>
        <p:txBody>
          <a:bodyPr/>
          <a:lstStyle/>
          <a:p>
            <a:fld id="{CBA38C19-DD30-46F9-A559-7559A714E450}" type="slidenum">
              <a:rPr lang="en-US" smtClean="0"/>
              <a:t>7</a:t>
            </a:fld>
            <a:endParaRPr lang="en-US"/>
          </a:p>
        </p:txBody>
      </p:sp>
      <p:pic>
        <p:nvPicPr>
          <p:cNvPr id="7" name="Picture 6">
            <a:extLst>
              <a:ext uri="{FF2B5EF4-FFF2-40B4-BE49-F238E27FC236}">
                <a16:creationId xmlns:a16="http://schemas.microsoft.com/office/drawing/2014/main" id="{BECEFCFC-01D1-4996-9511-849C389B11A5}"/>
              </a:ext>
            </a:extLst>
          </p:cNvPr>
          <p:cNvPicPr>
            <a:picLocks noChangeAspect="1"/>
          </p:cNvPicPr>
          <p:nvPr/>
        </p:nvPicPr>
        <p:blipFill>
          <a:blip r:embed="rId2"/>
          <a:stretch>
            <a:fillRect/>
          </a:stretch>
        </p:blipFill>
        <p:spPr>
          <a:xfrm>
            <a:off x="1957388" y="2263919"/>
            <a:ext cx="7214322" cy="3810557"/>
          </a:xfrm>
          <a:prstGeom prst="rect">
            <a:avLst/>
          </a:prstGeom>
        </p:spPr>
      </p:pic>
    </p:spTree>
    <p:extLst>
      <p:ext uri="{BB962C8B-B14F-4D97-AF65-F5344CB8AC3E}">
        <p14:creationId xmlns:p14="http://schemas.microsoft.com/office/powerpoint/2010/main" val="2168408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7A084-61C4-4712-950D-BF150A1C68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77DCD61-A817-424D-A28E-E75CD05D0AD2}"/>
              </a:ext>
            </a:extLst>
          </p:cNvPr>
          <p:cNvSpPr>
            <a:spLocks noGrp="1"/>
          </p:cNvSpPr>
          <p:nvPr>
            <p:ph idx="1"/>
          </p:nvPr>
        </p:nvSpPr>
        <p:spPr/>
        <p:txBody>
          <a:bodyPr/>
          <a:lstStyle/>
          <a:p>
            <a:pPr marL="0" indent="0">
              <a:buNone/>
            </a:pPr>
            <a:r>
              <a:rPr lang="en-US" dirty="0"/>
              <a:t>Second, right-click the database that you want to remove for example testdb2 and choose the Drop Schema... option.</a:t>
            </a:r>
          </a:p>
        </p:txBody>
      </p:sp>
      <p:sp>
        <p:nvSpPr>
          <p:cNvPr id="4" name="Footer Placeholder 3">
            <a:extLst>
              <a:ext uri="{FF2B5EF4-FFF2-40B4-BE49-F238E27FC236}">
                <a16:creationId xmlns:a16="http://schemas.microsoft.com/office/drawing/2014/main" id="{F65FDFCD-0DF9-4884-AFEE-C0B30833E168}"/>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9D12DC0A-1DDF-4A7D-9A38-A48CE43CDEA2}"/>
              </a:ext>
            </a:extLst>
          </p:cNvPr>
          <p:cNvSpPr>
            <a:spLocks noGrp="1"/>
          </p:cNvSpPr>
          <p:nvPr>
            <p:ph type="sldNum" sz="quarter" idx="12"/>
          </p:nvPr>
        </p:nvSpPr>
        <p:spPr/>
        <p:txBody>
          <a:bodyPr/>
          <a:lstStyle/>
          <a:p>
            <a:fld id="{CBA38C19-DD30-46F9-A559-7559A714E450}" type="slidenum">
              <a:rPr lang="en-US" smtClean="0"/>
              <a:t>8</a:t>
            </a:fld>
            <a:endParaRPr lang="en-US"/>
          </a:p>
        </p:txBody>
      </p:sp>
      <p:pic>
        <p:nvPicPr>
          <p:cNvPr id="7171" name="Picture 3">
            <a:extLst>
              <a:ext uri="{FF2B5EF4-FFF2-40B4-BE49-F238E27FC236}">
                <a16:creationId xmlns:a16="http://schemas.microsoft.com/office/drawing/2014/main" id="{FC64D83E-360A-43AB-A64E-B2799AD3B9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7050" y="2684752"/>
            <a:ext cx="2197677" cy="3351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161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604D-A591-4A87-A19F-529BDEA27B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CD37342-E25F-443A-9F35-045BB25F5E25}"/>
              </a:ext>
            </a:extLst>
          </p:cNvPr>
          <p:cNvSpPr>
            <a:spLocks noGrp="1"/>
          </p:cNvSpPr>
          <p:nvPr>
            <p:ph idx="1"/>
          </p:nvPr>
        </p:nvSpPr>
        <p:spPr/>
        <p:txBody>
          <a:bodyPr/>
          <a:lstStyle/>
          <a:p>
            <a:pPr marL="0" indent="0">
              <a:buNone/>
            </a:pPr>
            <a:r>
              <a:rPr lang="en-US" dirty="0"/>
              <a:t>Third, MySQL Workbench displays a dialog to confirm the deletion. If you choose Review SQL, you will see the SQL statement that will be executed. In case you choose Drop Now, the database will be removed immediately.</a:t>
            </a:r>
          </a:p>
        </p:txBody>
      </p:sp>
      <p:sp>
        <p:nvSpPr>
          <p:cNvPr id="4" name="Footer Placeholder 3">
            <a:extLst>
              <a:ext uri="{FF2B5EF4-FFF2-40B4-BE49-F238E27FC236}">
                <a16:creationId xmlns:a16="http://schemas.microsoft.com/office/drawing/2014/main" id="{CA00A1A9-B0D6-4562-8344-B367E84D0539}"/>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F6E0B680-7E4D-4778-B285-5F0E4D36B5B1}"/>
              </a:ext>
            </a:extLst>
          </p:cNvPr>
          <p:cNvSpPr>
            <a:spLocks noGrp="1"/>
          </p:cNvSpPr>
          <p:nvPr>
            <p:ph type="sldNum" sz="quarter" idx="12"/>
          </p:nvPr>
        </p:nvSpPr>
        <p:spPr/>
        <p:txBody>
          <a:bodyPr/>
          <a:lstStyle/>
          <a:p>
            <a:fld id="{CBA38C19-DD30-46F9-A559-7559A714E450}" type="slidenum">
              <a:rPr lang="en-US" smtClean="0"/>
              <a:t>9</a:t>
            </a:fld>
            <a:endParaRPr lang="en-US"/>
          </a:p>
        </p:txBody>
      </p:sp>
      <p:pic>
        <p:nvPicPr>
          <p:cNvPr id="7" name="Picture 6">
            <a:extLst>
              <a:ext uri="{FF2B5EF4-FFF2-40B4-BE49-F238E27FC236}">
                <a16:creationId xmlns:a16="http://schemas.microsoft.com/office/drawing/2014/main" id="{D618E7D6-D3E5-4400-9246-34FB2479CF4C}"/>
              </a:ext>
            </a:extLst>
          </p:cNvPr>
          <p:cNvPicPr>
            <a:picLocks noChangeAspect="1"/>
          </p:cNvPicPr>
          <p:nvPr/>
        </p:nvPicPr>
        <p:blipFill>
          <a:blip r:embed="rId2"/>
          <a:stretch>
            <a:fillRect/>
          </a:stretch>
        </p:blipFill>
        <p:spPr>
          <a:xfrm>
            <a:off x="2743200" y="3429000"/>
            <a:ext cx="3352800" cy="2438400"/>
          </a:xfrm>
          <a:prstGeom prst="rect">
            <a:avLst/>
          </a:prstGeom>
        </p:spPr>
      </p:pic>
    </p:spTree>
    <p:extLst>
      <p:ext uri="{BB962C8B-B14F-4D97-AF65-F5344CB8AC3E}">
        <p14:creationId xmlns:p14="http://schemas.microsoft.com/office/powerpoint/2010/main" val="1298009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3698</TotalTime>
  <Words>545</Words>
  <Application>Microsoft Office PowerPoint</Application>
  <PresentationFormat>Widescreen</PresentationFormat>
  <Paragraphs>82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About Me</vt:lpstr>
      <vt:lpstr>MySQL DROP DATABASE</vt:lpstr>
      <vt:lpstr>PowerPoint Presentation</vt:lpstr>
      <vt:lpstr>PowerPoint Presentation</vt:lpstr>
      <vt:lpstr>PowerPoint Presentation</vt:lpstr>
      <vt:lpstr>PowerPoint Presentation</vt:lpstr>
      <vt:lpstr>MySQL DROP DATABASE using MySQL Workbench</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Administrator</cp:lastModifiedBy>
  <cp:revision>445</cp:revision>
  <dcterms:created xsi:type="dcterms:W3CDTF">2019-09-15T04:30:17Z</dcterms:created>
  <dcterms:modified xsi:type="dcterms:W3CDTF">2020-06-10T13:14:26Z</dcterms:modified>
</cp:coreProperties>
</file>