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268"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sp.mysqltutorial.org/wp-content/uploads/2018/03/MySQL-Storage-Engines-Feature-Summary.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1018774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4EA1-FD20-4EEC-90C6-C6CC6DA5C2E3}"/>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CED1B409-5D3F-4DDB-ADE5-C93B265B04A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2ED7F8C-8991-46CD-BD88-880B42EB34D5}"/>
              </a:ext>
            </a:extLst>
          </p:cNvPr>
          <p:cNvSpPr>
            <a:spLocks noGrp="1"/>
          </p:cNvSpPr>
          <p:nvPr>
            <p:ph type="sldNum" sz="quarter" idx="12"/>
          </p:nvPr>
        </p:nvSpPr>
        <p:spPr/>
        <p:txBody>
          <a:bodyPr/>
          <a:lstStyle/>
          <a:p>
            <a:fld id="{CBA38C19-DD30-46F9-A559-7559A714E450}" type="slidenum">
              <a:rPr lang="en-US" smtClean="0"/>
              <a:t>10</a:t>
            </a:fld>
            <a:endParaRPr lang="en-US"/>
          </a:p>
        </p:txBody>
      </p:sp>
      <p:sp>
        <p:nvSpPr>
          <p:cNvPr id="8" name="Content Placeholder 7">
            <a:extLst>
              <a:ext uri="{FF2B5EF4-FFF2-40B4-BE49-F238E27FC236}">
                <a16:creationId xmlns:a16="http://schemas.microsoft.com/office/drawing/2014/main" id="{0A5C3E38-A615-4495-A7B4-D2ED5BC7E68B}"/>
              </a:ext>
            </a:extLst>
          </p:cNvPr>
          <p:cNvSpPr>
            <a:spLocks noGrp="1"/>
          </p:cNvSpPr>
          <p:nvPr>
            <p:ph idx="1"/>
          </p:nvPr>
        </p:nvSpPr>
        <p:spPr/>
        <p:txBody>
          <a:bodyPr/>
          <a:lstStyle/>
          <a:p>
            <a:pPr marL="0" indent="0">
              <a:buNone/>
            </a:pPr>
            <a:r>
              <a:rPr lang="en-US" dirty="0">
                <a:hlinkClick r:id="rId2"/>
              </a:rPr>
              <a:t>https://sp.mysqltutorial.org/wp-content/uploads/2018/03/MySQL-Storage-Engines-Feature-Summary.pdf</a:t>
            </a:r>
            <a:endParaRPr lang="en-US" dirty="0"/>
          </a:p>
          <a:p>
            <a:pPr marL="0" indent="0">
              <a:buNone/>
            </a:pPr>
            <a:endParaRPr lang="en-US" dirty="0"/>
          </a:p>
        </p:txBody>
      </p:sp>
    </p:spTree>
    <p:extLst>
      <p:ext uri="{BB962C8B-B14F-4D97-AF65-F5344CB8AC3E}">
        <p14:creationId xmlns:p14="http://schemas.microsoft.com/office/powerpoint/2010/main" val="358240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7A26-A0EC-4630-8F08-7503818C097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103BF2BD-ADE4-4F55-BED6-0E3DF95C4AD2}"/>
              </a:ext>
            </a:extLst>
          </p:cNvPr>
          <p:cNvPicPr>
            <a:picLocks noGrp="1" noChangeAspect="1"/>
          </p:cNvPicPr>
          <p:nvPr>
            <p:ph idx="1"/>
          </p:nvPr>
        </p:nvPicPr>
        <p:blipFill>
          <a:blip r:embed="rId2"/>
          <a:stretch>
            <a:fillRect/>
          </a:stretch>
        </p:blipFill>
        <p:spPr>
          <a:xfrm>
            <a:off x="1522882" y="1519959"/>
            <a:ext cx="9146235" cy="4776932"/>
          </a:xfrm>
          <a:prstGeom prst="rect">
            <a:avLst/>
          </a:prstGeom>
        </p:spPr>
      </p:pic>
      <p:sp>
        <p:nvSpPr>
          <p:cNvPr id="4" name="Footer Placeholder 3">
            <a:extLst>
              <a:ext uri="{FF2B5EF4-FFF2-40B4-BE49-F238E27FC236}">
                <a16:creationId xmlns:a16="http://schemas.microsoft.com/office/drawing/2014/main" id="{6C11369D-75E3-41F6-B906-5630CD1433D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3DFCD8B-C049-4726-8EFA-852E56C4CA8A}"/>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47514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29DA-AAF4-43E9-91D4-D1D3A29FFFD4}"/>
              </a:ext>
            </a:extLst>
          </p:cNvPr>
          <p:cNvSpPr>
            <a:spLocks noGrp="1"/>
          </p:cNvSpPr>
          <p:nvPr>
            <p:ph type="title"/>
          </p:nvPr>
        </p:nvSpPr>
        <p:spPr/>
        <p:txBody>
          <a:bodyPr>
            <a:normAutofit/>
          </a:bodyPr>
          <a:lstStyle/>
          <a:p>
            <a:r>
              <a:rPr lang="en-US" b="0" dirty="0"/>
              <a:t>Understanding MySQL Storage Engines</a:t>
            </a:r>
            <a:endParaRPr lang="en-US" dirty="0"/>
          </a:p>
        </p:txBody>
      </p:sp>
      <p:sp>
        <p:nvSpPr>
          <p:cNvPr id="3" name="Content Placeholder 2">
            <a:extLst>
              <a:ext uri="{FF2B5EF4-FFF2-40B4-BE49-F238E27FC236}">
                <a16:creationId xmlns:a16="http://schemas.microsoft.com/office/drawing/2014/main" id="{ADAEA91E-BC64-4085-92A6-90AB7E8FE9B5}"/>
              </a:ext>
            </a:extLst>
          </p:cNvPr>
          <p:cNvSpPr>
            <a:spLocks noGrp="1"/>
          </p:cNvSpPr>
          <p:nvPr>
            <p:ph idx="1"/>
          </p:nvPr>
        </p:nvSpPr>
        <p:spPr/>
        <p:txBody>
          <a:bodyPr>
            <a:normAutofit fontScale="77500" lnSpcReduction="20000"/>
          </a:bodyPr>
          <a:lstStyle/>
          <a:p>
            <a:pPr marL="0" indent="0">
              <a:buNone/>
            </a:pPr>
            <a:r>
              <a:rPr lang="en-US" dirty="0"/>
              <a:t>MySQL provides various storage engines for its tables as follows:</a:t>
            </a:r>
          </a:p>
          <a:p>
            <a:pPr marL="0" indent="0">
              <a:buNone/>
            </a:pPr>
            <a:endParaRPr lang="en-US" dirty="0"/>
          </a:p>
          <a:p>
            <a:pPr marL="0" indent="0">
              <a:buNone/>
            </a:pPr>
            <a:r>
              <a:rPr lang="en-US" dirty="0" err="1"/>
              <a:t>MyISAM</a:t>
            </a:r>
            <a:endParaRPr lang="en-US" dirty="0"/>
          </a:p>
          <a:p>
            <a:pPr marL="0" indent="0">
              <a:buNone/>
            </a:pPr>
            <a:r>
              <a:rPr lang="en-US" dirty="0" err="1"/>
              <a:t>InnoDB</a:t>
            </a:r>
            <a:endParaRPr lang="en-US" dirty="0"/>
          </a:p>
          <a:p>
            <a:pPr marL="0" indent="0">
              <a:buNone/>
            </a:pPr>
            <a:r>
              <a:rPr lang="en-US" dirty="0"/>
              <a:t>MERGE</a:t>
            </a:r>
          </a:p>
          <a:p>
            <a:pPr marL="0" indent="0">
              <a:buNone/>
            </a:pPr>
            <a:r>
              <a:rPr lang="en-US" dirty="0"/>
              <a:t>MEMORY (HEAP)</a:t>
            </a:r>
          </a:p>
          <a:p>
            <a:pPr marL="0" indent="0">
              <a:buNone/>
            </a:pPr>
            <a:r>
              <a:rPr lang="en-US" dirty="0"/>
              <a:t>ARCHIVE</a:t>
            </a:r>
          </a:p>
          <a:p>
            <a:pPr marL="0" indent="0">
              <a:buNone/>
            </a:pPr>
            <a:r>
              <a:rPr lang="en-US" dirty="0"/>
              <a:t>CSV</a:t>
            </a:r>
          </a:p>
          <a:p>
            <a:pPr marL="0" indent="0">
              <a:buNone/>
            </a:pPr>
            <a:r>
              <a:rPr lang="en-US" dirty="0"/>
              <a:t>FEDERATED</a:t>
            </a:r>
          </a:p>
          <a:p>
            <a:pPr marL="0" indent="0">
              <a:buNone/>
            </a:pPr>
            <a:r>
              <a:rPr lang="en-US" dirty="0"/>
              <a:t>Each storage engine has its own advantages and disadvantages. It is crucial to understand each storage engine features and choose the most appropriate one for your tables to maximize the performance of the database. In the following sections, we will discuss each storage engine and its features so that you can decide which one to use.</a:t>
            </a:r>
          </a:p>
        </p:txBody>
      </p:sp>
      <p:sp>
        <p:nvSpPr>
          <p:cNvPr id="4" name="Footer Placeholder 3">
            <a:extLst>
              <a:ext uri="{FF2B5EF4-FFF2-40B4-BE49-F238E27FC236}">
                <a16:creationId xmlns:a16="http://schemas.microsoft.com/office/drawing/2014/main" id="{4BDB48B7-37AD-4B71-A558-734C5A595EB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A455DB5-2104-4CEA-8810-4B6403262030}"/>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38734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FBA4-0513-4657-8042-EF78A1F03B2D}"/>
              </a:ext>
            </a:extLst>
          </p:cNvPr>
          <p:cNvSpPr>
            <a:spLocks noGrp="1"/>
          </p:cNvSpPr>
          <p:nvPr>
            <p:ph type="title"/>
          </p:nvPr>
        </p:nvSpPr>
        <p:spPr/>
        <p:txBody>
          <a:bodyPr>
            <a:normAutofit/>
          </a:bodyPr>
          <a:lstStyle/>
          <a:p>
            <a:r>
              <a:rPr lang="en-US" dirty="0" err="1"/>
              <a:t>MyISAM</a:t>
            </a:r>
            <a:endParaRPr lang="en-US" dirty="0"/>
          </a:p>
        </p:txBody>
      </p:sp>
      <p:sp>
        <p:nvSpPr>
          <p:cNvPr id="3" name="Content Placeholder 2">
            <a:extLst>
              <a:ext uri="{FF2B5EF4-FFF2-40B4-BE49-F238E27FC236}">
                <a16:creationId xmlns:a16="http://schemas.microsoft.com/office/drawing/2014/main" id="{E7B7E6EF-EE30-454F-9DC2-242A6E951E8E}"/>
              </a:ext>
            </a:extLst>
          </p:cNvPr>
          <p:cNvSpPr>
            <a:spLocks noGrp="1"/>
          </p:cNvSpPr>
          <p:nvPr>
            <p:ph idx="1"/>
          </p:nvPr>
        </p:nvSpPr>
        <p:spPr/>
        <p:txBody>
          <a:bodyPr>
            <a:normAutofit fontScale="92500" lnSpcReduction="20000"/>
          </a:bodyPr>
          <a:lstStyle/>
          <a:p>
            <a:pPr marL="0" indent="0">
              <a:buNone/>
            </a:pPr>
            <a:r>
              <a:rPr lang="en-US" dirty="0" err="1"/>
              <a:t>MyISAM</a:t>
            </a:r>
            <a:r>
              <a:rPr lang="en-US" dirty="0"/>
              <a:t> extends the former ISAM storage engine. The </a:t>
            </a:r>
            <a:r>
              <a:rPr lang="en-US" dirty="0" err="1"/>
              <a:t>MyISAM</a:t>
            </a:r>
            <a:r>
              <a:rPr lang="en-US" dirty="0"/>
              <a:t> tables are optimized for compression and speed. </a:t>
            </a:r>
            <a:r>
              <a:rPr lang="en-US" dirty="0" err="1"/>
              <a:t>MyISAM</a:t>
            </a:r>
            <a:r>
              <a:rPr lang="en-US" dirty="0"/>
              <a:t> tables are also portable between platforms and operating systems.</a:t>
            </a:r>
          </a:p>
          <a:p>
            <a:pPr marL="0" indent="0">
              <a:buNone/>
            </a:pPr>
            <a:endParaRPr lang="en-US" dirty="0"/>
          </a:p>
          <a:p>
            <a:pPr marL="0" indent="0">
              <a:buNone/>
            </a:pPr>
            <a:r>
              <a:rPr lang="en-US" dirty="0"/>
              <a:t>The size of the </a:t>
            </a:r>
            <a:r>
              <a:rPr lang="en-US" dirty="0" err="1"/>
              <a:t>MyISAM</a:t>
            </a:r>
            <a:r>
              <a:rPr lang="en-US" dirty="0"/>
              <a:t> table can be up to 256TB, which is huge. In addition, </a:t>
            </a:r>
            <a:r>
              <a:rPr lang="en-US" dirty="0" err="1"/>
              <a:t>MyISAM</a:t>
            </a:r>
            <a:r>
              <a:rPr lang="en-US" dirty="0"/>
              <a:t> tables can be compressed into read-only tables to save spaces. At startup, MySQL checks </a:t>
            </a:r>
            <a:r>
              <a:rPr lang="en-US" dirty="0" err="1"/>
              <a:t>MyISAM</a:t>
            </a:r>
            <a:r>
              <a:rPr lang="en-US" dirty="0"/>
              <a:t> tables for corruption and even repairs them in a case of errors. The </a:t>
            </a:r>
            <a:r>
              <a:rPr lang="en-US" dirty="0" err="1"/>
              <a:t>MyISAM</a:t>
            </a:r>
            <a:r>
              <a:rPr lang="en-US" dirty="0"/>
              <a:t> tables are not transaction-safe.</a:t>
            </a:r>
          </a:p>
          <a:p>
            <a:pPr marL="0" indent="0">
              <a:buNone/>
            </a:pPr>
            <a:endParaRPr lang="en-US" dirty="0"/>
          </a:p>
          <a:p>
            <a:pPr marL="0" indent="0">
              <a:buNone/>
            </a:pPr>
            <a:r>
              <a:rPr lang="en-US" dirty="0"/>
              <a:t>Before MySQL version 5.5, </a:t>
            </a:r>
            <a:r>
              <a:rPr lang="en-US" dirty="0" err="1"/>
              <a:t>MyISAM</a:t>
            </a:r>
            <a:r>
              <a:rPr lang="en-US" dirty="0"/>
              <a:t> is the default storage engine when you create a table without specifying the storage engine explicitly. From version 5.5, MySQL uses </a:t>
            </a:r>
            <a:r>
              <a:rPr lang="en-US" dirty="0" err="1"/>
              <a:t>InnoDB</a:t>
            </a:r>
            <a:r>
              <a:rPr lang="en-US" dirty="0"/>
              <a:t> as the default storage engine.</a:t>
            </a:r>
          </a:p>
        </p:txBody>
      </p:sp>
      <p:sp>
        <p:nvSpPr>
          <p:cNvPr id="4" name="Footer Placeholder 3">
            <a:extLst>
              <a:ext uri="{FF2B5EF4-FFF2-40B4-BE49-F238E27FC236}">
                <a16:creationId xmlns:a16="http://schemas.microsoft.com/office/drawing/2014/main" id="{0209C8BA-3288-462C-ABFC-E312392708D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3910589-AF51-482E-8523-50F32938C665}"/>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318041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56F6-8F24-4BE6-A46C-D3ABB16C33CF}"/>
              </a:ext>
            </a:extLst>
          </p:cNvPr>
          <p:cNvSpPr>
            <a:spLocks noGrp="1"/>
          </p:cNvSpPr>
          <p:nvPr>
            <p:ph type="title"/>
          </p:nvPr>
        </p:nvSpPr>
        <p:spPr/>
        <p:txBody>
          <a:bodyPr>
            <a:normAutofit/>
          </a:bodyPr>
          <a:lstStyle/>
          <a:p>
            <a:r>
              <a:rPr lang="en-US" dirty="0" err="1"/>
              <a:t>InnoDB</a:t>
            </a:r>
            <a:endParaRPr lang="en-US" dirty="0"/>
          </a:p>
        </p:txBody>
      </p:sp>
      <p:sp>
        <p:nvSpPr>
          <p:cNvPr id="3" name="Content Placeholder 2">
            <a:extLst>
              <a:ext uri="{FF2B5EF4-FFF2-40B4-BE49-F238E27FC236}">
                <a16:creationId xmlns:a16="http://schemas.microsoft.com/office/drawing/2014/main" id="{D5CC33C4-4E05-4F0C-BE13-B89082739E02}"/>
              </a:ext>
            </a:extLst>
          </p:cNvPr>
          <p:cNvSpPr>
            <a:spLocks noGrp="1"/>
          </p:cNvSpPr>
          <p:nvPr>
            <p:ph idx="1"/>
          </p:nvPr>
        </p:nvSpPr>
        <p:spPr/>
        <p:txBody>
          <a:bodyPr/>
          <a:lstStyle/>
          <a:p>
            <a:pPr marL="0" indent="0">
              <a:buNone/>
            </a:pPr>
            <a:r>
              <a:rPr lang="en-US" dirty="0"/>
              <a:t>The </a:t>
            </a:r>
            <a:r>
              <a:rPr lang="en-US" dirty="0" err="1"/>
              <a:t>InnoDB</a:t>
            </a:r>
            <a:r>
              <a:rPr lang="en-US" dirty="0"/>
              <a:t> tables fully support ACID-compliant and transactions. They are also optimal for performance. </a:t>
            </a:r>
            <a:r>
              <a:rPr lang="en-US" dirty="0" err="1"/>
              <a:t>InnoDB</a:t>
            </a:r>
            <a:r>
              <a:rPr lang="en-US" dirty="0"/>
              <a:t> table supports foreign keys, commit, rollback, roll-forward operations. The size of an </a:t>
            </a:r>
            <a:r>
              <a:rPr lang="en-US" dirty="0" err="1"/>
              <a:t>InnoDB</a:t>
            </a:r>
            <a:r>
              <a:rPr lang="en-US" dirty="0"/>
              <a:t> table can be up to 64TB.</a:t>
            </a:r>
          </a:p>
          <a:p>
            <a:pPr marL="0" indent="0">
              <a:buNone/>
            </a:pPr>
            <a:endParaRPr lang="en-US" dirty="0"/>
          </a:p>
          <a:p>
            <a:pPr marL="0" indent="0">
              <a:buNone/>
            </a:pPr>
            <a:r>
              <a:rPr lang="en-US" dirty="0"/>
              <a:t>Like </a:t>
            </a:r>
            <a:r>
              <a:rPr lang="en-US" dirty="0" err="1"/>
              <a:t>MyISAM</a:t>
            </a:r>
            <a:r>
              <a:rPr lang="en-US" dirty="0"/>
              <a:t>, the </a:t>
            </a:r>
            <a:r>
              <a:rPr lang="en-US" dirty="0" err="1"/>
              <a:t>InnoDB</a:t>
            </a:r>
            <a:r>
              <a:rPr lang="en-US" dirty="0"/>
              <a:t> tables are portable between different platforms and operating systems. MySQL also checks and repairs </a:t>
            </a:r>
            <a:r>
              <a:rPr lang="en-US" dirty="0" err="1"/>
              <a:t>InnoDB</a:t>
            </a:r>
            <a:r>
              <a:rPr lang="en-US" dirty="0"/>
              <a:t> tables, if necessary, at startup.</a:t>
            </a:r>
          </a:p>
        </p:txBody>
      </p:sp>
      <p:sp>
        <p:nvSpPr>
          <p:cNvPr id="4" name="Footer Placeholder 3">
            <a:extLst>
              <a:ext uri="{FF2B5EF4-FFF2-40B4-BE49-F238E27FC236}">
                <a16:creationId xmlns:a16="http://schemas.microsoft.com/office/drawing/2014/main" id="{49BBB0AC-82D2-4453-8442-7729DA48909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E802300-9E1C-4D22-8139-2B48EA81BE63}"/>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94714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99B1-FA78-4B58-A777-6D6BD06333C5}"/>
              </a:ext>
            </a:extLst>
          </p:cNvPr>
          <p:cNvSpPr>
            <a:spLocks noGrp="1"/>
          </p:cNvSpPr>
          <p:nvPr>
            <p:ph type="title"/>
          </p:nvPr>
        </p:nvSpPr>
        <p:spPr/>
        <p:txBody>
          <a:bodyPr>
            <a:normAutofit/>
          </a:bodyPr>
          <a:lstStyle/>
          <a:p>
            <a:r>
              <a:rPr lang="en-US" dirty="0"/>
              <a:t>MERGE</a:t>
            </a:r>
          </a:p>
        </p:txBody>
      </p:sp>
      <p:sp>
        <p:nvSpPr>
          <p:cNvPr id="3" name="Content Placeholder 2">
            <a:extLst>
              <a:ext uri="{FF2B5EF4-FFF2-40B4-BE49-F238E27FC236}">
                <a16:creationId xmlns:a16="http://schemas.microsoft.com/office/drawing/2014/main" id="{0DCADCB6-13DC-43E5-B68E-22376AB6B225}"/>
              </a:ext>
            </a:extLst>
          </p:cNvPr>
          <p:cNvSpPr>
            <a:spLocks noGrp="1"/>
          </p:cNvSpPr>
          <p:nvPr>
            <p:ph idx="1"/>
          </p:nvPr>
        </p:nvSpPr>
        <p:spPr/>
        <p:txBody>
          <a:bodyPr>
            <a:normAutofit/>
          </a:bodyPr>
          <a:lstStyle/>
          <a:p>
            <a:pPr marL="0" indent="0">
              <a:buNone/>
            </a:pPr>
            <a:r>
              <a:rPr lang="en-US" dirty="0"/>
              <a:t>A MERGE table is a virtual table that combines multiple </a:t>
            </a:r>
            <a:r>
              <a:rPr lang="en-US" dirty="0" err="1"/>
              <a:t>MyISAM</a:t>
            </a:r>
            <a:r>
              <a:rPr lang="en-US" dirty="0"/>
              <a:t> tables that have a similar structure to one table. The MERGE storage engine is also known as the </a:t>
            </a:r>
            <a:r>
              <a:rPr lang="en-US" dirty="0" err="1"/>
              <a:t>MRG_MyISAM</a:t>
            </a:r>
            <a:r>
              <a:rPr lang="en-US" dirty="0"/>
              <a:t> engine. The MERGE table does not have its own indexes; it uses indexes of the component tables instead.</a:t>
            </a:r>
          </a:p>
          <a:p>
            <a:pPr marL="0" indent="0">
              <a:buNone/>
            </a:pPr>
            <a:endParaRPr lang="en-US" dirty="0"/>
          </a:p>
          <a:p>
            <a:pPr marL="0" indent="0">
              <a:buNone/>
            </a:pPr>
            <a:r>
              <a:rPr lang="en-US" dirty="0"/>
              <a:t>Using MERGE table, you can speed up performance when joining multiple tables. MySQL only allows you to perform SELECT, DELETE, UPDATE and INSERT operations on the MERGE tables. If you use DROP TABLE statement on a MERGE table, only MERGE specification is removed. The underlying tables will not be affected.</a:t>
            </a:r>
          </a:p>
        </p:txBody>
      </p:sp>
      <p:sp>
        <p:nvSpPr>
          <p:cNvPr id="4" name="Footer Placeholder 3">
            <a:extLst>
              <a:ext uri="{FF2B5EF4-FFF2-40B4-BE49-F238E27FC236}">
                <a16:creationId xmlns:a16="http://schemas.microsoft.com/office/drawing/2014/main" id="{C50D269E-610E-4040-80CD-4A33CC0D506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131B5CF-8293-469C-824C-5BCF3B00BE9C}"/>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82493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8927-348E-4921-9AFC-FCBA15BCA4AA}"/>
              </a:ext>
            </a:extLst>
          </p:cNvPr>
          <p:cNvSpPr>
            <a:spLocks noGrp="1"/>
          </p:cNvSpPr>
          <p:nvPr>
            <p:ph type="title"/>
          </p:nvPr>
        </p:nvSpPr>
        <p:spPr/>
        <p:txBody>
          <a:bodyPr>
            <a:normAutofit/>
          </a:bodyPr>
          <a:lstStyle/>
          <a:p>
            <a:r>
              <a:rPr lang="en-US" dirty="0"/>
              <a:t>Memory</a:t>
            </a:r>
          </a:p>
        </p:txBody>
      </p:sp>
      <p:sp>
        <p:nvSpPr>
          <p:cNvPr id="3" name="Content Placeholder 2">
            <a:extLst>
              <a:ext uri="{FF2B5EF4-FFF2-40B4-BE49-F238E27FC236}">
                <a16:creationId xmlns:a16="http://schemas.microsoft.com/office/drawing/2014/main" id="{7372D437-5E46-4583-A163-0DF67108DA62}"/>
              </a:ext>
            </a:extLst>
          </p:cNvPr>
          <p:cNvSpPr>
            <a:spLocks noGrp="1"/>
          </p:cNvSpPr>
          <p:nvPr>
            <p:ph idx="1"/>
          </p:nvPr>
        </p:nvSpPr>
        <p:spPr/>
        <p:txBody>
          <a:bodyPr/>
          <a:lstStyle/>
          <a:p>
            <a:pPr marL="0" indent="0">
              <a:buNone/>
            </a:pPr>
            <a:r>
              <a:rPr lang="en-US" dirty="0"/>
              <a:t>The memory tables are stored in memory and use hash indexes so that they are faster than </a:t>
            </a:r>
            <a:r>
              <a:rPr lang="en-US" dirty="0" err="1"/>
              <a:t>MyISAM</a:t>
            </a:r>
            <a:r>
              <a:rPr lang="en-US" dirty="0"/>
              <a:t> tables. The lifetime of the data of the memory tables depends on the uptime of the database server. The memory storage engine is formerly known as HEAP.</a:t>
            </a:r>
          </a:p>
        </p:txBody>
      </p:sp>
      <p:sp>
        <p:nvSpPr>
          <p:cNvPr id="4" name="Footer Placeholder 3">
            <a:extLst>
              <a:ext uri="{FF2B5EF4-FFF2-40B4-BE49-F238E27FC236}">
                <a16:creationId xmlns:a16="http://schemas.microsoft.com/office/drawing/2014/main" id="{DDE1BF80-30A7-406C-969A-F3E618CE267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B231BC0-6E28-4FC5-AA1A-DE4A9D85534C}"/>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51363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94CE-2E6C-4748-B667-0D5BB83D8BAE}"/>
              </a:ext>
            </a:extLst>
          </p:cNvPr>
          <p:cNvSpPr>
            <a:spLocks noGrp="1"/>
          </p:cNvSpPr>
          <p:nvPr>
            <p:ph type="title"/>
          </p:nvPr>
        </p:nvSpPr>
        <p:spPr/>
        <p:txBody>
          <a:bodyPr>
            <a:normAutofit/>
          </a:bodyPr>
          <a:lstStyle/>
          <a:p>
            <a:r>
              <a:rPr lang="en-US" dirty="0"/>
              <a:t>Archive</a:t>
            </a:r>
          </a:p>
        </p:txBody>
      </p:sp>
      <p:sp>
        <p:nvSpPr>
          <p:cNvPr id="3" name="Content Placeholder 2">
            <a:extLst>
              <a:ext uri="{FF2B5EF4-FFF2-40B4-BE49-F238E27FC236}">
                <a16:creationId xmlns:a16="http://schemas.microsoft.com/office/drawing/2014/main" id="{664A5C4B-05D9-4953-9E8C-2B371FA5E518}"/>
              </a:ext>
            </a:extLst>
          </p:cNvPr>
          <p:cNvSpPr>
            <a:spLocks noGrp="1"/>
          </p:cNvSpPr>
          <p:nvPr>
            <p:ph idx="1"/>
          </p:nvPr>
        </p:nvSpPr>
        <p:spPr/>
        <p:txBody>
          <a:bodyPr/>
          <a:lstStyle/>
          <a:p>
            <a:pPr marL="0" indent="0">
              <a:buNone/>
            </a:pPr>
            <a:r>
              <a:rPr lang="en-US" dirty="0"/>
              <a:t>The archive storage engine allows you to store a large number of records, which for archiving purpose, into a compressed format to save disk space. The archive storage engine compresses a record when it is inserted and decompress it using the </a:t>
            </a:r>
            <a:r>
              <a:rPr lang="en-US" dirty="0" err="1"/>
              <a:t>zlib</a:t>
            </a:r>
            <a:r>
              <a:rPr lang="en-US" dirty="0"/>
              <a:t> library as it is read.</a:t>
            </a:r>
          </a:p>
          <a:p>
            <a:pPr marL="0" indent="0">
              <a:buNone/>
            </a:pPr>
            <a:endParaRPr lang="en-US" dirty="0"/>
          </a:p>
          <a:p>
            <a:pPr marL="0" indent="0">
              <a:buNone/>
            </a:pPr>
            <a:r>
              <a:rPr lang="en-US" dirty="0"/>
              <a:t>The archive tables only allow INSERT and SELECT statements. The ARCHIVE tables do not support indexes, so it is required a full table scanning for reading rows.</a:t>
            </a:r>
          </a:p>
        </p:txBody>
      </p:sp>
      <p:sp>
        <p:nvSpPr>
          <p:cNvPr id="4" name="Footer Placeholder 3">
            <a:extLst>
              <a:ext uri="{FF2B5EF4-FFF2-40B4-BE49-F238E27FC236}">
                <a16:creationId xmlns:a16="http://schemas.microsoft.com/office/drawing/2014/main" id="{FB944C2A-9643-486C-A21E-FEC64043457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90F58FE-0586-455D-B34B-A79C9DE52197}"/>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425593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3942-BC15-4D58-A5E5-61EAF27F2B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A0678A-387D-4AD6-A869-C045950B8230}"/>
              </a:ext>
            </a:extLst>
          </p:cNvPr>
          <p:cNvSpPr>
            <a:spLocks noGrp="1"/>
          </p:cNvSpPr>
          <p:nvPr>
            <p:ph idx="1"/>
          </p:nvPr>
        </p:nvSpPr>
        <p:spPr/>
        <p:txBody>
          <a:bodyPr/>
          <a:lstStyle/>
          <a:p>
            <a:pPr marL="0" indent="0">
              <a:buNone/>
            </a:pPr>
            <a:r>
              <a:rPr lang="en-US" dirty="0"/>
              <a:t>CSV</a:t>
            </a:r>
          </a:p>
          <a:p>
            <a:pPr marL="0" indent="0">
              <a:buNone/>
            </a:pPr>
            <a:r>
              <a:rPr lang="en-US" dirty="0"/>
              <a:t>The CSV storage engine stores data in comma-separated values (CSV) file format. A CSV table brings a convenient way to migrate data into non-SQL applications such as spreadsheet software.</a:t>
            </a:r>
          </a:p>
          <a:p>
            <a:pPr marL="0" indent="0">
              <a:buNone/>
            </a:pPr>
            <a:endParaRPr lang="en-US" dirty="0"/>
          </a:p>
          <a:p>
            <a:pPr marL="0" indent="0">
              <a:buNone/>
            </a:pPr>
            <a:r>
              <a:rPr lang="en-US" dirty="0"/>
              <a:t>CSV table does not support NULL data type. In addition, the read operation requires a full table scan.</a:t>
            </a:r>
          </a:p>
        </p:txBody>
      </p:sp>
      <p:sp>
        <p:nvSpPr>
          <p:cNvPr id="4" name="Footer Placeholder 3">
            <a:extLst>
              <a:ext uri="{FF2B5EF4-FFF2-40B4-BE49-F238E27FC236}">
                <a16:creationId xmlns:a16="http://schemas.microsoft.com/office/drawing/2014/main" id="{B69C1534-1941-4EB3-B946-65DE800569A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0546181-7A14-4E66-9D8E-4373631AD2C5}"/>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7245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6F27-75F7-4E5E-89E7-E349CF0995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E038B5-5799-4ECE-8BA7-BBC21B30BBDD}"/>
              </a:ext>
            </a:extLst>
          </p:cNvPr>
          <p:cNvSpPr>
            <a:spLocks noGrp="1"/>
          </p:cNvSpPr>
          <p:nvPr>
            <p:ph idx="1"/>
          </p:nvPr>
        </p:nvSpPr>
        <p:spPr/>
        <p:txBody>
          <a:bodyPr/>
          <a:lstStyle/>
          <a:p>
            <a:pPr marL="0" indent="0">
              <a:buNone/>
            </a:pPr>
            <a:r>
              <a:rPr lang="en-US" dirty="0"/>
              <a:t>FEDERATED</a:t>
            </a:r>
          </a:p>
          <a:p>
            <a:pPr marL="0" indent="0">
              <a:buNone/>
            </a:pPr>
            <a:r>
              <a:rPr lang="en-US" dirty="0"/>
              <a:t>The FEDERATED storage engine allows you to manage data from a remote MySQL server without using the cluster or replication technology. The local federated table stores no data. When you query data from a local federated table, the data is pulled automatically from the remote federated tables.</a:t>
            </a:r>
          </a:p>
        </p:txBody>
      </p:sp>
      <p:sp>
        <p:nvSpPr>
          <p:cNvPr id="4" name="Footer Placeholder 3">
            <a:extLst>
              <a:ext uri="{FF2B5EF4-FFF2-40B4-BE49-F238E27FC236}">
                <a16:creationId xmlns:a16="http://schemas.microsoft.com/office/drawing/2014/main" id="{95E8BA18-9A4C-48DE-B50B-7C64D7D9B0E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F705D73-86E0-4B15-88FA-974FF17EFFB0}"/>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128972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3747</TotalTime>
  <Words>674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About Me</vt:lpstr>
      <vt:lpstr>Understanding MySQL Storage Engines</vt:lpstr>
      <vt:lpstr>MyISAM</vt:lpstr>
      <vt:lpstr>InnoDB</vt:lpstr>
      <vt:lpstr>MERGE</vt:lpstr>
      <vt:lpstr>Memory</vt:lpstr>
      <vt:lpstr>Archive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466</cp:revision>
  <dcterms:created xsi:type="dcterms:W3CDTF">2019-09-15T04:30:17Z</dcterms:created>
  <dcterms:modified xsi:type="dcterms:W3CDTF">2020-06-10T13:12:33Z</dcterms:modified>
</cp:coreProperties>
</file>