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1"/>
  </p:notesMasterIdLst>
  <p:handoutMasterIdLst>
    <p:handoutMasterId r:id="rId22"/>
  </p:handoutMasterIdLst>
  <p:sldIdLst>
    <p:sldId id="281"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6/10/2020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6/10/2020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6/10/2020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6/10/2020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6/10/2020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6/10/2020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6/10/2020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6/10/2020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6/10/2020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6/10/2020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6/10/2020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6/10/2020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6/10/2020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1599735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47053-E540-49D6-B394-045584204A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B8F57-7C47-4507-AD62-55337188F1CE}"/>
              </a:ext>
            </a:extLst>
          </p:cNvPr>
          <p:cNvSpPr>
            <a:spLocks noGrp="1"/>
          </p:cNvSpPr>
          <p:nvPr>
            <p:ph idx="1"/>
          </p:nvPr>
        </p:nvSpPr>
        <p:spPr/>
        <p:txBody>
          <a:bodyPr/>
          <a:lstStyle/>
          <a:p>
            <a:pPr marL="0" indent="0">
              <a:buNone/>
            </a:pPr>
            <a:r>
              <a:rPr lang="en-US" dirty="0"/>
              <a:t>Second, type the name for the connection and click the Test Connection button.</a:t>
            </a:r>
          </a:p>
        </p:txBody>
      </p:sp>
      <p:sp>
        <p:nvSpPr>
          <p:cNvPr id="4" name="Footer Placeholder 3">
            <a:extLst>
              <a:ext uri="{FF2B5EF4-FFF2-40B4-BE49-F238E27FC236}">
                <a16:creationId xmlns:a16="http://schemas.microsoft.com/office/drawing/2014/main" id="{F3F88EBF-FD85-445B-B2C2-8B75AE0349E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EFE32CD-6400-4A59-8D65-75976687E4E7}"/>
              </a:ext>
            </a:extLst>
          </p:cNvPr>
          <p:cNvSpPr>
            <a:spLocks noGrp="1"/>
          </p:cNvSpPr>
          <p:nvPr>
            <p:ph type="sldNum" sz="quarter" idx="12"/>
          </p:nvPr>
        </p:nvSpPr>
        <p:spPr/>
        <p:txBody>
          <a:bodyPr/>
          <a:lstStyle/>
          <a:p>
            <a:fld id="{CBA38C19-DD30-46F9-A559-7559A714E450}" type="slidenum">
              <a:rPr lang="en-US" smtClean="0"/>
              <a:t>10</a:t>
            </a:fld>
            <a:endParaRPr lang="en-US"/>
          </a:p>
        </p:txBody>
      </p:sp>
      <p:pic>
        <p:nvPicPr>
          <p:cNvPr id="9218" name="Picture 2">
            <a:extLst>
              <a:ext uri="{FF2B5EF4-FFF2-40B4-BE49-F238E27FC236}">
                <a16:creationId xmlns:a16="http://schemas.microsoft.com/office/drawing/2014/main" id="{051F63F1-93D1-472A-9427-6C5CAB7F1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457" y="2156040"/>
            <a:ext cx="5883852" cy="369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88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05C4-7902-419A-929D-D1764CF070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E1EF60-23E9-4006-B67A-1680D6B327D3}"/>
              </a:ext>
            </a:extLst>
          </p:cNvPr>
          <p:cNvSpPr>
            <a:spLocks noGrp="1"/>
          </p:cNvSpPr>
          <p:nvPr>
            <p:ph idx="1"/>
          </p:nvPr>
        </p:nvSpPr>
        <p:spPr/>
        <p:txBody>
          <a:bodyPr/>
          <a:lstStyle/>
          <a:p>
            <a:pPr marL="0" indent="0">
              <a:buNone/>
            </a:pPr>
            <a:r>
              <a:rPr lang="en-US" dirty="0"/>
              <a:t>MySQL Workbench displays a dialog asking for the password of the root user:</a:t>
            </a:r>
          </a:p>
        </p:txBody>
      </p:sp>
      <p:sp>
        <p:nvSpPr>
          <p:cNvPr id="4" name="Footer Placeholder 3">
            <a:extLst>
              <a:ext uri="{FF2B5EF4-FFF2-40B4-BE49-F238E27FC236}">
                <a16:creationId xmlns:a16="http://schemas.microsoft.com/office/drawing/2014/main" id="{E2797156-8FBB-4AF6-916D-EC81442AA02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0AA6139-9F8F-46B9-B2FB-4764E7C53759}"/>
              </a:ext>
            </a:extLst>
          </p:cNvPr>
          <p:cNvSpPr>
            <a:spLocks noGrp="1"/>
          </p:cNvSpPr>
          <p:nvPr>
            <p:ph type="sldNum" sz="quarter" idx="12"/>
          </p:nvPr>
        </p:nvSpPr>
        <p:spPr/>
        <p:txBody>
          <a:bodyPr/>
          <a:lstStyle/>
          <a:p>
            <a:fld id="{CBA38C19-DD30-46F9-A559-7559A714E450}" type="slidenum">
              <a:rPr lang="en-US" smtClean="0"/>
              <a:t>11</a:t>
            </a:fld>
            <a:endParaRPr lang="en-US"/>
          </a:p>
        </p:txBody>
      </p:sp>
      <p:pic>
        <p:nvPicPr>
          <p:cNvPr id="7" name="Picture 6">
            <a:extLst>
              <a:ext uri="{FF2B5EF4-FFF2-40B4-BE49-F238E27FC236}">
                <a16:creationId xmlns:a16="http://schemas.microsoft.com/office/drawing/2014/main" id="{FD0D1E58-11C8-4684-B80D-3037DDCEC0C2}"/>
              </a:ext>
            </a:extLst>
          </p:cNvPr>
          <p:cNvPicPr>
            <a:picLocks noChangeAspect="1"/>
          </p:cNvPicPr>
          <p:nvPr/>
        </p:nvPicPr>
        <p:blipFill>
          <a:blip r:embed="rId2"/>
          <a:stretch>
            <a:fillRect/>
          </a:stretch>
        </p:blipFill>
        <p:spPr>
          <a:xfrm>
            <a:off x="1952029" y="2390775"/>
            <a:ext cx="6115646" cy="3220316"/>
          </a:xfrm>
          <a:prstGeom prst="rect">
            <a:avLst/>
          </a:prstGeom>
        </p:spPr>
      </p:pic>
    </p:spTree>
    <p:extLst>
      <p:ext uri="{BB962C8B-B14F-4D97-AF65-F5344CB8AC3E}">
        <p14:creationId xmlns:p14="http://schemas.microsoft.com/office/powerpoint/2010/main" val="156797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3776-875E-457A-A009-4D98AA130D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0D3735-184E-414C-AF28-0DFBD5C6EAAF}"/>
              </a:ext>
            </a:extLst>
          </p:cNvPr>
          <p:cNvSpPr>
            <a:spLocks noGrp="1"/>
          </p:cNvSpPr>
          <p:nvPr>
            <p:ph idx="1"/>
          </p:nvPr>
        </p:nvSpPr>
        <p:spPr/>
        <p:txBody>
          <a:bodyPr/>
          <a:lstStyle/>
          <a:p>
            <a:pPr marL="0" indent="0">
              <a:buNone/>
            </a:pPr>
            <a:r>
              <a:rPr lang="en-US" dirty="0"/>
              <a:t>You need to (1) type the password for the root user, (2) check the Save password in vault, and (3) click OK button.</a:t>
            </a:r>
          </a:p>
          <a:p>
            <a:pPr marL="0" indent="0">
              <a:buNone/>
            </a:pPr>
            <a:endParaRPr lang="en-US" dirty="0"/>
          </a:p>
          <a:p>
            <a:pPr marL="0" indent="0">
              <a:buNone/>
            </a:pPr>
            <a:r>
              <a:rPr lang="en-US" dirty="0"/>
              <a:t>Third, double-click the connection name Local to connect to the MySQL Server.</a:t>
            </a:r>
          </a:p>
        </p:txBody>
      </p:sp>
      <p:sp>
        <p:nvSpPr>
          <p:cNvPr id="4" name="Footer Placeholder 3">
            <a:extLst>
              <a:ext uri="{FF2B5EF4-FFF2-40B4-BE49-F238E27FC236}">
                <a16:creationId xmlns:a16="http://schemas.microsoft.com/office/drawing/2014/main" id="{DA1EB3BE-5F2C-4300-8C87-41AE5B564DD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4F88C2C-0E53-4E19-9E70-A4373CE7F1D1}"/>
              </a:ext>
            </a:extLst>
          </p:cNvPr>
          <p:cNvSpPr>
            <a:spLocks noGrp="1"/>
          </p:cNvSpPr>
          <p:nvPr>
            <p:ph type="sldNum" sz="quarter" idx="12"/>
          </p:nvPr>
        </p:nvSpPr>
        <p:spPr/>
        <p:txBody>
          <a:bodyPr/>
          <a:lstStyle/>
          <a:p>
            <a:fld id="{CBA38C19-DD30-46F9-A559-7559A714E450}" type="slidenum">
              <a:rPr lang="en-US" smtClean="0"/>
              <a:t>12</a:t>
            </a:fld>
            <a:endParaRPr lang="en-US"/>
          </a:p>
        </p:txBody>
      </p:sp>
      <p:pic>
        <p:nvPicPr>
          <p:cNvPr id="11267" name="Picture 3">
            <a:extLst>
              <a:ext uri="{FF2B5EF4-FFF2-40B4-BE49-F238E27FC236}">
                <a16:creationId xmlns:a16="http://schemas.microsoft.com/office/drawing/2014/main" id="{706B83B8-403B-4175-BD51-033DB7B3A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87" y="3780127"/>
            <a:ext cx="3600113" cy="206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27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5684-0FB9-466B-AD53-61353A411D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9D339-90D4-4751-AD13-E15237E41022}"/>
              </a:ext>
            </a:extLst>
          </p:cNvPr>
          <p:cNvSpPr>
            <a:spLocks noGrp="1"/>
          </p:cNvSpPr>
          <p:nvPr>
            <p:ph idx="1"/>
          </p:nvPr>
        </p:nvSpPr>
        <p:spPr/>
        <p:txBody>
          <a:bodyPr/>
          <a:lstStyle/>
          <a:p>
            <a:pPr marL="0" indent="0">
              <a:buNone/>
            </a:pPr>
            <a:r>
              <a:rPr lang="en-US" dirty="0"/>
              <a:t>MySQL Workbench opens the following window which consists of four parts: Navigator, Query, Information, and Output.</a:t>
            </a:r>
          </a:p>
        </p:txBody>
      </p:sp>
      <p:sp>
        <p:nvSpPr>
          <p:cNvPr id="4" name="Footer Placeholder 3">
            <a:extLst>
              <a:ext uri="{FF2B5EF4-FFF2-40B4-BE49-F238E27FC236}">
                <a16:creationId xmlns:a16="http://schemas.microsoft.com/office/drawing/2014/main" id="{2D509D38-8439-43C0-A304-4A2E6B20109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2B4A361-1969-46B8-BBF9-6FB72D3092CB}"/>
              </a:ext>
            </a:extLst>
          </p:cNvPr>
          <p:cNvSpPr>
            <a:spLocks noGrp="1"/>
          </p:cNvSpPr>
          <p:nvPr>
            <p:ph type="sldNum" sz="quarter" idx="12"/>
          </p:nvPr>
        </p:nvSpPr>
        <p:spPr/>
        <p:txBody>
          <a:bodyPr/>
          <a:lstStyle/>
          <a:p>
            <a:fld id="{CBA38C19-DD30-46F9-A559-7559A714E450}" type="slidenum">
              <a:rPr lang="en-US" smtClean="0"/>
              <a:t>13</a:t>
            </a:fld>
            <a:endParaRPr lang="en-US"/>
          </a:p>
        </p:txBody>
      </p:sp>
      <p:pic>
        <p:nvPicPr>
          <p:cNvPr id="12290" name="Picture 2">
            <a:extLst>
              <a:ext uri="{FF2B5EF4-FFF2-40B4-BE49-F238E27FC236}">
                <a16:creationId xmlns:a16="http://schemas.microsoft.com/office/drawing/2014/main" id="{B1ABBC3A-3814-4F97-B3F1-F637E7383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509" y="2705691"/>
            <a:ext cx="3893128" cy="3471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104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FF40-AE7C-4A95-AF3B-AB0F9E951B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07377A-1DBC-415E-B70E-B0919CA746AB}"/>
              </a:ext>
            </a:extLst>
          </p:cNvPr>
          <p:cNvSpPr>
            <a:spLocks noGrp="1"/>
          </p:cNvSpPr>
          <p:nvPr>
            <p:ph idx="1"/>
          </p:nvPr>
        </p:nvSpPr>
        <p:spPr/>
        <p:txBody>
          <a:bodyPr/>
          <a:lstStyle/>
          <a:p>
            <a:pPr marL="0" indent="0">
              <a:buNone/>
            </a:pPr>
            <a:r>
              <a:rPr lang="en-US" dirty="0"/>
              <a:t>Fourth, click the create a new schema in the connected server button from the toolbar:</a:t>
            </a:r>
          </a:p>
        </p:txBody>
      </p:sp>
      <p:sp>
        <p:nvSpPr>
          <p:cNvPr id="4" name="Footer Placeholder 3">
            <a:extLst>
              <a:ext uri="{FF2B5EF4-FFF2-40B4-BE49-F238E27FC236}">
                <a16:creationId xmlns:a16="http://schemas.microsoft.com/office/drawing/2014/main" id="{DBCE7F01-AC75-43EE-8EB4-117DA901C91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05F37BD-2D8A-4BA1-BB3C-A75CC8CAD224}"/>
              </a:ext>
            </a:extLst>
          </p:cNvPr>
          <p:cNvSpPr>
            <a:spLocks noGrp="1"/>
          </p:cNvSpPr>
          <p:nvPr>
            <p:ph type="sldNum" sz="quarter" idx="12"/>
          </p:nvPr>
        </p:nvSpPr>
        <p:spPr/>
        <p:txBody>
          <a:bodyPr/>
          <a:lstStyle/>
          <a:p>
            <a:fld id="{CBA38C19-DD30-46F9-A559-7559A714E450}" type="slidenum">
              <a:rPr lang="en-US" smtClean="0"/>
              <a:t>14</a:t>
            </a:fld>
            <a:endParaRPr lang="en-US"/>
          </a:p>
        </p:txBody>
      </p:sp>
      <p:pic>
        <p:nvPicPr>
          <p:cNvPr id="13314" name="Picture 2">
            <a:extLst>
              <a:ext uri="{FF2B5EF4-FFF2-40B4-BE49-F238E27FC236}">
                <a16:creationId xmlns:a16="http://schemas.microsoft.com/office/drawing/2014/main" id="{BB8E666A-9524-4A64-8007-E7A460D8B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490" y="2234230"/>
            <a:ext cx="3768437" cy="4113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35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86A2-59D5-4203-992E-DD76C397FB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7E5A6A-21E4-404E-80E5-F1D0A869FC1C}"/>
              </a:ext>
            </a:extLst>
          </p:cNvPr>
          <p:cNvSpPr>
            <a:spLocks noGrp="1"/>
          </p:cNvSpPr>
          <p:nvPr>
            <p:ph idx="1"/>
          </p:nvPr>
        </p:nvSpPr>
        <p:spPr/>
        <p:txBody>
          <a:bodyPr/>
          <a:lstStyle/>
          <a:p>
            <a:pPr marL="0" indent="0">
              <a:buNone/>
            </a:pPr>
            <a:r>
              <a:rPr lang="en-US" dirty="0"/>
              <a:t>In MySQL, the schema is the synonym for the database. Creating a new schema also means creating a new database.</a:t>
            </a:r>
          </a:p>
          <a:p>
            <a:pPr marL="0" indent="0">
              <a:buNone/>
            </a:pPr>
            <a:r>
              <a:rPr lang="en-US" dirty="0"/>
              <a:t>Fifth, the following window is open. You need to (1) enter the schema name, (2) change the character set and collation if necessary, and click the Apply button:</a:t>
            </a:r>
          </a:p>
        </p:txBody>
      </p:sp>
      <p:sp>
        <p:nvSpPr>
          <p:cNvPr id="4" name="Footer Placeholder 3">
            <a:extLst>
              <a:ext uri="{FF2B5EF4-FFF2-40B4-BE49-F238E27FC236}">
                <a16:creationId xmlns:a16="http://schemas.microsoft.com/office/drawing/2014/main" id="{89463A2E-8489-4304-AE55-92DC229C1B5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10A2BAB-3979-458A-ABA7-687C6F1B7FF1}"/>
              </a:ext>
            </a:extLst>
          </p:cNvPr>
          <p:cNvSpPr>
            <a:spLocks noGrp="1"/>
          </p:cNvSpPr>
          <p:nvPr>
            <p:ph type="sldNum" sz="quarter" idx="12"/>
          </p:nvPr>
        </p:nvSpPr>
        <p:spPr/>
        <p:txBody>
          <a:bodyPr/>
          <a:lstStyle/>
          <a:p>
            <a:fld id="{CBA38C19-DD30-46F9-A559-7559A714E450}" type="slidenum">
              <a:rPr lang="en-US" smtClean="0"/>
              <a:t>15</a:t>
            </a:fld>
            <a:endParaRPr lang="en-US"/>
          </a:p>
        </p:txBody>
      </p:sp>
      <p:pic>
        <p:nvPicPr>
          <p:cNvPr id="14338" name="Picture 2">
            <a:extLst>
              <a:ext uri="{FF2B5EF4-FFF2-40B4-BE49-F238E27FC236}">
                <a16:creationId xmlns:a16="http://schemas.microsoft.com/office/drawing/2014/main" id="{0EC1CBC2-B4A8-4366-843E-0114742B7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053" y="3475813"/>
            <a:ext cx="4793673" cy="279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77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7BCF-1493-4849-AEE5-920F210B29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572C58-2EE9-4B0B-95F4-8FB29F7318BC}"/>
              </a:ext>
            </a:extLst>
          </p:cNvPr>
          <p:cNvSpPr>
            <a:spLocks noGrp="1"/>
          </p:cNvSpPr>
          <p:nvPr>
            <p:ph idx="1"/>
          </p:nvPr>
        </p:nvSpPr>
        <p:spPr/>
        <p:txBody>
          <a:bodyPr/>
          <a:lstStyle/>
          <a:p>
            <a:pPr marL="0" indent="0">
              <a:buNone/>
            </a:pPr>
            <a:r>
              <a:rPr lang="en-US" dirty="0"/>
              <a:t>Sixth, MySQL Workbench opens the following window that displays the SQL script which will be executed. Note that the CREATE SCHEMA statement command has the same effect as the CREATE DATABASE statement.</a:t>
            </a:r>
          </a:p>
        </p:txBody>
      </p:sp>
      <p:sp>
        <p:nvSpPr>
          <p:cNvPr id="4" name="Footer Placeholder 3">
            <a:extLst>
              <a:ext uri="{FF2B5EF4-FFF2-40B4-BE49-F238E27FC236}">
                <a16:creationId xmlns:a16="http://schemas.microsoft.com/office/drawing/2014/main" id="{42CF50BC-4EE3-4798-8A0B-F1F112523F7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CD6BE29-A13C-40D5-B06B-A6DAA9189984}"/>
              </a:ext>
            </a:extLst>
          </p:cNvPr>
          <p:cNvSpPr>
            <a:spLocks noGrp="1"/>
          </p:cNvSpPr>
          <p:nvPr>
            <p:ph type="sldNum" sz="quarter" idx="12"/>
          </p:nvPr>
        </p:nvSpPr>
        <p:spPr/>
        <p:txBody>
          <a:bodyPr/>
          <a:lstStyle/>
          <a:p>
            <a:fld id="{CBA38C19-DD30-46F9-A559-7559A714E450}" type="slidenum">
              <a:rPr lang="en-US" smtClean="0"/>
              <a:t>16</a:t>
            </a:fld>
            <a:endParaRPr lang="en-US"/>
          </a:p>
        </p:txBody>
      </p:sp>
      <p:pic>
        <p:nvPicPr>
          <p:cNvPr id="15363" name="Picture 3">
            <a:extLst>
              <a:ext uri="{FF2B5EF4-FFF2-40B4-BE49-F238E27FC236}">
                <a16:creationId xmlns:a16="http://schemas.microsoft.com/office/drawing/2014/main" id="{6AE0FDE1-EC95-434A-8B99-F9190452C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485" y="2976563"/>
            <a:ext cx="5450641"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62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3E37-E229-44AC-B5A8-816584B59FB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FD31095-A06E-44E0-8A2E-E86121D05029}"/>
              </a:ext>
            </a:extLst>
          </p:cNvPr>
          <p:cNvSpPr>
            <a:spLocks noGrp="1"/>
          </p:cNvSpPr>
          <p:nvPr>
            <p:ph idx="1"/>
          </p:nvPr>
        </p:nvSpPr>
        <p:spPr/>
        <p:txBody>
          <a:bodyPr/>
          <a:lstStyle/>
          <a:p>
            <a:pPr marL="0" indent="0">
              <a:buNone/>
            </a:pPr>
            <a:r>
              <a:rPr lang="en-US" dirty="0"/>
              <a:t>If everything is fine, you will see the new database created and showed in the schemas tab of the Navigator section.</a:t>
            </a:r>
          </a:p>
        </p:txBody>
      </p:sp>
      <p:sp>
        <p:nvSpPr>
          <p:cNvPr id="4" name="Footer Placeholder 3">
            <a:extLst>
              <a:ext uri="{FF2B5EF4-FFF2-40B4-BE49-F238E27FC236}">
                <a16:creationId xmlns:a16="http://schemas.microsoft.com/office/drawing/2014/main" id="{CC08423C-06D6-40D4-AE36-5A97621F33E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39C2D86-2796-4B98-8617-1C71C0610388}"/>
              </a:ext>
            </a:extLst>
          </p:cNvPr>
          <p:cNvSpPr>
            <a:spLocks noGrp="1"/>
          </p:cNvSpPr>
          <p:nvPr>
            <p:ph type="sldNum" sz="quarter" idx="12"/>
          </p:nvPr>
        </p:nvSpPr>
        <p:spPr/>
        <p:txBody>
          <a:bodyPr/>
          <a:lstStyle/>
          <a:p>
            <a:fld id="{CBA38C19-DD30-46F9-A559-7559A714E450}" type="slidenum">
              <a:rPr lang="en-US" smtClean="0"/>
              <a:t>17</a:t>
            </a:fld>
            <a:endParaRPr lang="en-US"/>
          </a:p>
        </p:txBody>
      </p:sp>
      <p:pic>
        <p:nvPicPr>
          <p:cNvPr id="16386" name="Picture 2">
            <a:extLst>
              <a:ext uri="{FF2B5EF4-FFF2-40B4-BE49-F238E27FC236}">
                <a16:creationId xmlns:a16="http://schemas.microsoft.com/office/drawing/2014/main" id="{B6C48870-E983-414D-8CC8-4349F7845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7547" y="2757055"/>
            <a:ext cx="2723617" cy="333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926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BCF2-8C60-465E-8B08-756EA6633A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36F783-DAF2-4A3B-8A75-9491C6028027}"/>
              </a:ext>
            </a:extLst>
          </p:cNvPr>
          <p:cNvSpPr>
            <a:spLocks noGrp="1"/>
          </p:cNvSpPr>
          <p:nvPr>
            <p:ph idx="1"/>
          </p:nvPr>
        </p:nvSpPr>
        <p:spPr/>
        <p:txBody>
          <a:bodyPr/>
          <a:lstStyle/>
          <a:p>
            <a:pPr marL="0" indent="0">
              <a:buNone/>
            </a:pPr>
            <a:r>
              <a:rPr lang="en-US" dirty="0"/>
              <a:t>Seventh, to select the testdb2 database, (1) right click the database name and (2) choose Set as Default Schema menu item:</a:t>
            </a:r>
          </a:p>
        </p:txBody>
      </p:sp>
      <p:sp>
        <p:nvSpPr>
          <p:cNvPr id="4" name="Footer Placeholder 3">
            <a:extLst>
              <a:ext uri="{FF2B5EF4-FFF2-40B4-BE49-F238E27FC236}">
                <a16:creationId xmlns:a16="http://schemas.microsoft.com/office/drawing/2014/main" id="{02916C8E-000B-4A37-908D-5386D60B742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B1A309C-7951-4E32-A75D-C5EFF91CF2C1}"/>
              </a:ext>
            </a:extLst>
          </p:cNvPr>
          <p:cNvSpPr>
            <a:spLocks noGrp="1"/>
          </p:cNvSpPr>
          <p:nvPr>
            <p:ph type="sldNum" sz="quarter" idx="12"/>
          </p:nvPr>
        </p:nvSpPr>
        <p:spPr/>
        <p:txBody>
          <a:bodyPr/>
          <a:lstStyle/>
          <a:p>
            <a:fld id="{CBA38C19-DD30-46F9-A559-7559A714E450}" type="slidenum">
              <a:rPr lang="en-US" smtClean="0"/>
              <a:t>18</a:t>
            </a:fld>
            <a:endParaRPr lang="en-US"/>
          </a:p>
        </p:txBody>
      </p:sp>
      <p:pic>
        <p:nvPicPr>
          <p:cNvPr id="7" name="Picture 6">
            <a:extLst>
              <a:ext uri="{FF2B5EF4-FFF2-40B4-BE49-F238E27FC236}">
                <a16:creationId xmlns:a16="http://schemas.microsoft.com/office/drawing/2014/main" id="{7998D2A2-D08F-453A-A506-11FDBC40906F}"/>
              </a:ext>
            </a:extLst>
          </p:cNvPr>
          <p:cNvPicPr>
            <a:picLocks noChangeAspect="1"/>
          </p:cNvPicPr>
          <p:nvPr/>
        </p:nvPicPr>
        <p:blipFill>
          <a:blip r:embed="rId2"/>
          <a:stretch>
            <a:fillRect/>
          </a:stretch>
        </p:blipFill>
        <p:spPr>
          <a:xfrm>
            <a:off x="2510271" y="2669315"/>
            <a:ext cx="2463511" cy="3507648"/>
          </a:xfrm>
          <a:prstGeom prst="rect">
            <a:avLst/>
          </a:prstGeom>
        </p:spPr>
      </p:pic>
    </p:spTree>
    <p:extLst>
      <p:ext uri="{BB962C8B-B14F-4D97-AF65-F5344CB8AC3E}">
        <p14:creationId xmlns:p14="http://schemas.microsoft.com/office/powerpoint/2010/main" val="1487511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BDB4-3CFD-4C6C-B652-3B2849639B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7BEFB8-88E8-464F-A5AE-042916CA170E}"/>
              </a:ext>
            </a:extLst>
          </p:cNvPr>
          <p:cNvSpPr>
            <a:spLocks noGrp="1"/>
          </p:cNvSpPr>
          <p:nvPr>
            <p:ph idx="1"/>
          </p:nvPr>
        </p:nvSpPr>
        <p:spPr/>
        <p:txBody>
          <a:bodyPr/>
          <a:lstStyle/>
          <a:p>
            <a:pPr marL="0" indent="0">
              <a:buNone/>
            </a:pPr>
            <a:r>
              <a:rPr lang="en-US" dirty="0"/>
              <a:t>The testdb2 node is open as shown in the following screenshot.</a:t>
            </a:r>
          </a:p>
        </p:txBody>
      </p:sp>
      <p:sp>
        <p:nvSpPr>
          <p:cNvPr id="4" name="Footer Placeholder 3">
            <a:extLst>
              <a:ext uri="{FF2B5EF4-FFF2-40B4-BE49-F238E27FC236}">
                <a16:creationId xmlns:a16="http://schemas.microsoft.com/office/drawing/2014/main" id="{E65E5C02-BAC0-427A-AB60-E53487E4FD0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04B51BAA-9A09-4568-BEAE-DC928751BB20}"/>
              </a:ext>
            </a:extLst>
          </p:cNvPr>
          <p:cNvSpPr>
            <a:spLocks noGrp="1"/>
          </p:cNvSpPr>
          <p:nvPr>
            <p:ph type="sldNum" sz="quarter" idx="12"/>
          </p:nvPr>
        </p:nvSpPr>
        <p:spPr/>
        <p:txBody>
          <a:bodyPr/>
          <a:lstStyle/>
          <a:p>
            <a:fld id="{CBA38C19-DD30-46F9-A559-7559A714E450}" type="slidenum">
              <a:rPr lang="en-US" smtClean="0"/>
              <a:t>19</a:t>
            </a:fld>
            <a:endParaRPr lang="en-US"/>
          </a:p>
        </p:txBody>
      </p:sp>
      <p:pic>
        <p:nvPicPr>
          <p:cNvPr id="18435" name="Picture 3">
            <a:extLst>
              <a:ext uri="{FF2B5EF4-FFF2-40B4-BE49-F238E27FC236}">
                <a16:creationId xmlns:a16="http://schemas.microsoft.com/office/drawing/2014/main" id="{7AD2FB52-13C0-4903-A01E-FF88C1FD1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774" y="2363931"/>
            <a:ext cx="3054525" cy="381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61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4C1F-3D41-4852-8F35-7CB03D9F535F}"/>
              </a:ext>
            </a:extLst>
          </p:cNvPr>
          <p:cNvSpPr>
            <a:spLocks noGrp="1"/>
          </p:cNvSpPr>
          <p:nvPr>
            <p:ph type="title"/>
          </p:nvPr>
        </p:nvSpPr>
        <p:spPr/>
        <p:txBody>
          <a:bodyPr>
            <a:normAutofit/>
          </a:bodyPr>
          <a:lstStyle/>
          <a:p>
            <a:r>
              <a:rPr lang="en-US" b="0" dirty="0"/>
              <a:t>MySQL CREATE DATABASE</a:t>
            </a:r>
            <a:endParaRPr lang="en-US" dirty="0"/>
          </a:p>
        </p:txBody>
      </p:sp>
      <p:sp>
        <p:nvSpPr>
          <p:cNvPr id="3" name="Content Placeholder 2">
            <a:extLst>
              <a:ext uri="{FF2B5EF4-FFF2-40B4-BE49-F238E27FC236}">
                <a16:creationId xmlns:a16="http://schemas.microsoft.com/office/drawing/2014/main" id="{AEFA5244-89FE-4A60-84D4-465C2F2C901A}"/>
              </a:ext>
            </a:extLst>
          </p:cNvPr>
          <p:cNvSpPr>
            <a:spLocks noGrp="1"/>
          </p:cNvSpPr>
          <p:nvPr>
            <p:ph idx="1"/>
          </p:nvPr>
        </p:nvSpPr>
        <p:spPr/>
        <p:txBody>
          <a:bodyPr>
            <a:normAutofit fontScale="92500" lnSpcReduction="20000"/>
          </a:bodyPr>
          <a:lstStyle/>
          <a:p>
            <a:pPr marL="0" indent="0">
              <a:buNone/>
            </a:pPr>
            <a:r>
              <a:rPr lang="en-US" dirty="0"/>
              <a:t>MySQL implements a database as a directory that contains all files which correspond to tables in the database.</a:t>
            </a:r>
          </a:p>
          <a:p>
            <a:pPr marL="0" indent="0">
              <a:buNone/>
            </a:pPr>
            <a:endParaRPr lang="en-US" dirty="0"/>
          </a:p>
          <a:p>
            <a:pPr marL="0" indent="0">
              <a:buNone/>
            </a:pPr>
            <a:r>
              <a:rPr lang="en-US" dirty="0"/>
              <a:t>To create a new database in MySQL, you use the CREATE DATABASE statement with the following syntax:</a:t>
            </a:r>
          </a:p>
          <a:p>
            <a:pPr marL="0" indent="0">
              <a:buNone/>
            </a:pPr>
            <a:endParaRPr lang="en-US" dirty="0"/>
          </a:p>
          <a:p>
            <a:pPr marL="0" indent="0">
              <a:buNone/>
            </a:pPr>
            <a:r>
              <a:rPr lang="en-US" dirty="0"/>
              <a:t>CREATE DATABASE [IF NOT EXISTS] </a:t>
            </a:r>
            <a:r>
              <a:rPr lang="en-US" dirty="0" err="1"/>
              <a:t>database_name</a:t>
            </a:r>
            <a:endParaRPr lang="en-US" dirty="0"/>
          </a:p>
          <a:p>
            <a:pPr marL="0" indent="0">
              <a:buNone/>
            </a:pPr>
            <a:r>
              <a:rPr lang="en-US" dirty="0"/>
              <a:t>[CHARACTER SET </a:t>
            </a:r>
            <a:r>
              <a:rPr lang="en-US" dirty="0" err="1"/>
              <a:t>charset_name</a:t>
            </a:r>
            <a:r>
              <a:rPr lang="en-US" dirty="0"/>
              <a:t>]</a:t>
            </a:r>
          </a:p>
          <a:p>
            <a:pPr marL="0" indent="0">
              <a:buNone/>
            </a:pPr>
            <a:r>
              <a:rPr lang="en-US" dirty="0"/>
              <a:t>[COLLATE </a:t>
            </a:r>
            <a:r>
              <a:rPr lang="en-US" dirty="0" err="1"/>
              <a:t>collation_name</a:t>
            </a:r>
            <a:r>
              <a:rPr lang="en-US" dirty="0"/>
              <a:t>]</a:t>
            </a:r>
          </a:p>
          <a:p>
            <a:pPr marL="0" indent="0">
              <a:buNone/>
            </a:pPr>
            <a:r>
              <a:rPr lang="en-US" dirty="0"/>
              <a:t>First, specify the </a:t>
            </a:r>
            <a:r>
              <a:rPr lang="en-US" dirty="0" err="1"/>
              <a:t>database_name</a:t>
            </a:r>
            <a:r>
              <a:rPr lang="en-US" dirty="0"/>
              <a:t> following the CREATE DATABASE clause. The database name must be unique within the MySQL server instance. If you try to create a database with a name that already exists, MySQL issues an error.</a:t>
            </a:r>
          </a:p>
        </p:txBody>
      </p:sp>
      <p:sp>
        <p:nvSpPr>
          <p:cNvPr id="4" name="Footer Placeholder 3">
            <a:extLst>
              <a:ext uri="{FF2B5EF4-FFF2-40B4-BE49-F238E27FC236}">
                <a16:creationId xmlns:a16="http://schemas.microsoft.com/office/drawing/2014/main" id="{A88FA156-4B6D-41F3-9349-6AC06A8C55E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042CD9C-6F86-4CA7-A16D-F3C69BFCD8F9}"/>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171363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61D2-E51A-47CE-8ED3-32150C9DE2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6D3A7F-E63B-4919-88AE-E4178173C78E}"/>
              </a:ext>
            </a:extLst>
          </p:cNvPr>
          <p:cNvSpPr>
            <a:spLocks noGrp="1"/>
          </p:cNvSpPr>
          <p:nvPr>
            <p:ph idx="1"/>
          </p:nvPr>
        </p:nvSpPr>
        <p:spPr/>
        <p:txBody>
          <a:bodyPr/>
          <a:lstStyle/>
          <a:p>
            <a:pPr marL="0" indent="0">
              <a:buNone/>
            </a:pPr>
            <a:r>
              <a:rPr lang="en-US" dirty="0"/>
              <a:t>Second, to avoid an error in case you accidentally create a database that already exists, you can specify the IF NOT EXISTS option. In this case, MySQL does not issue an error but terminates the CREATE DATABASE statement instead.</a:t>
            </a:r>
          </a:p>
          <a:p>
            <a:pPr marL="0" indent="0">
              <a:buNone/>
            </a:pPr>
            <a:endParaRPr lang="en-US" dirty="0"/>
          </a:p>
          <a:p>
            <a:pPr marL="0" indent="0">
              <a:buNone/>
            </a:pPr>
            <a:r>
              <a:rPr lang="en-US" dirty="0"/>
              <a:t>Third, specify the character set and collation for the new database at creation time. If you omit the CHARACTER SET and COLLATE clauses, MySQL uses the default character set and collation for the new database.</a:t>
            </a:r>
          </a:p>
        </p:txBody>
      </p:sp>
      <p:sp>
        <p:nvSpPr>
          <p:cNvPr id="4" name="Footer Placeholder 3">
            <a:extLst>
              <a:ext uri="{FF2B5EF4-FFF2-40B4-BE49-F238E27FC236}">
                <a16:creationId xmlns:a16="http://schemas.microsoft.com/office/drawing/2014/main" id="{D01C579B-D1B4-4F5A-9B65-B604CB82EA3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CE75800-46C4-4550-9E89-D93DCC64C780}"/>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109645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C1FF-2D7D-4A71-8BB7-7C14A0680B31}"/>
              </a:ext>
            </a:extLst>
          </p:cNvPr>
          <p:cNvSpPr>
            <a:spLocks noGrp="1"/>
          </p:cNvSpPr>
          <p:nvPr>
            <p:ph type="title"/>
          </p:nvPr>
        </p:nvSpPr>
        <p:spPr/>
        <p:txBody>
          <a:bodyPr>
            <a:normAutofit/>
          </a:bodyPr>
          <a:lstStyle/>
          <a:p>
            <a:r>
              <a:rPr lang="en-US" dirty="0"/>
              <a:t>Creating a new database using </a:t>
            </a:r>
            <a:r>
              <a:rPr lang="en-US" dirty="0" err="1"/>
              <a:t>mysql</a:t>
            </a:r>
            <a:r>
              <a:rPr lang="en-US" dirty="0"/>
              <a:t> program</a:t>
            </a:r>
          </a:p>
        </p:txBody>
      </p:sp>
      <p:sp>
        <p:nvSpPr>
          <p:cNvPr id="3" name="Content Placeholder 2">
            <a:extLst>
              <a:ext uri="{FF2B5EF4-FFF2-40B4-BE49-F238E27FC236}">
                <a16:creationId xmlns:a16="http://schemas.microsoft.com/office/drawing/2014/main" id="{11FDDFB2-B527-4411-B35B-16BA1A163F5A}"/>
              </a:ext>
            </a:extLst>
          </p:cNvPr>
          <p:cNvSpPr>
            <a:spLocks noGrp="1"/>
          </p:cNvSpPr>
          <p:nvPr>
            <p:ph idx="1"/>
          </p:nvPr>
        </p:nvSpPr>
        <p:spPr/>
        <p:txBody>
          <a:bodyPr>
            <a:normAutofit fontScale="85000" lnSpcReduction="10000"/>
          </a:bodyPr>
          <a:lstStyle/>
          <a:p>
            <a:pPr marL="0" indent="0">
              <a:buNone/>
            </a:pPr>
            <a:r>
              <a:rPr lang="en-US" dirty="0"/>
              <a:t>To create a new database via the </a:t>
            </a:r>
            <a:r>
              <a:rPr lang="en-US" dirty="0" err="1"/>
              <a:t>mysql</a:t>
            </a:r>
            <a:r>
              <a:rPr lang="en-US" dirty="0"/>
              <a:t> program, you use the following steps:</a:t>
            </a:r>
          </a:p>
          <a:p>
            <a:pPr marL="0" indent="0">
              <a:buNone/>
            </a:pPr>
            <a:endParaRPr lang="en-US" dirty="0"/>
          </a:p>
          <a:p>
            <a:pPr marL="0" indent="0">
              <a:buNone/>
            </a:pPr>
            <a:r>
              <a:rPr lang="en-US" dirty="0"/>
              <a:t>First, log in to the MySQL Server using the root user</a:t>
            </a:r>
          </a:p>
          <a:p>
            <a:pPr marL="0" indent="0">
              <a:buNone/>
            </a:pPr>
            <a:endParaRPr lang="en-US" dirty="0"/>
          </a:p>
          <a:p>
            <a:pPr marL="0" indent="0">
              <a:buNone/>
            </a:pPr>
            <a:r>
              <a:rPr lang="en-US" dirty="0"/>
              <a:t>&gt;</a:t>
            </a:r>
            <a:r>
              <a:rPr lang="en-US" dirty="0" err="1"/>
              <a:t>mysql</a:t>
            </a:r>
            <a:r>
              <a:rPr lang="en-US" dirty="0"/>
              <a:t> -u root -p</a:t>
            </a:r>
          </a:p>
          <a:p>
            <a:pPr marL="0" indent="0">
              <a:buNone/>
            </a:pPr>
            <a:r>
              <a:rPr lang="en-US" dirty="0"/>
              <a:t>Enter password: ********</a:t>
            </a:r>
          </a:p>
          <a:p>
            <a:pPr marL="0" indent="0">
              <a:buNone/>
            </a:pPr>
            <a:r>
              <a:rPr lang="en-US" dirty="0"/>
              <a:t>Type the password for the root user and press Enter.</a:t>
            </a:r>
          </a:p>
          <a:p>
            <a:pPr marL="0" indent="0">
              <a:buNone/>
            </a:pPr>
            <a:endParaRPr lang="en-US" dirty="0"/>
          </a:p>
          <a:p>
            <a:pPr marL="0" indent="0">
              <a:buNone/>
            </a:pPr>
            <a:r>
              <a:rPr lang="en-US" dirty="0"/>
              <a:t>Next, to display the existing database in the server to make sure that you are not creating a new database that already exists, you use the SHOW DATABASES command as follows:</a:t>
            </a:r>
          </a:p>
        </p:txBody>
      </p:sp>
      <p:sp>
        <p:nvSpPr>
          <p:cNvPr id="4" name="Footer Placeholder 3">
            <a:extLst>
              <a:ext uri="{FF2B5EF4-FFF2-40B4-BE49-F238E27FC236}">
                <a16:creationId xmlns:a16="http://schemas.microsoft.com/office/drawing/2014/main" id="{82097391-C09F-46C1-B7B3-AF360931477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E293944-729B-478C-B892-8ECA58894019}"/>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67770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48D2-07B8-421E-8EA7-5B1E566B5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497919-87E9-4362-9BFF-6863549E9D94}"/>
              </a:ext>
            </a:extLst>
          </p:cNvPr>
          <p:cNvSpPr>
            <a:spLocks noGrp="1"/>
          </p:cNvSpPr>
          <p:nvPr>
            <p:ph idx="1"/>
          </p:nvPr>
        </p:nvSpPr>
        <p:spPr/>
        <p:txBody>
          <a:bodyPr>
            <a:normAutofit fontScale="62500" lnSpcReduction="20000"/>
          </a:bodyPr>
          <a:lstStyle/>
          <a:p>
            <a:pPr marL="0" indent="0">
              <a:buNone/>
            </a:pPr>
            <a:r>
              <a:rPr lang="en-US" dirty="0" err="1"/>
              <a:t>mysql</a:t>
            </a:r>
            <a:r>
              <a:rPr lang="en-US" dirty="0"/>
              <a:t>&gt; SHOW DATABASES;</a:t>
            </a:r>
          </a:p>
          <a:p>
            <a:pPr marL="0" indent="0">
              <a:buNone/>
            </a:pPr>
            <a:endParaRPr lang="en-US" dirty="0"/>
          </a:p>
          <a:p>
            <a:pPr marL="0" indent="0">
              <a:buNone/>
            </a:pPr>
            <a:r>
              <a:rPr lang="en-US" dirty="0"/>
              <a:t>+--------------------+</a:t>
            </a:r>
          </a:p>
          <a:p>
            <a:pPr marL="0" indent="0">
              <a:buNone/>
            </a:pPr>
            <a:r>
              <a:rPr lang="en-US" dirty="0"/>
              <a:t>| Database           |</a:t>
            </a:r>
          </a:p>
          <a:p>
            <a:pPr marL="0" indent="0">
              <a:buNone/>
            </a:pPr>
            <a:r>
              <a:rPr lang="en-US" dirty="0"/>
              <a:t>+--------------------+</a:t>
            </a:r>
          </a:p>
          <a:p>
            <a:pPr marL="0" indent="0">
              <a:buNone/>
            </a:pPr>
            <a:r>
              <a:rPr lang="en-US" dirty="0"/>
              <a:t>| </a:t>
            </a:r>
            <a:r>
              <a:rPr lang="en-US" dirty="0" err="1"/>
              <a:t>classicmodels</a:t>
            </a:r>
            <a:r>
              <a:rPr lang="en-US" dirty="0"/>
              <a:t>      |</a:t>
            </a:r>
          </a:p>
          <a:p>
            <a:pPr marL="0" indent="0">
              <a:buNone/>
            </a:pPr>
            <a:r>
              <a:rPr lang="en-US" dirty="0"/>
              <a:t>| </a:t>
            </a:r>
            <a:r>
              <a:rPr lang="en-US" dirty="0" err="1"/>
              <a:t>information_schema</a:t>
            </a:r>
            <a:r>
              <a:rPr lang="en-US" dirty="0"/>
              <a:t> |</a:t>
            </a:r>
          </a:p>
          <a:p>
            <a:pPr marL="0" indent="0">
              <a:buNone/>
            </a:pPr>
            <a:r>
              <a:rPr lang="en-US" dirty="0"/>
              <a:t>| </a:t>
            </a:r>
            <a:r>
              <a:rPr lang="en-US" dirty="0" err="1"/>
              <a:t>mysql</a:t>
            </a:r>
            <a:r>
              <a:rPr lang="en-US" dirty="0"/>
              <a:t>              |</a:t>
            </a:r>
          </a:p>
          <a:p>
            <a:pPr marL="0" indent="0">
              <a:buNone/>
            </a:pPr>
            <a:r>
              <a:rPr lang="en-US" dirty="0"/>
              <a:t>| </a:t>
            </a:r>
            <a:r>
              <a:rPr lang="en-US" dirty="0" err="1"/>
              <a:t>performance_schema</a:t>
            </a:r>
            <a:r>
              <a:rPr lang="en-US" dirty="0"/>
              <a:t> |</a:t>
            </a:r>
          </a:p>
          <a:p>
            <a:pPr marL="0" indent="0">
              <a:buNone/>
            </a:pPr>
            <a:r>
              <a:rPr lang="en-US" dirty="0"/>
              <a:t>| sys                |</a:t>
            </a:r>
          </a:p>
          <a:p>
            <a:pPr marL="0" indent="0">
              <a:buNone/>
            </a:pPr>
            <a:r>
              <a:rPr lang="en-US" dirty="0"/>
              <a:t>+--------------------+</a:t>
            </a:r>
          </a:p>
          <a:p>
            <a:pPr marL="0" indent="0">
              <a:buNone/>
            </a:pPr>
            <a:r>
              <a:rPr lang="en-US" dirty="0"/>
              <a:t>5 rows in set (0.00 sec)</a:t>
            </a:r>
          </a:p>
          <a:p>
            <a:pPr marL="0" indent="0">
              <a:buNone/>
            </a:pPr>
            <a:r>
              <a:rPr lang="en-US" dirty="0"/>
              <a:t>MySQL returns five existing databases in the current server.</a:t>
            </a:r>
          </a:p>
        </p:txBody>
      </p:sp>
      <p:sp>
        <p:nvSpPr>
          <p:cNvPr id="4" name="Footer Placeholder 3">
            <a:extLst>
              <a:ext uri="{FF2B5EF4-FFF2-40B4-BE49-F238E27FC236}">
                <a16:creationId xmlns:a16="http://schemas.microsoft.com/office/drawing/2014/main" id="{6CB93A49-93D7-4BFD-AE2C-FC87A184C4A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A06E560-A017-41CC-B139-1074BF4E413B}"/>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6998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8049E-A79D-458C-97F3-8E191B3058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E88348-7DFD-4EE1-995D-0946C93AAD76}"/>
              </a:ext>
            </a:extLst>
          </p:cNvPr>
          <p:cNvSpPr>
            <a:spLocks noGrp="1"/>
          </p:cNvSpPr>
          <p:nvPr>
            <p:ph idx="1"/>
          </p:nvPr>
        </p:nvSpPr>
        <p:spPr/>
        <p:txBody>
          <a:bodyPr/>
          <a:lstStyle/>
          <a:p>
            <a:pPr marL="0" indent="0">
              <a:buNone/>
            </a:pPr>
            <a:r>
              <a:rPr lang="en-US" dirty="0"/>
              <a:t>Then, issue the CREATE DATABASE command with the database e.g., </a:t>
            </a:r>
            <a:r>
              <a:rPr lang="en-US" dirty="0" err="1"/>
              <a:t>testdb</a:t>
            </a:r>
            <a:r>
              <a:rPr lang="en-US" dirty="0"/>
              <a:t> and press Enter:</a:t>
            </a:r>
          </a:p>
          <a:p>
            <a:pPr marL="0" indent="0">
              <a:buNone/>
            </a:pPr>
            <a:endParaRPr lang="en-US" dirty="0"/>
          </a:p>
          <a:p>
            <a:pPr marL="0" indent="0">
              <a:buNone/>
            </a:pPr>
            <a:r>
              <a:rPr lang="en-US" dirty="0" err="1"/>
              <a:t>mysql</a:t>
            </a:r>
            <a:r>
              <a:rPr lang="en-US" dirty="0"/>
              <a:t>&gt; CREATE DATABASE </a:t>
            </a:r>
            <a:r>
              <a:rPr lang="en-US" dirty="0" err="1"/>
              <a:t>testdb</a:t>
            </a:r>
            <a:r>
              <a:rPr lang="en-US" dirty="0"/>
              <a:t>;</a:t>
            </a:r>
          </a:p>
          <a:p>
            <a:pPr marL="0" indent="0">
              <a:buNone/>
            </a:pPr>
            <a:r>
              <a:rPr lang="en-US" dirty="0"/>
              <a:t>Query OK, 1 row affected (0.12 sec)</a:t>
            </a:r>
          </a:p>
          <a:p>
            <a:pPr marL="0" indent="0">
              <a:buNone/>
            </a:pPr>
            <a:r>
              <a:rPr lang="en-US" dirty="0"/>
              <a:t>After that, if you want to review the created database, you can use the SHOW CREATE DATABASE command:</a:t>
            </a:r>
          </a:p>
          <a:p>
            <a:pPr marL="0" indent="0">
              <a:buNone/>
            </a:pPr>
            <a:endParaRPr lang="en-US" dirty="0"/>
          </a:p>
          <a:p>
            <a:pPr marL="0" indent="0">
              <a:buNone/>
            </a:pPr>
            <a:r>
              <a:rPr lang="en-US" dirty="0" err="1"/>
              <a:t>mysql</a:t>
            </a:r>
            <a:r>
              <a:rPr lang="en-US" dirty="0"/>
              <a:t>&gt; SHOW CREATE DATABASE </a:t>
            </a:r>
            <a:r>
              <a:rPr lang="en-US" dirty="0" err="1"/>
              <a:t>testdb</a:t>
            </a:r>
            <a:r>
              <a:rPr lang="en-US" dirty="0"/>
              <a:t>;</a:t>
            </a:r>
          </a:p>
        </p:txBody>
      </p:sp>
      <p:sp>
        <p:nvSpPr>
          <p:cNvPr id="4" name="Footer Placeholder 3">
            <a:extLst>
              <a:ext uri="{FF2B5EF4-FFF2-40B4-BE49-F238E27FC236}">
                <a16:creationId xmlns:a16="http://schemas.microsoft.com/office/drawing/2014/main" id="{BA904F77-8ED8-4358-98CA-375D2A71AC3C}"/>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E5BD3C0-05C6-4204-9C1C-3C86B2354808}"/>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64879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384B-073F-4D29-8DAA-C7B8E1FE2C24}"/>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262C71CD-87A6-45AF-A6D3-817A2475308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8377713-51C9-4EBA-AC52-7AC2209E7998}"/>
              </a:ext>
            </a:extLst>
          </p:cNvPr>
          <p:cNvSpPr>
            <a:spLocks noGrp="1"/>
          </p:cNvSpPr>
          <p:nvPr>
            <p:ph type="sldNum" sz="quarter" idx="12"/>
          </p:nvPr>
        </p:nvSpPr>
        <p:spPr/>
        <p:txBody>
          <a:bodyPr/>
          <a:lstStyle/>
          <a:p>
            <a:fld id="{CBA38C19-DD30-46F9-A559-7559A714E450}" type="slidenum">
              <a:rPr lang="en-US" smtClean="0"/>
              <a:t>7</a:t>
            </a:fld>
            <a:endParaRPr lang="en-US"/>
          </a:p>
        </p:txBody>
      </p:sp>
      <p:pic>
        <p:nvPicPr>
          <p:cNvPr id="6146" name="Picture 2" descr="MySQL CREATE DATABASE - SHOW CREATE DATABASE Statement">
            <a:extLst>
              <a:ext uri="{FF2B5EF4-FFF2-40B4-BE49-F238E27FC236}">
                <a16:creationId xmlns:a16="http://schemas.microsoft.com/office/drawing/2014/main" id="{99E99D89-69CD-44CE-A084-B74EBD3C0F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0237" y="1981200"/>
            <a:ext cx="9545556" cy="2937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81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6EEE-E991-42B0-BF71-7DEDA2BD66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F01353-BCBB-4C2B-9236-2E85C9652071}"/>
              </a:ext>
            </a:extLst>
          </p:cNvPr>
          <p:cNvSpPr>
            <a:spLocks noGrp="1"/>
          </p:cNvSpPr>
          <p:nvPr>
            <p:ph idx="1"/>
          </p:nvPr>
        </p:nvSpPr>
        <p:spPr/>
        <p:txBody>
          <a:bodyPr>
            <a:normAutofit fontScale="70000" lnSpcReduction="20000"/>
          </a:bodyPr>
          <a:lstStyle/>
          <a:p>
            <a:pPr marL="0" indent="0">
              <a:buNone/>
            </a:pPr>
            <a:r>
              <a:rPr lang="en-US" dirty="0"/>
              <a:t>MySQL returns the database name and the character set and collation of the database.</a:t>
            </a:r>
          </a:p>
          <a:p>
            <a:pPr marL="0" indent="0">
              <a:buNone/>
            </a:pPr>
            <a:endParaRPr lang="en-US" dirty="0"/>
          </a:p>
          <a:p>
            <a:pPr marL="0" indent="0">
              <a:buNone/>
            </a:pPr>
            <a:r>
              <a:rPr lang="en-US" dirty="0"/>
              <a:t>Finally, to access the newly created database, you use the USE database command as follows:</a:t>
            </a:r>
          </a:p>
          <a:p>
            <a:pPr marL="0" indent="0">
              <a:buNone/>
            </a:pPr>
            <a:endParaRPr lang="en-US" dirty="0"/>
          </a:p>
          <a:p>
            <a:pPr marL="0" indent="0">
              <a:buNone/>
            </a:pPr>
            <a:r>
              <a:rPr lang="en-US" dirty="0" err="1"/>
              <a:t>mysql</a:t>
            </a:r>
            <a:r>
              <a:rPr lang="en-US" dirty="0"/>
              <a:t>&gt; USE </a:t>
            </a:r>
            <a:r>
              <a:rPr lang="en-US" dirty="0" err="1"/>
              <a:t>testdb</a:t>
            </a:r>
            <a:r>
              <a:rPr lang="en-US" dirty="0"/>
              <a:t>;</a:t>
            </a:r>
          </a:p>
          <a:p>
            <a:pPr marL="0" indent="0">
              <a:buNone/>
            </a:pPr>
            <a:r>
              <a:rPr lang="en-US" dirty="0"/>
              <a:t>Database changed</a:t>
            </a:r>
          </a:p>
          <a:p>
            <a:pPr marL="0" indent="0">
              <a:buNone/>
            </a:pPr>
            <a:r>
              <a:rPr lang="en-US" dirty="0"/>
              <a:t>Now, you can start creating tables and other databases objects within the  </a:t>
            </a:r>
            <a:r>
              <a:rPr lang="en-US" dirty="0" err="1"/>
              <a:t>testdb</a:t>
            </a:r>
            <a:r>
              <a:rPr lang="en-US" dirty="0"/>
              <a:t> database.</a:t>
            </a:r>
          </a:p>
          <a:p>
            <a:pPr marL="0" indent="0">
              <a:buNone/>
            </a:pPr>
            <a:endParaRPr lang="en-US" dirty="0"/>
          </a:p>
          <a:p>
            <a:pPr marL="0" indent="0">
              <a:buNone/>
            </a:pPr>
            <a:r>
              <a:rPr lang="en-US" dirty="0"/>
              <a:t>To quit the </a:t>
            </a:r>
            <a:r>
              <a:rPr lang="en-US" dirty="0" err="1"/>
              <a:t>mysql</a:t>
            </a:r>
            <a:r>
              <a:rPr lang="en-US" dirty="0"/>
              <a:t> program, type exit command:</a:t>
            </a:r>
          </a:p>
          <a:p>
            <a:pPr marL="0" indent="0">
              <a:buNone/>
            </a:pPr>
            <a:endParaRPr lang="en-US" dirty="0"/>
          </a:p>
          <a:p>
            <a:pPr marL="0" indent="0">
              <a:buNone/>
            </a:pPr>
            <a:r>
              <a:rPr lang="en-US" dirty="0" err="1"/>
              <a:t>mysql</a:t>
            </a:r>
            <a:r>
              <a:rPr lang="en-US" dirty="0"/>
              <a:t>&gt; exit</a:t>
            </a:r>
          </a:p>
          <a:p>
            <a:pPr marL="0" indent="0">
              <a:buNone/>
            </a:pPr>
            <a:r>
              <a:rPr lang="en-US" dirty="0"/>
              <a:t>Bye</a:t>
            </a:r>
          </a:p>
        </p:txBody>
      </p:sp>
      <p:sp>
        <p:nvSpPr>
          <p:cNvPr id="4" name="Footer Placeholder 3">
            <a:extLst>
              <a:ext uri="{FF2B5EF4-FFF2-40B4-BE49-F238E27FC236}">
                <a16:creationId xmlns:a16="http://schemas.microsoft.com/office/drawing/2014/main" id="{3C99B748-9225-45C3-ADEB-600022916DC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8F11234-D6E7-402D-8B4B-032E4013B7AD}"/>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136635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998A-8CD4-4324-B8EC-12AA7E96D967}"/>
              </a:ext>
            </a:extLst>
          </p:cNvPr>
          <p:cNvSpPr>
            <a:spLocks noGrp="1"/>
          </p:cNvSpPr>
          <p:nvPr>
            <p:ph type="title"/>
          </p:nvPr>
        </p:nvSpPr>
        <p:spPr/>
        <p:txBody>
          <a:bodyPr>
            <a:normAutofit/>
          </a:bodyPr>
          <a:lstStyle/>
          <a:p>
            <a:r>
              <a:rPr lang="en-US" dirty="0"/>
              <a:t>Creating a new database using MySQL Workbench</a:t>
            </a:r>
          </a:p>
        </p:txBody>
      </p:sp>
      <p:sp>
        <p:nvSpPr>
          <p:cNvPr id="3" name="Content Placeholder 2">
            <a:extLst>
              <a:ext uri="{FF2B5EF4-FFF2-40B4-BE49-F238E27FC236}">
                <a16:creationId xmlns:a16="http://schemas.microsoft.com/office/drawing/2014/main" id="{FE7DDD39-D0D4-4D9C-AE1F-4379E502ECE9}"/>
              </a:ext>
            </a:extLst>
          </p:cNvPr>
          <p:cNvSpPr>
            <a:spLocks noGrp="1"/>
          </p:cNvSpPr>
          <p:nvPr>
            <p:ph idx="1"/>
          </p:nvPr>
        </p:nvSpPr>
        <p:spPr/>
        <p:txBody>
          <a:bodyPr/>
          <a:lstStyle/>
          <a:p>
            <a:pPr marL="0" indent="0">
              <a:buNone/>
            </a:pPr>
            <a:r>
              <a:rPr lang="en-US" dirty="0"/>
              <a:t>To create a new database using the MySQL Workbench, you follow these steps:</a:t>
            </a:r>
          </a:p>
          <a:p>
            <a:pPr marL="0" indent="0">
              <a:buNone/>
            </a:pPr>
            <a:r>
              <a:rPr lang="en-US" dirty="0"/>
              <a:t>First, launch the MySQL Workbench and click the setup new connection button as shown in the following screenshot:</a:t>
            </a:r>
          </a:p>
        </p:txBody>
      </p:sp>
      <p:sp>
        <p:nvSpPr>
          <p:cNvPr id="4" name="Footer Placeholder 3">
            <a:extLst>
              <a:ext uri="{FF2B5EF4-FFF2-40B4-BE49-F238E27FC236}">
                <a16:creationId xmlns:a16="http://schemas.microsoft.com/office/drawing/2014/main" id="{A0523809-A780-4EC3-BDC6-4D8666FC076C}"/>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BBDDC356-17B4-42B1-BB91-8F952DD5343D}"/>
              </a:ext>
            </a:extLst>
          </p:cNvPr>
          <p:cNvSpPr>
            <a:spLocks noGrp="1"/>
          </p:cNvSpPr>
          <p:nvPr>
            <p:ph type="sldNum" sz="quarter" idx="12"/>
          </p:nvPr>
        </p:nvSpPr>
        <p:spPr/>
        <p:txBody>
          <a:bodyPr/>
          <a:lstStyle/>
          <a:p>
            <a:fld id="{CBA38C19-DD30-46F9-A559-7559A714E450}" type="slidenum">
              <a:rPr lang="en-US" smtClean="0"/>
              <a:t>9</a:t>
            </a:fld>
            <a:endParaRPr lang="en-US"/>
          </a:p>
        </p:txBody>
      </p:sp>
      <p:pic>
        <p:nvPicPr>
          <p:cNvPr id="8194" name="Picture 2">
            <a:extLst>
              <a:ext uri="{FF2B5EF4-FFF2-40B4-BE49-F238E27FC236}">
                <a16:creationId xmlns:a16="http://schemas.microsoft.com/office/drawing/2014/main" id="{49817D7A-E31E-47AC-A5AB-0031BE51B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509" y="3591921"/>
            <a:ext cx="3096491" cy="258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876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3703</TotalTime>
  <Words>821</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About Me</vt:lpstr>
      <vt:lpstr>MySQL CREATE DATABASE</vt:lpstr>
      <vt:lpstr>PowerPoint Presentation</vt:lpstr>
      <vt:lpstr>Creating a new database using mysql program</vt:lpstr>
      <vt:lpstr>PowerPoint Presentation</vt:lpstr>
      <vt:lpstr>PowerPoint Presentation</vt:lpstr>
      <vt:lpstr>PowerPoint Presentation</vt:lpstr>
      <vt:lpstr>PowerPoint Presentation</vt:lpstr>
      <vt:lpstr>Creating a new database using MySQL Workbench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454</cp:revision>
  <dcterms:created xsi:type="dcterms:W3CDTF">2019-09-15T04:30:17Z</dcterms:created>
  <dcterms:modified xsi:type="dcterms:W3CDTF">2020-06-10T13:15:18Z</dcterms:modified>
</cp:coreProperties>
</file>