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11"/>
  </p:notesMasterIdLst>
  <p:handoutMasterIdLst>
    <p:handoutMasterId r:id="rId12"/>
  </p:handoutMasterIdLst>
  <p:sldIdLst>
    <p:sldId id="329" r:id="rId2"/>
    <p:sldId id="330" r:id="rId3"/>
    <p:sldId id="331" r:id="rId4"/>
    <p:sldId id="332" r:id="rId5"/>
    <p:sldId id="333" r:id="rId6"/>
    <p:sldId id="334" r:id="rId7"/>
    <p:sldId id="335" r:id="rId8"/>
    <p:sldId id="336" r:id="rId9"/>
    <p:sldId id="32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21" autoAdjust="0"/>
    <p:restoredTop sz="94660"/>
  </p:normalViewPr>
  <p:slideViewPr>
    <p:cSldViewPr snapToGrid="0">
      <p:cViewPr varScale="1">
        <p:scale>
          <a:sx n="69" d="100"/>
          <a:sy n="69" d="100"/>
        </p:scale>
        <p:origin x="9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6/12/2020</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6/12/2020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6/12/2020</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6/12/2020</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6/12/2020</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6/12/2020</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6/12/2020</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6/12/2020</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6/12/2020</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r>
              <a:rPr lang="en-US"/>
              <a:t>Ritesh@softwarica</a:t>
            </a:r>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6/12/2020</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6/12/2020</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r>
              <a:rPr lang="en-US"/>
              <a:t>Ritesh@softwarica</a:t>
            </a:r>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6/12/2020</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6/12/2020</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681037"/>
            <a:ext cx="12192000" cy="56753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681037"/>
            <a:ext cx="10515600" cy="7794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6/12/2020</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a:t>Ritesh@softwarica</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pic>
        <p:nvPicPr>
          <p:cNvPr id="8" name="Picture 7">
            <a:extLst>
              <a:ext uri="{FF2B5EF4-FFF2-40B4-BE49-F238E27FC236}">
                <a16:creationId xmlns:a16="http://schemas.microsoft.com/office/drawing/2014/main" id="{D38E3BA9-741C-4AB3-8474-D1CE133EE6F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315" y="89511"/>
            <a:ext cx="3135086" cy="591526"/>
          </a:xfrm>
          <a:prstGeom prst="rect">
            <a:avLst/>
          </a:prstGeom>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channel/UCYW3PWPOPn3qgxxjhUbXXXg?view_as=subscrib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27554-7E05-4F1C-A3B3-CBC90C4060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2CB44F7-07F1-4536-A46D-3333F96E4DDA}"/>
              </a:ext>
            </a:extLst>
          </p:cNvPr>
          <p:cNvSpPr>
            <a:spLocks noGrp="1"/>
          </p:cNvSpPr>
          <p:nvPr>
            <p:ph idx="1"/>
          </p:nvPr>
        </p:nvSpPr>
        <p:spPr/>
        <p:txBody>
          <a:bodyPr>
            <a:normAutofit fontScale="70000" lnSpcReduction="20000"/>
          </a:bodyPr>
          <a:lstStyle/>
          <a:p>
            <a:pPr marL="0" indent="0">
              <a:buNone/>
            </a:pPr>
            <a:r>
              <a:rPr lang="en-US" dirty="0"/>
              <a:t>Getting started with stored procedures</a:t>
            </a:r>
          </a:p>
          <a:p>
            <a:pPr marL="0" indent="0">
              <a:buNone/>
            </a:pPr>
            <a:r>
              <a:rPr lang="en-US" dirty="0"/>
              <a:t>The following SELECT statement returns all rows in the table customers from the sample database:</a:t>
            </a:r>
          </a:p>
          <a:p>
            <a:pPr marL="0" indent="0">
              <a:buNone/>
            </a:pPr>
            <a:endParaRPr lang="en-US" dirty="0"/>
          </a:p>
          <a:p>
            <a:pPr marL="0" indent="0">
              <a:buNone/>
            </a:pPr>
            <a:r>
              <a:rPr lang="en-US" dirty="0"/>
              <a:t>SELECT </a:t>
            </a:r>
          </a:p>
          <a:p>
            <a:pPr marL="0" indent="0">
              <a:buNone/>
            </a:pPr>
            <a:r>
              <a:rPr lang="en-US" dirty="0"/>
              <a:t>    </a:t>
            </a:r>
            <a:r>
              <a:rPr lang="en-US" dirty="0" err="1"/>
              <a:t>customerName</a:t>
            </a:r>
            <a:r>
              <a:rPr lang="en-US" dirty="0"/>
              <a:t>, </a:t>
            </a:r>
          </a:p>
          <a:p>
            <a:pPr marL="0" indent="0">
              <a:buNone/>
            </a:pPr>
            <a:r>
              <a:rPr lang="en-US" dirty="0"/>
              <a:t>    city, </a:t>
            </a:r>
          </a:p>
          <a:p>
            <a:pPr marL="0" indent="0">
              <a:buNone/>
            </a:pPr>
            <a:r>
              <a:rPr lang="en-US" dirty="0"/>
              <a:t>    state, </a:t>
            </a:r>
          </a:p>
          <a:p>
            <a:pPr marL="0" indent="0">
              <a:buNone/>
            </a:pPr>
            <a:r>
              <a:rPr lang="en-US" dirty="0"/>
              <a:t>    </a:t>
            </a:r>
            <a:r>
              <a:rPr lang="en-US" dirty="0" err="1"/>
              <a:t>postalCode</a:t>
            </a:r>
            <a:r>
              <a:rPr lang="en-US" dirty="0"/>
              <a:t>, </a:t>
            </a:r>
          </a:p>
          <a:p>
            <a:pPr marL="0" indent="0">
              <a:buNone/>
            </a:pPr>
            <a:r>
              <a:rPr lang="en-US" dirty="0"/>
              <a:t>    country</a:t>
            </a:r>
          </a:p>
          <a:p>
            <a:pPr marL="0" indent="0">
              <a:buNone/>
            </a:pPr>
            <a:r>
              <a:rPr lang="en-US" dirty="0"/>
              <a:t>FROM</a:t>
            </a:r>
          </a:p>
          <a:p>
            <a:pPr marL="0" indent="0">
              <a:buNone/>
            </a:pPr>
            <a:r>
              <a:rPr lang="en-US" dirty="0"/>
              <a:t>    customers</a:t>
            </a:r>
          </a:p>
          <a:p>
            <a:pPr marL="0" indent="0">
              <a:buNone/>
            </a:pPr>
            <a:r>
              <a:rPr lang="en-US" dirty="0"/>
              <a:t>ORDER BY </a:t>
            </a:r>
            <a:r>
              <a:rPr lang="en-US" dirty="0" err="1"/>
              <a:t>customerName</a:t>
            </a:r>
            <a:r>
              <a:rPr lang="en-US" dirty="0"/>
              <a:t>;</a:t>
            </a:r>
          </a:p>
        </p:txBody>
      </p:sp>
      <p:sp>
        <p:nvSpPr>
          <p:cNvPr id="4" name="Footer Placeholder 3">
            <a:extLst>
              <a:ext uri="{FF2B5EF4-FFF2-40B4-BE49-F238E27FC236}">
                <a16:creationId xmlns:a16="http://schemas.microsoft.com/office/drawing/2014/main" id="{838F90F3-5333-4310-8DC7-F8E02AFC46B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E6E78A2-177A-40BC-8C71-452DC71B8386}"/>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3483405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34F43-29EF-4C92-8A10-627E9A15FA55}"/>
              </a:ext>
            </a:extLst>
          </p:cNvPr>
          <p:cNvSpPr>
            <a:spLocks noGrp="1"/>
          </p:cNvSpPr>
          <p:nvPr>
            <p:ph type="title"/>
          </p:nvPr>
        </p:nvSpPr>
        <p:spPr/>
        <p:txBody>
          <a:bodyPr/>
          <a:lstStyle/>
          <a:p>
            <a:r>
              <a:rPr lang="en-US" dirty="0"/>
              <a:t>This picture shows the partial output of the query:</a:t>
            </a:r>
          </a:p>
        </p:txBody>
      </p:sp>
      <p:sp>
        <p:nvSpPr>
          <p:cNvPr id="4" name="Footer Placeholder 3">
            <a:extLst>
              <a:ext uri="{FF2B5EF4-FFF2-40B4-BE49-F238E27FC236}">
                <a16:creationId xmlns:a16="http://schemas.microsoft.com/office/drawing/2014/main" id="{58158F7B-B598-44D0-B714-9F649150AE71}"/>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D78908E0-9B35-408E-AAEF-5E19217A1F1E}"/>
              </a:ext>
            </a:extLst>
          </p:cNvPr>
          <p:cNvSpPr>
            <a:spLocks noGrp="1"/>
          </p:cNvSpPr>
          <p:nvPr>
            <p:ph type="sldNum" sz="quarter" idx="12"/>
          </p:nvPr>
        </p:nvSpPr>
        <p:spPr/>
        <p:txBody>
          <a:bodyPr/>
          <a:lstStyle/>
          <a:p>
            <a:fld id="{CBA38C19-DD30-46F9-A559-7559A714E450}" type="slidenum">
              <a:rPr lang="en-US" smtClean="0"/>
              <a:t>2</a:t>
            </a:fld>
            <a:endParaRPr lang="en-US"/>
          </a:p>
        </p:txBody>
      </p:sp>
      <p:pic>
        <p:nvPicPr>
          <p:cNvPr id="2050" name="Picture 2">
            <a:extLst>
              <a:ext uri="{FF2B5EF4-FFF2-40B4-BE49-F238E27FC236}">
                <a16:creationId xmlns:a16="http://schemas.microsoft.com/office/drawing/2014/main" id="{19BA93EE-A0AD-43CC-8688-72E73FBD22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1" y="1736106"/>
            <a:ext cx="6429104" cy="3412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3812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4731A-1EAB-4C26-8668-26FC5889D4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3B57A3-C8B0-493D-B40E-932B78E369D7}"/>
              </a:ext>
            </a:extLst>
          </p:cNvPr>
          <p:cNvSpPr>
            <a:spLocks noGrp="1"/>
          </p:cNvSpPr>
          <p:nvPr>
            <p:ph idx="1"/>
          </p:nvPr>
        </p:nvSpPr>
        <p:spPr/>
        <p:txBody>
          <a:bodyPr/>
          <a:lstStyle/>
          <a:p>
            <a:pPr marL="0" indent="0">
              <a:buNone/>
            </a:pPr>
            <a:r>
              <a:rPr lang="en-US" dirty="0"/>
              <a:t>When you use MySQL Workbench or </a:t>
            </a:r>
            <a:r>
              <a:rPr lang="en-US" dirty="0" err="1"/>
              <a:t>mysql</a:t>
            </a:r>
            <a:r>
              <a:rPr lang="en-US" dirty="0"/>
              <a:t> shell to issue the query to MySQL Server, MySQL processes the query and returns the result set.</a:t>
            </a:r>
          </a:p>
          <a:p>
            <a:pPr marL="0" indent="0">
              <a:buNone/>
            </a:pPr>
            <a:endParaRPr lang="en-US" dirty="0"/>
          </a:p>
          <a:p>
            <a:pPr marL="0" indent="0">
              <a:buNone/>
            </a:pPr>
            <a:r>
              <a:rPr lang="en-US" dirty="0"/>
              <a:t>If you want to save this query on the database server for execution later, one way to do it is to use a stored procedure.</a:t>
            </a:r>
          </a:p>
        </p:txBody>
      </p:sp>
      <p:sp>
        <p:nvSpPr>
          <p:cNvPr id="4" name="Footer Placeholder 3">
            <a:extLst>
              <a:ext uri="{FF2B5EF4-FFF2-40B4-BE49-F238E27FC236}">
                <a16:creationId xmlns:a16="http://schemas.microsoft.com/office/drawing/2014/main" id="{B6370777-7C1B-43E4-9C52-B33E7C21CCE7}"/>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513AE192-1DBE-4BA1-B73F-8414A58409A9}"/>
              </a:ext>
            </a:extLst>
          </p:cNvPr>
          <p:cNvSpPr>
            <a:spLocks noGrp="1"/>
          </p:cNvSpPr>
          <p:nvPr>
            <p:ph type="sldNum" sz="quarter" idx="12"/>
          </p:nvPr>
        </p:nvSpPr>
        <p:spPr/>
        <p:txBody>
          <a:bodyPr/>
          <a:lstStyle/>
          <a:p>
            <a:fld id="{CBA38C19-DD30-46F9-A559-7559A714E450}" type="slidenum">
              <a:rPr lang="en-US" smtClean="0"/>
              <a:t>3</a:t>
            </a:fld>
            <a:endParaRPr lang="en-US"/>
          </a:p>
        </p:txBody>
      </p:sp>
    </p:spTree>
    <p:extLst>
      <p:ext uri="{BB962C8B-B14F-4D97-AF65-F5344CB8AC3E}">
        <p14:creationId xmlns:p14="http://schemas.microsoft.com/office/powerpoint/2010/main" val="2410535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343A0-5CC2-4CCB-9258-FBD263DC1FAA}"/>
              </a:ext>
            </a:extLst>
          </p:cNvPr>
          <p:cNvSpPr>
            <a:spLocks noGrp="1"/>
          </p:cNvSpPr>
          <p:nvPr>
            <p:ph type="title"/>
          </p:nvPr>
        </p:nvSpPr>
        <p:spPr/>
        <p:txBody>
          <a:bodyPr>
            <a:noAutofit/>
          </a:bodyPr>
          <a:lstStyle/>
          <a:p>
            <a:pPr marL="0" indent="0"/>
            <a:r>
              <a:rPr lang="en-US" sz="2800" dirty="0"/>
              <a:t>The following CREATE PROCEDURE statement creates a new stored procedure that wraps the query above:</a:t>
            </a:r>
          </a:p>
        </p:txBody>
      </p:sp>
      <p:sp>
        <p:nvSpPr>
          <p:cNvPr id="3" name="Content Placeholder 2">
            <a:extLst>
              <a:ext uri="{FF2B5EF4-FFF2-40B4-BE49-F238E27FC236}">
                <a16:creationId xmlns:a16="http://schemas.microsoft.com/office/drawing/2014/main" id="{625C1F2D-DA5F-4158-8C6E-FD655D1965E6}"/>
              </a:ext>
            </a:extLst>
          </p:cNvPr>
          <p:cNvSpPr>
            <a:spLocks noGrp="1"/>
          </p:cNvSpPr>
          <p:nvPr>
            <p:ph idx="1"/>
          </p:nvPr>
        </p:nvSpPr>
        <p:spPr/>
        <p:txBody>
          <a:bodyPr>
            <a:normAutofit fontScale="55000" lnSpcReduction="20000"/>
          </a:bodyPr>
          <a:lstStyle/>
          <a:p>
            <a:pPr marL="0" indent="0">
              <a:buNone/>
            </a:pPr>
            <a:r>
              <a:rPr lang="en-US" dirty="0"/>
              <a:t>DELIMITER $$</a:t>
            </a:r>
          </a:p>
          <a:p>
            <a:pPr marL="0" indent="0">
              <a:buNone/>
            </a:pPr>
            <a:endParaRPr lang="en-US" dirty="0"/>
          </a:p>
          <a:p>
            <a:pPr marL="0" indent="0">
              <a:buNone/>
            </a:pPr>
            <a:r>
              <a:rPr lang="en-US" dirty="0"/>
              <a:t>CREATE PROCEDURE </a:t>
            </a:r>
            <a:r>
              <a:rPr lang="en-US" dirty="0" err="1"/>
              <a:t>GetCustomers</a:t>
            </a:r>
            <a:r>
              <a:rPr lang="en-US" dirty="0"/>
              <a:t>()</a:t>
            </a:r>
          </a:p>
          <a:p>
            <a:pPr marL="0" indent="0">
              <a:buNone/>
            </a:pPr>
            <a:r>
              <a:rPr lang="en-US" dirty="0"/>
              <a:t>BEGIN</a:t>
            </a:r>
          </a:p>
          <a:p>
            <a:pPr marL="0" indent="0">
              <a:buNone/>
            </a:pPr>
            <a:r>
              <a:rPr lang="en-US" dirty="0"/>
              <a:t>	SELECT </a:t>
            </a:r>
          </a:p>
          <a:p>
            <a:pPr marL="0" indent="0">
              <a:buNone/>
            </a:pPr>
            <a:r>
              <a:rPr lang="en-US" dirty="0"/>
              <a:t>		</a:t>
            </a:r>
            <a:r>
              <a:rPr lang="en-US" dirty="0" err="1"/>
              <a:t>customerName</a:t>
            </a:r>
            <a:r>
              <a:rPr lang="en-US" dirty="0"/>
              <a:t>, </a:t>
            </a:r>
          </a:p>
          <a:p>
            <a:pPr marL="0" indent="0">
              <a:buNone/>
            </a:pPr>
            <a:r>
              <a:rPr lang="en-US" dirty="0"/>
              <a:t>		city, </a:t>
            </a:r>
          </a:p>
          <a:p>
            <a:pPr marL="0" indent="0">
              <a:buNone/>
            </a:pPr>
            <a:r>
              <a:rPr lang="en-US" dirty="0"/>
              <a:t>		state, </a:t>
            </a:r>
          </a:p>
          <a:p>
            <a:pPr marL="0" indent="0">
              <a:buNone/>
            </a:pPr>
            <a:r>
              <a:rPr lang="en-US" dirty="0"/>
              <a:t>		</a:t>
            </a:r>
            <a:r>
              <a:rPr lang="en-US" dirty="0" err="1"/>
              <a:t>postalCode</a:t>
            </a:r>
            <a:r>
              <a:rPr lang="en-US" dirty="0"/>
              <a:t>, </a:t>
            </a:r>
          </a:p>
          <a:p>
            <a:pPr marL="0" indent="0">
              <a:buNone/>
            </a:pPr>
            <a:r>
              <a:rPr lang="en-US" dirty="0"/>
              <a:t>		country</a:t>
            </a:r>
          </a:p>
          <a:p>
            <a:pPr marL="0" indent="0">
              <a:buNone/>
            </a:pPr>
            <a:r>
              <a:rPr lang="en-US" dirty="0"/>
              <a:t>	FROM</a:t>
            </a:r>
          </a:p>
          <a:p>
            <a:pPr marL="0" indent="0">
              <a:buNone/>
            </a:pPr>
            <a:r>
              <a:rPr lang="en-US" dirty="0"/>
              <a:t>		customers</a:t>
            </a:r>
          </a:p>
          <a:p>
            <a:pPr marL="0" indent="0">
              <a:buNone/>
            </a:pPr>
            <a:r>
              <a:rPr lang="en-US" dirty="0"/>
              <a:t>	ORDER BY </a:t>
            </a:r>
            <a:r>
              <a:rPr lang="en-US" dirty="0" err="1"/>
              <a:t>customerName</a:t>
            </a:r>
            <a:r>
              <a:rPr lang="en-US" dirty="0"/>
              <a:t>;    </a:t>
            </a:r>
          </a:p>
          <a:p>
            <a:pPr marL="0" indent="0">
              <a:buNone/>
            </a:pPr>
            <a:r>
              <a:rPr lang="en-US" dirty="0"/>
              <a:t>END$$</a:t>
            </a:r>
          </a:p>
          <a:p>
            <a:pPr marL="0" indent="0">
              <a:buNone/>
            </a:pPr>
            <a:r>
              <a:rPr lang="en-US" dirty="0"/>
              <a:t>DELIMITER ;</a:t>
            </a:r>
          </a:p>
        </p:txBody>
      </p:sp>
      <p:sp>
        <p:nvSpPr>
          <p:cNvPr id="4" name="Footer Placeholder 3">
            <a:extLst>
              <a:ext uri="{FF2B5EF4-FFF2-40B4-BE49-F238E27FC236}">
                <a16:creationId xmlns:a16="http://schemas.microsoft.com/office/drawing/2014/main" id="{E10A02EB-F98F-4C17-BDED-D4CB12B1AC41}"/>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8E70C1E1-1AB8-4DCD-808B-B689B9AC0642}"/>
              </a:ext>
            </a:extLst>
          </p:cNvPr>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268875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33534-E57A-405C-8446-376E034C7D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0302427-3EBC-43D8-B9D9-65E82F1E2345}"/>
              </a:ext>
            </a:extLst>
          </p:cNvPr>
          <p:cNvSpPr>
            <a:spLocks noGrp="1"/>
          </p:cNvSpPr>
          <p:nvPr>
            <p:ph idx="1"/>
          </p:nvPr>
        </p:nvSpPr>
        <p:spPr/>
        <p:txBody>
          <a:bodyPr/>
          <a:lstStyle/>
          <a:p>
            <a:pPr marL="0" indent="0">
              <a:buNone/>
            </a:pPr>
            <a:r>
              <a:rPr lang="en-US" dirty="0"/>
              <a:t>By definition, a stored procedure is a segment of declarative SQL statements stored inside the MySQL Server. In this example, we have just created a stored procedure with the name </a:t>
            </a:r>
            <a:r>
              <a:rPr lang="en-US" dirty="0" err="1"/>
              <a:t>GetCustomers</a:t>
            </a:r>
            <a:r>
              <a:rPr lang="en-US" dirty="0"/>
              <a:t>().</a:t>
            </a:r>
          </a:p>
          <a:p>
            <a:pPr marL="0" indent="0">
              <a:buNone/>
            </a:pPr>
            <a:endParaRPr lang="en-US" dirty="0"/>
          </a:p>
          <a:p>
            <a:pPr marL="0" indent="0">
              <a:buNone/>
            </a:pPr>
            <a:r>
              <a:rPr lang="en-US" dirty="0"/>
              <a:t>Once you save the stored procedure, you can invoke it by using the CALL statement:</a:t>
            </a:r>
          </a:p>
          <a:p>
            <a:pPr marL="0" indent="0">
              <a:buNone/>
            </a:pPr>
            <a:endParaRPr lang="en-US" dirty="0"/>
          </a:p>
          <a:p>
            <a:pPr marL="0" indent="0">
              <a:buNone/>
            </a:pPr>
            <a:r>
              <a:rPr lang="en-US" dirty="0"/>
              <a:t>CALL </a:t>
            </a:r>
            <a:r>
              <a:rPr lang="en-US" dirty="0" err="1"/>
              <a:t>GetCustomers</a:t>
            </a:r>
            <a:r>
              <a:rPr lang="en-US" dirty="0"/>
              <a:t>();</a:t>
            </a:r>
          </a:p>
          <a:p>
            <a:pPr marL="0" indent="0">
              <a:buNone/>
            </a:pPr>
            <a:r>
              <a:rPr lang="en-US" dirty="0"/>
              <a:t>And the statement returns the same result as the query.</a:t>
            </a:r>
          </a:p>
        </p:txBody>
      </p:sp>
      <p:sp>
        <p:nvSpPr>
          <p:cNvPr id="4" name="Footer Placeholder 3">
            <a:extLst>
              <a:ext uri="{FF2B5EF4-FFF2-40B4-BE49-F238E27FC236}">
                <a16:creationId xmlns:a16="http://schemas.microsoft.com/office/drawing/2014/main" id="{065449B7-128A-492C-97B0-0A93EE5E6B94}"/>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D715A014-BEEA-4F17-9BFB-A85DC6E3AA93}"/>
              </a:ext>
            </a:extLst>
          </p:cNvPr>
          <p:cNvSpPr>
            <a:spLocks noGrp="1"/>
          </p:cNvSpPr>
          <p:nvPr>
            <p:ph type="sldNum" sz="quarter" idx="12"/>
          </p:nvPr>
        </p:nvSpPr>
        <p:spPr/>
        <p:txBody>
          <a:bodyPr/>
          <a:lstStyle/>
          <a:p>
            <a:fld id="{CBA38C19-DD30-46F9-A559-7559A714E450}" type="slidenum">
              <a:rPr lang="en-US" smtClean="0"/>
              <a:t>5</a:t>
            </a:fld>
            <a:endParaRPr lang="en-US"/>
          </a:p>
        </p:txBody>
      </p:sp>
    </p:spTree>
    <p:extLst>
      <p:ext uri="{BB962C8B-B14F-4D97-AF65-F5344CB8AC3E}">
        <p14:creationId xmlns:p14="http://schemas.microsoft.com/office/powerpoint/2010/main" val="875570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EB977-FE08-455A-94D7-CFA34BC8E1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27BB1B5-E9DD-4832-A151-F43C11E9F24C}"/>
              </a:ext>
            </a:extLst>
          </p:cNvPr>
          <p:cNvSpPr>
            <a:spLocks noGrp="1"/>
          </p:cNvSpPr>
          <p:nvPr>
            <p:ph idx="1"/>
          </p:nvPr>
        </p:nvSpPr>
        <p:spPr/>
        <p:txBody>
          <a:bodyPr>
            <a:normAutofit fontScale="62500" lnSpcReduction="20000"/>
          </a:bodyPr>
          <a:lstStyle/>
          <a:p>
            <a:pPr marL="0" indent="0">
              <a:buNone/>
            </a:pPr>
            <a:r>
              <a:rPr lang="en-US" dirty="0"/>
              <a:t>The first time you invoke a stored procedure, MySQL looks up for the name in the database catalog, compiles the stored procedure’s code, place it in a memory area known as a cache, and execute the stored procedure.</a:t>
            </a:r>
          </a:p>
          <a:p>
            <a:pPr marL="0" indent="0">
              <a:buNone/>
            </a:pPr>
            <a:endParaRPr lang="en-US" dirty="0"/>
          </a:p>
          <a:p>
            <a:pPr marL="0" indent="0">
              <a:buNone/>
            </a:pPr>
            <a:r>
              <a:rPr lang="en-US" dirty="0"/>
              <a:t>If you invoke the same stored procedure in the same session again, MySQL just executes the stored procedure from the cache without having to recompile it.</a:t>
            </a:r>
          </a:p>
          <a:p>
            <a:pPr marL="0" indent="0">
              <a:buNone/>
            </a:pPr>
            <a:endParaRPr lang="en-US" dirty="0"/>
          </a:p>
          <a:p>
            <a:pPr marL="0" indent="0">
              <a:buNone/>
            </a:pPr>
            <a:r>
              <a:rPr lang="en-US" dirty="0"/>
              <a:t>A stored procedure can have parameters so you can pass values to it and get the result back. For example, you can have a stored procedure that returns customers by country and city. In this case, the country and city are parameters of the stored procedure.</a:t>
            </a:r>
          </a:p>
          <a:p>
            <a:pPr marL="0" indent="0">
              <a:buNone/>
            </a:pPr>
            <a:endParaRPr lang="en-US" dirty="0"/>
          </a:p>
          <a:p>
            <a:pPr marL="0" indent="0">
              <a:buNone/>
            </a:pPr>
            <a:r>
              <a:rPr lang="en-US" dirty="0"/>
              <a:t>A stored procedure may contain control flow statements such as IF, CASE, and LOOP that allow you to implement the code in the procedural way.</a:t>
            </a:r>
          </a:p>
          <a:p>
            <a:pPr marL="0" indent="0">
              <a:buNone/>
            </a:pPr>
            <a:endParaRPr lang="en-US" dirty="0"/>
          </a:p>
          <a:p>
            <a:pPr marL="0" indent="0">
              <a:buNone/>
            </a:pPr>
            <a:r>
              <a:rPr lang="en-US" dirty="0"/>
              <a:t>A stored procedure can call other stored procedures or stored functions, which allows you to </a:t>
            </a:r>
            <a:r>
              <a:rPr lang="en-US" dirty="0" err="1"/>
              <a:t>modulize</a:t>
            </a:r>
            <a:r>
              <a:rPr lang="en-US" dirty="0"/>
              <a:t> your code.</a:t>
            </a:r>
          </a:p>
        </p:txBody>
      </p:sp>
      <p:sp>
        <p:nvSpPr>
          <p:cNvPr id="4" name="Footer Placeholder 3">
            <a:extLst>
              <a:ext uri="{FF2B5EF4-FFF2-40B4-BE49-F238E27FC236}">
                <a16:creationId xmlns:a16="http://schemas.microsoft.com/office/drawing/2014/main" id="{F544F73A-7DE5-4963-AE87-E0A4B2D015AB}"/>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4D689899-A359-4BB9-A120-ED5E3A38C9CB}"/>
              </a:ext>
            </a:extLst>
          </p:cNvPr>
          <p:cNvSpPr>
            <a:spLocks noGrp="1"/>
          </p:cNvSpPr>
          <p:nvPr>
            <p:ph type="sldNum" sz="quarter" idx="12"/>
          </p:nvPr>
        </p:nvSpPr>
        <p:spPr/>
        <p:txBody>
          <a:bodyPr/>
          <a:lstStyle/>
          <a:p>
            <a:fld id="{CBA38C19-DD30-46F9-A559-7559A714E450}" type="slidenum">
              <a:rPr lang="en-US" smtClean="0"/>
              <a:t>6</a:t>
            </a:fld>
            <a:endParaRPr lang="en-US"/>
          </a:p>
        </p:txBody>
      </p:sp>
    </p:spTree>
    <p:extLst>
      <p:ext uri="{BB962C8B-B14F-4D97-AF65-F5344CB8AC3E}">
        <p14:creationId xmlns:p14="http://schemas.microsoft.com/office/powerpoint/2010/main" val="372753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A9F7B-F53B-418B-AC2F-D8FD54AB256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FF14CE-6C9C-477C-AE5B-1F9885A98A30}"/>
              </a:ext>
            </a:extLst>
          </p:cNvPr>
          <p:cNvSpPr>
            <a:spLocks noGrp="1"/>
          </p:cNvSpPr>
          <p:nvPr>
            <p:ph idx="1"/>
          </p:nvPr>
        </p:nvSpPr>
        <p:spPr/>
        <p:txBody>
          <a:bodyPr>
            <a:normAutofit fontScale="55000" lnSpcReduction="20000"/>
          </a:bodyPr>
          <a:lstStyle/>
          <a:p>
            <a:pPr marL="0" indent="0">
              <a:buNone/>
            </a:pPr>
            <a:r>
              <a:rPr lang="en-US" dirty="0"/>
              <a:t>MySQL stored procedures advantages</a:t>
            </a:r>
          </a:p>
          <a:p>
            <a:pPr marL="0" indent="0">
              <a:buNone/>
            </a:pPr>
            <a:r>
              <a:rPr lang="en-US" dirty="0"/>
              <a:t>The following are the advantages of stored procedures.</a:t>
            </a:r>
          </a:p>
          <a:p>
            <a:pPr marL="0" indent="0">
              <a:buNone/>
            </a:pPr>
            <a:endParaRPr lang="en-US" dirty="0"/>
          </a:p>
          <a:p>
            <a:pPr marL="0" indent="0">
              <a:buNone/>
            </a:pPr>
            <a:r>
              <a:rPr lang="en-US" dirty="0"/>
              <a:t>Reduce network traffic</a:t>
            </a:r>
          </a:p>
          <a:p>
            <a:pPr marL="0" indent="0">
              <a:buNone/>
            </a:pPr>
            <a:r>
              <a:rPr lang="en-US" dirty="0"/>
              <a:t>Stored procedures help reduce the network traffic between applications and MySQL Server. Because instead of sending multiple lengthy SQL statements, applications have to send only the name and parameters of stored procedures.</a:t>
            </a:r>
          </a:p>
          <a:p>
            <a:pPr marL="0" indent="0">
              <a:buNone/>
            </a:pPr>
            <a:endParaRPr lang="en-US" dirty="0"/>
          </a:p>
          <a:p>
            <a:pPr marL="0" indent="0">
              <a:buNone/>
            </a:pPr>
            <a:r>
              <a:rPr lang="en-US" dirty="0"/>
              <a:t>Centralize business logic in the database</a:t>
            </a:r>
          </a:p>
          <a:p>
            <a:pPr marL="0" indent="0">
              <a:buNone/>
            </a:pPr>
            <a:r>
              <a:rPr lang="en-US" dirty="0"/>
              <a:t>You can use the stored procedures to implement business logic that is reusable by multiple applications. The stored procedures help reduce the efforts of duplicating the same logic in many applications and make your database more consistent.</a:t>
            </a:r>
          </a:p>
          <a:p>
            <a:pPr marL="0" indent="0">
              <a:buNone/>
            </a:pPr>
            <a:endParaRPr lang="en-US" dirty="0"/>
          </a:p>
          <a:p>
            <a:pPr marL="0" indent="0">
              <a:buNone/>
            </a:pPr>
            <a:r>
              <a:rPr lang="en-US" dirty="0"/>
              <a:t>Make database more secure</a:t>
            </a:r>
          </a:p>
          <a:p>
            <a:pPr marL="0" indent="0">
              <a:buNone/>
            </a:pPr>
            <a:r>
              <a:rPr lang="en-US" dirty="0"/>
              <a:t>The database administrator can grant appropriate privileges to applications that only access specific stored procedures without giving any privileges on the underlying tables.</a:t>
            </a:r>
          </a:p>
        </p:txBody>
      </p:sp>
      <p:sp>
        <p:nvSpPr>
          <p:cNvPr id="4" name="Footer Placeholder 3">
            <a:extLst>
              <a:ext uri="{FF2B5EF4-FFF2-40B4-BE49-F238E27FC236}">
                <a16:creationId xmlns:a16="http://schemas.microsoft.com/office/drawing/2014/main" id="{5D7389E6-7D8C-4783-827D-F60B2F4602D6}"/>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E053ACD1-EB47-4E1C-A9D1-3B4774D66BB7}"/>
              </a:ext>
            </a:extLst>
          </p:cNvPr>
          <p:cNvSpPr>
            <a:spLocks noGrp="1"/>
          </p:cNvSpPr>
          <p:nvPr>
            <p:ph type="sldNum" sz="quarter" idx="12"/>
          </p:nvPr>
        </p:nvSpPr>
        <p:spPr/>
        <p:txBody>
          <a:bodyPr/>
          <a:lstStyle/>
          <a:p>
            <a:fld id="{CBA38C19-DD30-46F9-A559-7559A714E450}" type="slidenum">
              <a:rPr lang="en-US" smtClean="0"/>
              <a:t>7</a:t>
            </a:fld>
            <a:endParaRPr lang="en-US"/>
          </a:p>
        </p:txBody>
      </p:sp>
    </p:spTree>
    <p:extLst>
      <p:ext uri="{BB962C8B-B14F-4D97-AF65-F5344CB8AC3E}">
        <p14:creationId xmlns:p14="http://schemas.microsoft.com/office/powerpoint/2010/main" val="799977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D0A36-7762-45DE-B17C-4CA0009E335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7EAF87B-B32E-4842-840F-76E3B94D4B14}"/>
              </a:ext>
            </a:extLst>
          </p:cNvPr>
          <p:cNvSpPr>
            <a:spLocks noGrp="1"/>
          </p:cNvSpPr>
          <p:nvPr>
            <p:ph idx="1"/>
          </p:nvPr>
        </p:nvSpPr>
        <p:spPr/>
        <p:txBody>
          <a:bodyPr>
            <a:normAutofit fontScale="55000" lnSpcReduction="20000"/>
          </a:bodyPr>
          <a:lstStyle/>
          <a:p>
            <a:pPr marL="0" indent="0">
              <a:buNone/>
            </a:pPr>
            <a:r>
              <a:rPr lang="en-US" dirty="0"/>
              <a:t>MySQL stored procedures disadvantages</a:t>
            </a:r>
          </a:p>
          <a:p>
            <a:pPr marL="0" indent="0">
              <a:buNone/>
            </a:pPr>
            <a:r>
              <a:rPr lang="en-US" dirty="0"/>
              <a:t>Besides those advantages, stored procedures also have disadvantages:</a:t>
            </a:r>
          </a:p>
          <a:p>
            <a:pPr marL="0" indent="0">
              <a:buNone/>
            </a:pPr>
            <a:endParaRPr lang="en-US" dirty="0"/>
          </a:p>
          <a:p>
            <a:pPr marL="0" indent="0">
              <a:buNone/>
            </a:pPr>
            <a:r>
              <a:rPr lang="en-US" dirty="0"/>
              <a:t>Resource usages</a:t>
            </a:r>
          </a:p>
          <a:p>
            <a:pPr marL="0" indent="0">
              <a:buNone/>
            </a:pPr>
            <a:r>
              <a:rPr lang="en-US" dirty="0"/>
              <a:t>If you use many stored procedures, the memory usage of every connection will increase substantially.</a:t>
            </a:r>
          </a:p>
          <a:p>
            <a:pPr marL="0" indent="0">
              <a:buNone/>
            </a:pPr>
            <a:endParaRPr lang="en-US" dirty="0"/>
          </a:p>
          <a:p>
            <a:pPr marL="0" indent="0">
              <a:buNone/>
            </a:pPr>
            <a:r>
              <a:rPr lang="en-US" dirty="0"/>
              <a:t>Besides, overusing a large number of logical operations in the stored procedures will increase the CPU usage because the MySQL is not well-designed for logical operations.</a:t>
            </a:r>
          </a:p>
          <a:p>
            <a:pPr marL="0" indent="0">
              <a:buNone/>
            </a:pPr>
            <a:endParaRPr lang="en-US" dirty="0"/>
          </a:p>
          <a:p>
            <a:pPr marL="0" indent="0">
              <a:buNone/>
            </a:pPr>
            <a:r>
              <a:rPr lang="en-US" dirty="0"/>
              <a:t>Troubleshooting</a:t>
            </a:r>
          </a:p>
          <a:p>
            <a:pPr marL="0" indent="0">
              <a:buNone/>
            </a:pPr>
            <a:r>
              <a:rPr lang="en-US" dirty="0"/>
              <a:t>It’s difficult to debug stored procedures. Unfortunately, MySQL does not provide any facilities to debug stored procedures like other enterprise database products such as Oracle and SQL Server.</a:t>
            </a:r>
          </a:p>
          <a:p>
            <a:pPr marL="0" indent="0">
              <a:buNone/>
            </a:pPr>
            <a:endParaRPr lang="en-US" dirty="0"/>
          </a:p>
          <a:p>
            <a:pPr marL="0" indent="0">
              <a:buNone/>
            </a:pPr>
            <a:r>
              <a:rPr lang="en-US" dirty="0"/>
              <a:t>Maintenances</a:t>
            </a:r>
          </a:p>
          <a:p>
            <a:pPr marL="0" indent="0">
              <a:buNone/>
            </a:pPr>
            <a:r>
              <a:rPr lang="en-US" dirty="0"/>
              <a:t>Developing and maintaining stored procedures often requires a specialized skill set that not all application developers possess. This may lead to problems in both application development and maintenance.</a:t>
            </a:r>
          </a:p>
        </p:txBody>
      </p:sp>
      <p:sp>
        <p:nvSpPr>
          <p:cNvPr id="4" name="Footer Placeholder 3">
            <a:extLst>
              <a:ext uri="{FF2B5EF4-FFF2-40B4-BE49-F238E27FC236}">
                <a16:creationId xmlns:a16="http://schemas.microsoft.com/office/drawing/2014/main" id="{DBB1CFFC-A9BD-485D-A2D8-C808699D5416}"/>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ACED3AD5-75E9-4619-9059-10A802FCBFA0}"/>
              </a:ext>
            </a:extLst>
          </p:cNvPr>
          <p:cNvSpPr>
            <a:spLocks noGrp="1"/>
          </p:cNvSpPr>
          <p:nvPr>
            <p:ph type="sldNum" sz="quarter" idx="12"/>
          </p:nvPr>
        </p:nvSpPr>
        <p:spPr/>
        <p:txBody>
          <a:bodyPr/>
          <a:lstStyle/>
          <a:p>
            <a:fld id="{CBA38C19-DD30-46F9-A559-7559A714E450}" type="slidenum">
              <a:rPr lang="en-US" smtClean="0"/>
              <a:t>8</a:t>
            </a:fld>
            <a:endParaRPr lang="en-US"/>
          </a:p>
        </p:txBody>
      </p:sp>
    </p:spTree>
    <p:extLst>
      <p:ext uri="{BB962C8B-B14F-4D97-AF65-F5344CB8AC3E}">
        <p14:creationId xmlns:p14="http://schemas.microsoft.com/office/powerpoint/2010/main" val="1352376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0" indent="0" algn="ctr">
              <a:buNone/>
            </a:pPr>
            <a:endParaRPr lang="en-US" dirty="0"/>
          </a:p>
          <a:p>
            <a:pPr marL="0" indent="0" algn="ctr">
              <a:buNone/>
            </a:pPr>
            <a:endParaRPr lang="en-US" dirty="0"/>
          </a:p>
          <a:p>
            <a:pPr marL="0" indent="0" algn="ctr">
              <a:buNone/>
            </a:pPr>
            <a:r>
              <a:rPr lang="en-US" sz="4400" dirty="0"/>
              <a:t>Thank You</a:t>
            </a:r>
          </a:p>
          <a:p>
            <a:pPr marL="0" indent="0" algn="ctr">
              <a:buNone/>
            </a:pPr>
            <a:r>
              <a:rPr lang="en-US" sz="4400" dirty="0"/>
              <a:t>Please Subscribe My Channel</a:t>
            </a:r>
          </a:p>
          <a:p>
            <a:pPr marL="0" indent="0" algn="ctr">
              <a:buNone/>
            </a:pPr>
            <a:r>
              <a:rPr lang="en-US" sz="4400" dirty="0">
                <a:hlinkClick r:id="rId2"/>
              </a:rPr>
              <a:t>https://www.youtube.com/channel/UCYW3PWPOPn3qgxxjhUbXXXg?view_as=subscriber</a:t>
            </a:r>
            <a:endParaRPr lang="en-US" sz="4400" dirty="0"/>
          </a:p>
        </p:txBody>
      </p:sp>
      <p:sp>
        <p:nvSpPr>
          <p:cNvPr id="4" name="Footer Placeholder 3"/>
          <p:cNvSpPr>
            <a:spLocks noGrp="1"/>
          </p:cNvSpPr>
          <p:nvPr>
            <p:ph type="ftr" sz="quarter" idx="11"/>
          </p:nvPr>
        </p:nvSpPr>
        <p:spPr/>
        <p:txBody>
          <a:bodyPr/>
          <a:lstStyle/>
          <a:p>
            <a:r>
              <a:rPr lang="en-US"/>
              <a:t>Ritesh@softwarica</a:t>
            </a:r>
          </a:p>
        </p:txBody>
      </p:sp>
      <p:sp>
        <p:nvSpPr>
          <p:cNvPr id="5" name="Slide Number Placeholder 4"/>
          <p:cNvSpPr>
            <a:spLocks noGrp="1"/>
          </p:cNvSpPr>
          <p:nvPr>
            <p:ph type="sldNum" sz="quarter" idx="12"/>
          </p:nvPr>
        </p:nvSpPr>
        <p:spPr/>
        <p:txBody>
          <a:bodyPr/>
          <a:lstStyle/>
          <a:p>
            <a:fld id="{CBA38C19-DD30-46F9-A559-7559A714E450}" type="slidenum">
              <a:rPr lang="en-US" smtClean="0"/>
              <a:t>9</a:t>
            </a:fld>
            <a:endParaRPr lang="en-US"/>
          </a:p>
        </p:txBody>
      </p:sp>
    </p:spTree>
    <p:extLst>
      <p:ext uri="{BB962C8B-B14F-4D97-AF65-F5344CB8AC3E}">
        <p14:creationId xmlns:p14="http://schemas.microsoft.com/office/powerpoint/2010/main" val="1302386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3649</TotalTime>
  <Words>707</Words>
  <Application>Microsoft Office PowerPoint</Application>
  <PresentationFormat>Widescreen</PresentationFormat>
  <Paragraphs>94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This picture shows the partial output of the query:</vt:lpstr>
      <vt:lpstr>PowerPoint Presentation</vt:lpstr>
      <vt:lpstr>The following CREATE PROCEDURE statement creates a new stored procedure that wraps the query above: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ritesh singh</cp:lastModifiedBy>
  <cp:revision>472</cp:revision>
  <dcterms:created xsi:type="dcterms:W3CDTF">2019-09-15T04:30:17Z</dcterms:created>
  <dcterms:modified xsi:type="dcterms:W3CDTF">2020-06-12T04:35:04Z</dcterms:modified>
</cp:coreProperties>
</file>