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6"/>
  </p:notesMasterIdLst>
  <p:handoutMasterIdLst>
    <p:handoutMasterId r:id="rId37"/>
  </p:handoutMasterIdLst>
  <p:sldIdLst>
    <p:sldId id="303" r:id="rId2"/>
    <p:sldId id="256"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1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a:t>
            </a:r>
            <a:r>
              <a:rPr lang="en-US" dirty="0" smtClean="0"/>
              <a:t>Programmer</a:t>
            </a:r>
            <a:endParaRPr lang="en-US" dirty="0" smtClean="0"/>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Class </a:t>
            </a:r>
            <a:r>
              <a:rPr lang="en-US" b="0" dirty="0" smtClean="0"/>
              <a:t>Visibility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 - and # symbols before an attribute and operation name in a class denote the visibility of the attribute and operation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denotes public attributes or operations</a:t>
            </a:r>
          </a:p>
          <a:p>
            <a:pPr marL="0" indent="0">
              <a:buNone/>
            </a:pPr>
            <a:r>
              <a:rPr lang="en-US" dirty="0"/>
              <a:t>- denotes private attributes or operations</a:t>
            </a:r>
          </a:p>
          <a:p>
            <a:pPr marL="0" indent="0">
              <a:buNone/>
            </a:pPr>
            <a:r>
              <a:rPr lang="en-US" dirty="0"/>
              <a:t># denotes protected attributes or operations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5122" name="Picture 2" descr="Class Visibil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794" y="2848019"/>
            <a:ext cx="3769636" cy="148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5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Parameter </a:t>
            </a:r>
            <a:r>
              <a:rPr lang="en-US" b="0" dirty="0" smtClean="0"/>
              <a:t>Directionality</a:t>
            </a:r>
            <a:endParaRPr lang="en-US" dirty="0"/>
          </a:p>
        </p:txBody>
      </p:sp>
      <p:sp>
        <p:nvSpPr>
          <p:cNvPr id="3" name="Content Placeholder 2"/>
          <p:cNvSpPr>
            <a:spLocks noGrp="1"/>
          </p:cNvSpPr>
          <p:nvPr>
            <p:ph idx="1"/>
          </p:nvPr>
        </p:nvSpPr>
        <p:spPr/>
        <p:txBody>
          <a:bodyPr/>
          <a:lstStyle/>
          <a:p>
            <a:pPr marL="0" indent="0">
              <a:buNone/>
            </a:pPr>
            <a:r>
              <a:rPr lang="en-US" dirty="0"/>
              <a:t>Each parameter in an operation (method) may be denoted as in, </a:t>
            </a:r>
            <a:r>
              <a:rPr lang="en-US" b="1" dirty="0"/>
              <a:t>out</a:t>
            </a:r>
            <a:r>
              <a:rPr lang="en-US" dirty="0"/>
              <a:t> or </a:t>
            </a:r>
            <a:r>
              <a:rPr lang="en-US" b="1" dirty="0" err="1"/>
              <a:t>inout</a:t>
            </a:r>
            <a:r>
              <a:rPr lang="en-US" dirty="0"/>
              <a:t> which specifies its direction with respect to the caller. This directionality is shown before the parameter name</a:t>
            </a:r>
            <a:r>
              <a:rPr lang="en-US" dirty="0" smtClean="0"/>
              <a:t>.</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6146" name="Picture 2" descr="Parameter Direction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380580"/>
            <a:ext cx="4434296" cy="210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93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Perspectives of Class </a:t>
            </a:r>
            <a:r>
              <a:rPr lang="en-US" b="0" dirty="0" smtClean="0"/>
              <a:t>Diagram</a:t>
            </a:r>
            <a:endParaRPr lang="en-US" dirty="0"/>
          </a:p>
        </p:txBody>
      </p:sp>
      <p:sp>
        <p:nvSpPr>
          <p:cNvPr id="3" name="Content Placeholder 2"/>
          <p:cNvSpPr>
            <a:spLocks noGrp="1"/>
          </p:cNvSpPr>
          <p:nvPr>
            <p:ph idx="1"/>
          </p:nvPr>
        </p:nvSpPr>
        <p:spPr/>
        <p:txBody>
          <a:bodyPr/>
          <a:lstStyle/>
          <a:p>
            <a:pPr marL="0" indent="0">
              <a:buNone/>
            </a:pPr>
            <a:r>
              <a:rPr lang="en-US" dirty="0"/>
              <a:t>The choice of perspective depends on how far along you are in the development process. During the formulation of a domain model, for example, you would seldom move past the conceptual perspective. Analysis models will typically feature a mix of conceptual and specification perspectives. Design model development will typically start with heavy emphasis on the specification perspective, and evolve into the implementation perspective.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230892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A diagram can be interpreted from various perspectives:</a:t>
            </a:r>
          </a:p>
          <a:p>
            <a:pPr marL="0" indent="0">
              <a:buNone/>
            </a:pPr>
            <a:endParaRPr lang="en-US" dirty="0"/>
          </a:p>
          <a:p>
            <a:r>
              <a:rPr lang="en-US" dirty="0" smtClean="0"/>
              <a:t>Conceptual: represents the concepts in the domain</a:t>
            </a:r>
          </a:p>
          <a:p>
            <a:r>
              <a:rPr lang="en-US" dirty="0" smtClean="0"/>
              <a:t>Specification: focus is on the interfaces of Abstract Data Type (ADTs) in the software</a:t>
            </a:r>
          </a:p>
          <a:p>
            <a:r>
              <a:rPr lang="en-US" dirty="0" smtClean="0"/>
              <a:t>Implementation: describes how classes will implement their interfaces</a:t>
            </a:r>
          </a:p>
          <a:p>
            <a:pPr marL="0" indent="0">
              <a:buNone/>
            </a:pPr>
            <a:r>
              <a:rPr lang="en-US" dirty="0" smtClean="0"/>
              <a:t>The </a:t>
            </a:r>
            <a:r>
              <a:rPr lang="en-US" dirty="0"/>
              <a:t>perspective affects the amount of detail to be supplied and the kinds of relationships worth presenting. As we mentioned above, the class name is the only mandatory information.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205426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7170" name="Picture 2" descr="Perspectives of Class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947" y="2286000"/>
            <a:ext cx="10859152" cy="330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4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Relationships between </a:t>
            </a:r>
            <a:r>
              <a:rPr lang="en-US" b="0" dirty="0" smtClean="0"/>
              <a:t>classes</a:t>
            </a:r>
            <a:endParaRPr lang="en-US" dirty="0"/>
          </a:p>
        </p:txBody>
      </p:sp>
      <p:sp>
        <p:nvSpPr>
          <p:cNvPr id="3" name="Content Placeholder 2"/>
          <p:cNvSpPr>
            <a:spLocks noGrp="1"/>
          </p:cNvSpPr>
          <p:nvPr>
            <p:ph idx="1"/>
          </p:nvPr>
        </p:nvSpPr>
        <p:spPr/>
        <p:txBody>
          <a:bodyPr/>
          <a:lstStyle/>
          <a:p>
            <a:pPr marL="0" indent="0">
              <a:buNone/>
            </a:pPr>
            <a:r>
              <a:rPr lang="en-US" dirty="0"/>
              <a:t>UML is not just about pretty pictures. If used correctly, UML precisely conveys how code should be implemented from diagrams. If precisely interpreted, the implemented code will correctly reflect the intent of the designer. Can you describe what each of the relationships mean relative to your target programming language shown in the Figure below?</a:t>
            </a:r>
          </a:p>
          <a:p>
            <a:pPr marL="0" indent="0">
              <a:buNone/>
            </a:pPr>
            <a:endParaRPr lang="en-US" dirty="0"/>
          </a:p>
          <a:p>
            <a:pPr marL="0" indent="0">
              <a:buNone/>
            </a:pPr>
            <a:r>
              <a:rPr lang="en-US" dirty="0"/>
              <a:t>If you can't yet recognize them, no problem this section is meant to help you to understand UML class relationships. A class may be involved in one or more relationships with other classes.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04585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relationship can be one of the following types: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8194" name="Picture 2" descr="Relationships between clas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3726" y="1773488"/>
            <a:ext cx="4469674" cy="412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9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Inheritance (or Generalization</a:t>
            </a:r>
            <a:r>
              <a:rPr lang="en-US" b="0" dirty="0" smtClean="0"/>
              <a:t>):</a:t>
            </a:r>
            <a:endParaRPr lang="en-US" dirty="0"/>
          </a:p>
        </p:txBody>
      </p:sp>
      <p:sp>
        <p:nvSpPr>
          <p:cNvPr id="3" name="Content Placeholder 2"/>
          <p:cNvSpPr>
            <a:spLocks noGrp="1"/>
          </p:cNvSpPr>
          <p:nvPr>
            <p:ph idx="1"/>
          </p:nvPr>
        </p:nvSpPr>
        <p:spPr/>
        <p:txBody>
          <a:bodyPr/>
          <a:lstStyle/>
          <a:p>
            <a:pPr marL="0" indent="0">
              <a:buNone/>
            </a:pPr>
            <a:r>
              <a:rPr lang="en-US" dirty="0"/>
              <a:t>A generalization is a taxonomic relationship between a more general classifier and a more specific classifier. Each instance of the specific classifier is also an indirect instance of the general classifier. Thus, the specific classifier inherits the features of the more general classifier.</a:t>
            </a:r>
          </a:p>
          <a:p>
            <a:pPr marL="0" indent="0">
              <a:buNone/>
            </a:pPr>
            <a:endParaRPr lang="en-US" dirty="0"/>
          </a:p>
          <a:p>
            <a:pPr marL="0" indent="0">
              <a:buNone/>
            </a:pPr>
            <a:r>
              <a:rPr lang="en-US" dirty="0"/>
              <a:t>Represents an "is-a" relationship.</a:t>
            </a:r>
          </a:p>
          <a:p>
            <a:pPr marL="0" indent="0">
              <a:buNone/>
            </a:pPr>
            <a:r>
              <a:rPr lang="en-US" dirty="0"/>
              <a:t>An abstract class name is shown in italics.</a:t>
            </a:r>
          </a:p>
          <a:p>
            <a:pPr marL="0" indent="0">
              <a:buNone/>
            </a:pPr>
            <a:r>
              <a:rPr lang="en-US" dirty="0"/>
              <a:t>SubClass1 and SubClass2 are specializations of </a:t>
            </a:r>
            <a:r>
              <a:rPr lang="en-US" dirty="0" err="1"/>
              <a:t>SuperClass</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254541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figure below shows an example of inheritance hierarchy. SubClass1 and SubClass2 are derived from </a:t>
            </a:r>
            <a:r>
              <a:rPr lang="en-US" dirty="0" err="1"/>
              <a:t>SuperClass</a:t>
            </a:r>
            <a:r>
              <a:rPr lang="en-US" dirty="0"/>
              <a:t>. The relationship is displayed as a solid line with a hollow arrowhead that points from the child element to the parent element</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pic>
        <p:nvPicPr>
          <p:cNvPr id="6" name="Picture 5"/>
          <p:cNvPicPr>
            <a:picLocks noChangeAspect="1"/>
          </p:cNvPicPr>
          <p:nvPr/>
        </p:nvPicPr>
        <p:blipFill>
          <a:blip r:embed="rId2"/>
          <a:stretch>
            <a:fillRect/>
          </a:stretch>
        </p:blipFill>
        <p:spPr>
          <a:xfrm>
            <a:off x="5110162" y="3580447"/>
            <a:ext cx="3500438" cy="2384356"/>
          </a:xfrm>
          <a:prstGeom prst="rect">
            <a:avLst/>
          </a:prstGeom>
        </p:spPr>
      </p:pic>
    </p:spTree>
    <p:extLst>
      <p:ext uri="{BB962C8B-B14F-4D97-AF65-F5344CB8AC3E}">
        <p14:creationId xmlns:p14="http://schemas.microsoft.com/office/powerpoint/2010/main" val="1028549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Inheritance Example - </a:t>
            </a:r>
            <a:r>
              <a:rPr lang="en-US" b="0" dirty="0" smtClean="0"/>
              <a:t>Shapes</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
        <p:nvSpPr>
          <p:cNvPr id="7" name="Content Placeholder 6"/>
          <p:cNvSpPr>
            <a:spLocks noGrp="1"/>
          </p:cNvSpPr>
          <p:nvPr>
            <p:ph idx="1"/>
          </p:nvPr>
        </p:nvSpPr>
        <p:spPr/>
        <p:txBody>
          <a:bodyPr/>
          <a:lstStyle/>
          <a:p>
            <a:pPr marL="0" indent="0">
              <a:buNone/>
            </a:pPr>
            <a:r>
              <a:rPr lang="en-US" dirty="0"/>
              <a:t>The figure below shows an inheritance example with two styles. Although the connectors are drawn differently, they are semantically equivalent</a:t>
            </a:r>
            <a:r>
              <a:rPr lang="en-US" dirty="0" smtClean="0"/>
              <a:t>.</a:t>
            </a:r>
          </a:p>
          <a:p>
            <a:pPr marL="0" indent="0">
              <a:buNone/>
            </a:pPr>
            <a:endParaRPr lang="en-US" dirty="0"/>
          </a:p>
        </p:txBody>
      </p:sp>
      <p:pic>
        <p:nvPicPr>
          <p:cNvPr id="8" name="Picture 7"/>
          <p:cNvPicPr>
            <a:picLocks noChangeAspect="1"/>
          </p:cNvPicPr>
          <p:nvPr/>
        </p:nvPicPr>
        <p:blipFill>
          <a:blip r:embed="rId2"/>
          <a:stretch>
            <a:fillRect/>
          </a:stretch>
        </p:blipFill>
        <p:spPr>
          <a:xfrm>
            <a:off x="5895975" y="2637200"/>
            <a:ext cx="2714625" cy="3438525"/>
          </a:xfrm>
          <a:prstGeom prst="rect">
            <a:avLst/>
          </a:prstGeom>
        </p:spPr>
      </p:pic>
    </p:spTree>
    <p:extLst>
      <p:ext uri="{BB962C8B-B14F-4D97-AF65-F5344CB8AC3E}">
        <p14:creationId xmlns:p14="http://schemas.microsoft.com/office/powerpoint/2010/main" val="390688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b="1" dirty="0" smtClean="0"/>
              <a:t>What is Class</a:t>
            </a:r>
            <a:r>
              <a:rPr lang="en-US" b="1" dirty="0" smtClean="0"/>
              <a:t>?</a:t>
            </a:r>
            <a:endParaRPr lang="en-US" b="1" dirty="0" smtClean="0"/>
          </a:p>
          <a:p>
            <a:pPr marL="342900" indent="-342900">
              <a:buFont typeface="Arial" panose="020B0604020202020204" pitchFamily="34" charset="0"/>
              <a:buChar char="•"/>
            </a:pPr>
            <a:r>
              <a:rPr lang="en-US" b="1" dirty="0"/>
              <a:t>What is Class Diagram?</a:t>
            </a:r>
            <a:endParaRPr lang="en-US" b="1" dirty="0"/>
          </a:p>
          <a:p>
            <a:pPr marL="342900" indent="-342900">
              <a:buFont typeface="Arial" panose="020B0604020202020204" pitchFamily="34" charset="0"/>
              <a:buChar char="•"/>
            </a:pPr>
            <a:r>
              <a:rPr lang="en-US" b="1" dirty="0"/>
              <a:t>UML Class </a:t>
            </a:r>
            <a:r>
              <a:rPr lang="en-US" b="1" dirty="0" smtClean="0"/>
              <a:t>Notation</a:t>
            </a:r>
          </a:p>
          <a:p>
            <a:pPr marL="342900" indent="-342900">
              <a:buFont typeface="Arial" panose="020B0604020202020204" pitchFamily="34" charset="0"/>
              <a:buChar char="•"/>
            </a:pPr>
            <a:r>
              <a:rPr lang="en-US" b="1" dirty="0" smtClean="0"/>
              <a:t>Perspectives </a:t>
            </a:r>
            <a:r>
              <a:rPr lang="en-US" b="1" dirty="0"/>
              <a:t>of Class </a:t>
            </a:r>
            <a:r>
              <a:rPr lang="en-US" b="1" dirty="0" smtClean="0"/>
              <a:t>Diagram</a:t>
            </a:r>
          </a:p>
          <a:p>
            <a:pPr marL="342900" indent="-342900">
              <a:buFont typeface="Arial" panose="020B0604020202020204" pitchFamily="34" charset="0"/>
              <a:buChar char="•"/>
            </a:pPr>
            <a:r>
              <a:rPr lang="en-US" b="1" dirty="0"/>
              <a:t>Relationships between </a:t>
            </a:r>
            <a:r>
              <a:rPr lang="en-US" b="1" dirty="0" smtClean="0"/>
              <a:t>classes</a:t>
            </a:r>
          </a:p>
          <a:p>
            <a:pPr marL="342900" indent="-342900">
              <a:buFont typeface="Arial" panose="020B0604020202020204" pitchFamily="34" charset="0"/>
              <a:buChar char="•"/>
            </a:pPr>
            <a:r>
              <a:rPr lang="en-US" b="1" dirty="0" smtClean="0"/>
              <a:t>Example of </a:t>
            </a:r>
            <a:r>
              <a:rPr lang="en-US" b="1" smtClean="0"/>
              <a:t>Class Diagram</a:t>
            </a:r>
            <a:endParaRPr lang="en-US" b="1" dirty="0" smtClean="0"/>
          </a:p>
          <a:p>
            <a:pPr marL="342900" indent="-342900" algn="ctr">
              <a:buFont typeface="Arial" panose="020B0604020202020204" pitchFamily="34" charset="0"/>
              <a:buChar char="•"/>
            </a:pPr>
            <a:endParaRPr lang="en-US" b="1" dirty="0"/>
          </a:p>
          <a:p>
            <a:pPr marL="342900" indent="-342900">
              <a:buFont typeface="Arial" panose="020B0604020202020204" pitchFamily="34" charset="0"/>
              <a:buChar char="•"/>
            </a:pPr>
            <a:endParaRPr lang="en-US" dirty="0"/>
          </a:p>
          <a:p>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Association</a:t>
            </a:r>
            <a:endParaRPr lang="en-US" dirty="0"/>
          </a:p>
        </p:txBody>
      </p:sp>
      <p:sp>
        <p:nvSpPr>
          <p:cNvPr id="3" name="Content Placeholder 2"/>
          <p:cNvSpPr>
            <a:spLocks noGrp="1"/>
          </p:cNvSpPr>
          <p:nvPr>
            <p:ph idx="1"/>
          </p:nvPr>
        </p:nvSpPr>
        <p:spPr/>
        <p:txBody>
          <a:bodyPr/>
          <a:lstStyle/>
          <a:p>
            <a:pPr marL="0" indent="0">
              <a:buNone/>
            </a:pPr>
            <a:r>
              <a:rPr lang="en-US" dirty="0" smtClean="0"/>
              <a:t>Associations </a:t>
            </a:r>
            <a:r>
              <a:rPr lang="en-US" dirty="0"/>
              <a:t>are relationships between classes in a UML Class Diagram. They are represented by a solid line between classes. Associations are typically named using a verb or verb phrase which reflects the real world problem domain.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502261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Simple </a:t>
            </a:r>
            <a:r>
              <a:rPr lang="en-US" b="0" dirty="0" smtClean="0"/>
              <a:t>Association</a:t>
            </a:r>
            <a:endParaRPr lang="en-US" dirty="0"/>
          </a:p>
        </p:txBody>
      </p:sp>
      <p:sp>
        <p:nvSpPr>
          <p:cNvPr id="3" name="Content Placeholder 2"/>
          <p:cNvSpPr>
            <a:spLocks noGrp="1"/>
          </p:cNvSpPr>
          <p:nvPr>
            <p:ph idx="1"/>
          </p:nvPr>
        </p:nvSpPr>
        <p:spPr/>
        <p:txBody>
          <a:bodyPr/>
          <a:lstStyle/>
          <a:p>
            <a:r>
              <a:rPr lang="en-US" dirty="0"/>
              <a:t>A structural link between two peer classes.</a:t>
            </a:r>
          </a:p>
          <a:p>
            <a:r>
              <a:rPr lang="en-US" dirty="0"/>
              <a:t>There is an association between Class1 and Class2</a:t>
            </a:r>
          </a:p>
          <a:p>
            <a:pPr marL="0" indent="0">
              <a:buNone/>
            </a:pPr>
            <a:r>
              <a:rPr lang="en-US" dirty="0"/>
              <a:t>The figure below shows an example of simple association. There is an association that connects the &lt;&lt;control&gt;&gt; class Class1 and &lt;&lt;boundary&gt;&gt; class Class2. The relationship is displayed as a solid line connecting the two classes.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pic>
        <p:nvPicPr>
          <p:cNvPr id="6" name="Picture 5"/>
          <p:cNvPicPr>
            <a:picLocks noChangeAspect="1"/>
          </p:cNvPicPr>
          <p:nvPr/>
        </p:nvPicPr>
        <p:blipFill>
          <a:blip r:embed="rId2"/>
          <a:stretch>
            <a:fillRect/>
          </a:stretch>
        </p:blipFill>
        <p:spPr>
          <a:xfrm>
            <a:off x="5201466" y="4621801"/>
            <a:ext cx="3302454" cy="818039"/>
          </a:xfrm>
          <a:prstGeom prst="rect">
            <a:avLst/>
          </a:prstGeom>
        </p:spPr>
      </p:pic>
    </p:spTree>
    <p:extLst>
      <p:ext uri="{BB962C8B-B14F-4D97-AF65-F5344CB8AC3E}">
        <p14:creationId xmlns:p14="http://schemas.microsoft.com/office/powerpoint/2010/main" val="406784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Cardinality</a:t>
            </a:r>
            <a:endParaRPr lang="en-US" dirty="0"/>
          </a:p>
        </p:txBody>
      </p:sp>
      <p:sp>
        <p:nvSpPr>
          <p:cNvPr id="3" name="Content Placeholder 2"/>
          <p:cNvSpPr>
            <a:spLocks noGrp="1"/>
          </p:cNvSpPr>
          <p:nvPr>
            <p:ph idx="1"/>
          </p:nvPr>
        </p:nvSpPr>
        <p:spPr/>
        <p:txBody>
          <a:bodyPr/>
          <a:lstStyle/>
          <a:p>
            <a:pPr marL="0" indent="0">
              <a:buNone/>
            </a:pPr>
            <a:r>
              <a:rPr lang="en-US" dirty="0"/>
              <a:t>Cardinality is expressed in terms of:</a:t>
            </a:r>
          </a:p>
          <a:p>
            <a:pPr marL="0" indent="0">
              <a:buNone/>
            </a:pPr>
            <a:endParaRPr lang="en-US" dirty="0"/>
          </a:p>
          <a:p>
            <a:r>
              <a:rPr lang="en-US" dirty="0"/>
              <a:t>one to one</a:t>
            </a:r>
          </a:p>
          <a:p>
            <a:r>
              <a:rPr lang="en-US" dirty="0"/>
              <a:t>one to many</a:t>
            </a:r>
          </a:p>
          <a:p>
            <a:r>
              <a:rPr lang="en-US" dirty="0"/>
              <a:t>many to many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22</a:t>
            </a:fld>
            <a:endParaRPr lang="en-US"/>
          </a:p>
        </p:txBody>
      </p:sp>
      <p:pic>
        <p:nvPicPr>
          <p:cNvPr id="6" name="Picture 5"/>
          <p:cNvPicPr>
            <a:picLocks noChangeAspect="1"/>
          </p:cNvPicPr>
          <p:nvPr/>
        </p:nvPicPr>
        <p:blipFill>
          <a:blip r:embed="rId2"/>
          <a:stretch>
            <a:fillRect/>
          </a:stretch>
        </p:blipFill>
        <p:spPr>
          <a:xfrm>
            <a:off x="4710112" y="2532833"/>
            <a:ext cx="3900488" cy="3404550"/>
          </a:xfrm>
          <a:prstGeom prst="rect">
            <a:avLst/>
          </a:prstGeom>
        </p:spPr>
      </p:pic>
    </p:spTree>
    <p:extLst>
      <p:ext uri="{BB962C8B-B14F-4D97-AF65-F5344CB8AC3E}">
        <p14:creationId xmlns:p14="http://schemas.microsoft.com/office/powerpoint/2010/main" val="836373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Aggregation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A special type of association</a:t>
            </a:r>
            <a:r>
              <a:rPr lang="en-US" dirty="0" smtClean="0"/>
              <a:t>.</a:t>
            </a:r>
            <a:endParaRPr lang="en-US" dirty="0"/>
          </a:p>
          <a:p>
            <a:pPr marL="0" indent="0">
              <a:buNone/>
            </a:pPr>
            <a:r>
              <a:rPr lang="en-US" dirty="0"/>
              <a:t>It represents a "part of" relationship.</a:t>
            </a:r>
          </a:p>
          <a:p>
            <a:pPr marL="0" indent="0">
              <a:buNone/>
            </a:pPr>
            <a:r>
              <a:rPr lang="en-US" dirty="0"/>
              <a:t>Class2 is part of Class1.</a:t>
            </a:r>
          </a:p>
          <a:p>
            <a:pPr marL="0" indent="0">
              <a:buNone/>
            </a:pPr>
            <a:r>
              <a:rPr lang="en-US" dirty="0"/>
              <a:t>Many instances (denoted by the *) of Class2 can be associated with Class1.</a:t>
            </a:r>
          </a:p>
          <a:p>
            <a:pPr marL="0" indent="0">
              <a:buNone/>
            </a:pPr>
            <a:r>
              <a:rPr lang="en-US" dirty="0"/>
              <a:t>Objects of Class1 and Class2 have separate lifetimes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172441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figure below shows an example of aggregation. The relationship is displayed as a solid line with a unfilled diamond at the association end, which is connected to the class that represents the aggregate.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24</a:t>
            </a:fld>
            <a:endParaRPr lang="en-US"/>
          </a:p>
        </p:txBody>
      </p:sp>
      <p:pic>
        <p:nvPicPr>
          <p:cNvPr id="6" name="Picture 5"/>
          <p:cNvPicPr>
            <a:picLocks noChangeAspect="1"/>
          </p:cNvPicPr>
          <p:nvPr/>
        </p:nvPicPr>
        <p:blipFill>
          <a:blip r:embed="rId2"/>
          <a:stretch>
            <a:fillRect/>
          </a:stretch>
        </p:blipFill>
        <p:spPr>
          <a:xfrm>
            <a:off x="2841479" y="3370217"/>
            <a:ext cx="4839481" cy="1198771"/>
          </a:xfrm>
          <a:prstGeom prst="rect">
            <a:avLst/>
          </a:prstGeom>
        </p:spPr>
      </p:pic>
    </p:spTree>
    <p:extLst>
      <p:ext uri="{BB962C8B-B14F-4D97-AF65-F5344CB8AC3E}">
        <p14:creationId xmlns:p14="http://schemas.microsoft.com/office/powerpoint/2010/main" val="3959246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Composition</a:t>
            </a:r>
            <a:endParaRPr lang="en-US" dirty="0"/>
          </a:p>
        </p:txBody>
      </p:sp>
      <p:sp>
        <p:nvSpPr>
          <p:cNvPr id="3" name="Content Placeholder 2"/>
          <p:cNvSpPr>
            <a:spLocks noGrp="1"/>
          </p:cNvSpPr>
          <p:nvPr>
            <p:ph idx="1"/>
          </p:nvPr>
        </p:nvSpPr>
        <p:spPr/>
        <p:txBody>
          <a:bodyPr/>
          <a:lstStyle/>
          <a:p>
            <a:r>
              <a:rPr lang="en-US" dirty="0"/>
              <a:t>A special type of aggregation where parts are destroyed when the whole is destroyed.</a:t>
            </a:r>
          </a:p>
          <a:p>
            <a:r>
              <a:rPr lang="en-US" dirty="0"/>
              <a:t>Objects of Class2 live and die with Class1.</a:t>
            </a:r>
          </a:p>
          <a:p>
            <a:r>
              <a:rPr lang="en-US" dirty="0"/>
              <a:t>Class2 cannot stand by itself.</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388351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figure below shows an example of composition. The relationship is displayed as a solid line with a filled diamond at the association end, which is connected to the class that represents the whole or composite.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418090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figure below shows an example of composition. The relationship is displayed as a solid line with a filled diamond at the association end, which is connected to the class that represents the whole or composite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27</a:t>
            </a:fld>
            <a:endParaRPr lang="en-US"/>
          </a:p>
        </p:txBody>
      </p:sp>
      <p:pic>
        <p:nvPicPr>
          <p:cNvPr id="6" name="Picture 5"/>
          <p:cNvPicPr>
            <a:picLocks noChangeAspect="1"/>
          </p:cNvPicPr>
          <p:nvPr/>
        </p:nvPicPr>
        <p:blipFill>
          <a:blip r:embed="rId2"/>
          <a:stretch>
            <a:fillRect/>
          </a:stretch>
        </p:blipFill>
        <p:spPr>
          <a:xfrm>
            <a:off x="2614748" y="3642087"/>
            <a:ext cx="4914265" cy="1217295"/>
          </a:xfrm>
          <a:prstGeom prst="rect">
            <a:avLst/>
          </a:prstGeom>
        </p:spPr>
      </p:pic>
    </p:spTree>
    <p:extLst>
      <p:ext uri="{BB962C8B-B14F-4D97-AF65-F5344CB8AC3E}">
        <p14:creationId xmlns:p14="http://schemas.microsoft.com/office/powerpoint/2010/main" val="1160325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object of one class might use an object of another class in the code of a method. If the object is not stored in any field, then this is modeled as a dependency relationship.</a:t>
            </a:r>
          </a:p>
          <a:p>
            <a:r>
              <a:rPr lang="en-US" dirty="0"/>
              <a:t>A special type of association.</a:t>
            </a:r>
          </a:p>
          <a:p>
            <a:r>
              <a:rPr lang="en-US" dirty="0"/>
              <a:t>Exists between two classes if changes to the definition of one may cause changes to the other (but not the other way around).</a:t>
            </a:r>
          </a:p>
          <a:p>
            <a:r>
              <a:rPr lang="en-US" dirty="0"/>
              <a:t>Class1 depends on Class2</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28</a:t>
            </a:fld>
            <a:endParaRPr lang="en-US"/>
          </a:p>
        </p:txBody>
      </p:sp>
    </p:spTree>
    <p:extLst>
      <p:ext uri="{BB962C8B-B14F-4D97-AF65-F5344CB8AC3E}">
        <p14:creationId xmlns:p14="http://schemas.microsoft.com/office/powerpoint/2010/main" val="2230575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figure below shows an example of dependency. The relationship is displayed as a dashed line with an open arrow</a:t>
            </a:r>
            <a:r>
              <a:rPr lang="en-US" dirty="0" smtClean="0"/>
              <a:t>.</a:t>
            </a:r>
          </a:p>
          <a:p>
            <a:pPr marL="0" indent="0">
              <a:buNone/>
            </a:pPr>
            <a:endParaRPr lang="en-US" dirty="0"/>
          </a:p>
          <a:p>
            <a:pPr marL="0" indent="0">
              <a:buNone/>
            </a:pPr>
            <a:endParaRPr lang="en-US" dirty="0" smtClean="0"/>
          </a:p>
          <a:p>
            <a:pPr marL="0" indent="0">
              <a:buNone/>
            </a:pPr>
            <a:r>
              <a:rPr lang="en-US" dirty="0" smtClean="0"/>
              <a:t>The </a:t>
            </a:r>
            <a:r>
              <a:rPr lang="en-US" dirty="0"/>
              <a:t>figure below shows another example of dependency. The Person class might have a </a:t>
            </a:r>
            <a:r>
              <a:rPr lang="en-US" dirty="0" err="1"/>
              <a:t>hasRead</a:t>
            </a:r>
            <a:r>
              <a:rPr lang="en-US" dirty="0"/>
              <a:t> method with a Book parameter that returns true if the person has read the book (perhaps by checking some database).</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29</a:t>
            </a:fld>
            <a:endParaRPr lang="en-US"/>
          </a:p>
        </p:txBody>
      </p:sp>
      <p:pic>
        <p:nvPicPr>
          <p:cNvPr id="6" name="Picture 5"/>
          <p:cNvPicPr>
            <a:picLocks noChangeAspect="1"/>
          </p:cNvPicPr>
          <p:nvPr/>
        </p:nvPicPr>
        <p:blipFill>
          <a:blip r:embed="rId2"/>
          <a:stretch>
            <a:fillRect/>
          </a:stretch>
        </p:blipFill>
        <p:spPr>
          <a:xfrm>
            <a:off x="4496071" y="2806065"/>
            <a:ext cx="3226739" cy="799284"/>
          </a:xfrm>
          <a:prstGeom prst="rect">
            <a:avLst/>
          </a:prstGeom>
        </p:spPr>
      </p:pic>
      <p:pic>
        <p:nvPicPr>
          <p:cNvPr id="7" name="Picture 6"/>
          <p:cNvPicPr>
            <a:picLocks noChangeAspect="1"/>
          </p:cNvPicPr>
          <p:nvPr/>
        </p:nvPicPr>
        <p:blipFill>
          <a:blip r:embed="rId3"/>
          <a:stretch>
            <a:fillRect/>
          </a:stretch>
        </p:blipFill>
        <p:spPr>
          <a:xfrm>
            <a:off x="3183739" y="5206228"/>
            <a:ext cx="7126615" cy="970735"/>
          </a:xfrm>
          <a:prstGeom prst="rect">
            <a:avLst/>
          </a:prstGeom>
        </p:spPr>
      </p:pic>
    </p:spTree>
    <p:extLst>
      <p:ext uri="{BB962C8B-B14F-4D97-AF65-F5344CB8AC3E}">
        <p14:creationId xmlns:p14="http://schemas.microsoft.com/office/powerpoint/2010/main" val="251265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Class</a:t>
            </a:r>
          </a:p>
        </p:txBody>
      </p:sp>
      <p:sp>
        <p:nvSpPr>
          <p:cNvPr id="3" name="Content Placeholder 2"/>
          <p:cNvSpPr>
            <a:spLocks noGrp="1"/>
          </p:cNvSpPr>
          <p:nvPr>
            <p:ph idx="1"/>
          </p:nvPr>
        </p:nvSpPr>
        <p:spPr/>
        <p:txBody>
          <a:bodyPr/>
          <a:lstStyle/>
          <a:p>
            <a:pPr marL="0" indent="0">
              <a:buNone/>
            </a:pPr>
            <a:r>
              <a:rPr lang="en-US" dirty="0"/>
              <a:t>A Class is a blueprint that is used to create Object. </a:t>
            </a:r>
            <a:endParaRPr lang="en-US" dirty="0" smtClean="0"/>
          </a:p>
          <a:p>
            <a:pPr marL="0" indent="0">
              <a:buNone/>
            </a:pPr>
            <a:r>
              <a:rPr lang="en-US" dirty="0" smtClean="0"/>
              <a:t>The </a:t>
            </a:r>
            <a:r>
              <a:rPr lang="en-US" dirty="0"/>
              <a:t>Class defines what object can do</a:t>
            </a:r>
            <a:r>
              <a:rPr lang="en-US" dirty="0" smtClean="0"/>
              <a:t>.</a:t>
            </a:r>
          </a:p>
          <a:p>
            <a:pPr marL="0" indent="0">
              <a:buNone/>
            </a:pPr>
            <a:r>
              <a:rPr lang="en-US" dirty="0" smtClean="0"/>
              <a:t>Example:</a:t>
            </a:r>
          </a:p>
          <a:p>
            <a:pPr marL="0" indent="0">
              <a:buNone/>
            </a:pPr>
            <a:r>
              <a:rPr lang="en-US" dirty="0" smtClean="0"/>
              <a:t>A dog </a:t>
            </a:r>
            <a:r>
              <a:rPr lang="en-US" dirty="0"/>
              <a:t>has states - color, name, breed as well as behaviors -wagging, barking, eating. An object is an instance of a class.</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979034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Realization</a:t>
            </a:r>
            <a:endParaRPr lang="en-US" dirty="0"/>
          </a:p>
        </p:txBody>
      </p:sp>
      <p:sp>
        <p:nvSpPr>
          <p:cNvPr id="3" name="Content Placeholder 2"/>
          <p:cNvSpPr>
            <a:spLocks noGrp="1"/>
          </p:cNvSpPr>
          <p:nvPr>
            <p:ph idx="1"/>
          </p:nvPr>
        </p:nvSpPr>
        <p:spPr/>
        <p:txBody>
          <a:bodyPr/>
          <a:lstStyle/>
          <a:p>
            <a:r>
              <a:rPr lang="en-US" dirty="0" smtClean="0"/>
              <a:t>Realization </a:t>
            </a:r>
            <a:r>
              <a:rPr lang="en-US" dirty="0"/>
              <a:t>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30</a:t>
            </a:fld>
            <a:endParaRPr lang="en-US"/>
          </a:p>
        </p:txBody>
      </p:sp>
    </p:spTree>
    <p:extLst>
      <p:ext uri="{BB962C8B-B14F-4D97-AF65-F5344CB8AC3E}">
        <p14:creationId xmlns:p14="http://schemas.microsoft.com/office/powerpoint/2010/main" val="158017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example, the Owner interface might specify methods for acquiring property and disposing of property. The Person and Corporation classes need to implement these methods, possibly in very different ways.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31</a:t>
            </a:fld>
            <a:endParaRPr lang="en-US"/>
          </a:p>
        </p:txBody>
      </p:sp>
      <p:pic>
        <p:nvPicPr>
          <p:cNvPr id="6" name="Picture 5"/>
          <p:cNvPicPr>
            <a:picLocks noChangeAspect="1"/>
          </p:cNvPicPr>
          <p:nvPr/>
        </p:nvPicPr>
        <p:blipFill>
          <a:blip r:embed="rId2"/>
          <a:stretch>
            <a:fillRect/>
          </a:stretch>
        </p:blipFill>
        <p:spPr>
          <a:xfrm>
            <a:off x="3880621" y="3314428"/>
            <a:ext cx="4035470" cy="2833162"/>
          </a:xfrm>
          <a:prstGeom prst="rect">
            <a:avLst/>
          </a:prstGeom>
        </p:spPr>
      </p:pic>
    </p:spTree>
    <p:extLst>
      <p:ext uri="{BB962C8B-B14F-4D97-AF65-F5344CB8AC3E}">
        <p14:creationId xmlns:p14="http://schemas.microsoft.com/office/powerpoint/2010/main" val="1800112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Class Diagram Example: Order </a:t>
            </a:r>
            <a:r>
              <a:rPr lang="en-US" b="0" dirty="0" smtClean="0"/>
              <a:t>System</a:t>
            </a:r>
            <a:endParaRPr lang="en-US" dirty="0"/>
          </a:p>
        </p:txBody>
      </p:sp>
      <p:pic>
        <p:nvPicPr>
          <p:cNvPr id="6" name="Content Placeholder 5"/>
          <p:cNvPicPr>
            <a:picLocks noGrp="1" noChangeAspect="1"/>
          </p:cNvPicPr>
          <p:nvPr>
            <p:ph idx="1"/>
          </p:nvPr>
        </p:nvPicPr>
        <p:blipFill>
          <a:blip r:embed="rId2"/>
          <a:stretch>
            <a:fillRect/>
          </a:stretch>
        </p:blipFill>
        <p:spPr>
          <a:xfrm>
            <a:off x="1724298" y="1559207"/>
            <a:ext cx="8266476" cy="4617756"/>
          </a:xfrm>
          <a:prstGeom prst="rect">
            <a:avLst/>
          </a:prstGeom>
        </p:spPr>
      </p:pic>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32</a:t>
            </a:fld>
            <a:endParaRPr lang="en-US"/>
          </a:p>
        </p:txBody>
      </p:sp>
    </p:spTree>
    <p:extLst>
      <p:ext uri="{BB962C8B-B14F-4D97-AF65-F5344CB8AC3E}">
        <p14:creationId xmlns:p14="http://schemas.microsoft.com/office/powerpoint/2010/main" val="3117045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Class Diagram Example: </a:t>
            </a:r>
            <a:r>
              <a:rPr lang="en-US" b="0" dirty="0" smtClean="0"/>
              <a:t>GUI</a:t>
            </a:r>
            <a:endParaRPr lang="en-US" dirty="0"/>
          </a:p>
        </p:txBody>
      </p:sp>
      <p:sp>
        <p:nvSpPr>
          <p:cNvPr id="3" name="Content Placeholder 2"/>
          <p:cNvSpPr>
            <a:spLocks noGrp="1"/>
          </p:cNvSpPr>
          <p:nvPr>
            <p:ph idx="1"/>
          </p:nvPr>
        </p:nvSpPr>
        <p:spPr/>
        <p:txBody>
          <a:bodyPr/>
          <a:lstStyle/>
          <a:p>
            <a:pPr marL="0" indent="0">
              <a:buNone/>
            </a:pPr>
            <a:r>
              <a:rPr lang="en-US" dirty="0"/>
              <a:t>A class diagram may also have notes attached to classes or relationships</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33</a:t>
            </a:fld>
            <a:endParaRPr lang="en-US"/>
          </a:p>
        </p:txBody>
      </p:sp>
      <p:pic>
        <p:nvPicPr>
          <p:cNvPr id="6" name="Picture 5"/>
          <p:cNvPicPr>
            <a:picLocks noChangeAspect="1"/>
          </p:cNvPicPr>
          <p:nvPr/>
        </p:nvPicPr>
        <p:blipFill>
          <a:blip r:embed="rId2"/>
          <a:stretch>
            <a:fillRect/>
          </a:stretch>
        </p:blipFill>
        <p:spPr>
          <a:xfrm>
            <a:off x="2891383" y="2533514"/>
            <a:ext cx="8133668" cy="3550506"/>
          </a:xfrm>
          <a:prstGeom prst="rect">
            <a:avLst/>
          </a:prstGeom>
        </p:spPr>
      </p:pic>
    </p:spTree>
    <p:extLst>
      <p:ext uri="{BB962C8B-B14F-4D97-AF65-F5344CB8AC3E}">
        <p14:creationId xmlns:p14="http://schemas.microsoft.com/office/powerpoint/2010/main" val="274793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13800" dirty="0" smtClean="0"/>
              <a:t>Thank You</a:t>
            </a:r>
            <a:endParaRPr lang="en-US" sz="138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34</a:t>
            </a:fld>
            <a:endParaRPr lang="en-US"/>
          </a:p>
        </p:txBody>
      </p:sp>
    </p:spTree>
    <p:extLst>
      <p:ext uri="{BB962C8B-B14F-4D97-AF65-F5344CB8AC3E}">
        <p14:creationId xmlns:p14="http://schemas.microsoft.com/office/powerpoint/2010/main" val="311022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Class:</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pic>
        <p:nvPicPr>
          <p:cNvPr id="2050" name="Picture 2" descr="What is a cla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3400" y="2127779"/>
            <a:ext cx="5083423" cy="358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9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 Diagram?</a:t>
            </a:r>
            <a:endParaRPr lang="en-US" dirty="0"/>
          </a:p>
        </p:txBody>
      </p:sp>
      <p:sp>
        <p:nvSpPr>
          <p:cNvPr id="3" name="Content Placeholder 2"/>
          <p:cNvSpPr>
            <a:spLocks noGrp="1"/>
          </p:cNvSpPr>
          <p:nvPr>
            <p:ph idx="1"/>
          </p:nvPr>
        </p:nvSpPr>
        <p:spPr/>
        <p:txBody>
          <a:bodyPr/>
          <a:lstStyle/>
          <a:p>
            <a:r>
              <a:rPr lang="en-US" dirty="0"/>
              <a:t>Class Diagram defines the types of objects in the system and the different types of relationships that exist among them. It gives a high-level view of an application. This modeling method can run with almost all Object-Oriented Methods. A class can refer to another class. A class can have its objects or may inherit from other classes.</a:t>
            </a:r>
          </a:p>
          <a:p>
            <a:r>
              <a:rPr lang="en-US" dirty="0"/>
              <a:t>Class Diagram helps construct the code for the software application development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1783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UML Class </a:t>
            </a:r>
            <a:r>
              <a:rPr lang="en-US" b="0" dirty="0" smtClean="0"/>
              <a:t>Notation</a:t>
            </a:r>
            <a:endParaRPr lang="en-US" dirty="0"/>
          </a:p>
        </p:txBody>
      </p:sp>
      <p:sp>
        <p:nvSpPr>
          <p:cNvPr id="3" name="Content Placeholder 2"/>
          <p:cNvSpPr>
            <a:spLocks noGrp="1"/>
          </p:cNvSpPr>
          <p:nvPr>
            <p:ph idx="1"/>
          </p:nvPr>
        </p:nvSpPr>
        <p:spPr/>
        <p:txBody>
          <a:bodyPr/>
          <a:lstStyle/>
          <a:p>
            <a:pPr marL="0" indent="0">
              <a:buNone/>
            </a:pPr>
            <a:r>
              <a:rPr lang="en-US" dirty="0" smtClean="0"/>
              <a:t>A class represent a concept which encapsulates state (attributes) and behavior (operations). Each attribute has a type. Each operation has a signature. The class name is the only mandatory information.</a:t>
            </a:r>
          </a:p>
          <a:p>
            <a:pPr marL="0" indent="0">
              <a:buNone/>
            </a:pPr>
            <a:r>
              <a:rPr lang="en-US" b="1" dirty="0"/>
              <a:t>Class Name:</a:t>
            </a:r>
            <a:endParaRPr lang="en-US" dirty="0"/>
          </a:p>
          <a:p>
            <a:pPr marL="0" indent="0">
              <a:buNone/>
            </a:pPr>
            <a:r>
              <a:rPr lang="en-US" dirty="0"/>
              <a:t>The name of the class appears in the first partition.</a:t>
            </a:r>
          </a:p>
          <a:p>
            <a:pPr marL="0" indent="0">
              <a:buNone/>
            </a:pP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3076" name="Picture 4" descr="UML Class N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4" y="4157231"/>
            <a:ext cx="468630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78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Attributes:</a:t>
            </a:r>
            <a:endParaRPr lang="en-US" dirty="0"/>
          </a:p>
        </p:txBody>
      </p:sp>
      <p:sp>
        <p:nvSpPr>
          <p:cNvPr id="3" name="Content Placeholder 2"/>
          <p:cNvSpPr>
            <a:spLocks noGrp="1"/>
          </p:cNvSpPr>
          <p:nvPr>
            <p:ph idx="1"/>
          </p:nvPr>
        </p:nvSpPr>
        <p:spPr/>
        <p:txBody>
          <a:bodyPr/>
          <a:lstStyle/>
          <a:p>
            <a:r>
              <a:rPr lang="en-US" dirty="0"/>
              <a:t>Attributes are shown in the second partition.</a:t>
            </a:r>
          </a:p>
          <a:p>
            <a:r>
              <a:rPr lang="en-US" dirty="0"/>
              <a:t>The attribute type is shown after the colon.</a:t>
            </a:r>
          </a:p>
          <a:p>
            <a:r>
              <a:rPr lang="en-US" dirty="0"/>
              <a:t>Attributes map onto member variables (data members) in code.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25028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Operations (Methods):</a:t>
            </a:r>
            <a:endParaRPr lang="en-US" dirty="0"/>
          </a:p>
        </p:txBody>
      </p:sp>
      <p:sp>
        <p:nvSpPr>
          <p:cNvPr id="3" name="Content Placeholder 2"/>
          <p:cNvSpPr>
            <a:spLocks noGrp="1"/>
          </p:cNvSpPr>
          <p:nvPr>
            <p:ph idx="1"/>
          </p:nvPr>
        </p:nvSpPr>
        <p:spPr/>
        <p:txBody>
          <a:bodyPr/>
          <a:lstStyle/>
          <a:p>
            <a:r>
              <a:rPr lang="en-US" dirty="0"/>
              <a:t>Operations are shown in the third partition. They are services the class provides.</a:t>
            </a:r>
          </a:p>
          <a:p>
            <a:r>
              <a:rPr lang="en-US" dirty="0"/>
              <a:t>The return type of a method is shown after the colon at the end of the method signature.</a:t>
            </a:r>
          </a:p>
          <a:p>
            <a:r>
              <a:rPr lang="en-US" dirty="0"/>
              <a:t>The return type of method parameters are shown after the colon following the parameter name. Operations map onto class methods in code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48138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4098" name="Picture 2" descr="Class Oper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077" y="2808514"/>
            <a:ext cx="6623875" cy="190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0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3721</TotalTime>
  <Words>1412</Words>
  <Application>Microsoft Office PowerPoint</Application>
  <PresentationFormat>Widescreen</PresentationFormat>
  <Paragraphs>184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About Me</vt:lpstr>
      <vt:lpstr>Course Overview</vt:lpstr>
      <vt:lpstr>What is Class</vt:lpstr>
      <vt:lpstr>Example of Class:</vt:lpstr>
      <vt:lpstr>What is Class Diagram?</vt:lpstr>
      <vt:lpstr>UML Class Notation</vt:lpstr>
      <vt:lpstr>Class Attributes:</vt:lpstr>
      <vt:lpstr>Class Operations (Methods):</vt:lpstr>
      <vt:lpstr>PowerPoint Presentation</vt:lpstr>
      <vt:lpstr>Class Visibility</vt:lpstr>
      <vt:lpstr>Parameter Directionality</vt:lpstr>
      <vt:lpstr>Perspectives of Class Diagram</vt:lpstr>
      <vt:lpstr>PowerPoint Presentation</vt:lpstr>
      <vt:lpstr>PowerPoint Presentation</vt:lpstr>
      <vt:lpstr>Relationships between classes</vt:lpstr>
      <vt:lpstr>A relationship can be one of the following types:</vt:lpstr>
      <vt:lpstr>Inheritance (or Generalization):</vt:lpstr>
      <vt:lpstr>PowerPoint Presentation</vt:lpstr>
      <vt:lpstr>Inheritance Example - Shapes</vt:lpstr>
      <vt:lpstr>Association</vt:lpstr>
      <vt:lpstr>Simple Association</vt:lpstr>
      <vt:lpstr>Cardinality</vt:lpstr>
      <vt:lpstr>Aggregation</vt:lpstr>
      <vt:lpstr>PowerPoint Presentation</vt:lpstr>
      <vt:lpstr>Composition</vt:lpstr>
      <vt:lpstr>PowerPoint Presentation</vt:lpstr>
      <vt:lpstr>PowerPoint Presentation</vt:lpstr>
      <vt:lpstr>Dependency</vt:lpstr>
      <vt:lpstr>PowerPoint Presentation</vt:lpstr>
      <vt:lpstr>Realization</vt:lpstr>
      <vt:lpstr>PowerPoint Presentation</vt:lpstr>
      <vt:lpstr>Class Diagram Example: Order System</vt:lpstr>
      <vt:lpstr>Class Diagram Example: GUI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502</cp:revision>
  <dcterms:created xsi:type="dcterms:W3CDTF">2019-09-15T04:30:17Z</dcterms:created>
  <dcterms:modified xsi:type="dcterms:W3CDTF">2020-05-02T13:56:12Z</dcterms:modified>
</cp:coreProperties>
</file>