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9"/>
  </p:notesMasterIdLst>
  <p:handoutMasterIdLst>
    <p:handoutMasterId r:id="rId20"/>
  </p:handoutMasterIdLst>
  <p:sldIdLst>
    <p:sldId id="303" r:id="rId2"/>
    <p:sldId id="256"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4660"/>
  </p:normalViewPr>
  <p:slideViewPr>
    <p:cSldViewPr snapToGrid="0">
      <p:cViewPr varScale="1">
        <p:scale>
          <a:sx n="73" d="100"/>
          <a:sy n="73" d="100"/>
        </p:scale>
        <p:origin x="9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5/1/2020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5/1/2020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5/1/2020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5/1/2020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5/1/2020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5/1/2020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5/1/2020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5/1/2020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5/1/2020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5/1/2020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5/1/2020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5/1/2020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5/1/2020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Diagram </a:t>
            </a:r>
            <a:r>
              <a:rPr lang="en-US" dirty="0" smtClean="0"/>
              <a:t>Notations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Activity diagrams symbol can be generated by using the following notations:</a:t>
            </a:r>
          </a:p>
          <a:p>
            <a:pPr marL="0" indent="0">
              <a:buNone/>
            </a:pPr>
            <a:endParaRPr lang="en-US" dirty="0"/>
          </a:p>
          <a:p>
            <a:pPr marL="0" indent="0">
              <a:buNone/>
            </a:pPr>
            <a:r>
              <a:rPr lang="en-US" dirty="0"/>
              <a:t>Initial states: The starting stage before an activity takes place is depicted as the initial state</a:t>
            </a:r>
          </a:p>
          <a:p>
            <a:pPr marL="0" indent="0">
              <a:buNone/>
            </a:pPr>
            <a:r>
              <a:rPr lang="en-US" dirty="0"/>
              <a:t>Final states: The state which the system reaches when a specific process ends is known as a Final State</a:t>
            </a:r>
          </a:p>
          <a:p>
            <a:pPr marL="0" indent="0">
              <a:buNone/>
            </a:pPr>
            <a:r>
              <a:rPr lang="en-US" dirty="0"/>
              <a:t>State or an activity box:</a:t>
            </a:r>
          </a:p>
          <a:p>
            <a:pPr marL="0" indent="0">
              <a:buNone/>
            </a:pPr>
            <a:r>
              <a:rPr lang="en-US" dirty="0"/>
              <a:t>Decision box: It is a diamond shape box which represents a decision with alternate paths. It represents the flow of control.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3712253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Activity Diagram Notations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pic>
        <p:nvPicPr>
          <p:cNvPr id="1026" name="Picture 2" descr="https://www.guru99.com/images/1/052919_1151_UMLActivity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7497" y="1521844"/>
            <a:ext cx="3540033" cy="459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398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965201"/>
          </a:xfrm>
        </p:spPr>
        <p:txBody>
          <a:bodyPr>
            <a:normAutofit fontScale="90000"/>
          </a:bodyPr>
          <a:lstStyle/>
          <a:p>
            <a:r>
              <a:rPr lang="en-US" dirty="0"/>
              <a:t>Following rules must be followed while developing an activity </a:t>
            </a:r>
            <a:r>
              <a:rPr lang="en-US" dirty="0" smtClean="0"/>
              <a:t>diagram</a:t>
            </a:r>
            <a:endParaRPr lang="en-US" dirty="0"/>
          </a:p>
        </p:txBody>
      </p:sp>
      <p:sp>
        <p:nvSpPr>
          <p:cNvPr id="3" name="Content Placeholder 2"/>
          <p:cNvSpPr>
            <a:spLocks noGrp="1"/>
          </p:cNvSpPr>
          <p:nvPr>
            <p:ph idx="1"/>
          </p:nvPr>
        </p:nvSpPr>
        <p:spPr/>
        <p:txBody>
          <a:bodyPr/>
          <a:lstStyle/>
          <a:p>
            <a:r>
              <a:rPr lang="en-US" dirty="0"/>
              <a:t>All activities in the system should be named.</a:t>
            </a:r>
          </a:p>
          <a:p>
            <a:r>
              <a:rPr lang="en-US" dirty="0"/>
              <a:t>Activity names should be meaningful.</a:t>
            </a:r>
          </a:p>
          <a:p>
            <a:r>
              <a:rPr lang="en-US" dirty="0"/>
              <a:t>Constraints must be identified.</a:t>
            </a:r>
          </a:p>
          <a:p>
            <a:r>
              <a:rPr lang="en-US" dirty="0"/>
              <a:t>Activity associations must be known.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3029121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Activity </a:t>
            </a:r>
            <a:r>
              <a:rPr lang="en-US" dirty="0" smtClean="0"/>
              <a:t>Diagram</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pic>
        <p:nvPicPr>
          <p:cNvPr id="2050" name="Picture 2" descr="https://www.guru99.com/images/1/052919_1151_UMLActivity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0743" y="1460500"/>
            <a:ext cx="3804635" cy="478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24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Activity </a:t>
            </a:r>
            <a:r>
              <a:rPr lang="en-US" dirty="0" smtClean="0"/>
              <a:t>Diagram continue …</a:t>
            </a:r>
            <a:endParaRPr lang="en-US" dirty="0"/>
          </a:p>
        </p:txBody>
      </p:sp>
      <p:sp>
        <p:nvSpPr>
          <p:cNvPr id="3" name="Content Placeholder 2"/>
          <p:cNvSpPr>
            <a:spLocks noGrp="1"/>
          </p:cNvSpPr>
          <p:nvPr>
            <p:ph idx="1"/>
          </p:nvPr>
        </p:nvSpPr>
        <p:spPr/>
        <p:txBody>
          <a:bodyPr/>
          <a:lstStyle/>
          <a:p>
            <a:pPr marL="0" indent="0">
              <a:buNone/>
            </a:pPr>
            <a:r>
              <a:rPr lang="en-US" dirty="0"/>
              <a:t>In the above activity diagram, three activities are specified. When the mail checking process begins user checks if mail is important or junk. Two guard conditions [is essential] and [is junk] decides the flow of execution of a process. After performing the activity, finally, the process is terminated at termination node.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14</a:t>
            </a:fld>
            <a:endParaRPr lang="en-US"/>
          </a:p>
        </p:txBody>
      </p:sp>
    </p:spTree>
    <p:extLst>
      <p:ext uri="{BB962C8B-B14F-4D97-AF65-F5344CB8AC3E}">
        <p14:creationId xmlns:p14="http://schemas.microsoft.com/office/powerpoint/2010/main" val="2371901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Use Activity </a:t>
            </a:r>
            <a:r>
              <a:rPr lang="en-US" dirty="0" smtClean="0"/>
              <a:t>Diagram</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Activity diagram is used to model business processes and workflows. These diagrams are used in software modeling as well as business modeling.</a:t>
            </a:r>
          </a:p>
          <a:p>
            <a:pPr marL="0" indent="0">
              <a:buNone/>
            </a:pPr>
            <a:r>
              <a:rPr lang="en-US" dirty="0"/>
              <a:t>Most commonly activity diagrams are used to,</a:t>
            </a:r>
          </a:p>
          <a:p>
            <a:r>
              <a:rPr lang="en-US" dirty="0"/>
              <a:t>Model the workflow in a graphical way, which is easily understandable.</a:t>
            </a:r>
          </a:p>
          <a:p>
            <a:r>
              <a:rPr lang="en-US" dirty="0"/>
              <a:t>Model the execution flow between various entities of a system.</a:t>
            </a:r>
          </a:p>
          <a:p>
            <a:r>
              <a:rPr lang="en-US" dirty="0"/>
              <a:t>Model the detailed information about any function or an algorithm which is used inside the system.</a:t>
            </a:r>
          </a:p>
          <a:p>
            <a:r>
              <a:rPr lang="en-US" dirty="0"/>
              <a:t>Model business processes and their workflows.</a:t>
            </a:r>
          </a:p>
          <a:p>
            <a:r>
              <a:rPr lang="en-US" dirty="0"/>
              <a:t>Capture the dynamic behavior of a system.</a:t>
            </a:r>
          </a:p>
          <a:p>
            <a:r>
              <a:rPr lang="en-US" dirty="0"/>
              <a:t>Generate high-level flowcharts to represent the workflow of any application.</a:t>
            </a:r>
          </a:p>
          <a:p>
            <a:r>
              <a:rPr lang="en-US" dirty="0"/>
              <a:t>Model high-level view of an object-oriented or a distributed system.</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15</a:t>
            </a:fld>
            <a:endParaRPr lang="en-US"/>
          </a:p>
        </p:txBody>
      </p:sp>
    </p:spTree>
    <p:extLst>
      <p:ext uri="{BB962C8B-B14F-4D97-AF65-F5344CB8AC3E}">
        <p14:creationId xmlns:p14="http://schemas.microsoft.com/office/powerpoint/2010/main" val="2213929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Activity diagram is also called as </a:t>
            </a:r>
            <a:r>
              <a:rPr lang="en-US" b="1" dirty="0"/>
              <a:t>object-oriented flowcharts</a:t>
            </a:r>
            <a:r>
              <a:rPr lang="en-US" dirty="0"/>
              <a:t>.</a:t>
            </a:r>
          </a:p>
          <a:p>
            <a:r>
              <a:rPr lang="en-US" dirty="0"/>
              <a:t>Activity diagrams consist of activities that are made up of smaller actions.</a:t>
            </a:r>
          </a:p>
          <a:p>
            <a:r>
              <a:rPr lang="en-US" dirty="0"/>
              <a:t>Activity is a behavior that is divided into one or more actions.</a:t>
            </a:r>
          </a:p>
          <a:p>
            <a:r>
              <a:rPr lang="en-US" dirty="0"/>
              <a:t>It uses action nodes, control nodes and object nodes.</a:t>
            </a:r>
          </a:p>
          <a:p>
            <a:r>
              <a:rPr lang="en-US" dirty="0"/>
              <a:t>An activity partition or a </a:t>
            </a:r>
            <a:r>
              <a:rPr lang="en-US" dirty="0" err="1"/>
              <a:t>swimlane</a:t>
            </a:r>
            <a:r>
              <a:rPr lang="en-US" dirty="0"/>
              <a:t> is a high-level grouping of a set of related actions.</a:t>
            </a:r>
          </a:p>
          <a:p>
            <a:r>
              <a:rPr lang="en-US" dirty="0"/>
              <a:t>Fork and join nodes are used to generate concurrent flows within an activity.</a:t>
            </a:r>
          </a:p>
          <a:p>
            <a:r>
              <a:rPr lang="en-US" dirty="0"/>
              <a:t>Activity diagram is used to model business processes and workflows.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16</a:t>
            </a:fld>
            <a:endParaRPr lang="en-US"/>
          </a:p>
        </p:txBody>
      </p:sp>
    </p:spTree>
    <p:extLst>
      <p:ext uri="{BB962C8B-B14F-4D97-AF65-F5344CB8AC3E}">
        <p14:creationId xmlns:p14="http://schemas.microsoft.com/office/powerpoint/2010/main" val="4212740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13800" dirty="0" smtClean="0"/>
              <a:t>Thank You</a:t>
            </a:r>
            <a:endParaRPr lang="en-US" sz="138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17</a:t>
            </a:fld>
            <a:endParaRPr lang="en-US"/>
          </a:p>
        </p:txBody>
      </p:sp>
    </p:spTree>
    <p:extLst>
      <p:ext uri="{BB962C8B-B14F-4D97-AF65-F5344CB8AC3E}">
        <p14:creationId xmlns:p14="http://schemas.microsoft.com/office/powerpoint/2010/main" val="311022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marL="342900" indent="-342900">
              <a:buFont typeface="Arial" panose="020B0604020202020204" pitchFamily="34" charset="0"/>
              <a:buChar char="•"/>
            </a:pPr>
            <a:r>
              <a:rPr lang="en-US" b="1" dirty="0"/>
              <a:t>What is an Activity Diagram?</a:t>
            </a:r>
          </a:p>
          <a:p>
            <a:pPr marL="342900" indent="-342900">
              <a:buFont typeface="Arial" panose="020B0604020202020204" pitchFamily="34" charset="0"/>
              <a:buChar char="•"/>
            </a:pPr>
            <a:r>
              <a:rPr lang="en-US" b="1" dirty="0"/>
              <a:t>Components of Activity Diagram</a:t>
            </a:r>
          </a:p>
          <a:p>
            <a:pPr marL="342900" indent="-342900">
              <a:buFont typeface="Arial" panose="020B0604020202020204" pitchFamily="34" charset="0"/>
              <a:buChar char="•"/>
            </a:pPr>
            <a:r>
              <a:rPr lang="en-US" b="1" dirty="0"/>
              <a:t>Why use Activity Diagrams?</a:t>
            </a:r>
          </a:p>
          <a:p>
            <a:pPr marL="342900" indent="-342900">
              <a:buFont typeface="Arial" panose="020B0604020202020204" pitchFamily="34" charset="0"/>
              <a:buChar char="•"/>
            </a:pPr>
            <a:r>
              <a:rPr lang="en-US" b="1" dirty="0"/>
              <a:t>Activity Diagram Notations</a:t>
            </a:r>
          </a:p>
          <a:p>
            <a:pPr marL="342900" indent="-342900">
              <a:buFont typeface="Arial" panose="020B0604020202020204" pitchFamily="34" charset="0"/>
              <a:buChar char="•"/>
            </a:pPr>
            <a:r>
              <a:rPr lang="en-US" b="1" dirty="0"/>
              <a:t>How to draw an activity diagram?</a:t>
            </a:r>
          </a:p>
          <a:p>
            <a:pPr marL="342900" indent="-342900">
              <a:buFont typeface="Arial" panose="020B0604020202020204" pitchFamily="34" charset="0"/>
              <a:buChar char="•"/>
            </a:pPr>
            <a:r>
              <a:rPr lang="en-US" b="1" dirty="0"/>
              <a:t>Example of Activity Diagram</a:t>
            </a:r>
          </a:p>
          <a:p>
            <a:pPr marL="342900" indent="-342900">
              <a:buFont typeface="Arial" panose="020B0604020202020204" pitchFamily="34" charset="0"/>
              <a:buChar char="•"/>
            </a:pPr>
            <a:r>
              <a:rPr lang="en-US" b="1" dirty="0"/>
              <a:t>When Use Activity Diagram</a:t>
            </a:r>
          </a:p>
          <a:p>
            <a:endParaRPr lang="en-US" b="1" dirty="0"/>
          </a:p>
          <a:p>
            <a:endParaRPr lang="en-US" sz="3500" dirty="0">
              <a:solidFill>
                <a:schemeClr val="bg1">
                  <a:lumMod val="85000"/>
                </a:schemeClr>
              </a:solidFill>
            </a:endParaRPr>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 Activity Diagram?</a:t>
            </a:r>
          </a:p>
        </p:txBody>
      </p:sp>
      <p:sp>
        <p:nvSpPr>
          <p:cNvPr id="3" name="Content Placeholder 2"/>
          <p:cNvSpPr>
            <a:spLocks noGrp="1"/>
          </p:cNvSpPr>
          <p:nvPr>
            <p:ph idx="1"/>
          </p:nvPr>
        </p:nvSpPr>
        <p:spPr/>
        <p:txBody>
          <a:bodyPr/>
          <a:lstStyle/>
          <a:p>
            <a:pPr marL="0" indent="0" algn="l">
              <a:buNone/>
            </a:pPr>
            <a:r>
              <a:rPr lang="en-US" dirty="0"/>
              <a:t>Activity diagram is defined as a UML diagram that focuses on the execution and flow of the behavior of a system instead of implementation. It is also called object-oriented flowchart. Activity diagrams consist of activities that are made up of actions which apply to behavioral modeling technology.</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1761167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Activity Diagram</a:t>
            </a:r>
          </a:p>
        </p:txBody>
      </p:sp>
      <p:sp>
        <p:nvSpPr>
          <p:cNvPr id="3" name="Content Placeholder 2"/>
          <p:cNvSpPr>
            <a:spLocks noGrp="1"/>
          </p:cNvSpPr>
          <p:nvPr>
            <p:ph idx="1"/>
          </p:nvPr>
        </p:nvSpPr>
        <p:spPr/>
        <p:txBody>
          <a:bodyPr/>
          <a:lstStyle/>
          <a:p>
            <a:pPr marL="0" indent="0">
              <a:buNone/>
            </a:pPr>
            <a:r>
              <a:rPr lang="en-US" b="1" dirty="0" smtClean="0"/>
              <a:t>Activities:</a:t>
            </a:r>
            <a:endParaRPr lang="en-US" b="1" dirty="0"/>
          </a:p>
          <a:p>
            <a:pPr marL="0" indent="0">
              <a:buNone/>
            </a:pPr>
            <a:r>
              <a:rPr lang="en-US" dirty="0"/>
              <a:t>It is a behavior that is divided into one or more actions. Activities are a network of nodes connected by edges. There can be action nodes, control nodes, or object nodes. Action nodes represent some action. Control nodes represent the control flow of an activity. Object nodes are used to describe objects used inside an activity. Edges are used to show a path or a flow of execution. Activities start at an initial node and terminate at a final node.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993885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a:t>
            </a:r>
            <a:r>
              <a:rPr lang="en-US" dirty="0" smtClean="0"/>
              <a:t>partition/</a:t>
            </a:r>
            <a:r>
              <a:rPr lang="en-US" dirty="0" err="1" smtClean="0"/>
              <a:t>swimlane</a:t>
            </a:r>
            <a:endParaRPr lang="en-US" dirty="0"/>
          </a:p>
        </p:txBody>
      </p:sp>
      <p:sp>
        <p:nvSpPr>
          <p:cNvPr id="3" name="Content Placeholder 2"/>
          <p:cNvSpPr>
            <a:spLocks noGrp="1"/>
          </p:cNvSpPr>
          <p:nvPr>
            <p:ph idx="1"/>
          </p:nvPr>
        </p:nvSpPr>
        <p:spPr>
          <a:xfrm>
            <a:off x="733696" y="1823817"/>
            <a:ext cx="11170328" cy="2458991"/>
          </a:xfrm>
        </p:spPr>
        <p:txBody>
          <a:bodyPr>
            <a:normAutofit/>
          </a:bodyPr>
          <a:lstStyle/>
          <a:p>
            <a:pPr marL="0" indent="0">
              <a:buNone/>
            </a:pPr>
            <a:r>
              <a:rPr lang="en-US" dirty="0" smtClean="0"/>
              <a:t>An </a:t>
            </a:r>
            <a:r>
              <a:rPr lang="en-US" dirty="0"/>
              <a:t>activity partition or a </a:t>
            </a:r>
            <a:r>
              <a:rPr lang="en-US" dirty="0" err="1"/>
              <a:t>swimlane</a:t>
            </a:r>
            <a:r>
              <a:rPr lang="en-US" dirty="0"/>
              <a:t> is a high-level grouping of a set of related actions. A single partition can refer to many things, such as classes, use cases, components, or interfaces.</a:t>
            </a:r>
          </a:p>
          <a:p>
            <a:pPr marL="0" indent="0">
              <a:buNone/>
            </a:pPr>
            <a:r>
              <a:rPr lang="en-US" dirty="0"/>
              <a:t>If a partition cannot be shown clearly, then the name of a partition is written on top of the name of an activity.</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2686834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Fork and Join </a:t>
            </a:r>
            <a:r>
              <a:rPr lang="en-US" dirty="0" smtClean="0"/>
              <a:t>nodes</a:t>
            </a:r>
            <a:endParaRPr lang="en-US" dirty="0"/>
          </a:p>
        </p:txBody>
      </p:sp>
      <p:sp>
        <p:nvSpPr>
          <p:cNvPr id="3" name="Content Placeholder 2"/>
          <p:cNvSpPr>
            <a:spLocks noGrp="1"/>
          </p:cNvSpPr>
          <p:nvPr>
            <p:ph idx="1"/>
          </p:nvPr>
        </p:nvSpPr>
        <p:spPr>
          <a:xfrm>
            <a:off x="704804" y="1639887"/>
            <a:ext cx="11077893" cy="2514102"/>
          </a:xfrm>
        </p:spPr>
        <p:txBody>
          <a:bodyPr>
            <a:normAutofit fontScale="92500" lnSpcReduction="20000"/>
          </a:bodyPr>
          <a:lstStyle/>
          <a:p>
            <a:pPr marL="0" indent="0">
              <a:buNone/>
            </a:pPr>
            <a:r>
              <a:rPr lang="en-US" dirty="0"/>
              <a:t>Using a fork and join nodes, concurrent flows within an activity can be generated. A fork node has one incoming edge and numerous outgoing edges. It is similar to one too many decision parameters. When data arrives at an incoming edge, it is duplicated and split across numerous outgoing edges simultaneously. A single incoming flow is divided into multiple parallel flows.</a:t>
            </a:r>
          </a:p>
          <a:p>
            <a:pPr marL="0" indent="0">
              <a:buNone/>
            </a:pPr>
            <a:r>
              <a:rPr lang="en-US" dirty="0"/>
              <a:t>A join node is opposite of a fork node as It has many incoming edges and a single outgoing edge. It performs logical AND operation on all the incoming edges. This helps you to synchronize the input flow across a single output edge.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1237749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 </a:t>
            </a:r>
            <a:r>
              <a:rPr lang="en-US" dirty="0"/>
              <a:t>activity diagram that has a lot of flows gets very complicated and messy.</a:t>
            </a:r>
          </a:p>
          <a:p>
            <a:pPr marL="0" indent="0">
              <a:buNone/>
            </a:pPr>
            <a:endParaRPr lang="en-US" dirty="0"/>
          </a:p>
          <a:p>
            <a:pPr marL="0" indent="0">
              <a:buNone/>
            </a:pPr>
            <a:r>
              <a:rPr lang="en-US" dirty="0"/>
              <a:t>Pins are used to clearing up the things. It provides a way to manage the execution flow of activity by sorting all the flows and cleaning up messy thins. It is an object node that represents one input to or an output from an action.</a:t>
            </a:r>
          </a:p>
          <a:p>
            <a:pPr marL="0" indent="0">
              <a:buNone/>
            </a:pPr>
            <a:endParaRPr lang="en-US" dirty="0"/>
          </a:p>
          <a:p>
            <a:pPr marL="0" indent="0">
              <a:buNone/>
            </a:pPr>
            <a:r>
              <a:rPr lang="en-US" dirty="0"/>
              <a:t>Both input and output pins have precisely one edge.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spTree>
    <p:extLst>
      <p:ext uri="{BB962C8B-B14F-4D97-AF65-F5344CB8AC3E}">
        <p14:creationId xmlns:p14="http://schemas.microsoft.com/office/powerpoint/2010/main" val="316102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Activity Diagrams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Activity diagram allows you to create an event as an activity which contains a collection of nodes joined by edges. An activity can be attached to any modeling element to model its behavior. Activity diagrams are used to model</a:t>
            </a:r>
            <a:r>
              <a:rPr lang="en-US" dirty="0" smtClean="0"/>
              <a:t>,</a:t>
            </a:r>
          </a:p>
          <a:p>
            <a:r>
              <a:rPr lang="en-US" dirty="0"/>
              <a:t>Use cases</a:t>
            </a:r>
          </a:p>
          <a:p>
            <a:r>
              <a:rPr lang="en-US" dirty="0"/>
              <a:t>Classes</a:t>
            </a:r>
          </a:p>
          <a:p>
            <a:r>
              <a:rPr lang="en-US" dirty="0"/>
              <a:t>Interfaces</a:t>
            </a:r>
          </a:p>
          <a:p>
            <a:r>
              <a:rPr lang="en-US" dirty="0"/>
              <a:t>Components</a:t>
            </a:r>
          </a:p>
          <a:p>
            <a:r>
              <a:rPr lang="en-US" dirty="0"/>
              <a:t>Collaborations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646386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 of a Activity diagrams </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
        <p:nvSpPr>
          <p:cNvPr id="3" name="Content Placeholder 2"/>
          <p:cNvSpPr>
            <a:spLocks noGrp="1"/>
          </p:cNvSpPr>
          <p:nvPr>
            <p:ph idx="1"/>
          </p:nvPr>
        </p:nvSpPr>
        <p:spPr/>
        <p:txBody>
          <a:bodyPr/>
          <a:lstStyle/>
          <a:p>
            <a:pPr marL="0" indent="0">
              <a:buNone/>
            </a:pPr>
            <a:r>
              <a:rPr lang="en-US" dirty="0"/>
              <a:t>Activity diagrams are used to model processes and workflows. The essence of a useful activity diagram is focused on communicating a specific aspect of a system's dynamic behavior. Activity diagrams capture the dynamic elements of a system.</a:t>
            </a:r>
          </a:p>
          <a:p>
            <a:pPr marL="0" indent="0">
              <a:buNone/>
            </a:pPr>
            <a:r>
              <a:rPr lang="en-US" dirty="0"/>
              <a:t>Activity diagram is similar to a flowchart that visualizes flow from one activity to another activity. Activity diagram is identical to the flowchart, but it is not a flowchart. The flow of activity can be controlled using various control elements in the UML diagram. In simple words, an activity diagram is used to activity diagrams that describe the flow of execution between multiple activities.</a:t>
            </a:r>
          </a:p>
          <a:p>
            <a:pPr marL="0" indent="0">
              <a:buNone/>
            </a:pPr>
            <a:endParaRPr lang="en-US" dirty="0"/>
          </a:p>
        </p:txBody>
      </p:sp>
    </p:spTree>
    <p:extLst>
      <p:ext uri="{BB962C8B-B14F-4D97-AF65-F5344CB8AC3E}">
        <p14:creationId xmlns:p14="http://schemas.microsoft.com/office/powerpoint/2010/main" val="3755473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3627</TotalTime>
  <Words>984</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About Me</vt:lpstr>
      <vt:lpstr>Course Overview</vt:lpstr>
      <vt:lpstr>What is an Activity Diagram?</vt:lpstr>
      <vt:lpstr>Components of Activity Diagram</vt:lpstr>
      <vt:lpstr>Activity partition/swimlane</vt:lpstr>
      <vt:lpstr>Fork and Join nodes</vt:lpstr>
      <vt:lpstr>Pins</vt:lpstr>
      <vt:lpstr>Why use Activity Diagrams?</vt:lpstr>
      <vt:lpstr>An example of a Activity diagrams </vt:lpstr>
      <vt:lpstr>Activity Diagram Notations</vt:lpstr>
      <vt:lpstr>Activity Diagram Notations</vt:lpstr>
      <vt:lpstr>Following rules must be followed while developing an activity diagram</vt:lpstr>
      <vt:lpstr>Example of Activity Diagram</vt:lpstr>
      <vt:lpstr>Example of Activity Diagram continue …</vt:lpstr>
      <vt:lpstr>When Use Activity Diagram</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451</cp:revision>
  <dcterms:created xsi:type="dcterms:W3CDTF">2019-09-15T04:30:17Z</dcterms:created>
  <dcterms:modified xsi:type="dcterms:W3CDTF">2020-05-01T10:58:21Z</dcterms:modified>
</cp:coreProperties>
</file>