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3"/>
  </p:notesMasterIdLst>
  <p:handoutMasterIdLst>
    <p:handoutMasterId r:id="rId14"/>
  </p:handoutMasterIdLst>
  <p:sldIdLst>
    <p:sldId id="303" r:id="rId2"/>
    <p:sldId id="256" r:id="rId3"/>
    <p:sldId id="304" r:id="rId4"/>
    <p:sldId id="305" r:id="rId5"/>
    <p:sldId id="306" r:id="rId6"/>
    <p:sldId id="307" r:id="rId7"/>
    <p:sldId id="308" r:id="rId8"/>
    <p:sldId id="309" r:id="rId9"/>
    <p:sldId id="310" r:id="rId10"/>
    <p:sldId id="311" r:id="rId11"/>
    <p:sldId id="31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21" autoAdjust="0"/>
    <p:restoredTop sz="94660"/>
  </p:normalViewPr>
  <p:slideViewPr>
    <p:cSldViewPr snapToGrid="0">
      <p:cViewPr varScale="1">
        <p:scale>
          <a:sx n="73" d="100"/>
          <a:sy n="73" d="100"/>
        </p:scale>
        <p:origin x="9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4/30/2020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4/30/2020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4/30/2020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4/30/2020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4/30/2020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4/30/2020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4/30/2020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4/30/2020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4/30/2020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4/30/2020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4/30/2020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4/30/2020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4/30/2020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4/30/2020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1A05-DDC9-4223-8462-38CD7C841F11}"/>
              </a:ext>
            </a:extLst>
          </p:cNvPr>
          <p:cNvSpPr>
            <a:spLocks noGrp="1"/>
          </p:cNvSpPr>
          <p:nvPr>
            <p:ph type="title"/>
          </p:nvPr>
        </p:nvSpPr>
        <p:spPr/>
        <p:txBody>
          <a:bodyPr>
            <a:normAutofit/>
          </a:bodyPr>
          <a:lstStyle/>
          <a:p>
            <a:pPr algn="ctr"/>
            <a:r>
              <a:rPr lang="en-US" dirty="0" smtClean="0"/>
              <a:t>About Me</a:t>
            </a:r>
            <a:endParaRPr lang="en-US" dirty="0"/>
          </a:p>
        </p:txBody>
      </p:sp>
      <p:sp>
        <p:nvSpPr>
          <p:cNvPr id="3" name="Content Placeholder 2">
            <a:extLst>
              <a:ext uri="{FF2B5EF4-FFF2-40B4-BE49-F238E27FC236}">
                <a16:creationId xmlns:a16="http://schemas.microsoft.com/office/drawing/2014/main" id="{26E289A1-FB53-4020-85C9-DE2FC6658C7B}"/>
              </a:ext>
            </a:extLst>
          </p:cNvPr>
          <p:cNvSpPr>
            <a:spLocks noGrp="1"/>
          </p:cNvSpPr>
          <p:nvPr>
            <p:ph idx="1"/>
          </p:nvPr>
        </p:nvSpPr>
        <p:spPr/>
        <p:txBody>
          <a:bodyPr/>
          <a:lstStyle/>
          <a:p>
            <a:pPr marL="0" indent="0" algn="ctr">
              <a:buNone/>
            </a:pPr>
            <a:endParaRPr lang="en-US" dirty="0" smtClean="0"/>
          </a:p>
          <a:p>
            <a:pPr marL="0" indent="0" algn="ctr">
              <a:buNone/>
            </a:pPr>
            <a:r>
              <a:rPr lang="en-US" dirty="0" smtClean="0"/>
              <a:t>Ritesh Singh</a:t>
            </a:r>
          </a:p>
          <a:p>
            <a:pPr marL="0" indent="0" algn="ctr">
              <a:buNone/>
            </a:pPr>
            <a:endParaRPr lang="en-US" dirty="0" smtClean="0"/>
          </a:p>
          <a:p>
            <a:pPr algn="l"/>
            <a:r>
              <a:rPr lang="en-US" dirty="0" smtClean="0"/>
              <a:t>Sun Certified java Professional</a:t>
            </a:r>
          </a:p>
          <a:p>
            <a:pPr algn="l"/>
            <a:r>
              <a:rPr lang="en-US" dirty="0" smtClean="0"/>
              <a:t>Oracle Certified Database Administrator</a:t>
            </a:r>
          </a:p>
          <a:p>
            <a:pPr algn="l"/>
            <a:r>
              <a:rPr lang="en-US" dirty="0" smtClean="0"/>
              <a:t>Certified Ethical Hacker</a:t>
            </a:r>
          </a:p>
          <a:p>
            <a:pPr algn="l"/>
            <a:r>
              <a:rPr lang="en-US" dirty="0"/>
              <a:t>Certified EC-Council Instructor (CEI)</a:t>
            </a:r>
            <a:endParaRPr lang="en-US" dirty="0" smtClean="0"/>
          </a:p>
        </p:txBody>
      </p:sp>
      <p:sp>
        <p:nvSpPr>
          <p:cNvPr id="4" name="Footer Placeholder 3">
            <a:extLst>
              <a:ext uri="{FF2B5EF4-FFF2-40B4-BE49-F238E27FC236}">
                <a16:creationId xmlns:a16="http://schemas.microsoft.com/office/drawing/2014/main" id="{7C0F0E28-B47C-4E93-BB46-AE294CC91B8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21728758-68F5-416E-8FD3-5A7ADCAD779E}"/>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2027196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When to use a use-case diagram</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a:t>In general use case diagrams are used for:</a:t>
            </a:r>
          </a:p>
          <a:p>
            <a:r>
              <a:rPr lang="en-US" dirty="0"/>
              <a:t>Analyzing the requirements of a system</a:t>
            </a:r>
          </a:p>
          <a:p>
            <a:r>
              <a:rPr lang="en-US" dirty="0"/>
              <a:t>High-level visual software designing</a:t>
            </a:r>
          </a:p>
          <a:p>
            <a:r>
              <a:rPr lang="en-US" dirty="0"/>
              <a:t>Capturing the functionalities of a system</a:t>
            </a:r>
          </a:p>
          <a:p>
            <a:r>
              <a:rPr lang="en-US" dirty="0"/>
              <a:t>Modeling the basic idea behind the system</a:t>
            </a:r>
          </a:p>
          <a:p>
            <a:r>
              <a:rPr lang="en-US" dirty="0"/>
              <a:t>Forward and reverse engineering of a system using various test cases.</a:t>
            </a:r>
          </a:p>
          <a:p>
            <a:pPr marL="0" indent="0">
              <a:buNone/>
            </a:pPr>
            <a:r>
              <a:rPr lang="en-US" dirty="0"/>
              <a:t>Use cases are intended to convey desired functionality so the exact scope of a use case may vary according to the system and the purpose of creating UML model.</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10</a:t>
            </a:fld>
            <a:endParaRPr lang="en-US"/>
          </a:p>
        </p:txBody>
      </p:sp>
    </p:spTree>
    <p:extLst>
      <p:ext uri="{BB962C8B-B14F-4D97-AF65-F5344CB8AC3E}">
        <p14:creationId xmlns:p14="http://schemas.microsoft.com/office/powerpoint/2010/main" val="3712253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Use </a:t>
            </a:r>
            <a:r>
              <a:rPr lang="en-US" dirty="0"/>
              <a:t>case diagrams are a way to capture the system's functionality and requirements in UML diagrams.</a:t>
            </a:r>
          </a:p>
          <a:p>
            <a:r>
              <a:rPr lang="en-US" dirty="0"/>
              <a:t>It captures the dynamic behavior of a live system.</a:t>
            </a:r>
          </a:p>
          <a:p>
            <a:r>
              <a:rPr lang="en-US" dirty="0"/>
              <a:t>A use case diagram consists of a use case and an actor.</a:t>
            </a:r>
          </a:p>
          <a:p>
            <a:r>
              <a:rPr lang="en-US" dirty="0"/>
              <a:t>A use case represents a distinct functionality of a system, a component, a package, or a class.</a:t>
            </a:r>
          </a:p>
          <a:p>
            <a:r>
              <a:rPr lang="en-US" dirty="0"/>
              <a:t>An actor is an entity that initiates the use case from outside the scope of a use case.</a:t>
            </a:r>
          </a:p>
          <a:p>
            <a:r>
              <a:rPr lang="en-US" dirty="0"/>
              <a:t>The name of an actor or a use case must be meaningful and relevant to the system.</a:t>
            </a:r>
          </a:p>
          <a:p>
            <a:r>
              <a:rPr lang="en-US" dirty="0"/>
              <a:t>A purpose of use case diagram is to capture the core functionalities of a system.</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11</a:t>
            </a:fld>
            <a:endParaRPr lang="en-US"/>
          </a:p>
        </p:txBody>
      </p:sp>
    </p:spTree>
    <p:extLst>
      <p:ext uri="{BB962C8B-B14F-4D97-AF65-F5344CB8AC3E}">
        <p14:creationId xmlns:p14="http://schemas.microsoft.com/office/powerpoint/2010/main" val="3742398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DC000-C233-4D63-9025-0C20B8A47667}"/>
              </a:ext>
            </a:extLst>
          </p:cNvPr>
          <p:cNvSpPr>
            <a:spLocks noGrp="1"/>
          </p:cNvSpPr>
          <p:nvPr>
            <p:ph type="ctrTitle"/>
          </p:nvPr>
        </p:nvSpPr>
        <p:spPr>
          <a:xfrm>
            <a:off x="518160" y="831269"/>
            <a:ext cx="10772335" cy="914404"/>
          </a:xfrm>
        </p:spPr>
        <p:txBody>
          <a:bodyPr>
            <a:normAutofit/>
          </a:bodyPr>
          <a:lstStyle/>
          <a:p>
            <a:r>
              <a:rPr lang="en-US" dirty="0" smtClean="0"/>
              <a:t>Course Overview</a:t>
            </a:r>
            <a:endParaRPr lang="en-US" dirty="0"/>
          </a:p>
        </p:txBody>
      </p:sp>
      <p:sp>
        <p:nvSpPr>
          <p:cNvPr id="3" name="Subtitle 2">
            <a:extLst>
              <a:ext uri="{FF2B5EF4-FFF2-40B4-BE49-F238E27FC236}">
                <a16:creationId xmlns:a16="http://schemas.microsoft.com/office/drawing/2014/main" id="{C6BD96A1-9885-4466-A9D4-5B4C91B0CD1B}"/>
              </a:ext>
            </a:extLst>
          </p:cNvPr>
          <p:cNvSpPr>
            <a:spLocks noGrp="1"/>
          </p:cNvSpPr>
          <p:nvPr>
            <p:ph type="subTitle" idx="1"/>
          </p:nvPr>
        </p:nvSpPr>
        <p:spPr>
          <a:xfrm>
            <a:off x="581464" y="1856509"/>
            <a:ext cx="10772335" cy="3851563"/>
          </a:xfrm>
        </p:spPr>
        <p:txBody>
          <a:bodyPr>
            <a:normAutofit/>
          </a:bodyPr>
          <a:lstStyle/>
          <a:p>
            <a:pPr marL="342900" indent="-342900">
              <a:buFont typeface="Arial" panose="020B0604020202020204" pitchFamily="34" charset="0"/>
              <a:buChar char="•"/>
            </a:pPr>
            <a:r>
              <a:rPr lang="en-US" b="1" dirty="0"/>
              <a:t>What is an </a:t>
            </a:r>
            <a:r>
              <a:rPr lang="en-US" b="1" dirty="0" smtClean="0"/>
              <a:t>Use-Case </a:t>
            </a:r>
            <a:r>
              <a:rPr lang="en-US" b="1" dirty="0"/>
              <a:t>Diagram</a:t>
            </a:r>
            <a:r>
              <a:rPr lang="en-US" b="1" dirty="0" smtClean="0"/>
              <a:t>?</a:t>
            </a:r>
            <a:endParaRPr lang="en-US" b="1" dirty="0" smtClean="0"/>
          </a:p>
          <a:p>
            <a:pPr marL="342900" indent="-342900">
              <a:buFont typeface="Arial" panose="020B0604020202020204" pitchFamily="34" charset="0"/>
              <a:buChar char="•"/>
            </a:pPr>
            <a:r>
              <a:rPr lang="en-US" b="1" dirty="0" smtClean="0"/>
              <a:t>Why Use-Case diagram?</a:t>
            </a:r>
          </a:p>
          <a:p>
            <a:pPr marL="342900" indent="-342900">
              <a:buFont typeface="Arial" panose="020B0604020202020204" pitchFamily="34" charset="0"/>
              <a:buChar char="•"/>
            </a:pPr>
            <a:r>
              <a:rPr lang="en-US" b="1" dirty="0" smtClean="0"/>
              <a:t>Use-case diagram notations</a:t>
            </a:r>
          </a:p>
          <a:p>
            <a:pPr marL="342900" indent="-342900">
              <a:buFont typeface="Arial" panose="020B0604020202020204" pitchFamily="34" charset="0"/>
              <a:buChar char="•"/>
            </a:pPr>
            <a:r>
              <a:rPr lang="en-US" b="1" dirty="0" smtClean="0"/>
              <a:t>Tips for drawing a use-case diagram</a:t>
            </a:r>
          </a:p>
          <a:p>
            <a:pPr marL="342900" indent="-342900">
              <a:buFont typeface="Arial" panose="020B0604020202020204" pitchFamily="34" charset="0"/>
              <a:buChar char="•"/>
            </a:pPr>
            <a:r>
              <a:rPr lang="en-US" b="1" dirty="0" smtClean="0"/>
              <a:t>When to use a use-case diagram?</a:t>
            </a:r>
          </a:p>
          <a:p>
            <a:pPr marL="342900" indent="-342900">
              <a:buFont typeface="Arial" panose="020B0604020202020204" pitchFamily="34" charset="0"/>
              <a:buChar char="•"/>
            </a:pPr>
            <a:endParaRPr lang="en-US" b="1" dirty="0"/>
          </a:p>
          <a:p>
            <a:endParaRPr lang="en-US" sz="3500" dirty="0">
              <a:solidFill>
                <a:schemeClr val="bg1">
                  <a:lumMod val="85000"/>
                </a:schemeClr>
              </a:solidFill>
            </a:endParaRPr>
          </a:p>
        </p:txBody>
      </p:sp>
      <p:sp>
        <p:nvSpPr>
          <p:cNvPr id="4" name="Footer Placeholder 3">
            <a:extLst>
              <a:ext uri="{FF2B5EF4-FFF2-40B4-BE49-F238E27FC236}">
                <a16:creationId xmlns:a16="http://schemas.microsoft.com/office/drawing/2014/main" id="{AED223C9-33DB-4900-B58B-C63420379566}"/>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F98578-DF34-4735-A791-23C3D487AE24}"/>
              </a:ext>
            </a:extLst>
          </p:cNvPr>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3714886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the Use Case Diagram</a:t>
            </a:r>
            <a:r>
              <a:rPr lang="en-US" dirty="0" smtClean="0"/>
              <a:t>?</a:t>
            </a:r>
            <a:endParaRPr lang="en-US" dirty="0"/>
          </a:p>
        </p:txBody>
      </p:sp>
      <p:sp>
        <p:nvSpPr>
          <p:cNvPr id="3" name="Content Placeholder 2"/>
          <p:cNvSpPr>
            <a:spLocks noGrp="1"/>
          </p:cNvSpPr>
          <p:nvPr>
            <p:ph idx="1"/>
          </p:nvPr>
        </p:nvSpPr>
        <p:spPr/>
        <p:txBody>
          <a:bodyPr/>
          <a:lstStyle/>
          <a:p>
            <a:pPr marL="0" indent="0" algn="l">
              <a:buNone/>
            </a:pPr>
            <a:r>
              <a:rPr lang="en-US" dirty="0"/>
              <a:t>Use Case Diagram captures the system's functionality and requirements by using actors and use cases. Use Cases model the services, tasks, function that a system needs to perform. Use cases represent high-level functionalities and how a user will handle the system. Use-cases are the core concepts of Unified Modelling language modeling.</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3</a:t>
            </a:fld>
            <a:endParaRPr lang="en-US"/>
          </a:p>
        </p:txBody>
      </p:sp>
    </p:spTree>
    <p:extLst>
      <p:ext uri="{BB962C8B-B14F-4D97-AF65-F5344CB8AC3E}">
        <p14:creationId xmlns:p14="http://schemas.microsoft.com/office/powerpoint/2010/main" val="17611674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Use-Case diagram</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a:t>A Use Case consists of use cases, persons, or various things that are invoking the features called as actors and the elements that are responsible for implementing the use cases. Use case diagrams capture the dynamic </a:t>
            </a:r>
            <a:r>
              <a:rPr lang="en-US" dirty="0" err="1"/>
              <a:t>behaviour</a:t>
            </a:r>
            <a:r>
              <a:rPr lang="en-US" dirty="0"/>
              <a:t> of a live system. It models how an external entity interacts with the system to make it work. Use case diagrams are responsible for visualizing the external things that interact with the part of the system.</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993885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Use-case diagram </a:t>
            </a:r>
            <a:r>
              <a:rPr lang="en-US" dirty="0" smtClean="0"/>
              <a:t>notations</a:t>
            </a:r>
            <a:endParaRPr lang="en-US" dirty="0"/>
          </a:p>
        </p:txBody>
      </p:sp>
      <p:sp>
        <p:nvSpPr>
          <p:cNvPr id="3" name="Content Placeholder 2"/>
          <p:cNvSpPr>
            <a:spLocks noGrp="1"/>
          </p:cNvSpPr>
          <p:nvPr>
            <p:ph idx="1"/>
          </p:nvPr>
        </p:nvSpPr>
        <p:spPr>
          <a:xfrm>
            <a:off x="733696" y="1823817"/>
            <a:ext cx="11170328" cy="2458991"/>
          </a:xfrm>
        </p:spPr>
        <p:txBody>
          <a:bodyPr>
            <a:normAutofit lnSpcReduction="10000"/>
          </a:bodyPr>
          <a:lstStyle/>
          <a:p>
            <a:pPr marL="0" indent="0">
              <a:buNone/>
            </a:pPr>
            <a:r>
              <a:rPr lang="en-US" b="1" dirty="0"/>
              <a:t>Use-case:</a:t>
            </a:r>
            <a:endParaRPr lang="en-US" dirty="0"/>
          </a:p>
          <a:p>
            <a:pPr marL="0" indent="0">
              <a:buNone/>
            </a:pPr>
            <a:r>
              <a:rPr lang="en-US" dirty="0"/>
              <a:t>Use cases are used to represent high-level functionalities and how the user will handle the system. A use case represents a distinct functionality of a system, a component, a package, or a class. It is denoted by an oval shape with the name of a use case written inside the oval shape. The notation of a use case in UML is given below:</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5</a:t>
            </a:fld>
            <a:endParaRPr lang="en-US"/>
          </a:p>
        </p:txBody>
      </p:sp>
      <p:pic>
        <p:nvPicPr>
          <p:cNvPr id="1028" name="Picture 4" descr="https://www.guru99.com/images/1/052919_0831_UMLUseCas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5126" y="3704424"/>
            <a:ext cx="2388326" cy="2399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8346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Actor</a:t>
            </a:r>
          </a:p>
        </p:txBody>
      </p:sp>
      <p:sp>
        <p:nvSpPr>
          <p:cNvPr id="3" name="Content Placeholder 2"/>
          <p:cNvSpPr>
            <a:spLocks noGrp="1"/>
          </p:cNvSpPr>
          <p:nvPr>
            <p:ph idx="1"/>
          </p:nvPr>
        </p:nvSpPr>
        <p:spPr>
          <a:xfrm>
            <a:off x="704804" y="1639887"/>
            <a:ext cx="11077893" cy="2514102"/>
          </a:xfrm>
        </p:spPr>
        <p:txBody>
          <a:bodyPr/>
          <a:lstStyle/>
          <a:p>
            <a:pPr marL="0" indent="0">
              <a:buNone/>
            </a:pPr>
            <a:r>
              <a:rPr lang="en-US" dirty="0" smtClean="0"/>
              <a:t>It </a:t>
            </a:r>
            <a:r>
              <a:rPr lang="en-US" dirty="0"/>
              <a:t>is used inside use case diagrams. The actor is an entity that interacts with the system. A user is the best example of an actor. An actor is an entity that initiates the use case from outside the scope of a use case. It can be any element that can trigger an interaction with the use case. One actor can be associated with multiple use cases in the system. The actor notation in UML is given below.</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6</a:t>
            </a:fld>
            <a:endParaRPr lang="en-US"/>
          </a:p>
        </p:txBody>
      </p:sp>
      <p:pic>
        <p:nvPicPr>
          <p:cNvPr id="2050" name="Picture 2" descr="https://www.guru99.com/images/1/052919_0831_UMLUseCaseD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0388" y="4333376"/>
            <a:ext cx="1290229" cy="1687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77496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draw a use-case diagram</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a:t>Following rules must be followed while drawing use-case for any system:</a:t>
            </a:r>
          </a:p>
          <a:p>
            <a:r>
              <a:rPr lang="en-US" dirty="0"/>
              <a:t>The name of an actor or a use case must be meaningful and relevant to the system.</a:t>
            </a:r>
          </a:p>
          <a:p>
            <a:r>
              <a:rPr lang="en-US" dirty="0"/>
              <a:t>Interaction of an actor with the use case must be defined clearly and in an understandable way.</a:t>
            </a:r>
          </a:p>
          <a:p>
            <a:r>
              <a:rPr lang="en-US" dirty="0"/>
              <a:t>Annotations must be used wherever they are required.</a:t>
            </a:r>
          </a:p>
          <a:p>
            <a:r>
              <a:rPr lang="en-US" dirty="0"/>
              <a:t>If a use case or an actor has multiple relationships, then only significant interactions must be displayed.</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7</a:t>
            </a:fld>
            <a:endParaRPr lang="en-US"/>
          </a:p>
        </p:txBody>
      </p:sp>
    </p:spTree>
    <p:extLst>
      <p:ext uri="{BB962C8B-B14F-4D97-AF65-F5344CB8AC3E}">
        <p14:creationId xmlns:p14="http://schemas.microsoft.com/office/powerpoint/2010/main" val="31610246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Tips for drawing a use-case </a:t>
            </a:r>
            <a:r>
              <a:rPr lang="en-US" dirty="0" smtClean="0"/>
              <a:t>diagram</a:t>
            </a:r>
            <a:endParaRPr lang="en-US" dirty="0"/>
          </a:p>
        </p:txBody>
      </p:sp>
      <p:sp>
        <p:nvSpPr>
          <p:cNvPr id="3" name="Content Placeholder 2"/>
          <p:cNvSpPr>
            <a:spLocks noGrp="1"/>
          </p:cNvSpPr>
          <p:nvPr>
            <p:ph idx="1"/>
          </p:nvPr>
        </p:nvSpPr>
        <p:spPr/>
        <p:txBody>
          <a:bodyPr/>
          <a:lstStyle/>
          <a:p>
            <a:r>
              <a:rPr lang="en-US" dirty="0"/>
              <a:t>A use case diagram should be as simple as possible.</a:t>
            </a:r>
          </a:p>
          <a:p>
            <a:r>
              <a:rPr lang="en-US" dirty="0"/>
              <a:t>A use case diagram should be complete.</a:t>
            </a:r>
          </a:p>
          <a:p>
            <a:r>
              <a:rPr lang="en-US" dirty="0"/>
              <a:t>A use case diagram should represent all interactions with the use case.</a:t>
            </a:r>
          </a:p>
          <a:p>
            <a:r>
              <a:rPr lang="en-US" dirty="0"/>
              <a:t>If there are too many use cases or actors, then only the essential use cases should be represented.</a:t>
            </a:r>
          </a:p>
          <a:p>
            <a:r>
              <a:rPr lang="en-US" dirty="0"/>
              <a:t>A use case diagram should describe at least a single module of a system.</a:t>
            </a:r>
          </a:p>
          <a:p>
            <a:r>
              <a:rPr lang="en-US" dirty="0"/>
              <a:t>If the use case diagram is large, then it should be generalized.</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8</a:t>
            </a:fld>
            <a:endParaRPr lang="en-US"/>
          </a:p>
        </p:txBody>
      </p:sp>
    </p:spTree>
    <p:extLst>
      <p:ext uri="{BB962C8B-B14F-4D97-AF65-F5344CB8AC3E}">
        <p14:creationId xmlns:p14="http://schemas.microsoft.com/office/powerpoint/2010/main" val="6463868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 example of a use-case </a:t>
            </a:r>
            <a:r>
              <a:rPr lang="en-US" dirty="0" smtClean="0"/>
              <a:t>diagram</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3830" y="1434903"/>
            <a:ext cx="6779622" cy="4742060"/>
          </a:xfrm>
        </p:spPr>
      </p:pic>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9</a:t>
            </a:fld>
            <a:endParaRPr lang="en-US"/>
          </a:p>
        </p:txBody>
      </p:sp>
    </p:spTree>
    <p:extLst>
      <p:ext uri="{BB962C8B-B14F-4D97-AF65-F5344CB8AC3E}">
        <p14:creationId xmlns:p14="http://schemas.microsoft.com/office/powerpoint/2010/main" val="37554735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3594</TotalTime>
  <Words>751</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About Me</vt:lpstr>
      <vt:lpstr>Course Overview</vt:lpstr>
      <vt:lpstr>What is the Use Case Diagram?</vt:lpstr>
      <vt:lpstr>Why Use-Case diagram?</vt:lpstr>
      <vt:lpstr>Use-case diagram notations</vt:lpstr>
      <vt:lpstr>Actor</vt:lpstr>
      <vt:lpstr>How to draw a use-case diagram?</vt:lpstr>
      <vt:lpstr>Tips for drawing a use-case diagram</vt:lpstr>
      <vt:lpstr>An example of a use-case diagram</vt:lpstr>
      <vt:lpstr>When to use a use-case diagram?</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Administrator</cp:lastModifiedBy>
  <cp:revision>435</cp:revision>
  <dcterms:created xsi:type="dcterms:W3CDTF">2019-09-15T04:30:17Z</dcterms:created>
  <dcterms:modified xsi:type="dcterms:W3CDTF">2020-04-30T06:37:02Z</dcterms:modified>
</cp:coreProperties>
</file>