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handoutMasterIdLst>
    <p:handoutMasterId r:id="rId10"/>
  </p:handoutMasterIdLst>
  <p:sldIdLst>
    <p:sldId id="323" r:id="rId2"/>
    <p:sldId id="322" r:id="rId3"/>
    <p:sldId id="353" r:id="rId4"/>
    <p:sldId id="354" r:id="rId5"/>
    <p:sldId id="327" r:id="rId6"/>
    <p:sldId id="352" r:id="rId7"/>
    <p:sldId id="372" r:id="rId8"/>
    <p:sldId id="369" r:id="rId9"/>
  </p:sldIdLst>
  <p:sldSz cx="9144000" cy="6858000" type="screen4x3"/>
  <p:notesSz cx="6797675" cy="9926638"/>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23" autoAdjust="0"/>
    <p:restoredTop sz="94660"/>
  </p:normalViewPr>
  <p:slideViewPr>
    <p:cSldViewPr>
      <p:cViewPr varScale="1">
        <p:scale>
          <a:sx n="86" d="100"/>
          <a:sy n="86" d="100"/>
        </p:scale>
        <p:origin x="1219"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D051D924-6ADB-408B-A2DB-CD2F71E8829D}" type="datetimeFigureOut">
              <a:rPr lang="en-US"/>
              <a:pPr>
                <a:defRPr/>
              </a:pPr>
              <a:t>11/12/2020</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659C533-03CD-4E57-A211-3455D5673D1A}" type="slidenum">
              <a:rPr lang="en-GB"/>
              <a:pPr/>
              <a:t>‹#›</a:t>
            </a:fld>
            <a:endParaRPr lang="en-GB"/>
          </a:p>
        </p:txBody>
      </p:sp>
    </p:spTree>
    <p:extLst>
      <p:ext uri="{BB962C8B-B14F-4D97-AF65-F5344CB8AC3E}">
        <p14:creationId xmlns:p14="http://schemas.microsoft.com/office/powerpoint/2010/main" val="6640548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D0CC5887-2C10-464A-A7D1-4306E811F09F}"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60389754-0B7B-4C1A-96E8-9BE766884750}"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23271E1E-AAA2-4428-9EDD-8D0A0C18F6A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2" name="Form 1"/>
          <p:cNvSpPr>
            <a:spLocks noGrp="1"/>
          </p:cNvSpPr>
          <p:nvPr>
            <p:ph type="title"/>
          </p:nvPr>
        </p:nvSpPr>
        <p:spPr/>
        <p:txBody>
          <a:bodyPr rtlCol="0" anchor="ctr"/>
          <a:lstStyle/>
          <a:p>
            <a:r>
              <a:rPr lang="de-DE"/>
              <a:t>Titelmasterformat durch Klicken bearbeiten</a:t>
            </a:r>
          </a:p>
        </p:txBody>
      </p:sp>
      <p:sp>
        <p:nvSpPr>
          <p:cNvPr id="3" name="Form 2"/>
          <p:cNvSpPr>
            <a:spLocks noGrp="1"/>
          </p:cNvSpPr>
          <p:nvPr>
            <p:ph type="body" idx="1"/>
          </p:nvPr>
        </p:nvSpPr>
        <p:spPr/>
        <p:txBody>
          <a:bodyPr rtlCol="0"/>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hteck 66570"/>
          <p:cNvSpPr>
            <a:spLocks noGrp="1" noChangeArrowheads="1"/>
          </p:cNvSpPr>
          <p:nvPr>
            <p:ph type="dt" sz="half" idx="10"/>
          </p:nvPr>
        </p:nvSpPr>
        <p:spPr>
          <a:ln/>
        </p:spPr>
        <p:txBody>
          <a:bodyPr/>
          <a:lstStyle>
            <a:lvl1pPr>
              <a:defRPr/>
            </a:lvl1pPr>
          </a:lstStyle>
          <a:p>
            <a:endParaRPr lang="de-DE"/>
          </a:p>
        </p:txBody>
      </p:sp>
      <p:sp>
        <p:nvSpPr>
          <p:cNvPr id="5" name="Rechteck 66571"/>
          <p:cNvSpPr>
            <a:spLocks noGrp="1" noChangeArrowheads="1"/>
          </p:cNvSpPr>
          <p:nvPr>
            <p:ph type="ftr" sz="quarter" idx="11"/>
          </p:nvPr>
        </p:nvSpPr>
        <p:spPr>
          <a:ln/>
        </p:spPr>
        <p:txBody>
          <a:bodyPr/>
          <a:lstStyle>
            <a:lvl1pPr>
              <a:defRPr/>
            </a:lvl1pPr>
          </a:lstStyle>
          <a:p>
            <a:endParaRPr lang="de-DE"/>
          </a:p>
        </p:txBody>
      </p:sp>
      <p:sp>
        <p:nvSpPr>
          <p:cNvPr id="6" name="Rechteck 66572"/>
          <p:cNvSpPr>
            <a:spLocks noGrp="1" noChangeArrowheads="1"/>
          </p:cNvSpPr>
          <p:nvPr>
            <p:ph type="sldNum" sz="quarter" idx="12"/>
          </p:nvPr>
        </p:nvSpPr>
        <p:spPr/>
        <p:txBody>
          <a:bodyPr/>
          <a:lstStyle>
            <a:lvl1pPr>
              <a:defRPr/>
            </a:lvl1pPr>
          </a:lstStyle>
          <a:p>
            <a:fld id="{4BD08D96-5B1F-4EDA-94D1-F476DB359275}" type="slidenum">
              <a:rPr lang="de-DE"/>
              <a:pPr/>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F503791A-F7EE-4CE8-9A61-807543608CF9}"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GB"/>
          </a:p>
        </p:txBody>
      </p:sp>
      <p:sp>
        <p:nvSpPr>
          <p:cNvPr id="5" name="Footer Placeholder 4"/>
          <p:cNvSpPr>
            <a:spLocks noGrp="1"/>
          </p:cNvSpPr>
          <p:nvPr>
            <p:ph type="ftr" sz="quarter" idx="11"/>
          </p:nvPr>
        </p:nvSpPr>
        <p:spPr/>
        <p:txBody>
          <a:bodyPr/>
          <a:lstStyle/>
          <a:p>
            <a:pPr>
              <a:defRPr/>
            </a:pPr>
            <a:endParaRPr lang="en-GB"/>
          </a:p>
        </p:txBody>
      </p:sp>
      <p:sp>
        <p:nvSpPr>
          <p:cNvPr id="6" name="Slide Number Placeholder 5"/>
          <p:cNvSpPr>
            <a:spLocks noGrp="1"/>
          </p:cNvSpPr>
          <p:nvPr>
            <p:ph type="sldNum" sz="quarter" idx="12"/>
          </p:nvPr>
        </p:nvSpPr>
        <p:spPr/>
        <p:txBody>
          <a:bodyPr/>
          <a:lstStyle/>
          <a:p>
            <a:fld id="{7A35C8B4-1BB2-4E45-98CC-943986301B0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55FC6A8F-AF37-4DB8-AED2-3BFE10C6CB0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a:defRPr/>
            </a:pPr>
            <a:endParaRPr lang="en-GB"/>
          </a:p>
        </p:txBody>
      </p:sp>
      <p:sp>
        <p:nvSpPr>
          <p:cNvPr id="8" name="Footer Placeholder 7"/>
          <p:cNvSpPr>
            <a:spLocks noGrp="1"/>
          </p:cNvSpPr>
          <p:nvPr>
            <p:ph type="ftr" sz="quarter" idx="11"/>
          </p:nvPr>
        </p:nvSpPr>
        <p:spPr/>
        <p:txBody>
          <a:bodyPr/>
          <a:lstStyle/>
          <a:p>
            <a:pPr>
              <a:defRPr/>
            </a:pPr>
            <a:endParaRPr lang="en-GB"/>
          </a:p>
        </p:txBody>
      </p:sp>
      <p:sp>
        <p:nvSpPr>
          <p:cNvPr id="9" name="Slide Number Placeholder 8"/>
          <p:cNvSpPr>
            <a:spLocks noGrp="1"/>
          </p:cNvSpPr>
          <p:nvPr>
            <p:ph type="sldNum" sz="quarter" idx="12"/>
          </p:nvPr>
        </p:nvSpPr>
        <p:spPr/>
        <p:txBody>
          <a:bodyPr/>
          <a:lstStyle/>
          <a:p>
            <a:fld id="{9A270475-2491-4639-81C5-FFB51283FCA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a:defRPr/>
            </a:pPr>
            <a:endParaRPr lang="en-GB"/>
          </a:p>
        </p:txBody>
      </p:sp>
      <p:sp>
        <p:nvSpPr>
          <p:cNvPr id="4" name="Footer Placeholder 3"/>
          <p:cNvSpPr>
            <a:spLocks noGrp="1"/>
          </p:cNvSpPr>
          <p:nvPr>
            <p:ph type="ftr" sz="quarter" idx="11"/>
          </p:nvPr>
        </p:nvSpPr>
        <p:spPr/>
        <p:txBody>
          <a:bodyPr/>
          <a:lstStyle/>
          <a:p>
            <a:pPr>
              <a:defRPr/>
            </a:pPr>
            <a:endParaRPr lang="en-GB"/>
          </a:p>
        </p:txBody>
      </p:sp>
      <p:sp>
        <p:nvSpPr>
          <p:cNvPr id="5" name="Slide Number Placeholder 4"/>
          <p:cNvSpPr>
            <a:spLocks noGrp="1"/>
          </p:cNvSpPr>
          <p:nvPr>
            <p:ph type="sldNum" sz="quarter" idx="12"/>
          </p:nvPr>
        </p:nvSpPr>
        <p:spPr/>
        <p:txBody>
          <a:bodyPr/>
          <a:lstStyle/>
          <a:p>
            <a:fld id="{6A46F4BF-E126-4BDE-A611-A73B71B1F0E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GB"/>
          </a:p>
        </p:txBody>
      </p:sp>
      <p:sp>
        <p:nvSpPr>
          <p:cNvPr id="3" name="Footer Placeholder 2"/>
          <p:cNvSpPr>
            <a:spLocks noGrp="1"/>
          </p:cNvSpPr>
          <p:nvPr>
            <p:ph type="ftr" sz="quarter" idx="11"/>
          </p:nvPr>
        </p:nvSpPr>
        <p:spPr/>
        <p:txBody>
          <a:bodyPr/>
          <a:lstStyle/>
          <a:p>
            <a:pPr>
              <a:defRPr/>
            </a:pPr>
            <a:endParaRPr lang="en-GB"/>
          </a:p>
        </p:txBody>
      </p:sp>
      <p:sp>
        <p:nvSpPr>
          <p:cNvPr id="4" name="Slide Number Placeholder 3"/>
          <p:cNvSpPr>
            <a:spLocks noGrp="1"/>
          </p:cNvSpPr>
          <p:nvPr>
            <p:ph type="sldNum" sz="quarter" idx="12"/>
          </p:nvPr>
        </p:nvSpPr>
        <p:spPr/>
        <p:txBody>
          <a:bodyPr/>
          <a:lstStyle/>
          <a:p>
            <a:fld id="{01F95C71-7A59-4A5C-8C39-365FB29B96C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07EB3742-63BD-4DBF-8912-5BD6B7F6089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GB"/>
          </a:p>
        </p:txBody>
      </p:sp>
      <p:sp>
        <p:nvSpPr>
          <p:cNvPr id="6" name="Footer Placeholder 5"/>
          <p:cNvSpPr>
            <a:spLocks noGrp="1"/>
          </p:cNvSpPr>
          <p:nvPr>
            <p:ph type="ftr" sz="quarter" idx="11"/>
          </p:nvPr>
        </p:nvSpPr>
        <p:spPr/>
        <p:txBody>
          <a:bodyPr/>
          <a:lstStyle/>
          <a:p>
            <a:pPr>
              <a:defRPr/>
            </a:pPr>
            <a:endParaRPr lang="en-GB"/>
          </a:p>
        </p:txBody>
      </p:sp>
      <p:sp>
        <p:nvSpPr>
          <p:cNvPr id="7" name="Slide Number Placeholder 6"/>
          <p:cNvSpPr>
            <a:spLocks noGrp="1"/>
          </p:cNvSpPr>
          <p:nvPr>
            <p:ph type="sldNum" sz="quarter" idx="12"/>
          </p:nvPr>
        </p:nvSpPr>
        <p:spPr/>
        <p:txBody>
          <a:bodyPr/>
          <a:lstStyle/>
          <a:p>
            <a:fld id="{B1C412A2-A590-45F9-A2C5-F9838C2261F4}"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ACEE0-B2C3-4C3E-8237-298018EF544A}"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041" y="836712"/>
            <a:ext cx="8243918" cy="2171714"/>
          </a:xfrm>
        </p:spPr>
        <p:txBody>
          <a:bodyPr>
            <a:normAutofit/>
          </a:bodyPr>
          <a:lstStyle/>
          <a:p>
            <a:pPr>
              <a:defRPr/>
            </a:pPr>
            <a:r>
              <a:rPr lang="en-US" sz="6600" b="1" dirty="0"/>
              <a:t>Introduction to Academic Writing</a:t>
            </a:r>
            <a:endParaRPr lang="en-GB" sz="6600" b="1" dirty="0"/>
          </a:p>
        </p:txBody>
      </p:sp>
      <p:pic>
        <p:nvPicPr>
          <p:cNvPr id="5" name="Picture 4">
            <a:extLst>
              <a:ext uri="{FF2B5EF4-FFF2-40B4-BE49-F238E27FC236}">
                <a16:creationId xmlns:a16="http://schemas.microsoft.com/office/drawing/2014/main" id="{B3E53120-6883-407B-8457-3FF96D106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116" y="3550216"/>
            <a:ext cx="4007768" cy="29181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t>Academic Writing</a:t>
            </a:r>
          </a:p>
        </p:txBody>
      </p:sp>
      <p:sp>
        <p:nvSpPr>
          <p:cNvPr id="13314" name="Content Placeholder 2"/>
          <p:cNvSpPr>
            <a:spLocks noGrp="1"/>
          </p:cNvSpPr>
          <p:nvPr>
            <p:ph idx="1"/>
          </p:nvPr>
        </p:nvSpPr>
        <p:spPr>
          <a:xfrm>
            <a:off x="457200" y="1600200"/>
            <a:ext cx="8229600" cy="4953000"/>
          </a:xfrm>
        </p:spPr>
        <p:txBody>
          <a:bodyPr>
            <a:normAutofit lnSpcReduction="10000"/>
          </a:bodyPr>
          <a:lstStyle/>
          <a:p>
            <a:r>
              <a:rPr lang="en-US" dirty="0"/>
              <a:t>Academic writing refers to the kind of speaking and writing which you find in academic subjects of various kinds, </a:t>
            </a:r>
            <a:r>
              <a:rPr lang="en-US" i="1" dirty="0"/>
              <a:t>e.g. Education, science, business reviews, architecture, philosophy, fine arts, etc.</a:t>
            </a:r>
          </a:p>
          <a:p>
            <a:endParaRPr lang="en-US" i="1" dirty="0"/>
          </a:p>
          <a:p>
            <a:pPr eaLnBrk="1" hangingPunct="1"/>
            <a:r>
              <a:rPr lang="en-US" b="1" dirty="0"/>
              <a:t>Evidence based</a:t>
            </a:r>
            <a:r>
              <a:rPr lang="en-US" dirty="0"/>
              <a:t>, well reasoned and logically developed arguments</a:t>
            </a:r>
          </a:p>
          <a:p>
            <a:pPr eaLnBrk="1" hangingPunct="1"/>
            <a:r>
              <a:rPr lang="en-US" dirty="0"/>
              <a:t>Pieces of writing that are </a:t>
            </a:r>
            <a:r>
              <a:rPr lang="en-US" b="1" dirty="0"/>
              <a:t>reliable body of knowledge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a:xfrm>
            <a:off x="457200" y="1828800"/>
            <a:ext cx="8229600" cy="4724400"/>
          </a:xfrm>
        </p:spPr>
        <p:txBody>
          <a:bodyPr>
            <a:normAutofit/>
          </a:bodyPr>
          <a:lstStyle/>
          <a:p>
            <a:pPr marL="365760" indent="-256032" eaLnBrk="1" fontAlgn="auto" hangingPunct="1">
              <a:lnSpc>
                <a:spcPct val="90000"/>
              </a:lnSpc>
              <a:spcAft>
                <a:spcPts val="0"/>
              </a:spcAft>
              <a:buFont typeface="Arial"/>
              <a:buChar char="•"/>
              <a:defRPr/>
            </a:pPr>
            <a:r>
              <a:rPr lang="en-US" sz="3600" dirty="0"/>
              <a:t>Argumentative essay/paper</a:t>
            </a:r>
          </a:p>
          <a:p>
            <a:pPr marL="365760" indent="-256032" eaLnBrk="1" fontAlgn="auto" hangingPunct="1">
              <a:lnSpc>
                <a:spcPct val="90000"/>
              </a:lnSpc>
              <a:spcAft>
                <a:spcPts val="0"/>
              </a:spcAft>
              <a:buFont typeface="Arial"/>
              <a:buChar char="•"/>
              <a:defRPr/>
            </a:pPr>
            <a:r>
              <a:rPr lang="en-US" sz="3600" dirty="0"/>
              <a:t>Case study/ dissertation/thesis </a:t>
            </a:r>
          </a:p>
          <a:p>
            <a:pPr marL="365760" indent="-256032" eaLnBrk="1" fontAlgn="auto" hangingPunct="1">
              <a:lnSpc>
                <a:spcPct val="90000"/>
              </a:lnSpc>
              <a:spcAft>
                <a:spcPts val="0"/>
              </a:spcAft>
              <a:buFont typeface="Arial"/>
              <a:buChar char="•"/>
              <a:defRPr/>
            </a:pPr>
            <a:r>
              <a:rPr lang="en-US" sz="3600" dirty="0"/>
              <a:t>Literary criticisms</a:t>
            </a:r>
          </a:p>
          <a:p>
            <a:pPr marL="365760" indent="-256032" eaLnBrk="1" fontAlgn="auto" hangingPunct="1">
              <a:lnSpc>
                <a:spcPct val="90000"/>
              </a:lnSpc>
              <a:spcAft>
                <a:spcPts val="0"/>
              </a:spcAft>
              <a:buFont typeface="Arial"/>
              <a:buChar char="•"/>
              <a:defRPr/>
            </a:pPr>
            <a:r>
              <a:rPr lang="en-US" sz="3600" dirty="0"/>
              <a:t>Seminar and tutorial paper</a:t>
            </a:r>
          </a:p>
          <a:p>
            <a:pPr marL="365760" indent="-256032" eaLnBrk="1" fontAlgn="auto" hangingPunct="1">
              <a:lnSpc>
                <a:spcPct val="90000"/>
              </a:lnSpc>
              <a:spcAft>
                <a:spcPts val="0"/>
              </a:spcAft>
              <a:buFont typeface="Arial"/>
              <a:buChar char="•"/>
              <a:defRPr/>
            </a:pPr>
            <a:r>
              <a:rPr lang="en-US" sz="3600" dirty="0"/>
              <a:t>Group project/ small scale research</a:t>
            </a:r>
          </a:p>
          <a:p>
            <a:pPr marL="365760" indent="-256032" eaLnBrk="1" fontAlgn="auto" hangingPunct="1">
              <a:lnSpc>
                <a:spcPct val="90000"/>
              </a:lnSpc>
              <a:spcAft>
                <a:spcPts val="0"/>
              </a:spcAft>
              <a:buFont typeface="Arial"/>
              <a:buChar char="•"/>
              <a:defRPr/>
            </a:pPr>
            <a:r>
              <a:rPr lang="en-US" sz="3600" dirty="0"/>
              <a:t>Portfolio of learning/ reflective writing</a:t>
            </a:r>
          </a:p>
          <a:p>
            <a:pPr marL="365760" indent="-256032" eaLnBrk="1" fontAlgn="auto" hangingPunct="1">
              <a:lnSpc>
                <a:spcPct val="90000"/>
              </a:lnSpc>
              <a:spcAft>
                <a:spcPts val="0"/>
              </a:spcAft>
              <a:buFont typeface="Wingdings 3"/>
              <a:buChar char=""/>
              <a:defRPr/>
            </a:pPr>
            <a:endParaRPr lang="en-US" b="1" dirty="0">
              <a:latin typeface="+mj-lt"/>
            </a:endParaRPr>
          </a:p>
          <a:p>
            <a:pPr marL="365760" indent="-256032" eaLnBrk="1" fontAlgn="auto" hangingPunct="1">
              <a:lnSpc>
                <a:spcPct val="90000"/>
              </a:lnSpc>
              <a:spcAft>
                <a:spcPts val="0"/>
              </a:spcAft>
              <a:buFont typeface="Wingdings" pitchFamily="2" charset="2"/>
              <a:buNone/>
              <a:defRPr/>
            </a:pPr>
            <a:endParaRPr lang="en-US" b="1" dirty="0"/>
          </a:p>
        </p:txBody>
      </p:sp>
      <p:sp>
        <p:nvSpPr>
          <p:cNvPr id="6146" name="AutoShape 2"/>
          <p:cNvSpPr>
            <a:spLocks noGrp="1" noChangeArrowheads="1"/>
          </p:cNvSpPr>
          <p:nvPr>
            <p:ph type="title"/>
          </p:nvPr>
        </p:nvSpPr>
        <p:spPr>
          <a:xfrm>
            <a:off x="214282" y="277813"/>
            <a:ext cx="8643998" cy="1322387"/>
          </a:xfrm>
        </p:spPr>
        <p:txBody>
          <a:bodyPr>
            <a:normAutofit/>
          </a:bodyPr>
          <a:lstStyle/>
          <a:p>
            <a:pPr eaLnBrk="1" fontAlgn="auto" hangingPunct="1">
              <a:spcAft>
                <a:spcPts val="0"/>
              </a:spcAft>
              <a:defRPr/>
            </a:pPr>
            <a:r>
              <a:rPr lang="en-US" sz="3600" dirty="0">
                <a:latin typeface="Arial Rounded MT Bold" pitchFamily="34" charset="0"/>
              </a:rPr>
              <a:t>Different types of academic writings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500" fill="hold"/>
                                        <p:tgtEl>
                                          <p:spTgt spid="6146"/>
                                        </p:tgtEl>
                                        <p:attrNameLst>
                                          <p:attrName>ppt_w</p:attrName>
                                        </p:attrNameLst>
                                      </p:cBhvr>
                                      <p:tavLst>
                                        <p:tav tm="0">
                                          <p:val>
                                            <p:fltVal val="0"/>
                                          </p:val>
                                        </p:tav>
                                        <p:tav tm="100000">
                                          <p:val>
                                            <p:strVal val="#ppt_w"/>
                                          </p:val>
                                        </p:tav>
                                      </p:tavLst>
                                    </p:anim>
                                    <p:anim calcmode="lin" valueType="num">
                                      <p:cBhvr>
                                        <p:cTn id="8" dur="500" fill="hold"/>
                                        <p:tgtEl>
                                          <p:spTgt spid="6146"/>
                                        </p:tgtEl>
                                        <p:attrNameLst>
                                          <p:attrName>ppt_h</p:attrName>
                                        </p:attrNameLst>
                                      </p:cBhvr>
                                      <p:tavLst>
                                        <p:tav tm="0">
                                          <p:val>
                                            <p:fltVal val="0"/>
                                          </p:val>
                                        </p:tav>
                                        <p:tav tm="100000">
                                          <p:val>
                                            <p:strVal val="#ppt_h"/>
                                          </p:val>
                                        </p:tav>
                                      </p:tavLst>
                                    </p:anim>
                                    <p:anim calcmode="lin" valueType="num">
                                      <p:cBhvr>
                                        <p:cTn id="9" dur="500" fill="hold"/>
                                        <p:tgtEl>
                                          <p:spTgt spid="6146"/>
                                        </p:tgtEl>
                                        <p:attrNameLst>
                                          <p:attrName>style.rotation</p:attrName>
                                        </p:attrNameLst>
                                      </p:cBhvr>
                                      <p:tavLst>
                                        <p:tav tm="0">
                                          <p:val>
                                            <p:fltVal val="360"/>
                                          </p:val>
                                        </p:tav>
                                        <p:tav tm="100000">
                                          <p:val>
                                            <p:fltVal val="0"/>
                                          </p:val>
                                        </p:tav>
                                      </p:tavLst>
                                    </p:anim>
                                    <p:animEffect transition="in" filter="fade">
                                      <p:cBhvr>
                                        <p:cTn id="1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228600" y="1828800"/>
            <a:ext cx="8302625" cy="4648200"/>
          </a:xfrm>
        </p:spPr>
        <p:txBody>
          <a:bodyPr/>
          <a:lstStyle/>
          <a:p>
            <a:pPr lvl="1">
              <a:lnSpc>
                <a:spcPct val="90000"/>
              </a:lnSpc>
            </a:pPr>
            <a:r>
              <a:rPr lang="en-US" dirty="0"/>
              <a:t>Students need to write in an academic style</a:t>
            </a:r>
          </a:p>
          <a:p>
            <a:pPr lvl="1">
              <a:lnSpc>
                <a:spcPct val="90000"/>
              </a:lnSpc>
              <a:buNone/>
            </a:pPr>
            <a:endParaRPr lang="en-US" dirty="0"/>
          </a:p>
          <a:p>
            <a:pPr lvl="1" eaLnBrk="1" hangingPunct="1">
              <a:lnSpc>
                <a:spcPct val="90000"/>
              </a:lnSpc>
            </a:pPr>
            <a:r>
              <a:rPr lang="en-US" dirty="0"/>
              <a:t>Students need to be analytical</a:t>
            </a:r>
          </a:p>
          <a:p>
            <a:pPr lvl="1" eaLnBrk="1" hangingPunct="1">
              <a:lnSpc>
                <a:spcPct val="90000"/>
              </a:lnSpc>
            </a:pPr>
            <a:endParaRPr lang="en-US" dirty="0"/>
          </a:p>
          <a:p>
            <a:pPr lvl="1" eaLnBrk="1" hangingPunct="1">
              <a:lnSpc>
                <a:spcPct val="90000"/>
              </a:lnSpc>
            </a:pPr>
            <a:r>
              <a:rPr lang="en-US" dirty="0"/>
              <a:t>Students need to use evidence effectively</a:t>
            </a:r>
          </a:p>
          <a:p>
            <a:pPr lvl="1" eaLnBrk="1" hangingPunct="1">
              <a:lnSpc>
                <a:spcPct val="90000"/>
              </a:lnSpc>
            </a:pPr>
            <a:endParaRPr lang="en-US" dirty="0"/>
          </a:p>
          <a:p>
            <a:pPr lvl="1" eaLnBrk="1" hangingPunct="1">
              <a:lnSpc>
                <a:spcPct val="90000"/>
              </a:lnSpc>
            </a:pPr>
            <a:r>
              <a:rPr lang="en-US" dirty="0"/>
              <a:t>Students need to structure their essays logically</a:t>
            </a:r>
          </a:p>
          <a:p>
            <a:pPr lvl="1" eaLnBrk="1" hangingPunct="1">
              <a:lnSpc>
                <a:spcPct val="90000"/>
              </a:lnSpc>
            </a:pPr>
            <a:endParaRPr lang="en-US" dirty="0"/>
          </a:p>
          <a:p>
            <a:pPr lvl="1" eaLnBrk="1" hangingPunct="1">
              <a:lnSpc>
                <a:spcPct val="90000"/>
              </a:lnSpc>
            </a:pPr>
            <a:r>
              <a:rPr lang="en-US" dirty="0"/>
              <a:t>Students need to be critical and persuasive</a:t>
            </a:r>
          </a:p>
          <a:p>
            <a:pPr lvl="1" eaLnBrk="1" hangingPunct="1">
              <a:lnSpc>
                <a:spcPct val="90000"/>
              </a:lnSpc>
            </a:pPr>
            <a:endParaRPr lang="en-US" dirty="0"/>
          </a:p>
        </p:txBody>
      </p:sp>
      <p:sp>
        <p:nvSpPr>
          <p:cNvPr id="11266" name="AutoShape 2"/>
          <p:cNvSpPr>
            <a:spLocks noGrp="1" noChangeArrowheads="1"/>
          </p:cNvSpPr>
          <p:nvPr>
            <p:ph type="title"/>
          </p:nvPr>
        </p:nvSpPr>
        <p:spPr/>
        <p:txBody>
          <a:bodyPr>
            <a:normAutofit fontScale="90000"/>
          </a:bodyPr>
          <a:lstStyle/>
          <a:p>
            <a:pPr eaLnBrk="1" fontAlgn="auto" hangingPunct="1">
              <a:spcAft>
                <a:spcPts val="0"/>
              </a:spcAft>
              <a:defRPr/>
            </a:pPr>
            <a:r>
              <a:rPr lang="en-US" dirty="0">
                <a:latin typeface="Arial Rounded MT Bold" pitchFamily="34" charset="0"/>
              </a:rPr>
              <a:t>What is expected of the students in further education? </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p:cTn id="7" dur="500" fill="hold"/>
                                        <p:tgtEl>
                                          <p:spTgt spid="1126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126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126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1266"/>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autoRev="1" fill="hold" nodeType="clickEffect">
                                  <p:stCondLst>
                                    <p:cond delay="0"/>
                                  </p:stCondLst>
                                  <p:childTnLst>
                                    <p:animScale>
                                      <p:cBhvr>
                                        <p:cTn id="14" dur="449" fill="hold">
                                          <p:stCondLst>
                                            <p:cond delay="0"/>
                                          </p:stCondLst>
                                        </p:cTn>
                                        <p:tgtEl>
                                          <p:spTgt spid="11266"/>
                                        </p:tgtEl>
                                      </p:cBhvr>
                                      <p:to x="150000" y="150000"/>
                                    </p:animScale>
                                  </p:childTnLst>
                                </p:cTn>
                              </p:par>
                              <p:par>
                                <p:cTn id="15" presetID="23" presetClass="entr" presetSubtype="16" fill="hold" grpId="0" nodeType="withEffect">
                                  <p:stCondLst>
                                    <p:cond delay="0"/>
                                  </p:stCondLst>
                                  <p:childTnLst>
                                    <p:set>
                                      <p:cBhvr>
                                        <p:cTn id="16" dur="1" fill="hold">
                                          <p:stCondLst>
                                            <p:cond delay="0"/>
                                          </p:stCondLst>
                                        </p:cTn>
                                        <p:tgtEl>
                                          <p:spTgt spid="11267">
                                            <p:txEl>
                                              <p:pRg st="0" end="0"/>
                                            </p:txEl>
                                          </p:spTgt>
                                        </p:tgtEl>
                                        <p:attrNameLst>
                                          <p:attrName>style.visibility</p:attrName>
                                        </p:attrNameLst>
                                      </p:cBhvr>
                                      <p:to>
                                        <p:strVal val="visible"/>
                                      </p:to>
                                    </p:set>
                                    <p:anim calcmode="lin" valueType="num">
                                      <p:cBhvr>
                                        <p:cTn id="17" dur="500" fill="hold"/>
                                        <p:tgtEl>
                                          <p:spTgt spid="11267">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1267">
                                            <p:txEl>
                                              <p:pRg st="0" end="0"/>
                                            </p:txEl>
                                          </p:spTgt>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11267">
                                            <p:txEl>
                                              <p:pRg st="2" end="2"/>
                                            </p:txEl>
                                          </p:spTgt>
                                        </p:tgtEl>
                                        <p:attrNameLst>
                                          <p:attrName>style.visibility</p:attrName>
                                        </p:attrNameLst>
                                      </p:cBhvr>
                                      <p:to>
                                        <p:strVal val="visible"/>
                                      </p:to>
                                    </p:set>
                                    <p:anim calcmode="lin" valueType="num">
                                      <p:cBhvr>
                                        <p:cTn id="21" dur="500" fill="hold"/>
                                        <p:tgtEl>
                                          <p:spTgt spid="1126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11267">
                                            <p:txEl>
                                              <p:pRg st="2" end="2"/>
                                            </p:txEl>
                                          </p:spTgt>
                                        </p:tgtEl>
                                        <p:attrNameLst>
                                          <p:attrName>ppt_h</p:attrName>
                                        </p:attrNameLst>
                                      </p:cBhvr>
                                      <p:tavLst>
                                        <p:tav tm="0">
                                          <p:val>
                                            <p:fltVal val="0"/>
                                          </p:val>
                                        </p:tav>
                                        <p:tav tm="100000">
                                          <p:val>
                                            <p:strVal val="#ppt_h"/>
                                          </p:val>
                                        </p:tav>
                                      </p:tavLst>
                                    </p:anim>
                                  </p:childTnLst>
                                </p:cTn>
                              </p:par>
                              <p:par>
                                <p:cTn id="23" presetID="23" presetClass="entr" presetSubtype="16" fill="hold" grpId="0" nodeType="withEffect">
                                  <p:stCondLst>
                                    <p:cond delay="0"/>
                                  </p:stCondLst>
                                  <p:childTnLst>
                                    <p:set>
                                      <p:cBhvr>
                                        <p:cTn id="24" dur="1" fill="hold">
                                          <p:stCondLst>
                                            <p:cond delay="0"/>
                                          </p:stCondLst>
                                        </p:cTn>
                                        <p:tgtEl>
                                          <p:spTgt spid="11267">
                                            <p:txEl>
                                              <p:pRg st="4" end="4"/>
                                            </p:txEl>
                                          </p:spTgt>
                                        </p:tgtEl>
                                        <p:attrNameLst>
                                          <p:attrName>style.visibility</p:attrName>
                                        </p:attrNameLst>
                                      </p:cBhvr>
                                      <p:to>
                                        <p:strVal val="visible"/>
                                      </p:to>
                                    </p:set>
                                    <p:anim calcmode="lin" valueType="num">
                                      <p:cBhvr>
                                        <p:cTn id="25" dur="500" fill="hold"/>
                                        <p:tgtEl>
                                          <p:spTgt spid="11267">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11267">
                                            <p:txEl>
                                              <p:pRg st="4" end="4"/>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1267">
                                            <p:txEl>
                                              <p:pRg st="6" end="6"/>
                                            </p:txEl>
                                          </p:spTgt>
                                        </p:tgtEl>
                                        <p:attrNameLst>
                                          <p:attrName>style.visibility</p:attrName>
                                        </p:attrNameLst>
                                      </p:cBhvr>
                                      <p:to>
                                        <p:strVal val="visible"/>
                                      </p:to>
                                    </p:set>
                                    <p:anim calcmode="lin" valueType="num">
                                      <p:cBhvr>
                                        <p:cTn id="29" dur="500" fill="hold"/>
                                        <p:tgtEl>
                                          <p:spTgt spid="11267">
                                            <p:txEl>
                                              <p:pRg st="6" end="6"/>
                                            </p:txEl>
                                          </p:spTgt>
                                        </p:tgtEl>
                                        <p:attrNameLst>
                                          <p:attrName>ppt_w</p:attrName>
                                        </p:attrNameLst>
                                      </p:cBhvr>
                                      <p:tavLst>
                                        <p:tav tm="0">
                                          <p:val>
                                            <p:fltVal val="0"/>
                                          </p:val>
                                        </p:tav>
                                        <p:tav tm="100000">
                                          <p:val>
                                            <p:strVal val="#ppt_w"/>
                                          </p:val>
                                        </p:tav>
                                      </p:tavLst>
                                    </p:anim>
                                    <p:anim calcmode="lin" valueType="num">
                                      <p:cBhvr>
                                        <p:cTn id="30" dur="500" fill="hold"/>
                                        <p:tgtEl>
                                          <p:spTgt spid="11267">
                                            <p:txEl>
                                              <p:pRg st="6" end="6"/>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11267">
                                            <p:txEl>
                                              <p:pRg st="8" end="8"/>
                                            </p:txEl>
                                          </p:spTgt>
                                        </p:tgtEl>
                                        <p:attrNameLst>
                                          <p:attrName>style.visibility</p:attrName>
                                        </p:attrNameLst>
                                      </p:cBhvr>
                                      <p:to>
                                        <p:strVal val="visible"/>
                                      </p:to>
                                    </p:set>
                                    <p:anim calcmode="lin" valueType="num">
                                      <p:cBhvr>
                                        <p:cTn id="33" dur="500" fill="hold"/>
                                        <p:tgtEl>
                                          <p:spTgt spid="11267">
                                            <p:txEl>
                                              <p:pRg st="8" end="8"/>
                                            </p:txEl>
                                          </p:spTgt>
                                        </p:tgtEl>
                                        <p:attrNameLst>
                                          <p:attrName>ppt_w</p:attrName>
                                        </p:attrNameLst>
                                      </p:cBhvr>
                                      <p:tavLst>
                                        <p:tav tm="0">
                                          <p:val>
                                            <p:fltVal val="0"/>
                                          </p:val>
                                        </p:tav>
                                        <p:tav tm="100000">
                                          <p:val>
                                            <p:strVal val="#ppt_w"/>
                                          </p:val>
                                        </p:tav>
                                      </p:tavLst>
                                    </p:anim>
                                    <p:anim calcmode="lin" valueType="num">
                                      <p:cBhvr>
                                        <p:cTn id="34" dur="500" fill="hold"/>
                                        <p:tgtEl>
                                          <p:spTgt spid="11267">
                                            <p:txEl>
                                              <p:pRg st="8" end="8"/>
                                            </p:txEl>
                                          </p:spTgt>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xit" presetSubtype="32" fill="hold" nodeType="clickEffect">
                                  <p:stCondLst>
                                    <p:cond delay="0"/>
                                  </p:stCondLst>
                                  <p:childTnLst>
                                    <p:anim calcmode="lin" valueType="num">
                                      <p:cBhvr>
                                        <p:cTn id="38" dur="500" fill="hold"/>
                                        <p:tgtEl>
                                          <p:spTgt spid="11266"/>
                                        </p:tgtEl>
                                        <p:attrNameLst>
                                          <p:attrName>ppt_w</p:attrName>
                                        </p:attrNameLst>
                                      </p:cBhvr>
                                      <p:tavLst>
                                        <p:tav tm="0">
                                          <p:val>
                                            <p:strVal val="ppt_w"/>
                                          </p:val>
                                        </p:tav>
                                        <p:tav tm="100000">
                                          <p:val>
                                            <p:fltVal val="0"/>
                                          </p:val>
                                        </p:tav>
                                      </p:tavLst>
                                    </p:anim>
                                    <p:anim calcmode="lin" valueType="num">
                                      <p:cBhvr>
                                        <p:cTn id="39" dur="500" fill="hold"/>
                                        <p:tgtEl>
                                          <p:spTgt spid="11266"/>
                                        </p:tgtEl>
                                        <p:attrNameLst>
                                          <p:attrName>ppt_h</p:attrName>
                                        </p:attrNameLst>
                                      </p:cBhvr>
                                      <p:tavLst>
                                        <p:tav tm="0">
                                          <p:val>
                                            <p:strVal val="ppt_h"/>
                                          </p:val>
                                        </p:tav>
                                        <p:tav tm="100000">
                                          <p:val>
                                            <p:fltVal val="0"/>
                                          </p:val>
                                        </p:tav>
                                      </p:tavLst>
                                    </p:anim>
                                    <p:set>
                                      <p:cBhvr>
                                        <p:cTn id="40" dur="1" fill="hold">
                                          <p:stCondLst>
                                            <p:cond delay="499"/>
                                          </p:stCondLst>
                                        </p:cTn>
                                        <p:tgtEl>
                                          <p:spTgt spid="11266"/>
                                        </p:tgtEl>
                                        <p:attrNameLst>
                                          <p:attrName>style.visibility</p:attrName>
                                        </p:attrNameLst>
                                      </p:cBhvr>
                                      <p:to>
                                        <p:strVal val="hidden"/>
                                      </p:to>
                                    </p:set>
                                  </p:childTnLst>
                                </p:cTn>
                              </p:par>
                              <p:par>
                                <p:cTn id="41" presetID="23" presetClass="exit" presetSubtype="32" fill="hold" grpId="1" nodeType="withEffect">
                                  <p:stCondLst>
                                    <p:cond delay="0"/>
                                  </p:stCondLst>
                                  <p:childTnLst>
                                    <p:anim calcmode="lin" valueType="num">
                                      <p:cBhvr>
                                        <p:cTn id="42" dur="500" fill="hold"/>
                                        <p:tgtEl>
                                          <p:spTgt spid="11267">
                                            <p:txEl>
                                              <p:pRg st="0" end="0"/>
                                            </p:txEl>
                                          </p:spTgt>
                                        </p:tgtEl>
                                        <p:attrNameLst>
                                          <p:attrName>ppt_w</p:attrName>
                                        </p:attrNameLst>
                                      </p:cBhvr>
                                      <p:tavLst>
                                        <p:tav tm="0">
                                          <p:val>
                                            <p:strVal val="ppt_w"/>
                                          </p:val>
                                        </p:tav>
                                        <p:tav tm="100000">
                                          <p:val>
                                            <p:fltVal val="0"/>
                                          </p:val>
                                        </p:tav>
                                      </p:tavLst>
                                    </p:anim>
                                    <p:anim calcmode="lin" valueType="num">
                                      <p:cBhvr>
                                        <p:cTn id="43" dur="500" fill="hold"/>
                                        <p:tgtEl>
                                          <p:spTgt spid="11267">
                                            <p:txEl>
                                              <p:pRg st="0" end="0"/>
                                            </p:txEl>
                                          </p:spTgt>
                                        </p:tgtEl>
                                        <p:attrNameLst>
                                          <p:attrName>ppt_h</p:attrName>
                                        </p:attrNameLst>
                                      </p:cBhvr>
                                      <p:tavLst>
                                        <p:tav tm="0">
                                          <p:val>
                                            <p:strVal val="ppt_h"/>
                                          </p:val>
                                        </p:tav>
                                        <p:tav tm="100000">
                                          <p:val>
                                            <p:fltVal val="0"/>
                                          </p:val>
                                        </p:tav>
                                      </p:tavLst>
                                    </p:anim>
                                    <p:set>
                                      <p:cBhvr>
                                        <p:cTn id="44" dur="1" fill="hold">
                                          <p:stCondLst>
                                            <p:cond delay="499"/>
                                          </p:stCondLst>
                                        </p:cTn>
                                        <p:tgtEl>
                                          <p:spTgt spid="11267">
                                            <p:txEl>
                                              <p:pRg st="0" end="0"/>
                                            </p:txEl>
                                          </p:spTgt>
                                        </p:tgtEl>
                                        <p:attrNameLst>
                                          <p:attrName>style.visibility</p:attrName>
                                        </p:attrNameLst>
                                      </p:cBhvr>
                                      <p:to>
                                        <p:strVal val="hidden"/>
                                      </p:to>
                                    </p:set>
                                  </p:childTnLst>
                                </p:cTn>
                              </p:par>
                              <p:par>
                                <p:cTn id="45" presetID="23" presetClass="exit" presetSubtype="32" fill="hold" grpId="1" nodeType="withEffect">
                                  <p:stCondLst>
                                    <p:cond delay="0"/>
                                  </p:stCondLst>
                                  <p:childTnLst>
                                    <p:anim calcmode="lin" valueType="num">
                                      <p:cBhvr>
                                        <p:cTn id="46" dur="500" fill="hold"/>
                                        <p:tgtEl>
                                          <p:spTgt spid="11267">
                                            <p:txEl>
                                              <p:pRg st="2" end="2"/>
                                            </p:txEl>
                                          </p:spTgt>
                                        </p:tgtEl>
                                        <p:attrNameLst>
                                          <p:attrName>ppt_w</p:attrName>
                                        </p:attrNameLst>
                                      </p:cBhvr>
                                      <p:tavLst>
                                        <p:tav tm="0">
                                          <p:val>
                                            <p:strVal val="ppt_w"/>
                                          </p:val>
                                        </p:tav>
                                        <p:tav tm="100000">
                                          <p:val>
                                            <p:fltVal val="0"/>
                                          </p:val>
                                        </p:tav>
                                      </p:tavLst>
                                    </p:anim>
                                    <p:anim calcmode="lin" valueType="num">
                                      <p:cBhvr>
                                        <p:cTn id="47" dur="500" fill="hold"/>
                                        <p:tgtEl>
                                          <p:spTgt spid="11267">
                                            <p:txEl>
                                              <p:pRg st="2" end="2"/>
                                            </p:txEl>
                                          </p:spTgt>
                                        </p:tgtEl>
                                        <p:attrNameLst>
                                          <p:attrName>ppt_h</p:attrName>
                                        </p:attrNameLst>
                                      </p:cBhvr>
                                      <p:tavLst>
                                        <p:tav tm="0">
                                          <p:val>
                                            <p:strVal val="ppt_h"/>
                                          </p:val>
                                        </p:tav>
                                        <p:tav tm="100000">
                                          <p:val>
                                            <p:fltVal val="0"/>
                                          </p:val>
                                        </p:tav>
                                      </p:tavLst>
                                    </p:anim>
                                    <p:set>
                                      <p:cBhvr>
                                        <p:cTn id="48" dur="1" fill="hold">
                                          <p:stCondLst>
                                            <p:cond delay="499"/>
                                          </p:stCondLst>
                                        </p:cTn>
                                        <p:tgtEl>
                                          <p:spTgt spid="11267">
                                            <p:txEl>
                                              <p:pRg st="2" end="2"/>
                                            </p:txEl>
                                          </p:spTgt>
                                        </p:tgtEl>
                                        <p:attrNameLst>
                                          <p:attrName>style.visibility</p:attrName>
                                        </p:attrNameLst>
                                      </p:cBhvr>
                                      <p:to>
                                        <p:strVal val="hidden"/>
                                      </p:to>
                                    </p:set>
                                  </p:childTnLst>
                                </p:cTn>
                              </p:par>
                              <p:par>
                                <p:cTn id="49" presetID="23" presetClass="exit" presetSubtype="32" fill="hold" grpId="1" nodeType="withEffect">
                                  <p:stCondLst>
                                    <p:cond delay="0"/>
                                  </p:stCondLst>
                                  <p:childTnLst>
                                    <p:anim calcmode="lin" valueType="num">
                                      <p:cBhvr>
                                        <p:cTn id="50" dur="500" fill="hold"/>
                                        <p:tgtEl>
                                          <p:spTgt spid="11267">
                                            <p:txEl>
                                              <p:pRg st="4" end="4"/>
                                            </p:txEl>
                                          </p:spTgt>
                                        </p:tgtEl>
                                        <p:attrNameLst>
                                          <p:attrName>ppt_w</p:attrName>
                                        </p:attrNameLst>
                                      </p:cBhvr>
                                      <p:tavLst>
                                        <p:tav tm="0">
                                          <p:val>
                                            <p:strVal val="ppt_w"/>
                                          </p:val>
                                        </p:tav>
                                        <p:tav tm="100000">
                                          <p:val>
                                            <p:fltVal val="0"/>
                                          </p:val>
                                        </p:tav>
                                      </p:tavLst>
                                    </p:anim>
                                    <p:anim calcmode="lin" valueType="num">
                                      <p:cBhvr>
                                        <p:cTn id="51" dur="500" fill="hold"/>
                                        <p:tgtEl>
                                          <p:spTgt spid="11267">
                                            <p:txEl>
                                              <p:pRg st="4" end="4"/>
                                            </p:txEl>
                                          </p:spTgt>
                                        </p:tgtEl>
                                        <p:attrNameLst>
                                          <p:attrName>ppt_h</p:attrName>
                                        </p:attrNameLst>
                                      </p:cBhvr>
                                      <p:tavLst>
                                        <p:tav tm="0">
                                          <p:val>
                                            <p:strVal val="ppt_h"/>
                                          </p:val>
                                        </p:tav>
                                        <p:tav tm="100000">
                                          <p:val>
                                            <p:fltVal val="0"/>
                                          </p:val>
                                        </p:tav>
                                      </p:tavLst>
                                    </p:anim>
                                    <p:set>
                                      <p:cBhvr>
                                        <p:cTn id="52" dur="1" fill="hold">
                                          <p:stCondLst>
                                            <p:cond delay="499"/>
                                          </p:stCondLst>
                                        </p:cTn>
                                        <p:tgtEl>
                                          <p:spTgt spid="11267">
                                            <p:txEl>
                                              <p:pRg st="4" end="4"/>
                                            </p:txEl>
                                          </p:spTgt>
                                        </p:tgtEl>
                                        <p:attrNameLst>
                                          <p:attrName>style.visibility</p:attrName>
                                        </p:attrNameLst>
                                      </p:cBhvr>
                                      <p:to>
                                        <p:strVal val="hidden"/>
                                      </p:to>
                                    </p:set>
                                  </p:childTnLst>
                                </p:cTn>
                              </p:par>
                              <p:par>
                                <p:cTn id="53" presetID="23" presetClass="exit" presetSubtype="32" fill="hold" grpId="1" nodeType="withEffect">
                                  <p:stCondLst>
                                    <p:cond delay="0"/>
                                  </p:stCondLst>
                                  <p:childTnLst>
                                    <p:anim calcmode="lin" valueType="num">
                                      <p:cBhvr>
                                        <p:cTn id="54" dur="500" fill="hold"/>
                                        <p:tgtEl>
                                          <p:spTgt spid="11267">
                                            <p:txEl>
                                              <p:pRg st="6" end="6"/>
                                            </p:txEl>
                                          </p:spTgt>
                                        </p:tgtEl>
                                        <p:attrNameLst>
                                          <p:attrName>ppt_w</p:attrName>
                                        </p:attrNameLst>
                                      </p:cBhvr>
                                      <p:tavLst>
                                        <p:tav tm="0">
                                          <p:val>
                                            <p:strVal val="ppt_w"/>
                                          </p:val>
                                        </p:tav>
                                        <p:tav tm="100000">
                                          <p:val>
                                            <p:fltVal val="0"/>
                                          </p:val>
                                        </p:tav>
                                      </p:tavLst>
                                    </p:anim>
                                    <p:anim calcmode="lin" valueType="num">
                                      <p:cBhvr>
                                        <p:cTn id="55" dur="500" fill="hold"/>
                                        <p:tgtEl>
                                          <p:spTgt spid="11267">
                                            <p:txEl>
                                              <p:pRg st="6" end="6"/>
                                            </p:txEl>
                                          </p:spTgt>
                                        </p:tgtEl>
                                        <p:attrNameLst>
                                          <p:attrName>ppt_h</p:attrName>
                                        </p:attrNameLst>
                                      </p:cBhvr>
                                      <p:tavLst>
                                        <p:tav tm="0">
                                          <p:val>
                                            <p:strVal val="ppt_h"/>
                                          </p:val>
                                        </p:tav>
                                        <p:tav tm="100000">
                                          <p:val>
                                            <p:fltVal val="0"/>
                                          </p:val>
                                        </p:tav>
                                      </p:tavLst>
                                    </p:anim>
                                    <p:set>
                                      <p:cBhvr>
                                        <p:cTn id="56" dur="1" fill="hold">
                                          <p:stCondLst>
                                            <p:cond delay="499"/>
                                          </p:stCondLst>
                                        </p:cTn>
                                        <p:tgtEl>
                                          <p:spTgt spid="11267">
                                            <p:txEl>
                                              <p:pRg st="6" end="6"/>
                                            </p:txEl>
                                          </p:spTgt>
                                        </p:tgtEl>
                                        <p:attrNameLst>
                                          <p:attrName>style.visibility</p:attrName>
                                        </p:attrNameLst>
                                      </p:cBhvr>
                                      <p:to>
                                        <p:strVal val="hidden"/>
                                      </p:to>
                                    </p:set>
                                  </p:childTnLst>
                                </p:cTn>
                              </p:par>
                              <p:par>
                                <p:cTn id="57" presetID="23" presetClass="exit" presetSubtype="32" fill="hold" grpId="1" nodeType="withEffect">
                                  <p:stCondLst>
                                    <p:cond delay="0"/>
                                  </p:stCondLst>
                                  <p:childTnLst>
                                    <p:anim calcmode="lin" valueType="num">
                                      <p:cBhvr>
                                        <p:cTn id="58" dur="500" fill="hold"/>
                                        <p:tgtEl>
                                          <p:spTgt spid="11267">
                                            <p:txEl>
                                              <p:pRg st="8" end="8"/>
                                            </p:txEl>
                                          </p:spTgt>
                                        </p:tgtEl>
                                        <p:attrNameLst>
                                          <p:attrName>ppt_w</p:attrName>
                                        </p:attrNameLst>
                                      </p:cBhvr>
                                      <p:tavLst>
                                        <p:tav tm="0">
                                          <p:val>
                                            <p:strVal val="ppt_w"/>
                                          </p:val>
                                        </p:tav>
                                        <p:tav tm="100000">
                                          <p:val>
                                            <p:fltVal val="0"/>
                                          </p:val>
                                        </p:tav>
                                      </p:tavLst>
                                    </p:anim>
                                    <p:anim calcmode="lin" valueType="num">
                                      <p:cBhvr>
                                        <p:cTn id="59" dur="500" fill="hold"/>
                                        <p:tgtEl>
                                          <p:spTgt spid="11267">
                                            <p:txEl>
                                              <p:pRg st="8" end="8"/>
                                            </p:txEl>
                                          </p:spTgt>
                                        </p:tgtEl>
                                        <p:attrNameLst>
                                          <p:attrName>ppt_h</p:attrName>
                                        </p:attrNameLst>
                                      </p:cBhvr>
                                      <p:tavLst>
                                        <p:tav tm="0">
                                          <p:val>
                                            <p:strVal val="ppt_h"/>
                                          </p:val>
                                        </p:tav>
                                        <p:tav tm="100000">
                                          <p:val>
                                            <p:fltVal val="0"/>
                                          </p:val>
                                        </p:tav>
                                      </p:tavLst>
                                    </p:anim>
                                    <p:set>
                                      <p:cBhvr>
                                        <p:cTn id="60" dur="1" fill="hold">
                                          <p:stCondLst>
                                            <p:cond delay="499"/>
                                          </p:stCondLst>
                                        </p:cTn>
                                        <p:tgtEl>
                                          <p:spTgt spid="11267">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7" grpI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Drafting"/>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b="1" dirty="0"/>
              <a:t>The Writing Process </a:t>
            </a:r>
            <a:endParaRPr lang="en-GB" dirty="0"/>
          </a:p>
        </p:txBody>
      </p:sp>
      <p:sp>
        <p:nvSpPr>
          <p:cNvPr id="4" name="Text Placeholder 3"/>
          <p:cNvSpPr>
            <a:spLocks noGrp="1"/>
          </p:cNvSpPr>
          <p:nvPr>
            <p:ph idx="1"/>
          </p:nvPr>
        </p:nvSpPr>
        <p:spPr/>
        <p:txBody>
          <a:bodyPr>
            <a:normAutofit/>
          </a:bodyPr>
          <a:lstStyle/>
          <a:p>
            <a:r>
              <a:rPr lang="en-GB" sz="3600" dirty="0"/>
              <a:t>Brainstorming/researching</a:t>
            </a:r>
          </a:p>
          <a:p>
            <a:r>
              <a:rPr lang="en-GB" sz="3600" dirty="0"/>
              <a:t>Filtering</a:t>
            </a:r>
          </a:p>
          <a:p>
            <a:r>
              <a:rPr lang="en-GB" sz="3600" dirty="0"/>
              <a:t>Planning</a:t>
            </a:r>
          </a:p>
          <a:p>
            <a:r>
              <a:rPr lang="en-GB" sz="3600" dirty="0"/>
              <a:t>Writing (1</a:t>
            </a:r>
            <a:r>
              <a:rPr lang="en-GB" sz="3600" baseline="30000" dirty="0"/>
              <a:t>st</a:t>
            </a:r>
            <a:r>
              <a:rPr lang="en-GB" sz="3600" dirty="0"/>
              <a:t> draft)</a:t>
            </a:r>
          </a:p>
          <a:p>
            <a:r>
              <a:rPr lang="en-GB" sz="3600" dirty="0"/>
              <a:t>Revisions</a:t>
            </a:r>
          </a:p>
          <a:p>
            <a:r>
              <a:rPr lang="en-GB" sz="3600" dirty="0"/>
              <a:t>Submitting/publishing</a:t>
            </a:r>
          </a:p>
          <a:p>
            <a:endParaRPr lang="en-GB"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669360"/>
          </a:xfrm>
        </p:spPr>
        <p:txBody>
          <a:bodyPr>
            <a:normAutofit/>
          </a:bodyPr>
          <a:lstStyle/>
          <a:p>
            <a:r>
              <a:rPr lang="en-GB" dirty="0"/>
              <a:t>Final drafts are never perfect; they simply mark the point when time or motivation ran out. First drafts, on the other hand, are always bad. Indeed, the only good thing about a first draft is that it is necessary before you can write a second draft. Never let this fact depress or discourage you. It should liberate you. To write effectively you should relax and allow the first draft to flow. Do not pay too much attention to organisation or style at this point. Relax and scribble, you will be able to improve it later, but only if you have written it in the first place!</a:t>
            </a:r>
            <a:endParaRPr lang="en-US" dirty="0"/>
          </a:p>
          <a:p>
            <a:endParaRPr lang="en-US" dirty="0"/>
          </a:p>
        </p:txBody>
      </p:sp>
    </p:spTree>
    <p:extLst>
      <p:ext uri="{BB962C8B-B14F-4D97-AF65-F5344CB8AC3E}">
        <p14:creationId xmlns:p14="http://schemas.microsoft.com/office/powerpoint/2010/main" val="295105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Revision</a:t>
            </a:r>
          </a:p>
        </p:txBody>
      </p:sp>
      <p:sp>
        <p:nvSpPr>
          <p:cNvPr id="19459" name="Rectangle 3"/>
          <p:cNvSpPr>
            <a:spLocks noGrp="1" noChangeArrowheads="1"/>
          </p:cNvSpPr>
          <p:nvPr>
            <p:ph type="body" idx="1"/>
          </p:nvPr>
        </p:nvSpPr>
        <p:spPr/>
        <p:txBody>
          <a:bodyPr/>
          <a:lstStyle/>
          <a:p>
            <a:pPr eaLnBrk="1" hangingPunct="1"/>
            <a:r>
              <a:rPr lang="en-US" dirty="0"/>
              <a:t>In terms of </a:t>
            </a:r>
          </a:p>
          <a:p>
            <a:pPr lvl="1" eaLnBrk="1" hangingPunct="1"/>
            <a:r>
              <a:rPr lang="en-US" dirty="0"/>
              <a:t>information accuracy</a:t>
            </a:r>
          </a:p>
          <a:p>
            <a:pPr lvl="1" eaLnBrk="1" hangingPunct="1"/>
            <a:r>
              <a:rPr lang="en-US" dirty="0"/>
              <a:t>Redundancy</a:t>
            </a:r>
          </a:p>
          <a:p>
            <a:pPr lvl="1" eaLnBrk="1" hangingPunct="1"/>
            <a:r>
              <a:rPr lang="en-US" dirty="0"/>
              <a:t>Grammar</a:t>
            </a:r>
          </a:p>
          <a:p>
            <a:pPr lvl="1" eaLnBrk="1" hangingPunct="1"/>
            <a:r>
              <a:rPr lang="en-US" dirty="0"/>
              <a:t>Vocabulary choice </a:t>
            </a:r>
          </a:p>
          <a:p>
            <a:pPr lvl="1" eaLnBrk="1" hangingPunct="1"/>
            <a:r>
              <a:rPr lang="en-US" dirty="0"/>
              <a:t>Format</a:t>
            </a:r>
          </a:p>
          <a:p>
            <a:pPr lvl="1" eaLnBrk="1" hangingPunct="1"/>
            <a:r>
              <a:rPr lang="en-US" dirty="0"/>
              <a:t>Convention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500" fill="hold"/>
                                        <p:tgtEl>
                                          <p:spTgt spid="1945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9459">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 calcmode="lin" valueType="num">
                                      <p:cBhvr additive="base">
                                        <p:cTn id="27" dur="500" fill="hold"/>
                                        <p:tgtEl>
                                          <p:spTgt spid="1945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9459">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par>
                                <p:cTn id="29" presetID="2" presetClass="entr" presetSubtype="8" fill="hold" grpId="0" nodeType="with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 calcmode="lin" valueType="num">
                                      <p:cBhvr additive="base">
                                        <p:cTn id="31" dur="500" fill="hold"/>
                                        <p:tgtEl>
                                          <p:spTgt spid="19459">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59">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4842</TotalTime>
  <Words>289</Words>
  <Application>Microsoft Office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Rounded MT Bold</vt:lpstr>
      <vt:lpstr>Calibri</vt:lpstr>
      <vt:lpstr>Wingdings</vt:lpstr>
      <vt:lpstr>Wingdings 3</vt:lpstr>
      <vt:lpstr>Office Theme</vt:lpstr>
      <vt:lpstr>Introduction to Academic Writing</vt:lpstr>
      <vt:lpstr>Academic Writing</vt:lpstr>
      <vt:lpstr>Different types of academic writings </vt:lpstr>
      <vt:lpstr>What is expected of the students in further education? </vt:lpstr>
      <vt:lpstr>PowerPoint Presentation</vt:lpstr>
      <vt:lpstr>The Writing Process </vt:lpstr>
      <vt:lpstr>PowerPoint Presentation</vt:lpstr>
      <vt:lpstr>Revision</vt:lpstr>
    </vt:vector>
  </TitlesOfParts>
  <Company>Liverpool John Moores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dc:title>
  <dc:creator>Computing &amp; Information Services</dc:creator>
  <cp:lastModifiedBy>Ramas Dev</cp:lastModifiedBy>
  <cp:revision>151</cp:revision>
  <dcterms:created xsi:type="dcterms:W3CDTF">2009-10-25T11:34:02Z</dcterms:created>
  <dcterms:modified xsi:type="dcterms:W3CDTF">2020-11-12T02:42:30Z</dcterms:modified>
</cp:coreProperties>
</file>