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6" r:id="rId2"/>
    <p:sldId id="267" r:id="rId3"/>
    <p:sldId id="268" r:id="rId4"/>
    <p:sldId id="269" r:id="rId5"/>
    <p:sldId id="270" r:id="rId6"/>
    <p:sldId id="271" r:id="rId7"/>
    <p:sldId id="272" r:id="rId8"/>
    <p:sldId id="273" r:id="rId9"/>
    <p:sldId id="283" r:id="rId10"/>
    <p:sldId id="274" r:id="rId11"/>
    <p:sldId id="275" r:id="rId12"/>
    <p:sldId id="276" r:id="rId13"/>
    <p:sldId id="277" r:id="rId14"/>
    <p:sldId id="28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11/26/2020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Description?</a:t>
            </a:r>
          </a:p>
        </p:txBody>
      </p:sp>
      <p:sp>
        <p:nvSpPr>
          <p:cNvPr id="3" name="Content Placeholder 2"/>
          <p:cNvSpPr>
            <a:spLocks noGrp="1"/>
          </p:cNvSpPr>
          <p:nvPr>
            <p:ph idx="1"/>
          </p:nvPr>
        </p:nvSpPr>
        <p:spPr/>
        <p:txBody>
          <a:bodyPr>
            <a:normAutofit lnSpcReduction="10000"/>
          </a:bodyPr>
          <a:lstStyle/>
          <a:p>
            <a:r>
              <a:rPr lang="en-US" dirty="0"/>
              <a:t>A description is a picture in words that helps the reader see, hear, taste, smell, or feel something that the writer has experienced.</a:t>
            </a:r>
          </a:p>
          <a:p>
            <a:r>
              <a:rPr lang="en-US" dirty="0"/>
              <a:t>An effective written description is one that presents a clear picture to your reader.</a:t>
            </a:r>
          </a:p>
          <a:p>
            <a:r>
              <a:rPr lang="en-US" dirty="0"/>
              <a:t>A successful description uses vivid vocabulary, including colorful adjectives, adverbs, and figurative language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of Details</a:t>
            </a:r>
          </a:p>
        </p:txBody>
      </p:sp>
      <p:sp>
        <p:nvSpPr>
          <p:cNvPr id="3" name="Content Placeholder 2"/>
          <p:cNvSpPr>
            <a:spLocks noGrp="1"/>
          </p:cNvSpPr>
          <p:nvPr>
            <p:ph idx="1"/>
          </p:nvPr>
        </p:nvSpPr>
        <p:spPr/>
        <p:txBody>
          <a:bodyPr>
            <a:normAutofit/>
          </a:bodyPr>
          <a:lstStyle/>
          <a:p>
            <a:r>
              <a:rPr lang="en-US" dirty="0"/>
              <a:t>In addition to this, a description should be careful about not using the abstract and empty words excessively. Rather, there should be concrete details especially if there is an objective description. </a:t>
            </a:r>
          </a:p>
          <a:p>
            <a:pPr marL="356616" lvl="1" indent="0">
              <a:buNone/>
            </a:pPr>
            <a:r>
              <a:rPr lang="en-US" dirty="0"/>
              <a:t>Take for example; “a significant loss” can be replaced by “20% or 30% loss” or something similar.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Structuring A Descriptive Essay</a:t>
            </a:r>
          </a:p>
        </p:txBody>
      </p:sp>
      <p:sp>
        <p:nvSpPr>
          <p:cNvPr id="3" name="Content Placeholder 2"/>
          <p:cNvSpPr>
            <a:spLocks noGrp="1"/>
          </p:cNvSpPr>
          <p:nvPr>
            <p:ph idx="1"/>
          </p:nvPr>
        </p:nvSpPr>
        <p:spPr/>
        <p:txBody>
          <a:bodyPr>
            <a:normAutofit/>
          </a:bodyPr>
          <a:lstStyle/>
          <a:p>
            <a:r>
              <a:rPr lang="en-US" dirty="0"/>
              <a:t>Details in particular order</a:t>
            </a:r>
          </a:p>
          <a:p>
            <a:r>
              <a:rPr lang="en-US" dirty="0"/>
              <a:t>Arrange details to support your thesis</a:t>
            </a:r>
          </a:p>
          <a:p>
            <a:endParaRPr lang="en-US" dirty="0"/>
          </a:p>
          <a:p>
            <a:pPr lvl="1"/>
            <a:r>
              <a:rPr lang="en-US" dirty="0"/>
              <a:t>Introduction------- thesis</a:t>
            </a:r>
          </a:p>
          <a:p>
            <a:pPr lvl="1"/>
            <a:r>
              <a:rPr lang="en-US" dirty="0"/>
              <a:t>Description---------- details</a:t>
            </a:r>
          </a:p>
          <a:p>
            <a:pPr lvl="1"/>
            <a:r>
              <a:rPr lang="en-US" dirty="0"/>
              <a:t>Descriptions--------- details</a:t>
            </a:r>
          </a:p>
          <a:p>
            <a:pPr lvl="1"/>
            <a:r>
              <a:rPr lang="en-US" dirty="0"/>
              <a:t>Descriptions--------- details</a:t>
            </a:r>
          </a:p>
          <a:p>
            <a:pPr lvl="1"/>
            <a:r>
              <a:rPr lang="en-US" dirty="0"/>
              <a:t>Conclusion-------- restatement your thesis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92500" lnSpcReduction="10000"/>
          </a:bodyPr>
          <a:lstStyle/>
          <a:p>
            <a:r>
              <a:rPr lang="en-US" dirty="0"/>
              <a:t>“Dark shapes glide through the night sky on silent wings, their sinister shadows outlined against the light of a full moon.  Swooping down to the earth, they hover near houses and deserted buildings, breaking the peace of the night with their disturbing presence.  Carriers of disease, drinkers of blood, companions of witches and demons, bats – the very word brings a shiver of fear to most people.”</a:t>
            </a:r>
            <a:br>
              <a:rPr lang="en-US" dirty="0"/>
            </a:br>
            <a:r>
              <a:rPr lang="en-US" dirty="0"/>
              <a:t>			~ Sylvia A. Johnson, </a:t>
            </a:r>
            <a:r>
              <a:rPr lang="en-US" i="1" dirty="0"/>
              <a:t>Bats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tr-TR" dirty="0">
                <a:sym typeface="Wingdings" pitchFamily="2" charset="2"/>
              </a:rPr>
              <a:t></a:t>
            </a:r>
            <a:r>
              <a:rPr lang="tr-TR" dirty="0"/>
              <a:t>Your turn</a:t>
            </a:r>
            <a:r>
              <a:rPr lang="tr-TR" dirty="0">
                <a:sym typeface="Wingdings" pitchFamily="2" charset="2"/>
              </a:rPr>
              <a:t></a:t>
            </a:r>
            <a:endParaRPr lang="tr-TR" dirty="0"/>
          </a:p>
        </p:txBody>
      </p:sp>
      <p:sp>
        <p:nvSpPr>
          <p:cNvPr id="47107" name="Rectangle 3"/>
          <p:cNvSpPr>
            <a:spLocks noGrp="1" noChangeArrowheads="1"/>
          </p:cNvSpPr>
          <p:nvPr>
            <p:ph idx="1"/>
          </p:nvPr>
        </p:nvSpPr>
        <p:spPr/>
        <p:txBody>
          <a:bodyPr>
            <a:normAutofit/>
          </a:bodyPr>
          <a:lstStyle/>
          <a:p>
            <a:pPr>
              <a:buFont typeface="Wingdings" pitchFamily="2" charset="2"/>
              <a:buNone/>
            </a:pPr>
            <a:r>
              <a:rPr lang="tr-TR" i="1" dirty="0"/>
              <a:t>	</a:t>
            </a:r>
            <a:endParaRPr lang="tr-TR" dirty="0"/>
          </a:p>
          <a:p>
            <a:r>
              <a:rPr lang="en-US" dirty="0">
                <a:solidFill>
                  <a:srgbClr val="3366FF"/>
                </a:solidFill>
              </a:rPr>
              <a:t>Your wonderful experience of your life</a:t>
            </a:r>
          </a:p>
          <a:p>
            <a:r>
              <a:rPr lang="en-US" dirty="0">
                <a:solidFill>
                  <a:srgbClr val="3366FF"/>
                </a:solidFill>
              </a:rPr>
              <a:t>The Person I admire </a:t>
            </a:r>
            <a:endParaRPr lang="tr-TR" dirty="0">
              <a:solidFill>
                <a:srgbClr val="3366FF"/>
              </a:solidFill>
            </a:endParaRPr>
          </a:p>
          <a:p>
            <a:r>
              <a:rPr lang="en-US" dirty="0">
                <a:solidFill>
                  <a:schemeClr val="hlink"/>
                </a:solidFill>
              </a:rPr>
              <a:t>The beautiful place</a:t>
            </a:r>
            <a:r>
              <a:rPr lang="tr-TR" dirty="0"/>
              <a:t> </a:t>
            </a:r>
          </a:p>
          <a:p>
            <a:r>
              <a:rPr lang="en-US" dirty="0">
                <a:solidFill>
                  <a:schemeClr val="folHlink"/>
                </a:solidFill>
              </a:rPr>
              <a:t>Café where you like to visit</a:t>
            </a:r>
            <a:endParaRPr lang="tr-TR" dirty="0">
              <a:solidFill>
                <a:schemeClr val="folHlink"/>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Assignment </a:t>
            </a:r>
          </a:p>
        </p:txBody>
      </p:sp>
      <p:sp>
        <p:nvSpPr>
          <p:cNvPr id="3" name="Content Placeholder 2"/>
          <p:cNvSpPr>
            <a:spLocks noGrp="1"/>
          </p:cNvSpPr>
          <p:nvPr>
            <p:ph idx="1"/>
          </p:nvPr>
        </p:nvSpPr>
        <p:spPr/>
        <p:txBody>
          <a:bodyPr/>
          <a:lstStyle/>
          <a:p>
            <a:r>
              <a:rPr lang="en-GB" dirty="0"/>
              <a:t>Revise your essay you wrote today and bring it. </a:t>
            </a:r>
          </a:p>
          <a:p>
            <a:endParaRPr lang="en-GB" dirty="0"/>
          </a:p>
          <a:p>
            <a:r>
              <a:rPr lang="en-GB" dirty="0"/>
              <a:t>Write a five paragraph essay on your </a:t>
            </a:r>
            <a:r>
              <a:rPr lang="en-GB"/>
              <a:t>selected topic. </a:t>
            </a:r>
            <a:r>
              <a:rPr lang="en-GB" dirty="0"/>
              <a:t>Follow the structure we are working with.</a:t>
            </a:r>
          </a:p>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sense is being used in the following sentences</a:t>
            </a:r>
          </a:p>
        </p:txBody>
      </p:sp>
      <p:sp>
        <p:nvSpPr>
          <p:cNvPr id="3" name="Content Placeholder 2"/>
          <p:cNvSpPr>
            <a:spLocks noGrp="1"/>
          </p:cNvSpPr>
          <p:nvPr>
            <p:ph idx="1"/>
          </p:nvPr>
        </p:nvSpPr>
        <p:spPr/>
        <p:txBody>
          <a:bodyPr/>
          <a:lstStyle/>
          <a:p>
            <a:endParaRPr lang="en-US" dirty="0"/>
          </a:p>
          <a:p>
            <a:r>
              <a:rPr lang="en-US" dirty="0"/>
              <a:t>.. That of fathers and families, each in his space of lawn, his shirt </a:t>
            </a:r>
            <a:r>
              <a:rPr lang="en-US" dirty="0">
                <a:solidFill>
                  <a:srgbClr val="FF0000"/>
                </a:solidFill>
              </a:rPr>
              <a:t>fishlike pale </a:t>
            </a:r>
            <a:r>
              <a:rPr lang="en-US" dirty="0"/>
              <a:t>in the </a:t>
            </a:r>
            <a:r>
              <a:rPr lang="en-US" dirty="0">
                <a:solidFill>
                  <a:srgbClr val="FF0000"/>
                </a:solidFill>
              </a:rPr>
              <a:t>unnatural light </a:t>
            </a:r>
            <a:r>
              <a:rPr lang="en-US" dirty="0"/>
              <a:t>and his face nearly anonymous, hosing their lawns. </a:t>
            </a:r>
          </a:p>
          <a:p>
            <a:endParaRPr lang="en-US" dirty="0"/>
          </a:p>
          <a:p>
            <a:r>
              <a:rPr lang="en-US" dirty="0"/>
              <a:t>The long </a:t>
            </a:r>
            <a:r>
              <a:rPr lang="en-US" dirty="0">
                <a:solidFill>
                  <a:srgbClr val="FF0000"/>
                </a:solidFill>
              </a:rPr>
              <a:t>sweet </a:t>
            </a:r>
            <a:r>
              <a:rPr lang="en-US" dirty="0"/>
              <a:t>stream of spray, the nozzle </a:t>
            </a:r>
            <a:r>
              <a:rPr lang="en-US" dirty="0">
                <a:solidFill>
                  <a:srgbClr val="FF0000"/>
                </a:solidFill>
              </a:rPr>
              <a:t>wet in hand,</a:t>
            </a:r>
            <a:r>
              <a:rPr lang="en-US" dirty="0"/>
              <a:t> the water trickling the right </a:t>
            </a:r>
            <a:r>
              <a:rPr lang="en-US" dirty="0">
                <a:solidFill>
                  <a:srgbClr val="FF0000"/>
                </a:solidFill>
              </a:rPr>
              <a:t>forearm and the peeled</a:t>
            </a:r>
            <a:r>
              <a:rPr lang="en-US" dirty="0"/>
              <a:t> back cuff</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normAutofit/>
          </a:bodyPr>
          <a:lstStyle/>
          <a:p>
            <a:r>
              <a:rPr lang="en-US" sz="4000" dirty="0">
                <a:latin typeface="Times New Roman" pitchFamily="18" charset="0"/>
                <a:cs typeface="Times New Roman" pitchFamily="18" charset="0"/>
              </a:rPr>
              <a:t>Description presents in spatial order.</a:t>
            </a:r>
          </a:p>
          <a:p>
            <a:r>
              <a:rPr lang="en-US" sz="4000" dirty="0">
                <a:latin typeface="Times New Roman" pitchFamily="18" charset="0"/>
                <a:cs typeface="Times New Roman" pitchFamily="18" charset="0"/>
              </a:rPr>
              <a:t>Thesis statement is often implicit.</a:t>
            </a:r>
          </a:p>
          <a:p>
            <a:r>
              <a:rPr lang="en-US" sz="4000" dirty="0">
                <a:latin typeface="Times New Roman" pitchFamily="18" charset="0"/>
                <a:cs typeface="Times New Roman" pitchFamily="18" charset="0"/>
              </a:rPr>
              <a:t>Specific, not vague</a:t>
            </a:r>
          </a:p>
          <a:p>
            <a:r>
              <a:rPr lang="en-US" sz="4000" dirty="0">
                <a:latin typeface="Times New Roman" pitchFamily="18" charset="0"/>
                <a:cs typeface="Times New Roman" pitchFamily="18" charset="0"/>
              </a:rPr>
              <a:t>Use of vivid vocabulary</a:t>
            </a:r>
          </a:p>
          <a:p>
            <a:r>
              <a:rPr lang="en-US" sz="4000" dirty="0">
                <a:latin typeface="Times New Roman" pitchFamily="18" charset="0"/>
                <a:cs typeface="Times New Roman" pitchFamily="18" charset="0"/>
              </a:rPr>
              <a:t>Have details that relate to your five senses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en-US"/>
              <a:t>Things to Remember About Descriptive Writing</a:t>
            </a:r>
          </a:p>
        </p:txBody>
      </p:sp>
      <p:sp>
        <p:nvSpPr>
          <p:cNvPr id="7171" name="Text Box 3"/>
          <p:cNvSpPr txBox="1">
            <a:spLocks noChangeArrowheads="1"/>
          </p:cNvSpPr>
          <p:nvPr/>
        </p:nvSpPr>
        <p:spPr bwMode="auto">
          <a:xfrm>
            <a:off x="990600" y="2133600"/>
            <a:ext cx="4332288" cy="944563"/>
          </a:xfrm>
          <a:prstGeom prst="rect">
            <a:avLst/>
          </a:prstGeom>
          <a:noFill/>
          <a:ln w="9525">
            <a:noFill/>
            <a:miter lim="800000"/>
            <a:headEnd/>
            <a:tailEnd/>
          </a:ln>
          <a:effectLst/>
        </p:spPr>
        <p:txBody>
          <a:bodyPr wrap="none">
            <a:spAutoFit/>
          </a:bodyPr>
          <a:lstStyle/>
          <a:p>
            <a:pPr>
              <a:buFontTx/>
              <a:buChar char="•"/>
            </a:pPr>
            <a:r>
              <a:rPr lang="en-US" sz="3200" dirty="0">
                <a:latin typeface="Calisto MT" pitchFamily="18" charset="0"/>
              </a:rPr>
              <a:t> Be </a:t>
            </a:r>
            <a:r>
              <a:rPr lang="en-US" sz="3200" b="1" dirty="0">
                <a:latin typeface="Calisto MT" pitchFamily="18" charset="0"/>
              </a:rPr>
              <a:t>specific</a:t>
            </a:r>
            <a:r>
              <a:rPr lang="en-US" sz="3200" dirty="0">
                <a:latin typeface="Calisto MT" pitchFamily="18" charset="0"/>
              </a:rPr>
              <a:t>, not vague.</a:t>
            </a:r>
          </a:p>
          <a:p>
            <a:endParaRPr lang="en-US" dirty="0"/>
          </a:p>
        </p:txBody>
      </p:sp>
      <p:sp>
        <p:nvSpPr>
          <p:cNvPr id="7173" name="Text Box 5"/>
          <p:cNvSpPr txBox="1">
            <a:spLocks noChangeArrowheads="1"/>
          </p:cNvSpPr>
          <p:nvPr/>
        </p:nvSpPr>
        <p:spPr bwMode="auto">
          <a:xfrm>
            <a:off x="990600" y="2895600"/>
            <a:ext cx="7543800" cy="1066800"/>
          </a:xfrm>
          <a:prstGeom prst="rect">
            <a:avLst/>
          </a:prstGeom>
          <a:noFill/>
          <a:ln w="9525">
            <a:noFill/>
            <a:miter lim="800000"/>
            <a:headEnd/>
            <a:tailEnd/>
          </a:ln>
          <a:effectLst/>
        </p:spPr>
        <p:txBody>
          <a:bodyPr>
            <a:spAutoFit/>
          </a:bodyPr>
          <a:lstStyle/>
          <a:p>
            <a:pPr>
              <a:buFontTx/>
              <a:buChar char="•"/>
            </a:pPr>
            <a:r>
              <a:rPr lang="en-US" sz="3200"/>
              <a:t> </a:t>
            </a:r>
            <a:r>
              <a:rPr lang="en-US" sz="3200">
                <a:latin typeface="Calisto MT" pitchFamily="18" charset="0"/>
              </a:rPr>
              <a:t>Elaborate (add more details and expand your ideas).</a:t>
            </a:r>
          </a:p>
        </p:txBody>
      </p:sp>
      <p:sp>
        <p:nvSpPr>
          <p:cNvPr id="7174" name="Text Box 6"/>
          <p:cNvSpPr txBox="1">
            <a:spLocks noChangeArrowheads="1"/>
          </p:cNvSpPr>
          <p:nvPr/>
        </p:nvSpPr>
        <p:spPr bwMode="auto">
          <a:xfrm>
            <a:off x="990600" y="4038600"/>
            <a:ext cx="7696200" cy="1066800"/>
          </a:xfrm>
          <a:prstGeom prst="rect">
            <a:avLst/>
          </a:prstGeom>
          <a:noFill/>
          <a:ln w="9525">
            <a:noFill/>
            <a:miter lim="800000"/>
            <a:headEnd/>
            <a:tailEnd/>
          </a:ln>
          <a:effectLst/>
        </p:spPr>
        <p:txBody>
          <a:bodyPr>
            <a:spAutoFit/>
          </a:bodyPr>
          <a:lstStyle/>
          <a:p>
            <a:pPr>
              <a:buFontTx/>
              <a:buChar char="•"/>
            </a:pPr>
            <a:r>
              <a:rPr lang="en-US" sz="3200" dirty="0">
                <a:latin typeface="Calisto MT" pitchFamily="18" charset="0"/>
              </a:rPr>
              <a:t> Use vivid vocabulary (strong nouns, verbs, and adjectives).</a:t>
            </a:r>
          </a:p>
        </p:txBody>
      </p:sp>
      <p:sp>
        <p:nvSpPr>
          <p:cNvPr id="7175" name="Text Box 7"/>
          <p:cNvSpPr txBox="1">
            <a:spLocks noChangeArrowheads="1"/>
          </p:cNvSpPr>
          <p:nvPr/>
        </p:nvSpPr>
        <p:spPr bwMode="auto">
          <a:xfrm>
            <a:off x="990600" y="5181600"/>
            <a:ext cx="7294563" cy="1066800"/>
          </a:xfrm>
          <a:prstGeom prst="rect">
            <a:avLst/>
          </a:prstGeom>
          <a:noFill/>
          <a:ln w="9525">
            <a:noFill/>
            <a:miter lim="800000"/>
            <a:headEnd/>
            <a:tailEnd/>
          </a:ln>
          <a:effectLst/>
        </p:spPr>
        <p:txBody>
          <a:bodyPr>
            <a:spAutoFit/>
          </a:bodyPr>
          <a:lstStyle/>
          <a:p>
            <a:pPr>
              <a:buFontTx/>
              <a:buChar char="•"/>
            </a:pPr>
            <a:r>
              <a:rPr lang="en-US" sz="3200">
                <a:latin typeface="Calisto MT" pitchFamily="18" charset="0"/>
              </a:rPr>
              <a:t> Include details that relate to your five senses.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1+#ppt_w/2"/>
                                          </p:val>
                                        </p:tav>
                                        <p:tav tm="100000">
                                          <p:val>
                                            <p:strVal val="#ppt_x"/>
                                          </p:val>
                                        </p:tav>
                                      </p:tavLst>
                                    </p:anim>
                                    <p:anim calcmode="lin" valueType="num">
                                      <p:cBhvr additive="base">
                                        <p:cTn id="8" dur="500" fill="hold"/>
                                        <p:tgtEl>
                                          <p:spTgt spid="71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1+#ppt_w/2"/>
                                          </p:val>
                                        </p:tav>
                                        <p:tav tm="100000">
                                          <p:val>
                                            <p:strVal val="#ppt_x"/>
                                          </p:val>
                                        </p:tav>
                                      </p:tavLst>
                                    </p:anim>
                                    <p:anim calcmode="lin" valueType="num">
                                      <p:cBhvr additive="base">
                                        <p:cTn id="14" dur="500" fill="hold"/>
                                        <p:tgtEl>
                                          <p:spTgt spid="717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174"/>
                                        </p:tgtEl>
                                        <p:attrNameLst>
                                          <p:attrName>style.visibility</p:attrName>
                                        </p:attrNameLst>
                                      </p:cBhvr>
                                      <p:to>
                                        <p:strVal val="visible"/>
                                      </p:to>
                                    </p:set>
                                    <p:anim calcmode="lin" valueType="num">
                                      <p:cBhvr additive="base">
                                        <p:cTn id="19" dur="500" fill="hold"/>
                                        <p:tgtEl>
                                          <p:spTgt spid="7174"/>
                                        </p:tgtEl>
                                        <p:attrNameLst>
                                          <p:attrName>ppt_x</p:attrName>
                                        </p:attrNameLst>
                                      </p:cBhvr>
                                      <p:tavLst>
                                        <p:tav tm="0">
                                          <p:val>
                                            <p:strVal val="1+#ppt_w/2"/>
                                          </p:val>
                                        </p:tav>
                                        <p:tav tm="100000">
                                          <p:val>
                                            <p:strVal val="#ppt_x"/>
                                          </p:val>
                                        </p:tav>
                                      </p:tavLst>
                                    </p:anim>
                                    <p:anim calcmode="lin" valueType="num">
                                      <p:cBhvr additive="base">
                                        <p:cTn id="20" dur="500" fill="hold"/>
                                        <p:tgtEl>
                                          <p:spTgt spid="717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175"/>
                                        </p:tgtEl>
                                        <p:attrNameLst>
                                          <p:attrName>style.visibility</p:attrName>
                                        </p:attrNameLst>
                                      </p:cBhvr>
                                      <p:to>
                                        <p:strVal val="visible"/>
                                      </p:to>
                                    </p:set>
                                    <p:anim calcmode="lin" valueType="num">
                                      <p:cBhvr additive="base">
                                        <p:cTn id="25" dur="500" fill="hold"/>
                                        <p:tgtEl>
                                          <p:spTgt spid="7175"/>
                                        </p:tgtEl>
                                        <p:attrNameLst>
                                          <p:attrName>ppt_x</p:attrName>
                                        </p:attrNameLst>
                                      </p:cBhvr>
                                      <p:tavLst>
                                        <p:tav tm="0">
                                          <p:val>
                                            <p:strVal val="1+#ppt_w/2"/>
                                          </p:val>
                                        </p:tav>
                                        <p:tav tm="100000">
                                          <p:val>
                                            <p:strVal val="#ppt_x"/>
                                          </p:val>
                                        </p:tav>
                                      </p:tavLst>
                                    </p:anim>
                                    <p:anim calcmode="lin" valueType="num">
                                      <p:cBhvr additive="base">
                                        <p:cTn id="26" dur="5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3" grpId="0" autoUpdateAnimBg="0"/>
      <p:bldP spid="7174" grpId="0" autoUpdateAnimBg="0"/>
      <p:bldP spid="717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p:txBody>
          <a:bodyPr>
            <a:normAutofit/>
          </a:bodyPr>
          <a:lstStyle/>
          <a:p>
            <a:pPr>
              <a:buFontTx/>
              <a:buChar char="•"/>
            </a:pPr>
            <a:r>
              <a:rPr lang="en-US" dirty="0"/>
              <a:t>Objective Description</a:t>
            </a:r>
          </a:p>
          <a:p>
            <a:pPr>
              <a:buFontTx/>
              <a:buChar char="•"/>
            </a:pPr>
            <a:endParaRPr lang="en-US" dirty="0"/>
          </a:p>
          <a:p>
            <a:pPr lvl="1">
              <a:buFontTx/>
              <a:buChar char="•"/>
            </a:pPr>
            <a:r>
              <a:rPr lang="en-US" dirty="0"/>
              <a:t>An objective description focuses on the object itself,</a:t>
            </a:r>
          </a:p>
          <a:p>
            <a:pPr lvl="1">
              <a:buFontTx/>
              <a:buChar char="•"/>
            </a:pPr>
            <a:r>
              <a:rPr lang="en-US" dirty="0"/>
              <a:t>Objective description is the real picture of the thing, place or person described</a:t>
            </a:r>
          </a:p>
          <a:p>
            <a:pPr lvl="1">
              <a:buFontTx/>
              <a:buChar char="•"/>
            </a:pPr>
            <a:r>
              <a:rPr lang="en-US" dirty="0"/>
              <a:t>Depends on concrete details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Subjective Description</a:t>
            </a:r>
            <a:br>
              <a:rPr lang="en-US" dirty="0"/>
            </a:br>
            <a:endParaRPr lang="en-US" dirty="0"/>
          </a:p>
        </p:txBody>
      </p:sp>
      <p:sp>
        <p:nvSpPr>
          <p:cNvPr id="3" name="Content Placeholder 2"/>
          <p:cNvSpPr>
            <a:spLocks noGrp="1"/>
          </p:cNvSpPr>
          <p:nvPr>
            <p:ph idx="1"/>
          </p:nvPr>
        </p:nvSpPr>
        <p:spPr/>
        <p:txBody>
          <a:bodyPr>
            <a:normAutofit/>
          </a:bodyPr>
          <a:lstStyle/>
          <a:p>
            <a:r>
              <a:rPr lang="en-US" dirty="0"/>
              <a:t>Conveys writer’s personal stimulations and responses at observing or sensing something</a:t>
            </a:r>
          </a:p>
          <a:p>
            <a:r>
              <a:rPr lang="en-US" dirty="0"/>
              <a:t>It should convey not just a literal record of sights and sounds but also their significance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Figurative Language</a:t>
            </a:r>
          </a:p>
        </p:txBody>
      </p:sp>
      <p:sp>
        <p:nvSpPr>
          <p:cNvPr id="3" name="Content Placeholder 2"/>
          <p:cNvSpPr>
            <a:spLocks noGrp="1"/>
          </p:cNvSpPr>
          <p:nvPr>
            <p:ph idx="1"/>
          </p:nvPr>
        </p:nvSpPr>
        <p:spPr/>
        <p:txBody>
          <a:bodyPr>
            <a:normAutofit fontScale="92500" lnSpcReduction="10000"/>
          </a:bodyPr>
          <a:lstStyle/>
          <a:p>
            <a:pPr>
              <a:spcBef>
                <a:spcPct val="50000"/>
              </a:spcBef>
              <a:buFontTx/>
              <a:buChar char="•"/>
            </a:pPr>
            <a:r>
              <a:rPr lang="en-US" dirty="0">
                <a:latin typeface="Tahoma" charset="0"/>
              </a:rPr>
              <a:t>Similes</a:t>
            </a:r>
          </a:p>
          <a:p>
            <a:pPr lvl="1">
              <a:spcBef>
                <a:spcPct val="50000"/>
              </a:spcBef>
              <a:buNone/>
            </a:pPr>
            <a:r>
              <a:rPr lang="en-US" dirty="0">
                <a:latin typeface="Tahoma" charset="0"/>
              </a:rPr>
              <a:t>An indirect comparison using “like” or “as”</a:t>
            </a:r>
          </a:p>
          <a:p>
            <a:pPr lvl="1">
              <a:spcBef>
                <a:spcPct val="50000"/>
              </a:spcBef>
              <a:buNone/>
            </a:pPr>
            <a:r>
              <a:rPr lang="en-US" dirty="0">
                <a:latin typeface="Tahoma" charset="0"/>
              </a:rPr>
              <a:t>Jim is strong like a lion.</a:t>
            </a:r>
          </a:p>
          <a:p>
            <a:pPr>
              <a:spcBef>
                <a:spcPct val="50000"/>
              </a:spcBef>
              <a:buFontTx/>
              <a:buChar char="•"/>
            </a:pPr>
            <a:r>
              <a:rPr lang="en-US" dirty="0">
                <a:latin typeface="Tahoma" charset="0"/>
              </a:rPr>
              <a:t> Metaphors</a:t>
            </a:r>
          </a:p>
          <a:p>
            <a:pPr lvl="1">
              <a:spcBef>
                <a:spcPct val="50000"/>
              </a:spcBef>
              <a:buNone/>
            </a:pPr>
            <a:r>
              <a:rPr lang="en-US" dirty="0">
                <a:latin typeface="Tahoma" charset="0"/>
              </a:rPr>
              <a:t>A direct comparison suggesting a complete transformation of Object A into Object B</a:t>
            </a:r>
          </a:p>
          <a:p>
            <a:pPr lvl="2">
              <a:spcBef>
                <a:spcPct val="50000"/>
              </a:spcBef>
              <a:buFontTx/>
              <a:buChar char="•"/>
            </a:pPr>
            <a:r>
              <a:rPr lang="en-US" dirty="0">
                <a:latin typeface="Tahoma" charset="0"/>
              </a:rPr>
              <a:t>John is a fox.</a:t>
            </a:r>
          </a:p>
          <a:p>
            <a:pPr lvl="2">
              <a:spcBef>
                <a:spcPct val="50000"/>
              </a:spcBef>
              <a:buFontTx/>
              <a:buChar char="•"/>
            </a:pPr>
            <a:r>
              <a:rPr lang="en-US" dirty="0">
                <a:latin typeface="Tahoma" charset="0"/>
              </a:rPr>
              <a:t>John, the fox</a:t>
            </a:r>
          </a:p>
          <a:p>
            <a:pPr lvl="2">
              <a:spcBef>
                <a:spcPct val="50000"/>
              </a:spcBef>
              <a:buFontTx/>
              <a:buChar char="•"/>
            </a:pPr>
            <a:r>
              <a:rPr lang="en-US" dirty="0">
                <a:latin typeface="Tahoma" charset="0"/>
              </a:rPr>
              <a:t>Foxy John</a:t>
            </a:r>
          </a:p>
          <a:p>
            <a:pPr lvl="1">
              <a:spcBef>
                <a:spcPct val="50000"/>
              </a:spcBef>
              <a:buFontTx/>
              <a:buChar char="•"/>
            </a:pPr>
            <a:endParaRPr lang="en-US" dirty="0">
              <a:latin typeface="Tahoma" charset="0"/>
            </a:endParaRPr>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Figurative Language</a:t>
            </a:r>
          </a:p>
        </p:txBody>
      </p:sp>
      <p:sp>
        <p:nvSpPr>
          <p:cNvPr id="3" name="Content Placeholder 2"/>
          <p:cNvSpPr>
            <a:spLocks noGrp="1"/>
          </p:cNvSpPr>
          <p:nvPr>
            <p:ph idx="1"/>
          </p:nvPr>
        </p:nvSpPr>
        <p:spPr/>
        <p:txBody>
          <a:bodyPr>
            <a:normAutofit lnSpcReduction="10000"/>
          </a:bodyPr>
          <a:lstStyle/>
          <a:p>
            <a:pPr>
              <a:spcBef>
                <a:spcPct val="50000"/>
              </a:spcBef>
              <a:buFontTx/>
              <a:buChar char="•"/>
            </a:pPr>
            <a:r>
              <a:rPr lang="en-US" dirty="0">
                <a:latin typeface="Tahoma" charset="0"/>
              </a:rPr>
              <a:t> Personification</a:t>
            </a:r>
          </a:p>
          <a:p>
            <a:pPr marL="402336" lvl="1" indent="0">
              <a:spcBef>
                <a:spcPct val="50000"/>
              </a:spcBef>
              <a:buNone/>
            </a:pPr>
            <a:r>
              <a:rPr lang="en-US" dirty="0">
                <a:latin typeface="Tahoma" charset="0"/>
              </a:rPr>
              <a:t>Attributing life-like qualities to inanimate objects/subjects</a:t>
            </a:r>
          </a:p>
          <a:p>
            <a:pPr marL="402336" lvl="1" indent="0">
              <a:spcBef>
                <a:spcPct val="50000"/>
              </a:spcBef>
              <a:buNone/>
            </a:pPr>
            <a:r>
              <a:rPr lang="en-US" dirty="0">
                <a:latin typeface="Tahoma" charset="0"/>
              </a:rPr>
              <a:t>The door screamed like a witch.</a:t>
            </a:r>
          </a:p>
          <a:p>
            <a:pPr>
              <a:spcBef>
                <a:spcPct val="50000"/>
              </a:spcBef>
              <a:buFontTx/>
              <a:buChar char="•"/>
            </a:pPr>
            <a:r>
              <a:rPr lang="en-US" dirty="0">
                <a:latin typeface="Tahoma" charset="0"/>
              </a:rPr>
              <a:t>Symbols</a:t>
            </a:r>
          </a:p>
          <a:p>
            <a:pPr marL="402336" lvl="1" indent="0">
              <a:spcBef>
                <a:spcPct val="50000"/>
              </a:spcBef>
              <a:buNone/>
            </a:pPr>
            <a:r>
              <a:rPr lang="en-US" dirty="0"/>
              <a:t>A person, place, or thing that represents an abstract idea or concept.</a:t>
            </a:r>
          </a:p>
          <a:p>
            <a:pPr marL="402336" lvl="1" indent="0">
              <a:spcBef>
                <a:spcPct val="50000"/>
              </a:spcBef>
              <a:buNone/>
            </a:pPr>
            <a:r>
              <a:rPr lang="en-US" dirty="0"/>
              <a:t>The black cat crossed the road in front of her and she turned away.</a:t>
            </a:r>
          </a:p>
          <a:p>
            <a:pPr lvl="1">
              <a:spcBef>
                <a:spcPct val="50000"/>
              </a:spcBef>
              <a:buNone/>
            </a:pPr>
            <a:endParaRPr lang="en-US" dirty="0">
              <a:latin typeface="Tahoma"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Figurative Language</a:t>
            </a:r>
          </a:p>
        </p:txBody>
      </p:sp>
      <p:sp>
        <p:nvSpPr>
          <p:cNvPr id="3" name="Content Placeholder 2"/>
          <p:cNvSpPr>
            <a:spLocks noGrp="1"/>
          </p:cNvSpPr>
          <p:nvPr>
            <p:ph idx="1"/>
          </p:nvPr>
        </p:nvSpPr>
        <p:spPr/>
        <p:txBody>
          <a:bodyPr>
            <a:normAutofit/>
          </a:bodyPr>
          <a:lstStyle/>
          <a:p>
            <a:pPr>
              <a:spcBef>
                <a:spcPct val="50000"/>
              </a:spcBef>
              <a:buFontTx/>
              <a:buChar char="•"/>
            </a:pPr>
            <a:r>
              <a:rPr lang="en-US" dirty="0">
                <a:latin typeface="Tahoma" charset="0"/>
              </a:rPr>
              <a:t> Hyperbole</a:t>
            </a:r>
          </a:p>
          <a:p>
            <a:pPr marL="82296" indent="0">
              <a:spcBef>
                <a:spcPct val="50000"/>
              </a:spcBef>
              <a:buNone/>
            </a:pPr>
            <a:r>
              <a:rPr lang="en-US" dirty="0"/>
              <a:t>	Hyperbole is an exaggeration that is 	created to emphasize a point or bring 	out a sense of humor.</a:t>
            </a:r>
          </a:p>
          <a:p>
            <a:pPr marL="82296" indent="0">
              <a:spcBef>
                <a:spcPct val="50000"/>
              </a:spcBef>
              <a:buNone/>
            </a:pPr>
            <a:r>
              <a:rPr lang="en-US" dirty="0"/>
              <a:t>	I have told you a million times to make 	your bed.</a:t>
            </a:r>
          </a:p>
          <a:p>
            <a:pPr lvl="1">
              <a:spcBef>
                <a:spcPct val="50000"/>
              </a:spcBef>
              <a:buNone/>
            </a:pPr>
            <a:endParaRPr lang="en-US" dirty="0">
              <a:latin typeface="Tahoma" charset="0"/>
            </a:endParaRPr>
          </a:p>
          <a:p>
            <a:endParaRPr lang="en-US" dirty="0"/>
          </a:p>
        </p:txBody>
      </p:sp>
    </p:spTree>
    <p:extLst>
      <p:ext uri="{BB962C8B-B14F-4D97-AF65-F5344CB8AC3E}">
        <p14:creationId xmlns:p14="http://schemas.microsoft.com/office/powerpoint/2010/main" val="30409552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447</TotalTime>
  <Words>639</Words>
  <Application>Microsoft Office PowerPoint</Application>
  <PresentationFormat>On-screen Show (4:3)</PresentationFormat>
  <Paragraphs>74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Calisto MT</vt:lpstr>
      <vt:lpstr>Gill Sans MT</vt:lpstr>
      <vt:lpstr>Tahoma</vt:lpstr>
      <vt:lpstr>Times New Roman</vt:lpstr>
      <vt:lpstr>Verdana</vt:lpstr>
      <vt:lpstr>Wingdings</vt:lpstr>
      <vt:lpstr>Wingdings 2</vt:lpstr>
      <vt:lpstr>Solstice</vt:lpstr>
      <vt:lpstr>What is Description?</vt:lpstr>
      <vt:lpstr>What sense is being used in the following sentences</vt:lpstr>
      <vt:lpstr>Features..</vt:lpstr>
      <vt:lpstr>Things to Remember About Descriptive Writing</vt:lpstr>
      <vt:lpstr>Types</vt:lpstr>
      <vt:lpstr> Subjective Description </vt:lpstr>
      <vt:lpstr>Figurative Language</vt:lpstr>
      <vt:lpstr>Figurative Language</vt:lpstr>
      <vt:lpstr>Figurative Language</vt:lpstr>
      <vt:lpstr>Selection of Details</vt:lpstr>
      <vt:lpstr>Structuring A Descriptive Essay</vt:lpstr>
      <vt:lpstr>Example</vt:lpstr>
      <vt:lpstr>Your turn</vt:lpstr>
      <vt:lpstr>Assignment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Narrative  and Descriptive Writing</dc:title>
  <dc:creator>Suresh</dc:creator>
  <cp:lastModifiedBy>Ramas Dev</cp:lastModifiedBy>
  <cp:revision>40</cp:revision>
  <dcterms:created xsi:type="dcterms:W3CDTF">2006-08-16T00:00:00Z</dcterms:created>
  <dcterms:modified xsi:type="dcterms:W3CDTF">2020-11-26T04:08:47Z</dcterms:modified>
</cp:coreProperties>
</file>