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56" r:id="rId4"/>
    <p:sldId id="265" r:id="rId5"/>
    <p:sldId id="264"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CC"/>
    <a:srgbClr val="3301AF"/>
    <a:srgbClr val="6D00B0"/>
    <a:srgbClr val="2236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0886-4CE5-4C5A-9823-96D637801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A6C86A-833F-4BFB-8D33-F5DB38E6E8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4E58FA-8C71-45C4-9BD1-9F85DE906CD4}"/>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5" name="Footer Placeholder 4">
            <a:extLst>
              <a:ext uri="{FF2B5EF4-FFF2-40B4-BE49-F238E27FC236}">
                <a16:creationId xmlns:a16="http://schemas.microsoft.com/office/drawing/2014/main" id="{EF64D3AD-2AEA-4EC1-909E-3EA53C580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0BA23-FDA0-49BD-B144-CD742B9A49B2}"/>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80219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FBF9-A77E-4ACE-8DB5-FCE2CBCF5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C58F96-56C4-429A-B038-65438E8033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DEF1-3C0F-444F-9236-45E05FFB7CDB}"/>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5" name="Footer Placeholder 4">
            <a:extLst>
              <a:ext uri="{FF2B5EF4-FFF2-40B4-BE49-F238E27FC236}">
                <a16:creationId xmlns:a16="http://schemas.microsoft.com/office/drawing/2014/main" id="{6F3DF182-EED7-4CB7-BAF6-6897C5468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BACD0-1759-41E2-A834-8FA0860486BB}"/>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58611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F57AA-3CF5-4CB2-9D7F-F6F19A0297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EECE3C-ECCD-4A45-BA2F-1154F5CB4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CF073-368F-458F-A297-F66670C5D23C}"/>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5" name="Footer Placeholder 4">
            <a:extLst>
              <a:ext uri="{FF2B5EF4-FFF2-40B4-BE49-F238E27FC236}">
                <a16:creationId xmlns:a16="http://schemas.microsoft.com/office/drawing/2014/main" id="{625F782B-A1D1-4A2A-A042-728BEDD0E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D962-9462-4647-8A39-F58A832A6606}"/>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153650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0344-E85E-4CBB-BB40-01428E772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8A1DC-3409-4908-B3A7-7CD0F92187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9D7F9-4736-4AA7-B856-20A34F46C12C}"/>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5" name="Footer Placeholder 4">
            <a:extLst>
              <a:ext uri="{FF2B5EF4-FFF2-40B4-BE49-F238E27FC236}">
                <a16:creationId xmlns:a16="http://schemas.microsoft.com/office/drawing/2014/main" id="{1D17341D-5B94-4CEA-86DA-D585F8445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37360-2365-4408-A749-BBE57039A6CF}"/>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141041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767A-6C7E-49C5-A42D-34D647C22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52D0CA-45A8-471E-8970-8B0D9F3F9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E2D7B-DC92-4561-9C3C-DB73AD660A1D}"/>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5" name="Footer Placeholder 4">
            <a:extLst>
              <a:ext uri="{FF2B5EF4-FFF2-40B4-BE49-F238E27FC236}">
                <a16:creationId xmlns:a16="http://schemas.microsoft.com/office/drawing/2014/main" id="{37F15F82-B4D8-4A73-BD7E-6C42666EA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044AD-9760-45A4-B76D-1A4DA3E81E6D}"/>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226118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BA42-8460-4D98-B38B-B146C3369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7CCB7-D75A-41F2-B80A-E18B7E60C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892B60-63DA-4007-9F5B-95EAE7EDD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16AAC-1213-43CB-BAFE-284DCBD31B7B}"/>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6" name="Footer Placeholder 5">
            <a:extLst>
              <a:ext uri="{FF2B5EF4-FFF2-40B4-BE49-F238E27FC236}">
                <a16:creationId xmlns:a16="http://schemas.microsoft.com/office/drawing/2014/main" id="{E57D11BC-61CF-4B11-AE61-9B42C8D12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1B3D7-FEAD-4A24-90BB-EFAAEEB09C89}"/>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94759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0FE2-4088-4B2C-9964-6A139241BC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22A17-ABD4-492A-A209-7600B9A99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9676F-B1A8-4233-97EF-DAA4B9313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B762A-38FD-413B-B761-3A73DF9F8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15BB1-7E9E-4BE8-AE67-4F731212C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7FA3B-282A-4268-95BE-90919E9DC82C}"/>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8" name="Footer Placeholder 7">
            <a:extLst>
              <a:ext uri="{FF2B5EF4-FFF2-40B4-BE49-F238E27FC236}">
                <a16:creationId xmlns:a16="http://schemas.microsoft.com/office/drawing/2014/main" id="{807FBFEF-A463-47B2-A49E-98E39A2D18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853CD-61E3-45C2-BBF1-F13ACA24BCB7}"/>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39564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2A66-60DF-490E-A5DD-4AA3E5E205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2A00F-A284-414F-B9C9-7D62BA7A26FD}"/>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4" name="Footer Placeholder 3">
            <a:extLst>
              <a:ext uri="{FF2B5EF4-FFF2-40B4-BE49-F238E27FC236}">
                <a16:creationId xmlns:a16="http://schemas.microsoft.com/office/drawing/2014/main" id="{F32D3B28-E36E-4E27-8DC5-2B4DA341F7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DBACF-D7CE-4F37-9014-E36009B7B9F3}"/>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285906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66080-1425-4D1D-8BDC-40421850B955}"/>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3" name="Footer Placeholder 2">
            <a:extLst>
              <a:ext uri="{FF2B5EF4-FFF2-40B4-BE49-F238E27FC236}">
                <a16:creationId xmlns:a16="http://schemas.microsoft.com/office/drawing/2014/main" id="{5D0EBB7D-7AE1-4AB5-B81F-3D2E034368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8F1DF-E5F8-40E5-98C4-51F5E502C945}"/>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38634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BA30-067F-491A-893C-D5ED76BA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B2D3A-DDE4-44C6-B15A-80F648AF8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B09200-BAA7-4945-9221-26400E243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B7CE9-58E0-4E90-BEF1-C34A0FD05E14}"/>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6" name="Footer Placeholder 5">
            <a:extLst>
              <a:ext uri="{FF2B5EF4-FFF2-40B4-BE49-F238E27FC236}">
                <a16:creationId xmlns:a16="http://schemas.microsoft.com/office/drawing/2014/main" id="{FBC0C68B-B808-4F82-AF5C-AD43CA5F6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22521-0739-42A2-A257-47494D3A1657}"/>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383639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2FBA-C95D-4ACE-AF75-61B0564B1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B6519-69AA-428E-8F15-1822A7E03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7D405-8005-4113-9F0F-7034D3D33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7F289-362F-4613-9D4B-F04E029D3897}"/>
              </a:ext>
            </a:extLst>
          </p:cNvPr>
          <p:cNvSpPr>
            <a:spLocks noGrp="1"/>
          </p:cNvSpPr>
          <p:nvPr>
            <p:ph type="dt" sz="half" idx="10"/>
          </p:nvPr>
        </p:nvSpPr>
        <p:spPr/>
        <p:txBody>
          <a:bodyPr/>
          <a:lstStyle/>
          <a:p>
            <a:fld id="{CDF8E54C-1C14-4DF8-9AAA-0EA7BEA70AF0}" type="datetimeFigureOut">
              <a:rPr lang="en-US" smtClean="0"/>
              <a:t>4/7/2021</a:t>
            </a:fld>
            <a:endParaRPr lang="en-US"/>
          </a:p>
        </p:txBody>
      </p:sp>
      <p:sp>
        <p:nvSpPr>
          <p:cNvPr id="6" name="Footer Placeholder 5">
            <a:extLst>
              <a:ext uri="{FF2B5EF4-FFF2-40B4-BE49-F238E27FC236}">
                <a16:creationId xmlns:a16="http://schemas.microsoft.com/office/drawing/2014/main" id="{2C0CE6DD-3A03-4177-8455-23E272D3F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FA8B7-027E-4D7F-BC24-8D368F6183F0}"/>
              </a:ext>
            </a:extLst>
          </p:cNvPr>
          <p:cNvSpPr>
            <a:spLocks noGrp="1"/>
          </p:cNvSpPr>
          <p:nvPr>
            <p:ph type="sldNum" sz="quarter" idx="12"/>
          </p:nvPr>
        </p:nvSpPr>
        <p:spPr/>
        <p:txBody>
          <a:bodyPr/>
          <a:lstStyle/>
          <a:p>
            <a:fld id="{00BA10E5-FF73-43D1-A4A6-C13237A0B872}" type="slidenum">
              <a:rPr lang="en-US" smtClean="0"/>
              <a:t>‹#›</a:t>
            </a:fld>
            <a:endParaRPr lang="en-US"/>
          </a:p>
        </p:txBody>
      </p:sp>
    </p:spTree>
    <p:extLst>
      <p:ext uri="{BB962C8B-B14F-4D97-AF65-F5344CB8AC3E}">
        <p14:creationId xmlns:p14="http://schemas.microsoft.com/office/powerpoint/2010/main" val="369482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20B47-1962-450F-A3AF-145EDD96E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55D426-BF70-4093-9A54-240A6A899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1AD99-797F-4344-9F7E-D84BF4CCD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8E54C-1C14-4DF8-9AAA-0EA7BEA70AF0}" type="datetimeFigureOut">
              <a:rPr lang="en-US" smtClean="0"/>
              <a:t>4/7/2021</a:t>
            </a:fld>
            <a:endParaRPr lang="en-US"/>
          </a:p>
        </p:txBody>
      </p:sp>
      <p:sp>
        <p:nvSpPr>
          <p:cNvPr id="5" name="Footer Placeholder 4">
            <a:extLst>
              <a:ext uri="{FF2B5EF4-FFF2-40B4-BE49-F238E27FC236}">
                <a16:creationId xmlns:a16="http://schemas.microsoft.com/office/drawing/2014/main" id="{CE824566-B98B-44BA-8ABE-E6EAA2D91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3597D-14A0-4486-A5C8-B2DB4AFAB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A10E5-FF73-43D1-A4A6-C13237A0B872}" type="slidenum">
              <a:rPr lang="en-US" smtClean="0"/>
              <a:t>‹#›</a:t>
            </a:fld>
            <a:endParaRPr lang="en-US"/>
          </a:p>
        </p:txBody>
      </p:sp>
    </p:spTree>
    <p:extLst>
      <p:ext uri="{BB962C8B-B14F-4D97-AF65-F5344CB8AC3E}">
        <p14:creationId xmlns:p14="http://schemas.microsoft.com/office/powerpoint/2010/main" val="93975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icolas_Cage"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270000" ty="-444500" sx="50000" sy="50000" flip="x"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1F69AB-F6C4-4265-A59F-87C9F5A74AFA}"/>
              </a:ext>
            </a:extLst>
          </p:cNvPr>
          <p:cNvSpPr>
            <a:spLocks noGrp="1"/>
          </p:cNvSpPr>
          <p:nvPr>
            <p:ph type="subTitle" idx="1"/>
          </p:nvPr>
        </p:nvSpPr>
        <p:spPr>
          <a:xfrm>
            <a:off x="0" y="0"/>
            <a:ext cx="12192000" cy="7124369"/>
          </a:xfrm>
          <a:noFill/>
        </p:spPr>
        <p:txBody>
          <a:bodyPr>
            <a:normAutofit/>
          </a:bodyPr>
          <a:lstStyle/>
          <a:p>
            <a:pPr marL="0" marR="0" algn="ctr">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endPar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endParaRPr lang="en-US" sz="1800"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endPar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Module:</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SWT290COM</a:t>
            </a:r>
            <a:r>
              <a:rPr lang="en-US" sz="1800" i="0" dirty="0">
                <a:solidFill>
                  <a:schemeClr val="bg1"/>
                </a:solidFill>
                <a:effectLst/>
                <a:latin typeface="Arial" panose="020B0604020202020204" pitchFamily="34" charset="0"/>
                <a:ea typeface="Calibri" panose="020F0502020204030204" pitchFamily="34" charset="0"/>
                <a:cs typeface="Arial" panose="020B0604020202020204" pitchFamily="34" charset="0"/>
              </a:rPr>
              <a:t> – </a:t>
            </a: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Technology and its Social, Legal</a:t>
            </a:r>
            <a:b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and Ethical context</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Presentation Title:</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Deepfake</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Intake:</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r>
              <a:rPr lang="en-US" sz="1800" i="0" dirty="0">
                <a:solidFill>
                  <a:schemeClr val="bg1"/>
                </a:solidFill>
                <a:effectLst/>
                <a:latin typeface="Arial" panose="020B0604020202020204" pitchFamily="34" charset="0"/>
                <a:ea typeface="Calibri" panose="020F0502020204030204" pitchFamily="34" charset="0"/>
                <a:cs typeface="Arial" panose="020B0604020202020204" pitchFamily="34" charset="0"/>
              </a:rPr>
              <a:t>SEPTMEBER/NOVEMBER 2019</a:t>
            </a:r>
          </a:p>
          <a:p>
            <a:pPr marL="0" marR="0" algn="ctr">
              <a:lnSpc>
                <a:spcPct val="115000"/>
              </a:lnSpc>
              <a:spcBef>
                <a:spcPts val="0"/>
              </a:spcBef>
              <a:spcAft>
                <a:spcPts val="0"/>
              </a:spcAft>
            </a:pP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Submitted By:</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CU ID: 10173183</a:t>
            </a:r>
          </a:p>
          <a:p>
            <a:pPr marL="0" marR="0">
              <a:lnSpc>
                <a:spcPct val="115000"/>
              </a:lnSpc>
              <a:spcBef>
                <a:spcPts val="0"/>
              </a:spcBef>
              <a:spcAft>
                <a:spcPts val="0"/>
              </a:spcAft>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College ID: 190199</a:t>
            </a:r>
          </a:p>
          <a:p>
            <a:pPr marL="0" marR="0">
              <a:lnSpc>
                <a:spcPct val="115000"/>
              </a:lnSpc>
              <a:spcBef>
                <a:spcPts val="0"/>
              </a:spcBef>
              <a:spcAft>
                <a:spcPts val="0"/>
              </a:spcAft>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Name: Gauri Shankar Sharma</a:t>
            </a:r>
          </a:p>
          <a:p>
            <a:endPar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endParaRPr>
          </a:p>
        </p:txBody>
      </p:sp>
      <p:pic>
        <p:nvPicPr>
          <p:cNvPr id="15" name="Picture 14">
            <a:extLst>
              <a:ext uri="{FF2B5EF4-FFF2-40B4-BE49-F238E27FC236}">
                <a16:creationId xmlns:a16="http://schemas.microsoft.com/office/drawing/2014/main" id="{E551C9DD-0653-4585-AE62-EF0143BC7766}"/>
              </a:ext>
            </a:extLst>
          </p:cNvPr>
          <p:cNvPicPr/>
          <p:nvPr/>
        </p:nvPicPr>
        <p:blipFill>
          <a:blip r:embed="rId3">
            <a:extLst>
              <a:ext uri="{28A0092B-C50C-407E-A947-70E740481C1C}">
                <a14:useLocalDpi xmlns:a14="http://schemas.microsoft.com/office/drawing/2010/main" val="0"/>
              </a:ext>
            </a:extLst>
          </a:blip>
          <a:stretch>
            <a:fillRect/>
          </a:stretch>
        </p:blipFill>
        <p:spPr>
          <a:xfrm>
            <a:off x="4274445" y="0"/>
            <a:ext cx="3809365" cy="770890"/>
          </a:xfrm>
          <a:prstGeom prst="rect">
            <a:avLst/>
          </a:prstGeom>
        </p:spPr>
      </p:pic>
    </p:spTree>
    <p:extLst>
      <p:ext uri="{BB962C8B-B14F-4D97-AF65-F5344CB8AC3E}">
        <p14:creationId xmlns:p14="http://schemas.microsoft.com/office/powerpoint/2010/main" val="206311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895350" ty="0" sx="40000" sy="40000" flip="xy" algn="ctr"/>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328-192B-4758-BDC1-C7A9190E31C7}"/>
              </a:ext>
            </a:extLst>
          </p:cNvPr>
          <p:cNvSpPr>
            <a:spLocks noGrp="1"/>
          </p:cNvSpPr>
          <p:nvPr>
            <p:ph type="ctrTitle"/>
          </p:nvPr>
        </p:nvSpPr>
        <p:spPr>
          <a:xfrm>
            <a:off x="0" y="1"/>
            <a:ext cx="12192000" cy="604298"/>
          </a:xfrm>
        </p:spPr>
        <p:txBody>
          <a:bodyPr>
            <a:noAutofit/>
          </a:bodyPr>
          <a:lstStyle/>
          <a:p>
            <a:r>
              <a:rPr lang="en-US" sz="3600" b="1" dirty="0">
                <a:solidFill>
                  <a:schemeClr val="bg1"/>
                </a:solidFill>
                <a:latin typeface="Arial" panose="020B0604020202020204" pitchFamily="34" charset="0"/>
                <a:cs typeface="Arial" panose="020B0604020202020204" pitchFamily="34" charset="0"/>
              </a:rPr>
              <a:t>Deepfake</a:t>
            </a:r>
          </a:p>
        </p:txBody>
      </p:sp>
      <p:sp>
        <p:nvSpPr>
          <p:cNvPr id="3" name="Subtitle 2">
            <a:extLst>
              <a:ext uri="{FF2B5EF4-FFF2-40B4-BE49-F238E27FC236}">
                <a16:creationId xmlns:a16="http://schemas.microsoft.com/office/drawing/2014/main" id="{9F1F69AB-F6C4-4265-A59F-87C9F5A74AFA}"/>
              </a:ext>
            </a:extLst>
          </p:cNvPr>
          <p:cNvSpPr>
            <a:spLocks noGrp="1"/>
          </p:cNvSpPr>
          <p:nvPr>
            <p:ph type="subTitle" idx="1"/>
          </p:nvPr>
        </p:nvSpPr>
        <p:spPr>
          <a:xfrm>
            <a:off x="0" y="516835"/>
            <a:ext cx="7235590" cy="3983603"/>
          </a:xfrm>
        </p:spPr>
        <p:txBody>
          <a:bodyPr>
            <a:normAutofit/>
          </a:bodyPr>
          <a:lstStyle/>
          <a:p>
            <a:pPr algn="just"/>
            <a:r>
              <a:rPr lang="en-US" b="1" dirty="0">
                <a:solidFill>
                  <a:schemeClr val="bg1"/>
                </a:solidFill>
                <a:latin typeface="Arial" panose="020B0604020202020204" pitchFamily="34" charset="0"/>
                <a:cs typeface="Arial" panose="020B0604020202020204" pitchFamily="34" charset="0"/>
              </a:rPr>
              <a:t>Introductions</a:t>
            </a:r>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a:t>
            </a:r>
          </a:p>
          <a:p>
            <a:pPr algn="just"/>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Deepfake term refers to deep machine learning technology which can be used to steal someone else identity or to replace someone else identity by own likeness with the help of AI as shown in the figure. It is used to swap not only face and hole body but also to steal voices. </a:t>
            </a:r>
          </a:p>
          <a:p>
            <a:pPr algn="l"/>
            <a:r>
              <a:rPr lang="en-US" sz="2000" dirty="0">
                <a:solidFill>
                  <a:schemeClr val="bg1"/>
                </a:solidFill>
                <a:latin typeface="Arial" panose="020B0604020202020204" pitchFamily="34" charset="0"/>
                <a:cs typeface="Arial" panose="020B0604020202020204" pitchFamily="34" charset="0"/>
              </a:rPr>
              <a:t>The term deepfakes originated around the end of 2017 from a Reddit user named “deepfakes’.</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He had shared deepfakes videos involved celebrities’ faces swapped onto the </a:t>
            </a:r>
            <a:r>
              <a:rPr lang="en-US" sz="2000"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bodies </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of actresses in pornographic videos. While non-pornographic content included many videos with actor </a:t>
            </a:r>
            <a:r>
              <a:rPr lang="en-US" sz="2000" u="sng" dirty="0">
                <a:solidFill>
                  <a:schemeClr val="bg1"/>
                </a:solidFill>
                <a:effectLst/>
                <a:latin typeface="Arial" panose="020B0604020202020204" pitchFamily="34" charset="0"/>
                <a:ea typeface="Calibri" panose="020F0502020204030204" pitchFamily="34" charset="0"/>
                <a:cs typeface="Arial" panose="020B0604020202020204" pitchFamily="34" charset="0"/>
                <a:hlinkClick r:id="rId3" tooltip="Nicolas Cage">
                  <a:extLst>
                    <a:ext uri="{A12FA001-AC4F-418D-AE19-62706E023703}">
                      <ahyp:hlinkClr xmlns:ahyp="http://schemas.microsoft.com/office/drawing/2018/hyperlinkcolor" val="tx"/>
                    </a:ext>
                  </a:extLst>
                </a:hlinkClick>
              </a:rPr>
              <a:t>Nicolas Cage</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 face swapped into various movies.</a:t>
            </a:r>
            <a:r>
              <a:rPr lang="en-US" sz="2000" dirty="0">
                <a:solidFill>
                  <a:schemeClr val="bg1"/>
                </a:solidFill>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A2B7C61B-D716-4E5C-AE28-5C0AB5443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391" y="4107783"/>
            <a:ext cx="5234608" cy="2750214"/>
          </a:xfrm>
          <a:prstGeom prst="rect">
            <a:avLst/>
          </a:prstGeom>
        </p:spPr>
      </p:pic>
    </p:spTree>
    <p:extLst>
      <p:ext uri="{BB962C8B-B14F-4D97-AF65-F5344CB8AC3E}">
        <p14:creationId xmlns:p14="http://schemas.microsoft.com/office/powerpoint/2010/main" val="366436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328-192B-4758-BDC1-C7A9190E31C7}"/>
              </a:ext>
            </a:extLst>
          </p:cNvPr>
          <p:cNvSpPr>
            <a:spLocks noGrp="1"/>
          </p:cNvSpPr>
          <p:nvPr>
            <p:ph type="ctrTitle"/>
          </p:nvPr>
        </p:nvSpPr>
        <p:spPr>
          <a:xfrm>
            <a:off x="0" y="1"/>
            <a:ext cx="12192000" cy="604298"/>
          </a:xfrm>
        </p:spPr>
        <p:txBody>
          <a:bodyPr>
            <a:noAutofit/>
          </a:bodyPr>
          <a:lstStyle/>
          <a:p>
            <a:r>
              <a:rPr lang="en-US" sz="3600" b="1" dirty="0">
                <a:latin typeface="Arial" panose="020B0604020202020204" pitchFamily="34" charset="0"/>
                <a:cs typeface="Arial" panose="020B0604020202020204" pitchFamily="34" charset="0"/>
              </a:rPr>
              <a:t>Deepfake</a:t>
            </a:r>
          </a:p>
        </p:txBody>
      </p:sp>
      <p:sp>
        <p:nvSpPr>
          <p:cNvPr id="3" name="Subtitle 2">
            <a:extLst>
              <a:ext uri="{FF2B5EF4-FFF2-40B4-BE49-F238E27FC236}">
                <a16:creationId xmlns:a16="http://schemas.microsoft.com/office/drawing/2014/main" id="{4BD1CF41-3F02-4189-B78B-EB3105F87014}"/>
              </a:ext>
            </a:extLst>
          </p:cNvPr>
          <p:cNvSpPr>
            <a:spLocks noGrp="1"/>
          </p:cNvSpPr>
          <p:nvPr>
            <p:ph type="subTitle" idx="1"/>
          </p:nvPr>
        </p:nvSpPr>
        <p:spPr>
          <a:xfrm>
            <a:off x="0" y="604300"/>
            <a:ext cx="12191999" cy="6253700"/>
          </a:xfrm>
        </p:spPr>
        <p:txBody>
          <a:bodyPr/>
          <a:lstStyle/>
          <a:p>
            <a:pPr algn="l"/>
            <a:r>
              <a:rPr lang="en-US" b="1" dirty="0">
                <a:latin typeface="Arial" panose="020B0604020202020204" pitchFamily="34" charset="0"/>
                <a:cs typeface="Arial" panose="020B0604020202020204" pitchFamily="34" charset="0"/>
              </a:rPr>
              <a:t>Applications</a:t>
            </a:r>
            <a:endParaRPr lang="en-US" dirty="0"/>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Blackmails</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Pornography</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Art</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Politics</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Acting</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Movies</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Social Media</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Sock puppet</a:t>
            </a: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Fraud</a:t>
            </a:r>
          </a:p>
          <a:p>
            <a:endParaRPr lang="en-US" dirty="0">
              <a:solidFill>
                <a:schemeClr val="bg1"/>
              </a:solidFill>
            </a:endParaRPr>
          </a:p>
        </p:txBody>
      </p:sp>
    </p:spTree>
    <p:extLst>
      <p:ext uri="{BB962C8B-B14F-4D97-AF65-F5344CB8AC3E}">
        <p14:creationId xmlns:p14="http://schemas.microsoft.com/office/powerpoint/2010/main" val="427665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328-192B-4758-BDC1-C7A9190E31C7}"/>
              </a:ext>
            </a:extLst>
          </p:cNvPr>
          <p:cNvSpPr>
            <a:spLocks noGrp="1"/>
          </p:cNvSpPr>
          <p:nvPr>
            <p:ph type="ctrTitle"/>
          </p:nvPr>
        </p:nvSpPr>
        <p:spPr>
          <a:xfrm>
            <a:off x="0" y="1"/>
            <a:ext cx="12192000" cy="604298"/>
          </a:xfrm>
        </p:spPr>
        <p:txBody>
          <a:bodyPr>
            <a:noAutofit/>
          </a:bodyPr>
          <a:lstStyle/>
          <a:p>
            <a:r>
              <a:rPr lang="en-US" sz="3600" b="1" dirty="0">
                <a:solidFill>
                  <a:schemeClr val="bg1"/>
                </a:solidFill>
                <a:latin typeface="Arial" panose="020B0604020202020204" pitchFamily="34" charset="0"/>
                <a:cs typeface="Arial" panose="020B0604020202020204" pitchFamily="34" charset="0"/>
              </a:rPr>
              <a:t>Deepfake</a:t>
            </a:r>
          </a:p>
        </p:txBody>
      </p:sp>
      <p:sp>
        <p:nvSpPr>
          <p:cNvPr id="3" name="Subtitle 2">
            <a:extLst>
              <a:ext uri="{FF2B5EF4-FFF2-40B4-BE49-F238E27FC236}">
                <a16:creationId xmlns:a16="http://schemas.microsoft.com/office/drawing/2014/main" id="{4BD1CF41-3F02-4189-B78B-EB3105F87014}"/>
              </a:ext>
            </a:extLst>
          </p:cNvPr>
          <p:cNvSpPr>
            <a:spLocks noGrp="1"/>
          </p:cNvSpPr>
          <p:nvPr>
            <p:ph type="subTitle" idx="1"/>
          </p:nvPr>
        </p:nvSpPr>
        <p:spPr>
          <a:xfrm>
            <a:off x="0" y="604300"/>
            <a:ext cx="12191999" cy="6253700"/>
          </a:xfrm>
        </p:spPr>
        <p:txBody>
          <a:bodyPr/>
          <a:lstStyle/>
          <a:p>
            <a:pPr algn="l"/>
            <a:r>
              <a:rPr lang="en-US" sz="2000" b="1" dirty="0">
                <a:solidFill>
                  <a:schemeClr val="bg1"/>
                </a:solidFill>
                <a:latin typeface="Arial" panose="020B0604020202020204" pitchFamily="34" charset="0"/>
                <a:cs typeface="Arial" panose="020B0604020202020204" pitchFamily="34" charset="0"/>
              </a:rPr>
              <a:t>Ethical Implications</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Deepfake has an enormous number of ethical implications</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It lacks laws and policies and it can be misused by anyone, anytime, anywhere targeting anyone.</a:t>
            </a:r>
          </a:p>
          <a:p>
            <a:pPr marL="342900" indent="-342900" algn="just">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It does not have a fixed boundary. It can be weaponized for any purpose which can have a very large impact to the victim.</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it </a:t>
            </a:r>
            <a:r>
              <a:rPr lang="en-US" sz="2000" spc="40" dirty="0">
                <a:solidFill>
                  <a:schemeClr val="bg1"/>
                </a:solidFill>
                <a:effectLst/>
                <a:latin typeface="Arial" panose="020B0604020202020204" pitchFamily="34" charset="0"/>
                <a:ea typeface="Calibri" panose="020F0502020204030204" pitchFamily="34" charset="0"/>
                <a:cs typeface="Arial" panose="020B0604020202020204" pitchFamily="34" charset="0"/>
              </a:rPr>
              <a:t>can damage individuals, society, democracy, businesses, and even can make an untrusted truth fake news. </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For Example, What if a video of a politician is released </a:t>
            </a:r>
            <a:r>
              <a:rPr lang="en-US" sz="2000" spc="40" dirty="0">
                <a:solidFill>
                  <a:schemeClr val="bg1"/>
                </a:solidFill>
                <a:effectLst/>
                <a:latin typeface="Arial" panose="020B0604020202020204" pitchFamily="34" charset="0"/>
                <a:ea typeface="Calibri" panose="020F0502020204030204" pitchFamily="34" charset="0"/>
                <a:cs typeface="Arial" panose="020B0604020202020204" pitchFamily="34" charset="0"/>
              </a:rPr>
              <a:t>a few days before the election</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showing the politician using hate speech </a:t>
            </a:r>
            <a:r>
              <a:rPr lang="en-US" sz="2000" spc="40" dirty="0">
                <a:solidFill>
                  <a:schemeClr val="bg1"/>
                </a:solidFill>
                <a:effectLst/>
                <a:latin typeface="Arial" panose="020B0604020202020204" pitchFamily="34" charset="0"/>
                <a:ea typeface="Calibri" panose="020F0502020204030204" pitchFamily="34" charset="0"/>
                <a:cs typeface="Arial" panose="020B0604020202020204" pitchFamily="34" charset="0"/>
              </a:rPr>
              <a:t>that undercut their image? It can make the politician lose the election or even can destroy the political career. </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CEO of a UK-based energy firm was scammed by the AI-generated voice of the chief executive of the firm’s parent German company in 2019. He was ordered to transfer €220, 000 into a Hungarian bank account  (Damiani, 2019). </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Credibility and authenticity</a:t>
            </a:r>
            <a:endParaRPr lang="en-US" sz="2800" dirty="0">
              <a:solidFill>
                <a:schemeClr val="bg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740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328-192B-4758-BDC1-C7A9190E31C7}"/>
              </a:ext>
            </a:extLst>
          </p:cNvPr>
          <p:cNvSpPr>
            <a:spLocks noGrp="1"/>
          </p:cNvSpPr>
          <p:nvPr>
            <p:ph type="ctrTitle"/>
          </p:nvPr>
        </p:nvSpPr>
        <p:spPr>
          <a:xfrm>
            <a:off x="0" y="1"/>
            <a:ext cx="12192000" cy="604298"/>
          </a:xfrm>
        </p:spPr>
        <p:txBody>
          <a:bodyPr>
            <a:noAutofit/>
          </a:bodyPr>
          <a:lstStyle/>
          <a:p>
            <a:r>
              <a:rPr lang="en-US" sz="3600" b="1" dirty="0">
                <a:solidFill>
                  <a:schemeClr val="bg1"/>
                </a:solidFill>
                <a:latin typeface="Arial" panose="020B0604020202020204" pitchFamily="34" charset="0"/>
                <a:cs typeface="Arial" panose="020B0604020202020204" pitchFamily="34" charset="0"/>
              </a:rPr>
              <a:t>Deepfake</a:t>
            </a:r>
          </a:p>
        </p:txBody>
      </p:sp>
      <p:sp>
        <p:nvSpPr>
          <p:cNvPr id="3" name="Subtitle 2">
            <a:extLst>
              <a:ext uri="{FF2B5EF4-FFF2-40B4-BE49-F238E27FC236}">
                <a16:creationId xmlns:a16="http://schemas.microsoft.com/office/drawing/2014/main" id="{4BD1CF41-3F02-4189-B78B-EB3105F87014}"/>
              </a:ext>
            </a:extLst>
          </p:cNvPr>
          <p:cNvSpPr>
            <a:spLocks noGrp="1"/>
          </p:cNvSpPr>
          <p:nvPr>
            <p:ph type="subTitle" idx="1"/>
          </p:nvPr>
        </p:nvSpPr>
        <p:spPr>
          <a:xfrm>
            <a:off x="0" y="604300"/>
            <a:ext cx="12191999" cy="6253700"/>
          </a:xfrm>
        </p:spPr>
        <p:txBody>
          <a:bodyPr/>
          <a:lstStyle/>
          <a:p>
            <a:pPr algn="l"/>
            <a:r>
              <a:rPr lang="en-US" b="1" dirty="0">
                <a:solidFill>
                  <a:schemeClr val="bg1"/>
                </a:solidFill>
                <a:latin typeface="Arial" panose="020B0604020202020204" pitchFamily="34" charset="0"/>
                <a:cs typeface="Arial" panose="020B0604020202020204" pitchFamily="34" charset="0"/>
              </a:rPr>
              <a:t>Solutions</a:t>
            </a: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Development of Deepfake detecting technology</a:t>
            </a:r>
          </a:p>
          <a:p>
            <a:pPr marL="342900" indent="-342900" algn="jus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Improving media literacy by filtering content from social platform.</a:t>
            </a:r>
            <a:endPar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Social media apps like YouTube, Facebook, Twitter, Instagram, Tik-Tok, and others should upgrade their policies regarding deepfake.</a:t>
            </a:r>
          </a:p>
          <a:p>
            <a:pPr marL="342900" indent="-342900" algn="just">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Laws, policies, rules and regulations should be made all around the world. For Example, </a:t>
            </a:r>
            <a:r>
              <a:rPr lang="en-US" sz="2000" spc="40" dirty="0">
                <a:solidFill>
                  <a:schemeClr val="bg1"/>
                </a:solidFill>
                <a:effectLst/>
                <a:latin typeface="Arial" panose="020B0604020202020204" pitchFamily="34" charset="0"/>
                <a:ea typeface="Calibri" panose="020F0502020204030204" pitchFamily="34" charset="0"/>
                <a:cs typeface="Arial" panose="020B0604020202020204" pitchFamily="34" charset="0"/>
              </a:rPr>
              <a:t>deepfake technology should be developed and implemented under the control and vision of the government. Deepfake content creators should be punished as badly as its impact. Deepfake technology should be only used by professionals and authorized ones. </a:t>
            </a:r>
            <a:endParaRPr lang="en-US" sz="20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Strict implementations of the laws and policies.</a:t>
            </a:r>
          </a:p>
          <a:p>
            <a:pPr marL="342900" indent="-342900" algn="just">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A global awareness of deepfake to the world by educating people about it.</a:t>
            </a:r>
          </a:p>
          <a:p>
            <a:pPr marL="342900" indent="-342900" algn="just">
              <a:buFont typeface="Wingdings" panose="05000000000000000000" pitchFamily="2" charset="2"/>
              <a:buChar char="Ø"/>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76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285750" ty="0" sx="40000" sy="40000" flip="xy"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328-192B-4758-BDC1-C7A9190E31C7}"/>
              </a:ext>
            </a:extLst>
          </p:cNvPr>
          <p:cNvSpPr>
            <a:spLocks noGrp="1"/>
          </p:cNvSpPr>
          <p:nvPr>
            <p:ph type="ctrTitle"/>
          </p:nvPr>
        </p:nvSpPr>
        <p:spPr>
          <a:xfrm>
            <a:off x="0" y="1"/>
            <a:ext cx="12192000" cy="604298"/>
          </a:xfrm>
        </p:spPr>
        <p:txBody>
          <a:bodyPr>
            <a:noAutofit/>
          </a:bodyPr>
          <a:lstStyle/>
          <a:p>
            <a:r>
              <a:rPr lang="en-US" sz="3600" b="1" dirty="0">
                <a:solidFill>
                  <a:schemeClr val="bg1"/>
                </a:solidFill>
                <a:latin typeface="Arial" panose="020B0604020202020204" pitchFamily="34" charset="0"/>
                <a:cs typeface="Arial" panose="020B0604020202020204" pitchFamily="34" charset="0"/>
              </a:rPr>
              <a:t>Deepfake</a:t>
            </a:r>
          </a:p>
        </p:txBody>
      </p:sp>
      <p:sp>
        <p:nvSpPr>
          <p:cNvPr id="3" name="Subtitle 2">
            <a:extLst>
              <a:ext uri="{FF2B5EF4-FFF2-40B4-BE49-F238E27FC236}">
                <a16:creationId xmlns:a16="http://schemas.microsoft.com/office/drawing/2014/main" id="{4BD1CF41-3F02-4189-B78B-EB3105F87014}"/>
              </a:ext>
            </a:extLst>
          </p:cNvPr>
          <p:cNvSpPr>
            <a:spLocks noGrp="1"/>
          </p:cNvSpPr>
          <p:nvPr>
            <p:ph type="subTitle" idx="1"/>
          </p:nvPr>
        </p:nvSpPr>
        <p:spPr>
          <a:xfrm>
            <a:off x="0" y="604300"/>
            <a:ext cx="12191999" cy="6253700"/>
          </a:xfrm>
        </p:spPr>
        <p:txBody>
          <a:bodyPr>
            <a:normAutofit fontScale="40000" lnSpcReduction="20000"/>
          </a:bodyPr>
          <a:lstStyle/>
          <a:p>
            <a:pPr algn="l"/>
            <a:r>
              <a:rPr lang="en-US" sz="6000" b="1" dirty="0">
                <a:solidFill>
                  <a:schemeClr val="bg1"/>
                </a:solidFill>
                <a:latin typeface="Arial" panose="020B0604020202020204" pitchFamily="34" charset="0"/>
                <a:cs typeface="Arial" panose="020B0604020202020204" pitchFamily="34" charset="0"/>
              </a:rPr>
              <a:t>Laws And Policies</a:t>
            </a:r>
          </a:p>
          <a:p>
            <a:pPr marL="342900" indent="-342900" algn="just">
              <a:buFont typeface="Wingdings" panose="05000000000000000000" pitchFamily="2" charset="2"/>
              <a:buChar char="Ø"/>
            </a:pPr>
            <a:r>
              <a:rPr lang="en-US" sz="6000" dirty="0">
                <a:solidFill>
                  <a:schemeClr val="bg1"/>
                </a:solidFill>
                <a:latin typeface="Arial" panose="020B0604020202020204" pitchFamily="34" charset="0"/>
                <a:cs typeface="Arial" panose="020B0604020202020204" pitchFamily="34" charset="0"/>
              </a:rPr>
              <a:t>There is not a perfect and clear legislation on deepfakes signed into laws all around the world because it is newly generated technology and its misuse has been increasing steadily.</a:t>
            </a:r>
          </a:p>
          <a:p>
            <a:pPr marL="342900" indent="-342900" algn="just">
              <a:buFont typeface="Wingdings" panose="05000000000000000000" pitchFamily="2" charset="2"/>
              <a:buChar char="Ø"/>
            </a:pPr>
            <a:endParaRPr lang="en-US" sz="60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6000" i="0" dirty="0">
                <a:solidFill>
                  <a:schemeClr val="bg1"/>
                </a:solidFill>
                <a:effectLst/>
                <a:latin typeface="Arial" panose="020B0604020202020204" pitchFamily="34" charset="0"/>
                <a:cs typeface="Arial" panose="020B0604020202020204" pitchFamily="34" charset="0"/>
              </a:rPr>
              <a:t>On December 20, 2019, President Trump signed the nation’s first federal law related to “deepfakes.” </a:t>
            </a:r>
            <a:r>
              <a:rPr lang="en-US" sz="6000" i="0" dirty="0">
                <a:solidFill>
                  <a:srgbClr val="292929"/>
                </a:solidFill>
                <a:effectLst/>
                <a:latin typeface="Arial" panose="020B0604020202020204" pitchFamily="34" charset="0"/>
                <a:cs typeface="Arial" panose="020B0604020202020204" pitchFamily="34" charset="0"/>
              </a:rPr>
              <a:t> </a:t>
            </a:r>
            <a:r>
              <a:rPr lang="en-US" sz="6000" i="0" dirty="0">
                <a:solidFill>
                  <a:schemeClr val="bg1"/>
                </a:solidFill>
                <a:effectLst/>
                <a:latin typeface="Arial" panose="020B0604020202020204" pitchFamily="34" charset="0"/>
                <a:cs typeface="Arial" panose="020B0604020202020204" pitchFamily="34" charset="0"/>
              </a:rPr>
              <a:t>The deepfake legislation is part of the </a:t>
            </a:r>
            <a:r>
              <a:rPr lang="en-US" sz="6000" i="1" dirty="0">
                <a:solidFill>
                  <a:schemeClr val="bg1"/>
                </a:solidFill>
                <a:effectLst/>
                <a:latin typeface="Arial" panose="020B0604020202020204" pitchFamily="34" charset="0"/>
                <a:cs typeface="Arial" panose="020B0604020202020204" pitchFamily="34" charset="0"/>
              </a:rPr>
              <a:t>National Defense Authorization Act for Fiscal Year 2020</a:t>
            </a:r>
            <a:r>
              <a:rPr lang="en-US" sz="6000" i="0" dirty="0">
                <a:solidFill>
                  <a:schemeClr val="bg1"/>
                </a:solidFill>
                <a:effectLst/>
                <a:latin typeface="Arial" panose="020B0604020202020204" pitchFamily="34" charset="0"/>
                <a:cs typeface="Arial" panose="020B0604020202020204" pitchFamily="34" charset="0"/>
              </a:rPr>
              <a:t> (NDAA).</a:t>
            </a:r>
            <a:r>
              <a:rPr lang="en-US" sz="6000" i="0" dirty="0">
                <a:solidFill>
                  <a:srgbClr val="292929"/>
                </a:solidFill>
                <a:effectLst/>
                <a:latin typeface="Arial" panose="020B0604020202020204" pitchFamily="34" charset="0"/>
                <a:cs typeface="Arial" panose="020B0604020202020204" pitchFamily="34" charset="0"/>
              </a:rPr>
              <a:t> </a:t>
            </a:r>
            <a:r>
              <a:rPr lang="en-US" sz="6000" i="0" dirty="0">
                <a:solidFill>
                  <a:schemeClr val="bg1"/>
                </a:solidFill>
                <a:effectLst/>
                <a:latin typeface="Arial" panose="020B0604020202020204" pitchFamily="34" charset="0"/>
                <a:cs typeface="Arial" panose="020B0604020202020204" pitchFamily="34" charset="0"/>
              </a:rPr>
              <a:t>the NDAA was the first bill to become law that contains sections related to deepfakes.</a:t>
            </a:r>
            <a:endParaRPr lang="en-US" sz="60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endParaRPr lang="en-US" sz="6000" dirty="0">
              <a:solidFill>
                <a:srgbClr val="292929"/>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6000" dirty="0">
                <a:solidFill>
                  <a:schemeClr val="bg1"/>
                </a:solidFill>
                <a:latin typeface="Arial" panose="020B0604020202020204" pitchFamily="34" charset="0"/>
                <a:cs typeface="Arial" panose="020B0604020202020204" pitchFamily="34" charset="0"/>
              </a:rPr>
              <a:t>In case of Nepal, </a:t>
            </a:r>
            <a:r>
              <a:rPr lang="en-US" sz="60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Cybercrime Act, xx (2018) can prevent the creating and spreading of deepfake content. This is the current legal framework on electronic evidence and cybercrime in Nepal through its Banking Offence and Punishment Act 2064 and Electronic Transactions Act, 2063. Illegal Devices (s10), Electronic Fraud (s12), Pornography (s14), Identity-Related Crime (s15) are the laws specified in The Cybercrime Act which can help the victim of deepfake content (Government, 2021).</a:t>
            </a:r>
          </a:p>
          <a:p>
            <a:pPr algn="l"/>
            <a:endParaRPr lang="en-US" sz="60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96371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381000" ty="571500" sx="20000" sy="20000" flip="xy"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328-192B-4758-BDC1-C7A9190E31C7}"/>
              </a:ext>
            </a:extLst>
          </p:cNvPr>
          <p:cNvSpPr>
            <a:spLocks noGrp="1"/>
          </p:cNvSpPr>
          <p:nvPr>
            <p:ph type="ctrTitle"/>
          </p:nvPr>
        </p:nvSpPr>
        <p:spPr>
          <a:xfrm>
            <a:off x="0" y="1"/>
            <a:ext cx="12192000" cy="604298"/>
          </a:xfrm>
        </p:spPr>
        <p:txBody>
          <a:bodyPr>
            <a:noAutofit/>
          </a:bodyPr>
          <a:lstStyle/>
          <a:p>
            <a:r>
              <a:rPr lang="en-US" sz="3600" b="1" dirty="0">
                <a:latin typeface="Arial" panose="020B0604020202020204" pitchFamily="34" charset="0"/>
                <a:cs typeface="Arial" panose="020B0604020202020204" pitchFamily="34" charset="0"/>
              </a:rPr>
              <a:t>Deepfake</a:t>
            </a:r>
          </a:p>
        </p:txBody>
      </p:sp>
      <p:sp>
        <p:nvSpPr>
          <p:cNvPr id="3" name="Subtitle 2">
            <a:extLst>
              <a:ext uri="{FF2B5EF4-FFF2-40B4-BE49-F238E27FC236}">
                <a16:creationId xmlns:a16="http://schemas.microsoft.com/office/drawing/2014/main" id="{4BD1CF41-3F02-4189-B78B-EB3105F87014}"/>
              </a:ext>
            </a:extLst>
          </p:cNvPr>
          <p:cNvSpPr>
            <a:spLocks noGrp="1"/>
          </p:cNvSpPr>
          <p:nvPr>
            <p:ph type="subTitle" idx="1"/>
          </p:nvPr>
        </p:nvSpPr>
        <p:spPr>
          <a:xfrm>
            <a:off x="0" y="604300"/>
            <a:ext cx="12191999" cy="6253700"/>
          </a:xfrm>
        </p:spPr>
        <p:txBody>
          <a:bodyPr/>
          <a:lstStyle/>
          <a:p>
            <a:pPr algn="just"/>
            <a:r>
              <a:rPr lang="en-US" b="1" dirty="0">
                <a:effectLst/>
                <a:latin typeface="Arial" panose="020B0604020202020204" pitchFamily="34" charset="0"/>
                <a:ea typeface="Calibri" panose="020F0502020204030204" pitchFamily="34" charset="0"/>
                <a:cs typeface="Arial" panose="020B0604020202020204" pitchFamily="34" charset="0"/>
              </a:rPr>
              <a:t>Conclusion</a:t>
            </a:r>
          </a:p>
          <a:p>
            <a:pPr marL="342900" indent="-342900" algn="jus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Deepfake has made it easy to falsify media, frequently without letting know about it. </a:t>
            </a:r>
          </a:p>
          <a:p>
            <a:pPr marL="342900" indent="-342900" algn="jus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It has caused psychological harm, disruption in business, and instability in politics. Deepfake weaponization provides an enormous impact on personal freedom, national security, and the economy.</a:t>
            </a:r>
          </a:p>
          <a:p>
            <a:pPr marL="342900" indent="-342900" algn="jus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But deepfake has been also used positively. Still, its malicious uses are more and increasing.</a:t>
            </a:r>
          </a:p>
          <a:p>
            <a:pPr marL="342900" indent="-342900" algn="jus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The world should be notified and made aware of deepfake and its impact that the future can face.</a:t>
            </a:r>
          </a:p>
          <a:p>
            <a:pPr marL="342900" indent="-342900" algn="jus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Perfect laws, policies, rules, and regulations regarding deepfake should be made and strictly implemented all around the world. </a:t>
            </a:r>
            <a:endParaRPr lang="en-US" b="1" dirty="0">
              <a:effectLst/>
              <a:latin typeface="Arial" panose="020B0604020202020204" pitchFamily="34" charset="0"/>
              <a:ea typeface="Calibri" panose="020F0502020204030204" pitchFamily="34" charset="0"/>
              <a:cs typeface="Arial" panose="020B0604020202020204" pitchFamily="34" charset="0"/>
            </a:endParaRP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35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747</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Deepfake</vt:lpstr>
      <vt:lpstr>Deepfake</vt:lpstr>
      <vt:lpstr>Deepfake</vt:lpstr>
      <vt:lpstr>Deepfake</vt:lpstr>
      <vt:lpstr>Deepfake</vt:lpstr>
      <vt:lpstr>Deepfake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Shankar Sharma</dc:creator>
  <cp:lastModifiedBy>Gauri Shankar Sharma</cp:lastModifiedBy>
  <cp:revision>73</cp:revision>
  <dcterms:created xsi:type="dcterms:W3CDTF">2021-02-06T12:48:52Z</dcterms:created>
  <dcterms:modified xsi:type="dcterms:W3CDTF">2021-04-07T08:25:21Z</dcterms:modified>
</cp:coreProperties>
</file>