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5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55.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2.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Slides/notesSlide16.xml" ContentType="application/vnd.openxmlformats-officedocument.presentationml.notesSlid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25" r:id="rId3"/>
    <p:sldId id="322" r:id="rId4"/>
    <p:sldId id="323" r:id="rId5"/>
    <p:sldId id="405" r:id="rId6"/>
    <p:sldId id="406" r:id="rId7"/>
    <p:sldId id="319" r:id="rId8"/>
    <p:sldId id="320" r:id="rId9"/>
    <p:sldId id="321" r:id="rId10"/>
    <p:sldId id="324" r:id="rId11"/>
    <p:sldId id="326" r:id="rId12"/>
    <p:sldId id="327" r:id="rId13"/>
    <p:sldId id="328" r:id="rId14"/>
    <p:sldId id="329" r:id="rId15"/>
    <p:sldId id="330" r:id="rId16"/>
    <p:sldId id="331" r:id="rId17"/>
    <p:sldId id="332" r:id="rId18"/>
    <p:sldId id="333" r:id="rId19"/>
    <p:sldId id="334" r:id="rId20"/>
    <p:sldId id="335" r:id="rId21"/>
    <p:sldId id="407" r:id="rId22"/>
    <p:sldId id="257" r:id="rId23"/>
    <p:sldId id="277" r:id="rId24"/>
    <p:sldId id="278" r:id="rId25"/>
    <p:sldId id="284" r:id="rId26"/>
    <p:sldId id="283" r:id="rId27"/>
    <p:sldId id="285" r:id="rId28"/>
    <p:sldId id="286" r:id="rId29"/>
    <p:sldId id="287" r:id="rId30"/>
    <p:sldId id="281" r:id="rId31"/>
    <p:sldId id="288" r:id="rId32"/>
    <p:sldId id="289" r:id="rId33"/>
    <p:sldId id="290" r:id="rId34"/>
    <p:sldId id="291" r:id="rId35"/>
    <p:sldId id="292" r:id="rId36"/>
    <p:sldId id="293" r:id="rId37"/>
    <p:sldId id="294" r:id="rId38"/>
    <p:sldId id="282" r:id="rId39"/>
    <p:sldId id="295" r:id="rId40"/>
    <p:sldId id="317" r:id="rId41"/>
    <p:sldId id="318" r:id="rId42"/>
    <p:sldId id="411" r:id="rId43"/>
    <p:sldId id="412" r:id="rId44"/>
    <p:sldId id="413" r:id="rId45"/>
    <p:sldId id="414" r:id="rId46"/>
    <p:sldId id="296" r:id="rId47"/>
    <p:sldId id="297" r:id="rId48"/>
    <p:sldId id="298" r:id="rId49"/>
    <p:sldId id="299" r:id="rId50"/>
    <p:sldId id="300" r:id="rId51"/>
    <p:sldId id="259" r:id="rId52"/>
    <p:sldId id="260" r:id="rId53"/>
    <p:sldId id="261" r:id="rId54"/>
    <p:sldId id="267" r:id="rId55"/>
    <p:sldId id="410" r:id="rId56"/>
    <p:sldId id="274" r:id="rId57"/>
    <p:sldId id="275" r:id="rId58"/>
    <p:sldId id="276" r:id="rId59"/>
    <p:sldId id="279" r:id="rId60"/>
    <p:sldId id="268" r:id="rId61"/>
    <p:sldId id="269" r:id="rId62"/>
    <p:sldId id="408" r:id="rId63"/>
    <p:sldId id="270" r:id="rId64"/>
    <p:sldId id="271" r:id="rId65"/>
    <p:sldId id="272" r:id="rId66"/>
    <p:sldId id="273" r:id="rId67"/>
    <p:sldId id="415" r:id="rId68"/>
    <p:sldId id="302" r:id="rId69"/>
    <p:sldId id="303" r:id="rId70"/>
    <p:sldId id="304" r:id="rId71"/>
    <p:sldId id="305" r:id="rId72"/>
    <p:sldId id="306" r:id="rId73"/>
    <p:sldId id="307" r:id="rId74"/>
    <p:sldId id="308" r:id="rId75"/>
    <p:sldId id="309" r:id="rId76"/>
    <p:sldId id="310" r:id="rId77"/>
    <p:sldId id="316" r:id="rId78"/>
    <p:sldId id="312" r:id="rId79"/>
    <p:sldId id="313" r:id="rId80"/>
    <p:sldId id="314" r:id="rId81"/>
    <p:sldId id="31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5268" autoAdjust="0"/>
  </p:normalViewPr>
  <p:slideViewPr>
    <p:cSldViewPr snapToGrid="0">
      <p:cViewPr varScale="1">
        <p:scale>
          <a:sx n="86" d="100"/>
          <a:sy n="86" d="100"/>
        </p:scale>
        <p:origin x="557" y="-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3.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61040-A540-4F88-95B9-66DCBF9E7561}" type="datetimeFigureOut">
              <a:rPr lang="en-US" smtClean="0"/>
              <a:t>7/7/2021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12788-4F76-4797-B6FE-0865B18C20B7}" type="slidenum">
              <a:rPr lang="en-US" smtClean="0"/>
              <a:t>‹#›</a:t>
            </a:fld>
            <a:endParaRPr lang="en-US"/>
          </a:p>
        </p:txBody>
      </p:sp>
    </p:spTree>
    <p:extLst>
      <p:ext uri="{BB962C8B-B14F-4D97-AF65-F5344CB8AC3E}">
        <p14:creationId xmlns:p14="http://schemas.microsoft.com/office/powerpoint/2010/main" val="56099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arial" panose="020B0604020202020204" pitchFamily="34" charset="0"/>
              </a:rPr>
              <a:t>In theoretical computer science, the CAP theorem, also named Brewer's theorem after computer scientist Eric Brewer, states that it is impossible for a distributed data store to simultaneously provide more than two out of the following three guarantees:</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5</a:t>
            </a:fld>
            <a:endParaRPr lang="en-US"/>
          </a:p>
        </p:txBody>
      </p:sp>
    </p:spTree>
    <p:extLst>
      <p:ext uri="{BB962C8B-B14F-4D97-AF65-F5344CB8AC3E}">
        <p14:creationId xmlns:p14="http://schemas.microsoft.com/office/powerpoint/2010/main" val="3221110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node can act as </a:t>
            </a:r>
            <a:r>
              <a:rPr lang="en-US" dirty="0" err="1"/>
              <a:t>coodinator</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36</a:t>
            </a:fld>
            <a:endParaRPr lang="en-US"/>
          </a:p>
        </p:txBody>
      </p:sp>
    </p:spTree>
    <p:extLst>
      <p:ext uri="{BB962C8B-B14F-4D97-AF65-F5344CB8AC3E}">
        <p14:creationId xmlns:p14="http://schemas.microsoft.com/office/powerpoint/2010/main" val="3220804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node can act as </a:t>
            </a:r>
            <a:r>
              <a:rPr lang="en-US" dirty="0" err="1"/>
              <a:t>coodinator</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37</a:t>
            </a:fld>
            <a:endParaRPr lang="en-US"/>
          </a:p>
        </p:txBody>
      </p:sp>
    </p:spTree>
    <p:extLst>
      <p:ext uri="{BB962C8B-B14F-4D97-AF65-F5344CB8AC3E}">
        <p14:creationId xmlns:p14="http://schemas.microsoft.com/office/powerpoint/2010/main" val="305787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Idempotent = unchanged in value</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41</a:t>
            </a:fld>
            <a:endParaRPr lang="en-US"/>
          </a:p>
        </p:txBody>
      </p:sp>
    </p:spTree>
    <p:extLst>
      <p:ext uri="{BB962C8B-B14F-4D97-AF65-F5344CB8AC3E}">
        <p14:creationId xmlns:p14="http://schemas.microsoft.com/office/powerpoint/2010/main" val="4248258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the partition key required ? </a:t>
            </a:r>
          </a:p>
          <a:p>
            <a:r>
              <a:rPr lang="en-US" dirty="0"/>
              <a:t>Each one of these has a token ring and we don’t have to scan 1000 node cluster</a:t>
            </a:r>
          </a:p>
        </p:txBody>
      </p:sp>
      <p:sp>
        <p:nvSpPr>
          <p:cNvPr id="4" name="Slide Number Placeholder 3"/>
          <p:cNvSpPr>
            <a:spLocks noGrp="1"/>
          </p:cNvSpPr>
          <p:nvPr>
            <p:ph type="sldNum" sz="quarter" idx="5"/>
          </p:nvPr>
        </p:nvSpPr>
        <p:spPr/>
        <p:txBody>
          <a:bodyPr/>
          <a:lstStyle/>
          <a:p>
            <a:fld id="{F9A12788-4F76-4797-B6FE-0865B18C20B7}" type="slidenum">
              <a:rPr lang="en-US" smtClean="0"/>
              <a:t>50</a:t>
            </a:fld>
            <a:endParaRPr lang="en-US"/>
          </a:p>
        </p:txBody>
      </p:sp>
    </p:spTree>
    <p:extLst>
      <p:ext uri="{BB962C8B-B14F-4D97-AF65-F5344CB8AC3E}">
        <p14:creationId xmlns:p14="http://schemas.microsoft.com/office/powerpoint/2010/main" val="2585400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SSTable</a:t>
            </a:r>
            <a:r>
              <a:rPr lang="en-US" sz="1200" b="0" i="0" kern="1200" dirty="0">
                <a:solidFill>
                  <a:schemeClr val="tx1"/>
                </a:solidFill>
                <a:effectLst/>
                <a:latin typeface="+mn-lt"/>
                <a:ea typeface="+mn-ea"/>
                <a:cs typeface="+mn-cs"/>
              </a:rPr>
              <a:t> - A Sorted String Table (</a:t>
            </a:r>
            <a:r>
              <a:rPr lang="en-US" sz="1200" b="0" i="0" kern="1200" dirty="0" err="1">
                <a:solidFill>
                  <a:schemeClr val="tx1"/>
                </a:solidFill>
                <a:effectLst/>
                <a:latin typeface="+mn-lt"/>
                <a:ea typeface="+mn-ea"/>
                <a:cs typeface="+mn-cs"/>
              </a:rPr>
              <a:t>SSTable</a:t>
            </a:r>
            <a:r>
              <a:rPr lang="en-US" sz="1200" b="0" i="0" kern="1200" dirty="0">
                <a:solidFill>
                  <a:schemeClr val="tx1"/>
                </a:solidFill>
                <a:effectLst/>
                <a:latin typeface="+mn-lt"/>
                <a:ea typeface="+mn-ea"/>
                <a:cs typeface="+mn-cs"/>
              </a:rPr>
              <a:t>) ordered immutable key value map. It is basically an efficient way of storing large sorted data segments in a file.</a:t>
            </a:r>
          </a:p>
          <a:p>
            <a:r>
              <a:rPr lang="en-US" sz="1200" b="1" i="0" kern="1200" dirty="0" err="1">
                <a:solidFill>
                  <a:schemeClr val="tx1"/>
                </a:solidFill>
                <a:effectLst/>
                <a:latin typeface="+mn-lt"/>
                <a:ea typeface="+mn-ea"/>
                <a:cs typeface="+mn-cs"/>
              </a:rPr>
              <a:t>Memtable</a:t>
            </a:r>
            <a:r>
              <a:rPr lang="en-US" sz="1200" b="0" i="0" kern="1200" dirty="0">
                <a:solidFill>
                  <a:schemeClr val="tx1"/>
                </a:solidFill>
                <a:effectLst/>
                <a:latin typeface="+mn-lt"/>
                <a:ea typeface="+mn-ea"/>
                <a:cs typeface="+mn-cs"/>
              </a:rPr>
              <a:t> - A </a:t>
            </a:r>
            <a:r>
              <a:rPr lang="en-US" sz="1200" b="0" i="0" kern="1200" dirty="0" err="1">
                <a:solidFill>
                  <a:schemeClr val="tx1"/>
                </a:solidFill>
                <a:effectLst/>
                <a:latin typeface="+mn-lt"/>
                <a:ea typeface="+mn-ea"/>
                <a:cs typeface="+mn-cs"/>
              </a:rPr>
              <a:t>memtable</a:t>
            </a:r>
            <a:r>
              <a:rPr lang="en-US" sz="1200" b="0" i="0" kern="1200" dirty="0">
                <a:solidFill>
                  <a:schemeClr val="tx1"/>
                </a:solidFill>
                <a:effectLst/>
                <a:latin typeface="+mn-lt"/>
                <a:ea typeface="+mn-ea"/>
                <a:cs typeface="+mn-cs"/>
              </a:rPr>
              <a:t> is a write back cache residing in memory which has not been flushed to disk yet.</a:t>
            </a:r>
          </a:p>
          <a:p>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53</a:t>
            </a:fld>
            <a:endParaRPr lang="en-US"/>
          </a:p>
        </p:txBody>
      </p:sp>
    </p:spTree>
    <p:extLst>
      <p:ext uri="{BB962C8B-B14F-4D97-AF65-F5344CB8AC3E}">
        <p14:creationId xmlns:p14="http://schemas.microsoft.com/office/powerpoint/2010/main" val="4222492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Maps : </a:t>
            </a:r>
            <a:r>
              <a:rPr lang="en-GB" b="0" i="0" dirty="0">
                <a:solidFill>
                  <a:srgbClr val="0C153A"/>
                </a:solidFill>
                <a:effectLst/>
                <a:latin typeface="proxima-nova"/>
              </a:rPr>
              <a:t>Use a map when pairs of related elements must be stored as a key-value pair.</a:t>
            </a:r>
            <a:endParaRPr lang="en-US" dirty="0"/>
          </a:p>
          <a:p>
            <a:pPr algn="l">
              <a:buFont typeface="Arial" panose="020B0604020202020204" pitchFamily="34" charset="0"/>
              <a:buChar char="•"/>
            </a:pPr>
            <a:r>
              <a:rPr lang="en-US" dirty="0"/>
              <a:t>Sets : </a:t>
            </a:r>
            <a:r>
              <a:rPr lang="en-GB" b="0" i="0" dirty="0">
                <a:solidFill>
                  <a:srgbClr val="0C153A"/>
                </a:solidFill>
                <a:effectLst/>
                <a:latin typeface="proxima-nova"/>
              </a:rPr>
              <a:t>Using the set data type, store unordered multiple items.</a:t>
            </a:r>
          </a:p>
          <a:p>
            <a:pPr algn="l">
              <a:buFont typeface="Arial" panose="020B0604020202020204" pitchFamily="34" charset="0"/>
              <a:buChar char="•"/>
            </a:pPr>
            <a:r>
              <a:rPr lang="en-GB" b="0" i="0" dirty="0">
                <a:solidFill>
                  <a:srgbClr val="0C153A"/>
                </a:solidFill>
                <a:effectLst/>
                <a:latin typeface="proxima-nova"/>
              </a:rPr>
              <a:t>Lists : Use a list when the order of elements matter or when you need to store same value multiple times.</a:t>
            </a:r>
          </a:p>
          <a:p>
            <a:pPr algn="l">
              <a:buFont typeface="Arial" panose="020B0604020202020204" pitchFamily="34" charset="0"/>
              <a:buChar char="•"/>
            </a:pPr>
            <a:endParaRPr lang="en-GB" b="0" i="0" dirty="0">
              <a:solidFill>
                <a:srgbClr val="0C153A"/>
              </a:solidFill>
              <a:effectLst/>
              <a:latin typeface="proxima-nova"/>
            </a:endParaRPr>
          </a:p>
          <a:p>
            <a:br>
              <a:rPr lang="en-GB" dirty="0"/>
            </a:b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68</a:t>
            </a:fld>
            <a:endParaRPr lang="en-US"/>
          </a:p>
        </p:txBody>
      </p:sp>
    </p:spTree>
    <p:extLst>
      <p:ext uri="{BB962C8B-B14F-4D97-AF65-F5344CB8AC3E}">
        <p14:creationId xmlns:p14="http://schemas.microsoft.com/office/powerpoint/2010/main" val="3608848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Version 4 (random)</a:t>
            </a:r>
          </a:p>
          <a:p>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76</a:t>
            </a:fld>
            <a:endParaRPr lang="en-US"/>
          </a:p>
        </p:txBody>
      </p:sp>
    </p:spTree>
    <p:extLst>
      <p:ext uri="{BB962C8B-B14F-4D97-AF65-F5344CB8AC3E}">
        <p14:creationId xmlns:p14="http://schemas.microsoft.com/office/powerpoint/2010/main" val="9806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To get the sum of all the people’s ages the computer would need to look through all three disks and across all three columns in each disk in order to make this query.</a:t>
            </a:r>
          </a:p>
          <a:p>
            <a:r>
              <a:rPr lang="en-GB" sz="1200" b="0" i="0" kern="1200" dirty="0">
                <a:solidFill>
                  <a:schemeClr val="tx1"/>
                </a:solidFill>
                <a:effectLst/>
                <a:latin typeface="+mn-lt"/>
                <a:ea typeface="+mn-ea"/>
                <a:cs typeface="+mn-cs"/>
              </a:rPr>
              <a:t>So we can see that while adding data to a row oriented database is quick and easy, getting data out of it can require extra memory to be used and multiple disks to be accessed.</a:t>
            </a:r>
          </a:p>
          <a:p>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15</a:t>
            </a:fld>
            <a:endParaRPr lang="en-US"/>
          </a:p>
        </p:txBody>
      </p:sp>
    </p:spTree>
    <p:extLst>
      <p:ext uri="{BB962C8B-B14F-4D97-AF65-F5344CB8AC3E}">
        <p14:creationId xmlns:p14="http://schemas.microsoft.com/office/powerpoint/2010/main" val="192397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D1D1D"/>
                </a:solidFill>
                <a:effectLst/>
                <a:latin typeface="Open Sans"/>
              </a:rPr>
              <a:t>A </a:t>
            </a:r>
            <a:r>
              <a:rPr lang="en-GB" b="1" i="0" dirty="0">
                <a:solidFill>
                  <a:srgbClr val="1D1D1D"/>
                </a:solidFill>
                <a:effectLst/>
                <a:latin typeface="Open Sans"/>
              </a:rPr>
              <a:t>token</a:t>
            </a:r>
            <a:r>
              <a:rPr lang="en-GB" b="0" i="0" dirty="0">
                <a:solidFill>
                  <a:srgbClr val="1D1D1D"/>
                </a:solidFill>
                <a:effectLst/>
                <a:latin typeface="Open Sans"/>
              </a:rPr>
              <a:t> is the hashed value of the primary key. When you add nodes to Cassandra you assign a token range to each node, or let Cassandra do that for you. Then when you add data to Cassandra it calculates the token and uses that to figure out on which server (node) to store the new data.</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Datacenter</a:t>
            </a:r>
            <a:r>
              <a:rPr lang="en-US" sz="1200" b="0" i="0" kern="1200" dirty="0">
                <a:solidFill>
                  <a:schemeClr val="tx1"/>
                </a:solidFill>
                <a:effectLst/>
                <a:latin typeface="+mn-lt"/>
                <a:ea typeface="+mn-ea"/>
                <a:cs typeface="+mn-cs"/>
              </a:rPr>
              <a:t> : A collection of related nodes. A datacenter can be a physical datacenter or virtual datacenter. Different workloads should use separate datacenters, either physical or virtual. Replication is set by datacenter. Using separate datacenters prevents Cassandra transactions from being impacted by other workloads and keeps requests close to each other for lower latency. Depending on the replication factor, data can be written to multiple datacenters. datacenters must never span physical locations.</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26</a:t>
            </a:fld>
            <a:endParaRPr lang="en-US"/>
          </a:p>
        </p:txBody>
      </p:sp>
    </p:spTree>
    <p:extLst>
      <p:ext uri="{BB962C8B-B14F-4D97-AF65-F5344CB8AC3E}">
        <p14:creationId xmlns:p14="http://schemas.microsoft.com/office/powerpoint/2010/main" val="1759005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cluster contains one or more datacenters. It can span physical locations.</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27</a:t>
            </a:fld>
            <a:endParaRPr lang="en-US"/>
          </a:p>
        </p:txBody>
      </p:sp>
    </p:spTree>
    <p:extLst>
      <p:ext uri="{BB962C8B-B14F-4D97-AF65-F5344CB8AC3E}">
        <p14:creationId xmlns:p14="http://schemas.microsoft.com/office/powerpoint/2010/main" val="156004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cluster contains one or more datacenters. It can span physical locations.</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28</a:t>
            </a:fld>
            <a:endParaRPr lang="en-US"/>
          </a:p>
        </p:txBody>
      </p:sp>
    </p:spTree>
    <p:extLst>
      <p:ext uri="{BB962C8B-B14F-4D97-AF65-F5344CB8AC3E}">
        <p14:creationId xmlns:p14="http://schemas.microsoft.com/office/powerpoint/2010/main" val="20799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cluster contains one or more datacenters. It can span physical locations.</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29</a:t>
            </a:fld>
            <a:endParaRPr lang="en-US"/>
          </a:p>
        </p:txBody>
      </p:sp>
    </p:spTree>
    <p:extLst>
      <p:ext uri="{BB962C8B-B14F-4D97-AF65-F5344CB8AC3E}">
        <p14:creationId xmlns:p14="http://schemas.microsoft.com/office/powerpoint/2010/main" val="2001316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node can act as </a:t>
            </a:r>
            <a:r>
              <a:rPr lang="en-US" dirty="0" err="1"/>
              <a:t>coodinator</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33</a:t>
            </a:fld>
            <a:endParaRPr lang="en-US"/>
          </a:p>
        </p:txBody>
      </p:sp>
    </p:spTree>
    <p:extLst>
      <p:ext uri="{BB962C8B-B14F-4D97-AF65-F5344CB8AC3E}">
        <p14:creationId xmlns:p14="http://schemas.microsoft.com/office/powerpoint/2010/main" val="244863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means : it will not wait for other nodes for the acknowledgments</a:t>
            </a:r>
          </a:p>
          <a:p>
            <a:r>
              <a:rPr lang="en-US" dirty="0"/>
              <a:t>Quorum = (RF + 1)/2</a:t>
            </a:r>
          </a:p>
        </p:txBody>
      </p:sp>
      <p:sp>
        <p:nvSpPr>
          <p:cNvPr id="4" name="Slide Number Placeholder 3"/>
          <p:cNvSpPr>
            <a:spLocks noGrp="1"/>
          </p:cNvSpPr>
          <p:nvPr>
            <p:ph type="sldNum" sz="quarter" idx="5"/>
          </p:nvPr>
        </p:nvSpPr>
        <p:spPr/>
        <p:txBody>
          <a:bodyPr/>
          <a:lstStyle/>
          <a:p>
            <a:fld id="{F9A12788-4F76-4797-B6FE-0865B18C20B7}" type="slidenum">
              <a:rPr lang="en-US" smtClean="0"/>
              <a:t>34</a:t>
            </a:fld>
            <a:endParaRPr lang="en-US"/>
          </a:p>
        </p:txBody>
      </p:sp>
    </p:spTree>
    <p:extLst>
      <p:ext uri="{BB962C8B-B14F-4D97-AF65-F5344CB8AC3E}">
        <p14:creationId xmlns:p14="http://schemas.microsoft.com/office/powerpoint/2010/main" val="213525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node can act as </a:t>
            </a:r>
            <a:r>
              <a:rPr lang="en-US" dirty="0" err="1"/>
              <a:t>coodinator</a:t>
            </a:r>
            <a:endParaRPr lang="en-US" dirty="0"/>
          </a:p>
        </p:txBody>
      </p:sp>
      <p:sp>
        <p:nvSpPr>
          <p:cNvPr id="4" name="Slide Number Placeholder 3"/>
          <p:cNvSpPr>
            <a:spLocks noGrp="1"/>
          </p:cNvSpPr>
          <p:nvPr>
            <p:ph type="sldNum" sz="quarter" idx="5"/>
          </p:nvPr>
        </p:nvSpPr>
        <p:spPr/>
        <p:txBody>
          <a:bodyPr/>
          <a:lstStyle/>
          <a:p>
            <a:fld id="{F9A12788-4F76-4797-B6FE-0865B18C20B7}" type="slidenum">
              <a:rPr lang="en-US" smtClean="0"/>
              <a:t>35</a:t>
            </a:fld>
            <a:endParaRPr lang="en-US"/>
          </a:p>
        </p:txBody>
      </p:sp>
    </p:spTree>
    <p:extLst>
      <p:ext uri="{BB962C8B-B14F-4D97-AF65-F5344CB8AC3E}">
        <p14:creationId xmlns:p14="http://schemas.microsoft.com/office/powerpoint/2010/main" val="125504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9C7A-33C9-42A1-A032-663F88A1FB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46B47D-EFC3-4C3C-A0AF-DA47AF9B8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5BDD15-AD6B-48B9-9446-67DAC0280EE3}"/>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5" name="Footer Placeholder 4">
            <a:extLst>
              <a:ext uri="{FF2B5EF4-FFF2-40B4-BE49-F238E27FC236}">
                <a16:creationId xmlns:a16="http://schemas.microsoft.com/office/drawing/2014/main" id="{7460F04E-38E1-4D03-A83F-8D4EFC862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D6FDF-DD38-4558-8A6B-D9441160440D}"/>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197982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4031-1526-4B49-A2BC-EB89337E0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FC4D5-771F-4F62-821B-F42E06473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639F4-D768-44BE-8897-BACFA7DA6A91}"/>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5" name="Footer Placeholder 4">
            <a:extLst>
              <a:ext uri="{FF2B5EF4-FFF2-40B4-BE49-F238E27FC236}">
                <a16:creationId xmlns:a16="http://schemas.microsoft.com/office/drawing/2014/main" id="{7B141C0B-5813-4E47-967A-E92BEBE39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2D521-D151-441A-8D5A-90450224F559}"/>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287571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34B44-3218-47CC-9C79-52D543B96B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22B4B-B408-430F-8740-33216C222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A8DC4-99E3-4CC0-AFD6-864A1BB078A7}"/>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5" name="Footer Placeholder 4">
            <a:extLst>
              <a:ext uri="{FF2B5EF4-FFF2-40B4-BE49-F238E27FC236}">
                <a16:creationId xmlns:a16="http://schemas.microsoft.com/office/drawing/2014/main" id="{57128AAE-49A2-402D-AFC8-9D1684D4F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7C7A0-9C52-40B8-B13F-9FAE384C1E21}"/>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131540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C08B-9656-402F-950E-A57093E86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42E96-EBF7-4191-960D-1E9F0F2B48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45159-DAF0-4E15-B9F2-815733DBE93F}"/>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5" name="Footer Placeholder 4">
            <a:extLst>
              <a:ext uri="{FF2B5EF4-FFF2-40B4-BE49-F238E27FC236}">
                <a16:creationId xmlns:a16="http://schemas.microsoft.com/office/drawing/2014/main" id="{A89D4C42-5829-42C5-A38E-E497E2434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7E2BD-9A8F-48D6-8194-973BE014F4E0}"/>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383319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9C1A-7477-4DBC-9831-02E19FB4D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410534-4917-4A1B-BD02-3BECBE17C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B0A4D-1782-4230-842C-D92066D45875}"/>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5" name="Footer Placeholder 4">
            <a:extLst>
              <a:ext uri="{FF2B5EF4-FFF2-40B4-BE49-F238E27FC236}">
                <a16:creationId xmlns:a16="http://schemas.microsoft.com/office/drawing/2014/main" id="{A0FCA57A-7C95-415C-AAEE-45EA51EFF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DC8A1-32C0-4D0B-AC73-A1EDB2C128BC}"/>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286704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55CD-5173-4F38-B1CE-7251A89C6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31984-4A2A-4811-9D19-748A5156A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0E29B-EB98-47E3-AAE4-B83E81ADE7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1CBF0A-4706-41CD-856E-DD0308975FC8}"/>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6" name="Footer Placeholder 5">
            <a:extLst>
              <a:ext uri="{FF2B5EF4-FFF2-40B4-BE49-F238E27FC236}">
                <a16:creationId xmlns:a16="http://schemas.microsoft.com/office/drawing/2014/main" id="{8C81D5C3-EE61-4DB7-873B-0DA32FB1A3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7FC9E-7D62-4167-91FB-A06EA0B177DA}"/>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319517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657D-6F90-4909-B652-084116C03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46CD38-9A64-42DA-9DC1-B119F65FA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8EBF1-D238-43C5-8BE1-712CA5530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0A8A-2B1F-4F16-A7C8-723BD0414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F1362-9F67-4599-9ECA-34D9D3DE0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10598B-B54B-4B99-8BB3-BBF76C9C9DE6}"/>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8" name="Footer Placeholder 7">
            <a:extLst>
              <a:ext uri="{FF2B5EF4-FFF2-40B4-BE49-F238E27FC236}">
                <a16:creationId xmlns:a16="http://schemas.microsoft.com/office/drawing/2014/main" id="{88FD4E87-24E2-4874-8107-1A9BB9BB0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3DF8A6-6A08-43B7-8CB2-C241ACFA63B9}"/>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9002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E320-177F-45FF-B282-8A01C64E22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AC30A5-7AED-4F9E-A2F9-F6C5EDE2B463}"/>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4" name="Footer Placeholder 3">
            <a:extLst>
              <a:ext uri="{FF2B5EF4-FFF2-40B4-BE49-F238E27FC236}">
                <a16:creationId xmlns:a16="http://schemas.microsoft.com/office/drawing/2014/main" id="{049AF101-6317-4B3D-938B-3DA05803CD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74C57D-1FA7-486D-A9AE-0BC4609AA7E4}"/>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278496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28597-7EDA-4857-82C8-8A0B9E1650FD}"/>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3" name="Footer Placeholder 2">
            <a:extLst>
              <a:ext uri="{FF2B5EF4-FFF2-40B4-BE49-F238E27FC236}">
                <a16:creationId xmlns:a16="http://schemas.microsoft.com/office/drawing/2014/main" id="{F885792E-53DE-44E4-A21D-A4E26EC508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5F075A-9236-4215-9C18-23469BE7DD43}"/>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289335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939D-7964-4FAD-AE44-564487247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B55FF-8EFB-4970-BCF5-642146263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AD6946-A9C6-40D2-8048-6B32F6E4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B193C-FAEE-478C-AE7D-B1A41C9AD905}"/>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6" name="Footer Placeholder 5">
            <a:extLst>
              <a:ext uri="{FF2B5EF4-FFF2-40B4-BE49-F238E27FC236}">
                <a16:creationId xmlns:a16="http://schemas.microsoft.com/office/drawing/2014/main" id="{C0CC5047-AA48-486F-AA27-790C2F286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8F960-FC80-4D4E-B2F7-DF888EE4A5FA}"/>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140241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B564-7645-4951-8866-3798B0B87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3AA8DE-E4D7-4439-9A00-E6AAB7E62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57431-C08B-4E56-9729-AA8D4034F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77F44-8353-47CC-B72D-B2145A1C9D24}"/>
              </a:ext>
            </a:extLst>
          </p:cNvPr>
          <p:cNvSpPr>
            <a:spLocks noGrp="1"/>
          </p:cNvSpPr>
          <p:nvPr>
            <p:ph type="dt" sz="half" idx="10"/>
          </p:nvPr>
        </p:nvSpPr>
        <p:spPr/>
        <p:txBody>
          <a:bodyPr/>
          <a:lstStyle/>
          <a:p>
            <a:fld id="{C4240458-9162-41CF-B7EE-C2633235B4C2}" type="datetimeFigureOut">
              <a:rPr lang="en-US" smtClean="0"/>
              <a:t>7/7/2021</a:t>
            </a:fld>
            <a:endParaRPr lang="en-US"/>
          </a:p>
        </p:txBody>
      </p:sp>
      <p:sp>
        <p:nvSpPr>
          <p:cNvPr id="6" name="Footer Placeholder 5">
            <a:extLst>
              <a:ext uri="{FF2B5EF4-FFF2-40B4-BE49-F238E27FC236}">
                <a16:creationId xmlns:a16="http://schemas.microsoft.com/office/drawing/2014/main" id="{548D6BAF-C90F-46A3-99CE-0BCFD877B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E09C4-1EFE-4821-9A5F-665373DB635E}"/>
              </a:ext>
            </a:extLst>
          </p:cNvPr>
          <p:cNvSpPr>
            <a:spLocks noGrp="1"/>
          </p:cNvSpPr>
          <p:nvPr>
            <p:ph type="sldNum" sz="quarter" idx="12"/>
          </p:nvPr>
        </p:nvSpPr>
        <p:spPr/>
        <p:txBody>
          <a:bodyPr/>
          <a:lstStyle/>
          <a:p>
            <a:fld id="{9D119CE2-061E-4288-9306-F55A29BB8DB5}" type="slidenum">
              <a:rPr lang="en-US" smtClean="0"/>
              <a:t>‹#›</a:t>
            </a:fld>
            <a:endParaRPr lang="en-US"/>
          </a:p>
        </p:txBody>
      </p:sp>
    </p:spTree>
    <p:extLst>
      <p:ext uri="{BB962C8B-B14F-4D97-AF65-F5344CB8AC3E}">
        <p14:creationId xmlns:p14="http://schemas.microsoft.com/office/powerpoint/2010/main" val="1036204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34B51-33C6-4C25-AEA8-CB96569A4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0BD832-16F4-4456-993E-BCCD36EB9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B8C00-E58D-4665-A74F-9652CBA73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40458-9162-41CF-B7EE-C2633235B4C2}" type="datetimeFigureOut">
              <a:rPr lang="en-US" smtClean="0"/>
              <a:t>7/7/2021</a:t>
            </a:fld>
            <a:endParaRPr lang="en-US"/>
          </a:p>
        </p:txBody>
      </p:sp>
      <p:sp>
        <p:nvSpPr>
          <p:cNvPr id="5" name="Footer Placeholder 4">
            <a:extLst>
              <a:ext uri="{FF2B5EF4-FFF2-40B4-BE49-F238E27FC236}">
                <a16:creationId xmlns:a16="http://schemas.microsoft.com/office/drawing/2014/main" id="{ABB58F95-4F85-41E5-9FE4-7735FF51A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1AC245-ACA6-4DEF-8011-5A24F0548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19CE2-061E-4288-9306-F55A29BB8DB5}" type="slidenum">
              <a:rPr lang="en-US" smtClean="0"/>
              <a:t>‹#›</a:t>
            </a:fld>
            <a:endParaRPr lang="en-US"/>
          </a:p>
        </p:txBody>
      </p:sp>
    </p:spTree>
    <p:extLst>
      <p:ext uri="{BB962C8B-B14F-4D97-AF65-F5344CB8AC3E}">
        <p14:creationId xmlns:p14="http://schemas.microsoft.com/office/powerpoint/2010/main" val="3999724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ixabay.com/en/red-cross-error-crossed-wrong-31226/"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pixabay.com/en/red-cross-error-crossed-wrong-31226/"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pixabay.com/en/red-cross-error-crossed-wrong-31226/"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cassandra.apache.or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CC65-B0B7-486A-B5AF-3E3E34C829FC}"/>
              </a:ext>
            </a:extLst>
          </p:cNvPr>
          <p:cNvSpPr>
            <a:spLocks noGrp="1"/>
          </p:cNvSpPr>
          <p:nvPr>
            <p:ph type="ctrTitle"/>
          </p:nvPr>
        </p:nvSpPr>
        <p:spPr>
          <a:xfrm>
            <a:off x="1524000" y="1122363"/>
            <a:ext cx="9144000" cy="2387600"/>
          </a:xfrm>
        </p:spPr>
        <p:txBody>
          <a:bodyPr>
            <a:normAutofit fontScale="90000"/>
          </a:bodyPr>
          <a:lstStyle/>
          <a:p>
            <a:br>
              <a:rPr lang="en-US" b="1" dirty="0"/>
            </a:br>
            <a:r>
              <a:rPr lang="en-US" b="1" dirty="0"/>
              <a:t>Introduction to </a:t>
            </a:r>
            <a:br>
              <a:rPr lang="en-US" b="1" dirty="0"/>
            </a:br>
            <a:r>
              <a:rPr lang="en-US" b="1" dirty="0"/>
              <a:t>Cassandra DB</a:t>
            </a:r>
          </a:p>
        </p:txBody>
      </p:sp>
      <p:pic>
        <p:nvPicPr>
          <p:cNvPr id="1026" name="Picture 2" descr="Apache Cassandra logo">
            <a:extLst>
              <a:ext uri="{FF2B5EF4-FFF2-40B4-BE49-F238E27FC236}">
                <a16:creationId xmlns:a16="http://schemas.microsoft.com/office/drawing/2014/main" id="{A4B84551-6001-4BCB-A835-271102E60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228" y="689769"/>
            <a:ext cx="4181742" cy="865188"/>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3CAD5340-6028-4F7C-A51B-93F26C631466}"/>
              </a:ext>
            </a:extLst>
          </p:cNvPr>
          <p:cNvSpPr>
            <a:spLocks noGrp="1"/>
          </p:cNvSpPr>
          <p:nvPr>
            <p:ph type="subTitle" idx="1"/>
          </p:nvPr>
        </p:nvSpPr>
        <p:spPr>
          <a:xfrm>
            <a:off x="3734397" y="5041948"/>
            <a:ext cx="5985012" cy="1126283"/>
          </a:xfrm>
        </p:spPr>
        <p:txBody>
          <a:bodyPr>
            <a:noAutofit/>
          </a:bodyPr>
          <a:lstStyle/>
          <a:p>
            <a:pPr algn="l"/>
            <a:r>
              <a:rPr lang="en-US" dirty="0"/>
              <a:t>STW220CT: Data and Information Retrieval</a:t>
            </a:r>
          </a:p>
          <a:p>
            <a:pPr algn="l"/>
            <a:endParaRPr lang="en-US" dirty="0"/>
          </a:p>
          <a:p>
            <a:pPr algn="l"/>
            <a:r>
              <a:rPr lang="en-US" dirty="0"/>
              <a:t>Prepared By : Kiran Rana</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43997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B6CB-AE5B-4C91-9151-685DD0549E6C}"/>
              </a:ext>
            </a:extLst>
          </p:cNvPr>
          <p:cNvSpPr>
            <a:spLocks noGrp="1"/>
          </p:cNvSpPr>
          <p:nvPr>
            <p:ph type="title"/>
          </p:nvPr>
        </p:nvSpPr>
        <p:spPr/>
        <p:txBody>
          <a:bodyPr/>
          <a:lstStyle/>
          <a:p>
            <a:r>
              <a:rPr lang="en-US" dirty="0"/>
              <a:t>Row vs Column oriented database</a:t>
            </a:r>
          </a:p>
        </p:txBody>
      </p:sp>
      <p:sp>
        <p:nvSpPr>
          <p:cNvPr id="3" name="Content Placeholder 2">
            <a:extLst>
              <a:ext uri="{FF2B5EF4-FFF2-40B4-BE49-F238E27FC236}">
                <a16:creationId xmlns:a16="http://schemas.microsoft.com/office/drawing/2014/main" id="{76481DF2-D30A-4D9E-8EEF-3A09FAD61FC9}"/>
              </a:ext>
            </a:extLst>
          </p:cNvPr>
          <p:cNvSpPr>
            <a:spLocks noGrp="1"/>
          </p:cNvSpPr>
          <p:nvPr>
            <p:ph idx="1"/>
          </p:nvPr>
        </p:nvSpPr>
        <p:spPr/>
        <p:txBody>
          <a:bodyPr/>
          <a:lstStyle/>
          <a:p>
            <a:r>
              <a:rPr lang="en-GB" dirty="0"/>
              <a:t>There are two ways to organize relational databases:</a:t>
            </a:r>
          </a:p>
          <a:p>
            <a:pPr marL="914400" lvl="1" indent="-457200">
              <a:buFont typeface="+mj-lt"/>
              <a:buAutoNum type="arabicPeriod"/>
            </a:pPr>
            <a:r>
              <a:rPr lang="en-GB" b="1" dirty="0"/>
              <a:t>Row oriented</a:t>
            </a:r>
            <a:endParaRPr lang="en-GB" dirty="0"/>
          </a:p>
          <a:p>
            <a:pPr marL="914400" lvl="1" indent="-457200">
              <a:buFont typeface="+mj-lt"/>
              <a:buAutoNum type="arabicPeriod"/>
            </a:pPr>
            <a:r>
              <a:rPr lang="en-GB" b="1" dirty="0"/>
              <a:t>Column oriented</a:t>
            </a:r>
            <a:r>
              <a:rPr lang="en-GB" dirty="0"/>
              <a:t> (also known as </a:t>
            </a:r>
            <a:r>
              <a:rPr lang="en-GB" b="1" dirty="0"/>
              <a:t>columnar</a:t>
            </a:r>
            <a:r>
              <a:rPr lang="en-GB" dirty="0"/>
              <a:t> or </a:t>
            </a:r>
            <a:r>
              <a:rPr lang="en-GB" b="1" dirty="0"/>
              <a:t>C-store</a:t>
            </a:r>
            <a:r>
              <a:rPr lang="en-GB" dirty="0"/>
              <a:t>)</a:t>
            </a:r>
          </a:p>
          <a:p>
            <a:endParaRPr lang="en-US" dirty="0"/>
          </a:p>
        </p:txBody>
      </p:sp>
    </p:spTree>
    <p:extLst>
      <p:ext uri="{BB962C8B-B14F-4D97-AF65-F5344CB8AC3E}">
        <p14:creationId xmlns:p14="http://schemas.microsoft.com/office/powerpoint/2010/main" val="3473301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E4C7DD-02AE-4A78-BA9B-DFCC22CFA9DE}"/>
              </a:ext>
            </a:extLst>
          </p:cNvPr>
          <p:cNvSpPr>
            <a:spLocks noGrp="1"/>
          </p:cNvSpPr>
          <p:nvPr>
            <p:ph type="title"/>
          </p:nvPr>
        </p:nvSpPr>
        <p:spPr>
          <a:xfrm>
            <a:off x="68580" y="640080"/>
            <a:ext cx="3870959" cy="5613236"/>
          </a:xfrm>
        </p:spPr>
        <p:txBody>
          <a:bodyPr anchor="ctr">
            <a:normAutofit/>
          </a:bodyPr>
          <a:lstStyle/>
          <a:p>
            <a:r>
              <a:rPr lang="en-US" sz="4000" b="1" dirty="0">
                <a:solidFill>
                  <a:srgbClr val="FFFFFF"/>
                </a:solidFill>
              </a:rPr>
              <a:t>1. Row- Oriented Databases</a:t>
            </a:r>
            <a:endParaRPr lang="en-US" sz="4000" dirty="0">
              <a:solidFill>
                <a:srgbClr val="FFFFFF"/>
              </a:solidFill>
            </a:endParaRPr>
          </a:p>
        </p:txBody>
      </p:sp>
      <p:sp>
        <p:nvSpPr>
          <p:cNvPr id="3" name="Content Placeholder 2">
            <a:extLst>
              <a:ext uri="{FF2B5EF4-FFF2-40B4-BE49-F238E27FC236}">
                <a16:creationId xmlns:a16="http://schemas.microsoft.com/office/drawing/2014/main" id="{86F607F8-D41E-4E53-BACF-863D8E59772A}"/>
              </a:ext>
            </a:extLst>
          </p:cNvPr>
          <p:cNvSpPr>
            <a:spLocks noGrp="1"/>
          </p:cNvSpPr>
          <p:nvPr>
            <p:ph idx="1"/>
          </p:nvPr>
        </p:nvSpPr>
        <p:spPr>
          <a:xfrm>
            <a:off x="4699818" y="640081"/>
            <a:ext cx="7187382" cy="2871603"/>
          </a:xfrm>
        </p:spPr>
        <p:txBody>
          <a:bodyPr anchor="ctr">
            <a:normAutofit/>
          </a:bodyPr>
          <a:lstStyle/>
          <a:p>
            <a:r>
              <a:rPr lang="en-GB" sz="2000" dirty="0"/>
              <a:t>Traditional Database Management Systems were created to store data. They are optimized to read and write a single row of data which lead to a series of design choices including having a row store architecture.</a:t>
            </a:r>
          </a:p>
          <a:p>
            <a:r>
              <a:rPr lang="en-GB" sz="2000" dirty="0"/>
              <a:t>In a row store, or row-oriented database, the data is stored row by row, such that the first column of a row will be next to the last column of the previous row.</a:t>
            </a:r>
          </a:p>
          <a:p>
            <a:r>
              <a:rPr lang="en-GB" sz="2000" dirty="0"/>
              <a:t>For instance, let’s take this Facebook Friends data:</a:t>
            </a:r>
            <a:br>
              <a:rPr lang="en-GB" sz="2000" dirty="0"/>
            </a:br>
            <a:endParaRPr lang="en-US" sz="2000" dirty="0"/>
          </a:p>
        </p:txBody>
      </p:sp>
      <p:pic>
        <p:nvPicPr>
          <p:cNvPr id="1026" name="Picture 2" descr="Facebook friends data">
            <a:extLst>
              <a:ext uri="{FF2B5EF4-FFF2-40B4-BE49-F238E27FC236}">
                <a16:creationId xmlns:a16="http://schemas.microsoft.com/office/drawing/2014/main" id="{AF577CE7-76B1-4DCB-99A7-A0E184B16E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31693" y="3348702"/>
            <a:ext cx="6166546" cy="2682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64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1033A-52A5-4E99-A7ED-9B22ABF3FA8F}"/>
              </a:ext>
            </a:extLst>
          </p:cNvPr>
          <p:cNvSpPr>
            <a:spLocks noGrp="1"/>
          </p:cNvSpPr>
          <p:nvPr>
            <p:ph idx="1"/>
          </p:nvPr>
        </p:nvSpPr>
        <p:spPr>
          <a:xfrm>
            <a:off x="838200" y="1838631"/>
            <a:ext cx="10515600" cy="4338331"/>
          </a:xfrm>
        </p:spPr>
        <p:txBody>
          <a:bodyPr>
            <a:normAutofit/>
          </a:bodyPr>
          <a:lstStyle/>
          <a:p>
            <a:r>
              <a:rPr lang="en-GB" sz="2400" dirty="0"/>
              <a:t>This data would be stored on a disk in a row-oriented database in order row by row like this:</a:t>
            </a:r>
          </a:p>
          <a:p>
            <a:endParaRPr lang="en-GB" sz="2400" dirty="0"/>
          </a:p>
          <a:p>
            <a:endParaRPr lang="en-GB" sz="2400" dirty="0"/>
          </a:p>
          <a:p>
            <a:r>
              <a:rPr lang="en-GB" sz="2400" dirty="0"/>
              <a:t>This allows the database write a row quickly because, all that needs to be done to write to it is to tack on another row to the end of the data.</a:t>
            </a:r>
          </a:p>
          <a:p>
            <a:pPr marL="0" indent="0">
              <a:buNone/>
            </a:pPr>
            <a:br>
              <a:rPr lang="en-GB" sz="2400" dirty="0"/>
            </a:br>
            <a:br>
              <a:rPr lang="en-GB" sz="2400" dirty="0"/>
            </a:br>
            <a:endParaRPr lang="en-US" sz="2400" dirty="0"/>
          </a:p>
        </p:txBody>
      </p:sp>
      <p:pic>
        <p:nvPicPr>
          <p:cNvPr id="2050" name="Picture 2" descr="How row oriented data is stored">
            <a:extLst>
              <a:ext uri="{FF2B5EF4-FFF2-40B4-BE49-F238E27FC236}">
                <a16:creationId xmlns:a16="http://schemas.microsoft.com/office/drawing/2014/main" id="{DADBA4C3-F474-4676-919A-619C041F9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697110"/>
            <a:ext cx="9886950" cy="552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2FBEF9A-BA2E-4FA0-A321-7CF42593BDE8}"/>
              </a:ext>
            </a:extLst>
          </p:cNvPr>
          <p:cNvSpPr>
            <a:spLocks noGrp="1"/>
          </p:cNvSpPr>
          <p:nvPr>
            <p:ph type="title"/>
          </p:nvPr>
        </p:nvSpPr>
        <p:spPr>
          <a:xfrm>
            <a:off x="838200" y="365125"/>
            <a:ext cx="10515600" cy="1325563"/>
          </a:xfrm>
        </p:spPr>
        <p:txBody>
          <a:bodyPr>
            <a:normAutofit/>
          </a:bodyPr>
          <a:lstStyle/>
          <a:p>
            <a:r>
              <a:rPr lang="en-US" b="1" dirty="0"/>
              <a:t>Row-oriented Databases</a:t>
            </a:r>
            <a:endParaRPr lang="en-US" dirty="0"/>
          </a:p>
        </p:txBody>
      </p:sp>
    </p:spTree>
    <p:extLst>
      <p:ext uri="{BB962C8B-B14F-4D97-AF65-F5344CB8AC3E}">
        <p14:creationId xmlns:p14="http://schemas.microsoft.com/office/powerpoint/2010/main" val="344833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D9E-69AC-4D7F-93E3-D92977953841}"/>
              </a:ext>
            </a:extLst>
          </p:cNvPr>
          <p:cNvSpPr>
            <a:spLocks noGrp="1"/>
          </p:cNvSpPr>
          <p:nvPr>
            <p:ph type="title"/>
          </p:nvPr>
        </p:nvSpPr>
        <p:spPr/>
        <p:txBody>
          <a:bodyPr>
            <a:normAutofit/>
          </a:bodyPr>
          <a:lstStyle/>
          <a:p>
            <a:r>
              <a:rPr lang="en-GB" b="1" dirty="0"/>
              <a:t>Writing to Row Store Databases</a:t>
            </a:r>
            <a:endParaRPr lang="en-US" dirty="0"/>
          </a:p>
        </p:txBody>
      </p:sp>
      <p:sp>
        <p:nvSpPr>
          <p:cNvPr id="3" name="Content Placeholder 2">
            <a:extLst>
              <a:ext uri="{FF2B5EF4-FFF2-40B4-BE49-F238E27FC236}">
                <a16:creationId xmlns:a16="http://schemas.microsoft.com/office/drawing/2014/main" id="{E55A1BD5-818A-460C-87CB-1BF43739BDB9}"/>
              </a:ext>
            </a:extLst>
          </p:cNvPr>
          <p:cNvSpPr>
            <a:spLocks noGrp="1"/>
          </p:cNvSpPr>
          <p:nvPr>
            <p:ph idx="1"/>
          </p:nvPr>
        </p:nvSpPr>
        <p:spPr/>
        <p:txBody>
          <a:bodyPr>
            <a:normAutofit fontScale="85000" lnSpcReduction="20000"/>
          </a:bodyPr>
          <a:lstStyle/>
          <a:p>
            <a:r>
              <a:rPr lang="en-GB" dirty="0"/>
              <a:t>Let’s use the data stored in a database:</a:t>
            </a:r>
          </a:p>
          <a:p>
            <a:endParaRPr lang="en-GB" dirty="0"/>
          </a:p>
          <a:p>
            <a:endParaRPr lang="en-GB" dirty="0"/>
          </a:p>
          <a:p>
            <a:endParaRPr lang="en-GB" dirty="0"/>
          </a:p>
          <a:p>
            <a:r>
              <a:rPr lang="en-GB" dirty="0"/>
              <a:t>If we want to add a new record:</a:t>
            </a:r>
          </a:p>
          <a:p>
            <a:endParaRPr lang="en-GB" dirty="0"/>
          </a:p>
          <a:p>
            <a:endParaRPr lang="en-GB" dirty="0"/>
          </a:p>
          <a:p>
            <a:r>
              <a:rPr lang="en-GB" dirty="0"/>
              <a:t>We can just append it to the end of the current data:</a:t>
            </a:r>
          </a:p>
          <a:p>
            <a:pPr marL="0" indent="0">
              <a:buNone/>
            </a:pPr>
            <a:br>
              <a:rPr lang="en-GB" dirty="0"/>
            </a:br>
            <a:endParaRPr lang="en-GB" dirty="0"/>
          </a:p>
          <a:p>
            <a:pPr marL="0" indent="0">
              <a:buNone/>
            </a:pPr>
            <a:br>
              <a:rPr lang="en-GB" dirty="0"/>
            </a:br>
            <a:endParaRPr lang="en-US" dirty="0"/>
          </a:p>
        </p:txBody>
      </p:sp>
      <p:pic>
        <p:nvPicPr>
          <p:cNvPr id="3074" name="Picture 2" descr="Row oriented data">
            <a:extLst>
              <a:ext uri="{FF2B5EF4-FFF2-40B4-BE49-F238E27FC236}">
                <a16:creationId xmlns:a16="http://schemas.microsoft.com/office/drawing/2014/main" id="{DF93AE4F-C23B-4342-B6FC-FCBEC573B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06" y="2523510"/>
            <a:ext cx="9886950" cy="552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ew record to be added">
            <a:extLst>
              <a:ext uri="{FF2B5EF4-FFF2-40B4-BE49-F238E27FC236}">
                <a16:creationId xmlns:a16="http://schemas.microsoft.com/office/drawing/2014/main" id="{D65BDDA7-DC86-49E8-9B33-22109B2D2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214" y="3782041"/>
            <a:ext cx="3430231" cy="6174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ow oriented data with new data appended to the end">
            <a:extLst>
              <a:ext uri="{FF2B5EF4-FFF2-40B4-BE49-F238E27FC236}">
                <a16:creationId xmlns:a16="http://schemas.microsoft.com/office/drawing/2014/main" id="{B53E90A4-5712-4254-8F6D-58ED3923A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5014142"/>
            <a:ext cx="119443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BC47-7E33-48B1-9DCE-1443FDC775E2}"/>
              </a:ext>
            </a:extLst>
          </p:cNvPr>
          <p:cNvSpPr>
            <a:spLocks noGrp="1"/>
          </p:cNvSpPr>
          <p:nvPr>
            <p:ph type="title"/>
          </p:nvPr>
        </p:nvSpPr>
        <p:spPr/>
        <p:txBody>
          <a:bodyPr>
            <a:normAutofit/>
          </a:bodyPr>
          <a:lstStyle/>
          <a:p>
            <a:r>
              <a:rPr lang="en-GB" b="1" dirty="0"/>
              <a:t>Reading from Row Store Databases</a:t>
            </a:r>
            <a:endParaRPr lang="en-US" dirty="0"/>
          </a:p>
        </p:txBody>
      </p:sp>
      <p:sp>
        <p:nvSpPr>
          <p:cNvPr id="3" name="Content Placeholder 2">
            <a:extLst>
              <a:ext uri="{FF2B5EF4-FFF2-40B4-BE49-F238E27FC236}">
                <a16:creationId xmlns:a16="http://schemas.microsoft.com/office/drawing/2014/main" id="{4023BD3E-8D4C-4086-B2E3-024CE343034E}"/>
              </a:ext>
            </a:extLst>
          </p:cNvPr>
          <p:cNvSpPr>
            <a:spLocks noGrp="1"/>
          </p:cNvSpPr>
          <p:nvPr>
            <p:ph idx="1"/>
          </p:nvPr>
        </p:nvSpPr>
        <p:spPr>
          <a:xfrm>
            <a:off x="838200" y="1307690"/>
            <a:ext cx="10515600" cy="4869273"/>
          </a:xfrm>
        </p:spPr>
        <p:txBody>
          <a:bodyPr>
            <a:noAutofit/>
          </a:bodyPr>
          <a:lstStyle/>
          <a:p>
            <a:r>
              <a:rPr lang="en-GB" sz="2400" dirty="0"/>
              <a:t>Row oriented databases are fast at retrieving a row or a set of rows but when performing an aggregation it brings extra data (columns) into memory which is slower than only selecting the columns that you are performing the aggregation on. </a:t>
            </a:r>
          </a:p>
          <a:p>
            <a:r>
              <a:rPr lang="en-GB" sz="2400" dirty="0"/>
              <a:t>In addition the number of disks the row-oriented database might need to access is usually larger.</a:t>
            </a:r>
          </a:p>
          <a:p>
            <a:pPr marL="0" indent="0">
              <a:buNone/>
            </a:pPr>
            <a:r>
              <a:rPr lang="en-US" sz="2400" b="1" dirty="0"/>
              <a:t>Extra data into Memory</a:t>
            </a:r>
          </a:p>
          <a:p>
            <a:r>
              <a:rPr lang="en-GB" sz="2400" dirty="0"/>
              <a:t>Say we want to get the sum of ages from the Facebook Friends data. To do this we will need to load all nine of these pieces of data into memory to then pull out the relevant data to do the aggregation.</a:t>
            </a:r>
          </a:p>
          <a:p>
            <a:endParaRPr lang="en-GB" sz="2400" dirty="0"/>
          </a:p>
          <a:p>
            <a:endParaRPr lang="en-GB" sz="2400" dirty="0"/>
          </a:p>
          <a:p>
            <a:r>
              <a:rPr lang="en-GB" sz="2400" dirty="0"/>
              <a:t>This is wasted computing time.</a:t>
            </a:r>
            <a:br>
              <a:rPr lang="en-GB" sz="2400" dirty="0"/>
            </a:br>
            <a:br>
              <a:rPr lang="en-GB" sz="2400" dirty="0"/>
            </a:br>
            <a:br>
              <a:rPr lang="en-US" sz="2400" dirty="0"/>
            </a:br>
            <a:endParaRPr lang="en-US" sz="2400" dirty="0"/>
          </a:p>
        </p:txBody>
      </p:sp>
      <p:pic>
        <p:nvPicPr>
          <p:cNvPr id="4098" name="Picture 2" descr="9 pieces of data to be stored">
            <a:extLst>
              <a:ext uri="{FF2B5EF4-FFF2-40B4-BE49-F238E27FC236}">
                <a16:creationId xmlns:a16="http://schemas.microsoft.com/office/drawing/2014/main" id="{6BE2E165-5CDB-4258-817A-08712EA13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65" y="5179347"/>
            <a:ext cx="988695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01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3B64BCC-476B-4348-8338-E8724F34F23C}"/>
              </a:ext>
            </a:extLst>
          </p:cNvPr>
          <p:cNvSpPr>
            <a:spLocks noGrp="1"/>
          </p:cNvSpPr>
          <p:nvPr>
            <p:ph type="title"/>
          </p:nvPr>
        </p:nvSpPr>
        <p:spPr>
          <a:xfrm>
            <a:off x="1047280" y="759805"/>
            <a:ext cx="10306520" cy="1325563"/>
          </a:xfrm>
        </p:spPr>
        <p:txBody>
          <a:bodyPr>
            <a:normAutofit/>
          </a:bodyPr>
          <a:lstStyle/>
          <a:p>
            <a:r>
              <a:rPr lang="en-US" sz="4000" b="1" dirty="0">
                <a:solidFill>
                  <a:srgbClr val="FFFFFF"/>
                </a:solidFill>
              </a:rPr>
              <a:t>Number of Disks accessed</a:t>
            </a:r>
            <a:endParaRPr lang="en-US" sz="4000" dirty="0">
              <a:solidFill>
                <a:srgbClr val="FFFFFF"/>
              </a:solidFill>
            </a:endParaRPr>
          </a:p>
        </p:txBody>
      </p:sp>
      <p:sp>
        <p:nvSpPr>
          <p:cNvPr id="3" name="Content Placeholder 2">
            <a:extLst>
              <a:ext uri="{FF2B5EF4-FFF2-40B4-BE49-F238E27FC236}">
                <a16:creationId xmlns:a16="http://schemas.microsoft.com/office/drawing/2014/main" id="{83D70472-3984-4889-A0D2-F4991FAFD07A}"/>
              </a:ext>
            </a:extLst>
          </p:cNvPr>
          <p:cNvSpPr>
            <a:spLocks noGrp="1"/>
          </p:cNvSpPr>
          <p:nvPr>
            <p:ph idx="1"/>
          </p:nvPr>
        </p:nvSpPr>
        <p:spPr>
          <a:xfrm>
            <a:off x="1424904" y="2494450"/>
            <a:ext cx="4053545" cy="3563159"/>
          </a:xfrm>
        </p:spPr>
        <p:txBody>
          <a:bodyPr>
            <a:normAutofit/>
          </a:bodyPr>
          <a:lstStyle/>
          <a:p>
            <a:r>
              <a:rPr lang="en-GB" sz="2400" dirty="0"/>
              <a:t>Let’s assume a Disk can only hold enough bytes of data for three columns to be stored on each disk. In a row-oriented database the table above would be stored as:</a:t>
            </a:r>
            <a:endParaRPr lang="en-US" sz="2400" dirty="0"/>
          </a:p>
        </p:txBody>
      </p:sp>
      <p:pic>
        <p:nvPicPr>
          <p:cNvPr id="1026" name="Picture 2" descr="Nine pieces of data stored in groups of three on three separate disks">
            <a:extLst>
              <a:ext uri="{FF2B5EF4-FFF2-40B4-BE49-F238E27FC236}">
                <a16:creationId xmlns:a16="http://schemas.microsoft.com/office/drawing/2014/main" id="{21B6FA28-204C-441E-B059-7F99035E5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76" y="2301260"/>
            <a:ext cx="4494340" cy="4321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53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15597B-24E3-4C54-84C4-EFB91F6A3D31}"/>
              </a:ext>
            </a:extLst>
          </p:cNvPr>
          <p:cNvSpPr>
            <a:spLocks noGrp="1"/>
          </p:cNvSpPr>
          <p:nvPr>
            <p:ph type="title"/>
          </p:nvPr>
        </p:nvSpPr>
        <p:spPr>
          <a:xfrm>
            <a:off x="643467" y="640080"/>
            <a:ext cx="3096427" cy="5613236"/>
          </a:xfrm>
        </p:spPr>
        <p:txBody>
          <a:bodyPr anchor="ctr">
            <a:normAutofit/>
          </a:bodyPr>
          <a:lstStyle/>
          <a:p>
            <a:r>
              <a:rPr lang="en-US" sz="2800" b="1" dirty="0">
                <a:solidFill>
                  <a:srgbClr val="FFFFFF"/>
                </a:solidFill>
              </a:rPr>
              <a:t>2. Column-Oriented Databases</a:t>
            </a:r>
            <a:endParaRPr lang="en-US" sz="2800" dirty="0">
              <a:solidFill>
                <a:srgbClr val="FFFFFF"/>
              </a:solidFill>
            </a:endParaRPr>
          </a:p>
        </p:txBody>
      </p:sp>
      <p:sp>
        <p:nvSpPr>
          <p:cNvPr id="3" name="Content Placeholder 2">
            <a:extLst>
              <a:ext uri="{FF2B5EF4-FFF2-40B4-BE49-F238E27FC236}">
                <a16:creationId xmlns:a16="http://schemas.microsoft.com/office/drawing/2014/main" id="{3A525D1E-88DD-405C-9C24-915C517C6482}"/>
              </a:ext>
            </a:extLst>
          </p:cNvPr>
          <p:cNvSpPr>
            <a:spLocks noGrp="1"/>
          </p:cNvSpPr>
          <p:nvPr>
            <p:ph idx="1"/>
          </p:nvPr>
        </p:nvSpPr>
        <p:spPr>
          <a:xfrm>
            <a:off x="4713403" y="522217"/>
            <a:ext cx="7060922" cy="2842014"/>
          </a:xfrm>
        </p:spPr>
        <p:txBody>
          <a:bodyPr anchor="ctr">
            <a:normAutofit/>
          </a:bodyPr>
          <a:lstStyle/>
          <a:p>
            <a:r>
              <a:rPr lang="en-GB" sz="2000" dirty="0"/>
              <a:t>Data Warehouses were created in order to support </a:t>
            </a:r>
            <a:r>
              <a:rPr lang="en-GB" sz="2000" dirty="0" err="1"/>
              <a:t>analyzing</a:t>
            </a:r>
            <a:r>
              <a:rPr lang="en-GB" sz="2000" dirty="0"/>
              <a:t> data. These types of databases are read optimized.</a:t>
            </a:r>
          </a:p>
          <a:p>
            <a:r>
              <a:rPr lang="en-GB" sz="2000" dirty="0"/>
              <a:t>In a C-Store, columnar, or Column-oriented database, the data is stored such that each row of a column will be next to other rows from that same column.</a:t>
            </a:r>
          </a:p>
          <a:p>
            <a:r>
              <a:rPr lang="en-GB" sz="2000" dirty="0"/>
              <a:t>Let’s look at the same data set again and see how it would be stored in a column oriented database.</a:t>
            </a:r>
          </a:p>
          <a:p>
            <a:endParaRPr lang="en-US" sz="2000" dirty="0"/>
          </a:p>
        </p:txBody>
      </p:sp>
      <p:pic>
        <p:nvPicPr>
          <p:cNvPr id="6146" name="Picture 2" descr="Original data set">
            <a:extLst>
              <a:ext uri="{FF2B5EF4-FFF2-40B4-BE49-F238E27FC236}">
                <a16:creationId xmlns:a16="http://schemas.microsoft.com/office/drawing/2014/main" id="{F42127A0-21E2-4FDC-9C3B-5759B1C5FB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46756" y="3482096"/>
            <a:ext cx="6370621" cy="277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98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A868-7469-402E-B099-C0B70A379320}"/>
              </a:ext>
            </a:extLst>
          </p:cNvPr>
          <p:cNvSpPr>
            <a:spLocks noGrp="1"/>
          </p:cNvSpPr>
          <p:nvPr>
            <p:ph type="title"/>
          </p:nvPr>
        </p:nvSpPr>
        <p:spPr/>
        <p:txBody>
          <a:bodyPr/>
          <a:lstStyle/>
          <a:p>
            <a:r>
              <a:rPr lang="en-US" dirty="0"/>
              <a:t>2. Column-oriented Database</a:t>
            </a:r>
          </a:p>
        </p:txBody>
      </p:sp>
      <p:sp>
        <p:nvSpPr>
          <p:cNvPr id="3" name="Content Placeholder 2">
            <a:extLst>
              <a:ext uri="{FF2B5EF4-FFF2-40B4-BE49-F238E27FC236}">
                <a16:creationId xmlns:a16="http://schemas.microsoft.com/office/drawing/2014/main" id="{E53E210D-306A-454D-BE1A-F77780D3C12A}"/>
              </a:ext>
            </a:extLst>
          </p:cNvPr>
          <p:cNvSpPr>
            <a:spLocks noGrp="1"/>
          </p:cNvSpPr>
          <p:nvPr>
            <p:ph idx="1"/>
          </p:nvPr>
        </p:nvSpPr>
        <p:spPr/>
        <p:txBody>
          <a:bodyPr>
            <a:normAutofit fontScale="92500" lnSpcReduction="10000"/>
          </a:bodyPr>
          <a:lstStyle/>
          <a:p>
            <a:r>
              <a:rPr lang="en-GB" dirty="0"/>
              <a:t>A table is stored one column at a time in order row by row:</a:t>
            </a:r>
          </a:p>
          <a:p>
            <a:pPr marL="0" indent="0">
              <a:buNone/>
            </a:pPr>
            <a:endParaRPr lang="en-US" dirty="0"/>
          </a:p>
          <a:p>
            <a:pPr marL="0" indent="0">
              <a:buNone/>
            </a:pPr>
            <a:endParaRPr lang="en-US" dirty="0"/>
          </a:p>
          <a:p>
            <a:r>
              <a:rPr lang="en-GB" b="1" dirty="0"/>
              <a:t>Writing to a Column Store Databases</a:t>
            </a:r>
          </a:p>
          <a:p>
            <a:endParaRPr lang="en-GB" b="1" dirty="0"/>
          </a:p>
          <a:p>
            <a:endParaRPr lang="en-GB" b="1" dirty="0"/>
          </a:p>
          <a:p>
            <a:r>
              <a:rPr lang="en-GB" dirty="0"/>
              <a:t>We have to navigate around the data to plug each column in to where it should be.</a:t>
            </a:r>
            <a:endParaRPr lang="en-GB" b="1" dirty="0"/>
          </a:p>
          <a:p>
            <a:pPr marL="0" indent="0">
              <a:buNone/>
            </a:pPr>
            <a:br>
              <a:rPr lang="en-GB" dirty="0"/>
            </a:br>
            <a:endParaRPr lang="en-US" dirty="0"/>
          </a:p>
        </p:txBody>
      </p:sp>
      <p:pic>
        <p:nvPicPr>
          <p:cNvPr id="7170" name="Picture 2" descr="Column oriented version of that data set">
            <a:extLst>
              <a:ext uri="{FF2B5EF4-FFF2-40B4-BE49-F238E27FC236}">
                <a16:creationId xmlns:a16="http://schemas.microsoft.com/office/drawing/2014/main" id="{5F0B0E3E-56D2-493D-91EF-4A0D3A4F4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437" y="2389053"/>
            <a:ext cx="9563100" cy="6286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New Record to be added">
            <a:extLst>
              <a:ext uri="{FF2B5EF4-FFF2-40B4-BE49-F238E27FC236}">
                <a16:creationId xmlns:a16="http://schemas.microsoft.com/office/drawing/2014/main" id="{DF38E11F-882A-420B-9F1F-F8EAD0138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756" y="3751473"/>
            <a:ext cx="3092927" cy="55672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dding the new record">
            <a:extLst>
              <a:ext uri="{FF2B5EF4-FFF2-40B4-BE49-F238E27FC236}">
                <a16:creationId xmlns:a16="http://schemas.microsoft.com/office/drawing/2014/main" id="{FC20A2C1-04EA-4BB7-81FB-82E0A0DAA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30" y="5563293"/>
            <a:ext cx="11608340" cy="61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076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3E7F2F-D6D5-4486-A79D-FFB5E08DF849}"/>
              </a:ext>
            </a:extLst>
          </p:cNvPr>
          <p:cNvSpPr>
            <a:spLocks noGrp="1"/>
          </p:cNvSpPr>
          <p:nvPr>
            <p:ph type="title"/>
          </p:nvPr>
        </p:nvSpPr>
        <p:spPr>
          <a:xfrm>
            <a:off x="589560" y="856180"/>
            <a:ext cx="4560584" cy="1128068"/>
          </a:xfrm>
        </p:spPr>
        <p:txBody>
          <a:bodyPr anchor="ctr">
            <a:normAutofit/>
          </a:bodyPr>
          <a:lstStyle/>
          <a:p>
            <a:r>
              <a:rPr lang="en-US" sz="4000" dirty="0"/>
              <a:t>Data Stored in Disk</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AF39B7-C6CA-4661-A967-3E359115D487}"/>
              </a:ext>
            </a:extLst>
          </p:cNvPr>
          <p:cNvSpPr>
            <a:spLocks noGrp="1"/>
          </p:cNvSpPr>
          <p:nvPr>
            <p:ph idx="1"/>
          </p:nvPr>
        </p:nvSpPr>
        <p:spPr>
          <a:xfrm>
            <a:off x="590719" y="2330505"/>
            <a:ext cx="4559425" cy="3979585"/>
          </a:xfrm>
        </p:spPr>
        <p:txBody>
          <a:bodyPr anchor="ctr">
            <a:normAutofit/>
          </a:bodyPr>
          <a:lstStyle/>
          <a:p>
            <a:r>
              <a:rPr lang="en-GB" sz="2000" dirty="0"/>
              <a:t>If the data was stored on a single disk it would have the same extra memory problem as a row-oriented database, since it would need to bring everything into memory. However, column- oriented databases will have significant benefits when stored on separate disks.</a:t>
            </a:r>
          </a:p>
          <a:p>
            <a:r>
              <a:rPr lang="en-GB" sz="2000" dirty="0"/>
              <a:t>If we placed the table above into the similarly restricted three columns of data disk, they would be stored like this:</a:t>
            </a:r>
          </a:p>
          <a:p>
            <a:endParaRPr lang="en-US" sz="2000"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ow the data would be stored on disks">
            <a:extLst>
              <a:ext uri="{FF2B5EF4-FFF2-40B4-BE49-F238E27FC236}">
                <a16:creationId xmlns:a16="http://schemas.microsoft.com/office/drawing/2014/main" id="{78A1AAF8-185B-484E-AD07-5035145319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13" r="4" b="141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211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98DC-AC1B-46C1-AE04-4B4C9C2DE1F7}"/>
              </a:ext>
            </a:extLst>
          </p:cNvPr>
          <p:cNvSpPr>
            <a:spLocks noGrp="1"/>
          </p:cNvSpPr>
          <p:nvPr>
            <p:ph type="title"/>
          </p:nvPr>
        </p:nvSpPr>
        <p:spPr/>
        <p:txBody>
          <a:bodyPr>
            <a:normAutofit/>
          </a:bodyPr>
          <a:lstStyle/>
          <a:p>
            <a:r>
              <a:rPr lang="en-GB" b="1" dirty="0"/>
              <a:t>Reading from a Column store Database</a:t>
            </a:r>
            <a:endParaRPr lang="en-US" dirty="0"/>
          </a:p>
        </p:txBody>
      </p:sp>
      <p:sp>
        <p:nvSpPr>
          <p:cNvPr id="3" name="Content Placeholder 2">
            <a:extLst>
              <a:ext uri="{FF2B5EF4-FFF2-40B4-BE49-F238E27FC236}">
                <a16:creationId xmlns:a16="http://schemas.microsoft.com/office/drawing/2014/main" id="{4FF91F8C-F8B6-4972-A44E-272E759242E0}"/>
              </a:ext>
            </a:extLst>
          </p:cNvPr>
          <p:cNvSpPr>
            <a:spLocks noGrp="1"/>
          </p:cNvSpPr>
          <p:nvPr>
            <p:ph idx="1"/>
          </p:nvPr>
        </p:nvSpPr>
        <p:spPr/>
        <p:txBody>
          <a:bodyPr/>
          <a:lstStyle/>
          <a:p>
            <a:r>
              <a:rPr lang="en-GB" dirty="0"/>
              <a:t>To get the sum of the ages the computer only needs to go to one disk (Disk 3) and sum all the values inside of it. No extra memory needs to be pulled in, and it accesses a minimal number of disks.</a:t>
            </a:r>
          </a:p>
          <a:p>
            <a:r>
              <a:rPr lang="en-GB" dirty="0"/>
              <a:t>While this is a slight over simplification, it illustrates that by organizing data by column the number of disks that will need to be visited will be reduced and the amount of extra data that has to be held in memory is minimized. This greatly increases the overall speed of the computation.</a:t>
            </a:r>
          </a:p>
          <a:p>
            <a:r>
              <a:rPr lang="en-GB" dirty="0"/>
              <a:t>There are other ways in which a column-oriented database can get more performance.</a:t>
            </a:r>
          </a:p>
          <a:p>
            <a:endParaRPr lang="en-US" dirty="0"/>
          </a:p>
        </p:txBody>
      </p:sp>
    </p:spTree>
    <p:extLst>
      <p:ext uri="{BB962C8B-B14F-4D97-AF65-F5344CB8AC3E}">
        <p14:creationId xmlns:p14="http://schemas.microsoft.com/office/powerpoint/2010/main" val="170051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B3B-92F7-4B2F-9F06-931ED2C4C19B}"/>
              </a:ext>
            </a:extLst>
          </p:cNvPr>
          <p:cNvSpPr>
            <a:spLocks noGrp="1"/>
          </p:cNvSpPr>
          <p:nvPr>
            <p:ph type="title"/>
          </p:nvPr>
        </p:nvSpPr>
        <p:spPr/>
        <p:txBody>
          <a:bodyPr/>
          <a:lstStyle/>
          <a:p>
            <a:r>
              <a:rPr lang="en-US" dirty="0"/>
              <a:t>Taxonomy of NoSQL</a:t>
            </a:r>
          </a:p>
        </p:txBody>
      </p:sp>
      <p:sp>
        <p:nvSpPr>
          <p:cNvPr id="3" name="Content Placeholder 2">
            <a:extLst>
              <a:ext uri="{FF2B5EF4-FFF2-40B4-BE49-F238E27FC236}">
                <a16:creationId xmlns:a16="http://schemas.microsoft.com/office/drawing/2014/main" id="{6B3F1C12-459D-4BE4-BCDF-7F5FE980AD7A}"/>
              </a:ext>
            </a:extLst>
          </p:cNvPr>
          <p:cNvSpPr>
            <a:spLocks noGrp="1"/>
          </p:cNvSpPr>
          <p:nvPr>
            <p:ph idx="1"/>
          </p:nvPr>
        </p:nvSpPr>
        <p:spPr/>
        <p:txBody>
          <a:bodyPr>
            <a:normAutofit/>
          </a:bodyPr>
          <a:lstStyle/>
          <a:p>
            <a:r>
              <a:rPr lang="en-US" sz="3200" b="1" dirty="0"/>
              <a:t>Key-value</a:t>
            </a:r>
          </a:p>
          <a:p>
            <a:pPr marL="0" indent="0">
              <a:buNone/>
            </a:pPr>
            <a:endParaRPr lang="en-US" sz="3200" b="1" dirty="0"/>
          </a:p>
          <a:p>
            <a:r>
              <a:rPr lang="en-US" sz="3200" b="1" dirty="0"/>
              <a:t>Graph DB</a:t>
            </a:r>
          </a:p>
          <a:p>
            <a:pPr marL="0" indent="0">
              <a:buNone/>
            </a:pPr>
            <a:endParaRPr lang="en-US" sz="3200" b="1" dirty="0"/>
          </a:p>
          <a:p>
            <a:r>
              <a:rPr lang="en-US" sz="3200" b="1" dirty="0"/>
              <a:t>Document-Oriented</a:t>
            </a:r>
          </a:p>
          <a:p>
            <a:pPr marL="0" indent="0">
              <a:buNone/>
            </a:pPr>
            <a:endParaRPr lang="en-US" sz="3200" b="1" dirty="0"/>
          </a:p>
          <a:p>
            <a:r>
              <a:rPr lang="en-US" sz="3200" b="1" dirty="0"/>
              <a:t>Column family</a:t>
            </a:r>
          </a:p>
        </p:txBody>
      </p:sp>
      <p:pic>
        <p:nvPicPr>
          <p:cNvPr id="5" name="Picture 4" descr="A close up of a logo&#10;&#10;Description automatically generated">
            <a:extLst>
              <a:ext uri="{FF2B5EF4-FFF2-40B4-BE49-F238E27FC236}">
                <a16:creationId xmlns:a16="http://schemas.microsoft.com/office/drawing/2014/main" id="{A71D2D40-E7E0-4699-9FD4-2230E9484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196" y="1690688"/>
            <a:ext cx="4864325" cy="782440"/>
          </a:xfrm>
          <a:prstGeom prst="rect">
            <a:avLst/>
          </a:prstGeom>
        </p:spPr>
      </p:pic>
      <p:pic>
        <p:nvPicPr>
          <p:cNvPr id="7" name="Picture 6" descr="A close up of a logo&#10;&#10;Description automatically generated">
            <a:extLst>
              <a:ext uri="{FF2B5EF4-FFF2-40B4-BE49-F238E27FC236}">
                <a16:creationId xmlns:a16="http://schemas.microsoft.com/office/drawing/2014/main" id="{9D4F03FC-4816-4787-A03B-A08B5AD64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196" y="2711137"/>
            <a:ext cx="5313031" cy="87303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2F5268F8-90F2-45D7-90E5-F0A44E33C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513" y="3924916"/>
            <a:ext cx="4759008" cy="1242396"/>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AB5A19F8-D390-44E5-A6F7-70B7571D34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9837" y="5135651"/>
            <a:ext cx="4319290" cy="905362"/>
          </a:xfrm>
          <a:prstGeom prst="rect">
            <a:avLst/>
          </a:prstGeom>
        </p:spPr>
      </p:pic>
      <p:sp>
        <p:nvSpPr>
          <p:cNvPr id="12" name="Date Placeholder 11">
            <a:extLst>
              <a:ext uri="{FF2B5EF4-FFF2-40B4-BE49-F238E27FC236}">
                <a16:creationId xmlns:a16="http://schemas.microsoft.com/office/drawing/2014/main" id="{EEA34FEA-D0B9-40FE-92D4-401123750E61}"/>
              </a:ext>
            </a:extLst>
          </p:cNvPr>
          <p:cNvSpPr>
            <a:spLocks noGrp="1"/>
          </p:cNvSpPr>
          <p:nvPr>
            <p:ph type="dt" sz="half" idx="10"/>
          </p:nvPr>
        </p:nvSpPr>
        <p:spPr/>
        <p:txBody>
          <a:bodyPr/>
          <a:lstStyle/>
          <a:p>
            <a:fld id="{44339437-0761-425F-B97F-A152AAA01661}" type="datetime1">
              <a:rPr lang="en-US" smtClean="0"/>
              <a:t>7/7/2021</a:t>
            </a:fld>
            <a:endParaRPr lang="en-US"/>
          </a:p>
        </p:txBody>
      </p:sp>
      <p:sp>
        <p:nvSpPr>
          <p:cNvPr id="14" name="Slide Number Placeholder 13">
            <a:extLst>
              <a:ext uri="{FF2B5EF4-FFF2-40B4-BE49-F238E27FC236}">
                <a16:creationId xmlns:a16="http://schemas.microsoft.com/office/drawing/2014/main" id="{47710D5B-FA34-4D6D-BB10-6A8287DE8D84}"/>
              </a:ext>
            </a:extLst>
          </p:cNvPr>
          <p:cNvSpPr>
            <a:spLocks noGrp="1"/>
          </p:cNvSpPr>
          <p:nvPr>
            <p:ph type="sldNum" sz="quarter" idx="12"/>
          </p:nvPr>
        </p:nvSpPr>
        <p:spPr/>
        <p:txBody>
          <a:bodyPr/>
          <a:lstStyle/>
          <a:p>
            <a:fld id="{9861172B-A745-4937-9BA3-F99CA463F602}" type="slidenum">
              <a:rPr lang="en-US" smtClean="0"/>
              <a:t>2</a:t>
            </a:fld>
            <a:endParaRPr lang="en-US"/>
          </a:p>
        </p:txBody>
      </p:sp>
    </p:spTree>
    <p:extLst>
      <p:ext uri="{BB962C8B-B14F-4D97-AF65-F5344CB8AC3E}">
        <p14:creationId xmlns:p14="http://schemas.microsoft.com/office/powerpoint/2010/main" val="3555779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7676-4303-42BD-984C-7E68F4F8FB85}"/>
              </a:ext>
            </a:extLst>
          </p:cNvPr>
          <p:cNvSpPr>
            <a:spLocks noGrp="1"/>
          </p:cNvSpPr>
          <p:nvPr>
            <p:ph type="title"/>
          </p:nvPr>
        </p:nvSpPr>
        <p:spPr/>
        <p:txBody>
          <a:bodyPr>
            <a:normAutofit/>
          </a:bodyPr>
          <a:lstStyle/>
          <a:p>
            <a:r>
              <a:rPr lang="en-US" i="0" dirty="0">
                <a:solidFill>
                  <a:srgbClr val="343A40"/>
                </a:solidFill>
                <a:effectLst/>
                <a:latin typeface="open sans"/>
              </a:rPr>
              <a:t>Ordering the data</a:t>
            </a:r>
            <a:endParaRPr lang="en-US" dirty="0"/>
          </a:p>
        </p:txBody>
      </p:sp>
      <p:pic>
        <p:nvPicPr>
          <p:cNvPr id="1026" name="Picture 2" descr="Adding a new record to the unsorted column stored data set">
            <a:extLst>
              <a:ext uri="{FF2B5EF4-FFF2-40B4-BE49-F238E27FC236}">
                <a16:creationId xmlns:a16="http://schemas.microsoft.com/office/drawing/2014/main" id="{0FA83FEC-0A5D-4BD6-A630-0CC3158BF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5352"/>
            <a:ext cx="4817413" cy="4098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1CD8D7-D534-4D24-B91D-AF6C82624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982" y="351732"/>
            <a:ext cx="3953142" cy="3302036"/>
          </a:xfrm>
          <a:prstGeom prst="rect">
            <a:avLst/>
          </a:prstGeom>
        </p:spPr>
      </p:pic>
      <p:pic>
        <p:nvPicPr>
          <p:cNvPr id="7" name="Picture 6">
            <a:extLst>
              <a:ext uri="{FF2B5EF4-FFF2-40B4-BE49-F238E27FC236}">
                <a16:creationId xmlns:a16="http://schemas.microsoft.com/office/drawing/2014/main" id="{3D48D993-CCB4-4C60-AA57-0E8CA537B6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5982" y="3655355"/>
            <a:ext cx="3766545" cy="3162129"/>
          </a:xfrm>
          <a:prstGeom prst="rect">
            <a:avLst/>
          </a:prstGeom>
        </p:spPr>
      </p:pic>
    </p:spTree>
    <p:extLst>
      <p:ext uri="{BB962C8B-B14F-4D97-AF65-F5344CB8AC3E}">
        <p14:creationId xmlns:p14="http://schemas.microsoft.com/office/powerpoint/2010/main" val="3008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EE01-D6CA-4FFE-B749-31493F33050D}"/>
              </a:ext>
            </a:extLst>
          </p:cNvPr>
          <p:cNvSpPr>
            <a:spLocks noGrp="1"/>
          </p:cNvSpPr>
          <p:nvPr>
            <p:ph type="title"/>
          </p:nvPr>
        </p:nvSpPr>
        <p:spPr/>
        <p:txBody>
          <a:bodyPr>
            <a:normAutofit/>
          </a:bodyPr>
          <a:lstStyle/>
          <a:p>
            <a:r>
              <a:rPr lang="en-US" i="0" dirty="0">
                <a:solidFill>
                  <a:srgbClr val="333333"/>
                </a:solidFill>
                <a:effectLst/>
                <a:latin typeface="Helvetica Neue"/>
              </a:rPr>
              <a:t>What is Cassandra?</a:t>
            </a:r>
            <a:endParaRPr lang="en-US" dirty="0"/>
          </a:p>
        </p:txBody>
      </p:sp>
      <p:sp>
        <p:nvSpPr>
          <p:cNvPr id="3" name="Content Placeholder 2">
            <a:extLst>
              <a:ext uri="{FF2B5EF4-FFF2-40B4-BE49-F238E27FC236}">
                <a16:creationId xmlns:a16="http://schemas.microsoft.com/office/drawing/2014/main" id="{8492989C-7BC0-4F0C-B36F-A467707BFE2C}"/>
              </a:ext>
            </a:extLst>
          </p:cNvPr>
          <p:cNvSpPr>
            <a:spLocks noGrp="1"/>
          </p:cNvSpPr>
          <p:nvPr>
            <p:ph idx="1"/>
          </p:nvPr>
        </p:nvSpPr>
        <p:spPr/>
        <p:txBody>
          <a:bodyPr>
            <a:normAutofit/>
          </a:bodyPr>
          <a:lstStyle/>
          <a:p>
            <a:pPr marL="0" indent="0">
              <a:buNone/>
            </a:pPr>
            <a:r>
              <a:rPr lang="en-GB" sz="2400" b="0" i="0" dirty="0">
                <a:solidFill>
                  <a:schemeClr val="tx1">
                    <a:lumMod val="85000"/>
                    <a:lumOff val="15000"/>
                  </a:schemeClr>
                </a:solidFill>
                <a:effectLst/>
                <a:latin typeface="Helvetica Neue"/>
              </a:rPr>
              <a:t>The Apache Cassandra database is the right choice when you need scalability and high availability without compromising performance. Linear Scalability and proven fault-tolerance on commodity hardware or cloud infrastructure make it the perfect platform for mission-critical data.</a:t>
            </a:r>
          </a:p>
          <a:p>
            <a:pPr marL="0" indent="0">
              <a:buNone/>
            </a:pPr>
            <a:r>
              <a:rPr lang="en-GB" sz="2400" b="0" i="0" dirty="0">
                <a:solidFill>
                  <a:schemeClr val="tx1">
                    <a:lumMod val="85000"/>
                    <a:lumOff val="15000"/>
                  </a:schemeClr>
                </a:solidFill>
                <a:effectLst/>
                <a:latin typeface="Helvetica Neue"/>
              </a:rPr>
              <a:t>Cassandra's support for replicating across multiple data-</a:t>
            </a:r>
            <a:r>
              <a:rPr lang="en-GB" sz="2400" b="0" i="0" dirty="0" err="1">
                <a:solidFill>
                  <a:schemeClr val="tx1">
                    <a:lumMod val="85000"/>
                    <a:lumOff val="15000"/>
                  </a:schemeClr>
                </a:solidFill>
                <a:effectLst/>
                <a:latin typeface="Helvetica Neue"/>
              </a:rPr>
              <a:t>centers</a:t>
            </a:r>
            <a:r>
              <a:rPr lang="en-GB" sz="2400" b="0" i="0" dirty="0">
                <a:solidFill>
                  <a:schemeClr val="tx1">
                    <a:lumMod val="85000"/>
                    <a:lumOff val="15000"/>
                  </a:schemeClr>
                </a:solidFill>
                <a:effectLst/>
                <a:latin typeface="Helvetica Neue"/>
              </a:rPr>
              <a:t> is best-in-class, providing lower latency for your users and the peace of mind of knowing that you can survive regional outages.</a:t>
            </a:r>
          </a:p>
          <a:p>
            <a:pPr marL="0" indent="0">
              <a:buNone/>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855960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10C7-F9EC-480C-B535-A7FCCA8DEAB5}"/>
              </a:ext>
            </a:extLst>
          </p:cNvPr>
          <p:cNvSpPr>
            <a:spLocks noGrp="1"/>
          </p:cNvSpPr>
          <p:nvPr>
            <p:ph type="title"/>
          </p:nvPr>
        </p:nvSpPr>
        <p:spPr/>
        <p:txBody>
          <a:bodyPr/>
          <a:lstStyle/>
          <a:p>
            <a:r>
              <a:rPr lang="en-US" dirty="0"/>
              <a:t>Who is using Cassandra??	</a:t>
            </a:r>
          </a:p>
        </p:txBody>
      </p:sp>
      <p:sp>
        <p:nvSpPr>
          <p:cNvPr id="3" name="Content Placeholder 2">
            <a:extLst>
              <a:ext uri="{FF2B5EF4-FFF2-40B4-BE49-F238E27FC236}">
                <a16:creationId xmlns:a16="http://schemas.microsoft.com/office/drawing/2014/main" id="{85D5D9B7-E699-4651-B977-14601446027C}"/>
              </a:ext>
            </a:extLst>
          </p:cNvPr>
          <p:cNvSpPr>
            <a:spLocks noGrp="1"/>
          </p:cNvSpPr>
          <p:nvPr>
            <p:ph idx="1"/>
          </p:nvPr>
        </p:nvSpPr>
        <p:spPr>
          <a:xfrm>
            <a:off x="838200" y="1479396"/>
            <a:ext cx="10515600" cy="5196612"/>
          </a:xfrm>
        </p:spPr>
        <p:txBody>
          <a:bodyPr>
            <a:normAutofit lnSpcReduction="10000"/>
          </a:bodyPr>
          <a:lstStyle/>
          <a:p>
            <a:r>
              <a:rPr lang="en-US" dirty="0"/>
              <a:t>Cassandra is in use at </a:t>
            </a:r>
          </a:p>
          <a:p>
            <a:pPr lvl="1"/>
            <a:r>
              <a:rPr lang="en-US" dirty="0"/>
              <a:t>Apple (75,000+ nodes), </a:t>
            </a:r>
          </a:p>
          <a:p>
            <a:pPr lvl="1"/>
            <a:r>
              <a:rPr lang="en-US" dirty="0"/>
              <a:t>Spotify (3,000+ nodes), </a:t>
            </a:r>
          </a:p>
          <a:p>
            <a:pPr lvl="1"/>
            <a:r>
              <a:rPr lang="en-US" dirty="0"/>
              <a:t>eBay, </a:t>
            </a:r>
          </a:p>
          <a:p>
            <a:pPr lvl="1"/>
            <a:r>
              <a:rPr lang="en-US" dirty="0"/>
              <a:t>GitHub</a:t>
            </a:r>
          </a:p>
          <a:p>
            <a:pPr lvl="1"/>
            <a:r>
              <a:rPr lang="en-US" dirty="0"/>
              <a:t>Instagram</a:t>
            </a:r>
          </a:p>
          <a:p>
            <a:pPr lvl="1"/>
            <a:r>
              <a:rPr lang="en-US" dirty="0"/>
              <a:t>Netflix</a:t>
            </a:r>
          </a:p>
          <a:p>
            <a:pPr lvl="1"/>
            <a:r>
              <a:rPr lang="en-US" dirty="0"/>
              <a:t>Reddit</a:t>
            </a:r>
          </a:p>
          <a:p>
            <a:pPr lvl="1"/>
            <a:r>
              <a:rPr lang="en-US" dirty="0"/>
              <a:t>Weather Channel</a:t>
            </a:r>
          </a:p>
          <a:p>
            <a:pPr lvl="1"/>
            <a:r>
              <a:rPr lang="en-US" dirty="0"/>
              <a:t>Capital One, Macy's, Bank of America, Netflix, Twitter, Urban Airship, Constant Contact, Reddit, Cisco, OpenX, Rackspace, </a:t>
            </a:r>
            <a:r>
              <a:rPr lang="en-US" dirty="0" err="1"/>
              <a:t>Ooyala</a:t>
            </a:r>
            <a:r>
              <a:rPr lang="en-US" dirty="0"/>
              <a:t>, and more companies that have large active data sets. </a:t>
            </a:r>
          </a:p>
          <a:p>
            <a:r>
              <a:rPr lang="en-US" dirty="0"/>
              <a:t>The largest known Cassandra cluster has more than 300 TB of data across more than 400 machines</a:t>
            </a:r>
          </a:p>
        </p:txBody>
      </p:sp>
    </p:spTree>
    <p:extLst>
      <p:ext uri="{BB962C8B-B14F-4D97-AF65-F5344CB8AC3E}">
        <p14:creationId xmlns:p14="http://schemas.microsoft.com/office/powerpoint/2010/main" val="319478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68EB-BA61-4A78-A952-406B1C8242D5}"/>
              </a:ext>
            </a:extLst>
          </p:cNvPr>
          <p:cNvSpPr>
            <a:spLocks noGrp="1"/>
          </p:cNvSpPr>
          <p:nvPr>
            <p:ph type="title"/>
          </p:nvPr>
        </p:nvSpPr>
        <p:spPr/>
        <p:txBody>
          <a:bodyPr/>
          <a:lstStyle/>
          <a:p>
            <a:r>
              <a:rPr lang="en-US" dirty="0"/>
              <a:t>Basic Architecture of Cassandra</a:t>
            </a:r>
          </a:p>
        </p:txBody>
      </p:sp>
      <p:pic>
        <p:nvPicPr>
          <p:cNvPr id="1026" name="Picture 2" descr="Data Replication">
            <a:extLst>
              <a:ext uri="{FF2B5EF4-FFF2-40B4-BE49-F238E27FC236}">
                <a16:creationId xmlns:a16="http://schemas.microsoft.com/office/drawing/2014/main" id="{721C3A0C-664F-4890-A4CE-EB046CC46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661" y="1506791"/>
            <a:ext cx="4754456" cy="498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505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FB5B-522F-4D06-A772-115B7972375D}"/>
              </a:ext>
            </a:extLst>
          </p:cNvPr>
          <p:cNvSpPr>
            <a:spLocks noGrp="1"/>
          </p:cNvSpPr>
          <p:nvPr>
            <p:ph type="title"/>
          </p:nvPr>
        </p:nvSpPr>
        <p:spPr/>
        <p:txBody>
          <a:bodyPr/>
          <a:lstStyle/>
          <a:p>
            <a:r>
              <a:rPr lang="en-US" dirty="0"/>
              <a:t>Components of Cassandra	</a:t>
            </a:r>
          </a:p>
        </p:txBody>
      </p:sp>
      <p:sp>
        <p:nvSpPr>
          <p:cNvPr id="3" name="Content Placeholder 2">
            <a:extLst>
              <a:ext uri="{FF2B5EF4-FFF2-40B4-BE49-F238E27FC236}">
                <a16:creationId xmlns:a16="http://schemas.microsoft.com/office/drawing/2014/main" id="{2EE9B7F2-E334-4E84-810E-A0A046B00AD7}"/>
              </a:ext>
            </a:extLst>
          </p:cNvPr>
          <p:cNvSpPr>
            <a:spLocks noGrp="1"/>
          </p:cNvSpPr>
          <p:nvPr>
            <p:ph idx="1"/>
          </p:nvPr>
        </p:nvSpPr>
        <p:spPr/>
        <p:txBody>
          <a:bodyPr>
            <a:noAutofit/>
          </a:bodyPr>
          <a:lstStyle/>
          <a:p>
            <a:r>
              <a:rPr lang="en-US" sz="2000" b="1" dirty="0"/>
              <a:t>Node</a:t>
            </a:r>
            <a:r>
              <a:rPr lang="en-US" sz="2000" dirty="0"/>
              <a:t> − It is the place where data is stored.</a:t>
            </a:r>
          </a:p>
          <a:p>
            <a:r>
              <a:rPr lang="en-US" sz="2000" b="1" dirty="0"/>
              <a:t>Data center</a:t>
            </a:r>
            <a:r>
              <a:rPr lang="en-US" sz="2000" dirty="0"/>
              <a:t> − It is a collection of related nodes.</a:t>
            </a:r>
          </a:p>
          <a:p>
            <a:r>
              <a:rPr lang="en-US" sz="2000" b="1" dirty="0"/>
              <a:t>Cluster</a:t>
            </a:r>
            <a:r>
              <a:rPr lang="en-US" sz="2000" dirty="0"/>
              <a:t> − A cluster is a component that contains one or more data centers.</a:t>
            </a:r>
          </a:p>
          <a:p>
            <a:r>
              <a:rPr lang="en-US" sz="2000" b="1" dirty="0"/>
              <a:t>Commit log</a:t>
            </a:r>
            <a:r>
              <a:rPr lang="en-US" sz="2000" dirty="0"/>
              <a:t> − The commit log is a crash-recovery mechanism in Cassandra. Every write operation is written to the commit log.</a:t>
            </a:r>
          </a:p>
          <a:p>
            <a:r>
              <a:rPr lang="en-US" sz="2000" b="1" dirty="0"/>
              <a:t>Mem-table</a:t>
            </a:r>
            <a:r>
              <a:rPr lang="en-US" sz="2000" dirty="0"/>
              <a:t> − A mem-table is a memory-resident data structure. After commit log, the data will be written to the mem-table. Sometimes, for a single-column family, there will be multiple mem-tables.</a:t>
            </a:r>
          </a:p>
          <a:p>
            <a:r>
              <a:rPr lang="en-US" sz="2000" b="1" dirty="0" err="1"/>
              <a:t>SSTable</a:t>
            </a:r>
            <a:r>
              <a:rPr lang="en-US" sz="2000" dirty="0"/>
              <a:t> − It is a disk file to which the data is flushed from the mem-table when its contents reach a threshold value.</a:t>
            </a:r>
          </a:p>
          <a:p>
            <a:r>
              <a:rPr lang="en-US" sz="2000" b="1" dirty="0"/>
              <a:t>Bloom filter</a:t>
            </a:r>
            <a:r>
              <a:rPr lang="en-US" sz="2000" dirty="0"/>
              <a:t> − These are nothing but quick, nondeterministic, algorithms for testing whether an element is a member of a set. It is a special kind of cache. Bloom filters are accessed after every query.</a:t>
            </a:r>
          </a:p>
          <a:p>
            <a:endParaRPr lang="en-US" sz="2000" dirty="0"/>
          </a:p>
        </p:txBody>
      </p:sp>
    </p:spTree>
    <p:extLst>
      <p:ext uri="{BB962C8B-B14F-4D97-AF65-F5344CB8AC3E}">
        <p14:creationId xmlns:p14="http://schemas.microsoft.com/office/powerpoint/2010/main" val="3169563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8F81-8A02-43D6-82CB-ACA1FE309D55}"/>
              </a:ext>
            </a:extLst>
          </p:cNvPr>
          <p:cNvSpPr>
            <a:spLocks noGrp="1"/>
          </p:cNvSpPr>
          <p:nvPr>
            <p:ph type="title"/>
          </p:nvPr>
        </p:nvSpPr>
        <p:spPr/>
        <p:txBody>
          <a:bodyPr/>
          <a:lstStyle/>
          <a:p>
            <a:r>
              <a:rPr lang="en-US" dirty="0"/>
              <a:t>Node</a:t>
            </a:r>
          </a:p>
        </p:txBody>
      </p:sp>
      <p:sp>
        <p:nvSpPr>
          <p:cNvPr id="4" name="Oval 3">
            <a:extLst>
              <a:ext uri="{FF2B5EF4-FFF2-40B4-BE49-F238E27FC236}">
                <a16:creationId xmlns:a16="http://schemas.microsoft.com/office/drawing/2014/main" id="{107E7820-2A3C-4BD3-81EE-C9C4E8472BC7}"/>
              </a:ext>
            </a:extLst>
          </p:cNvPr>
          <p:cNvSpPr/>
          <p:nvPr/>
        </p:nvSpPr>
        <p:spPr>
          <a:xfrm>
            <a:off x="5444807" y="669509"/>
            <a:ext cx="6053092" cy="53654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9815A0D-FD6C-4870-9815-2AADDD0B9946}"/>
              </a:ext>
            </a:extLst>
          </p:cNvPr>
          <p:cNvSpPr txBox="1"/>
          <p:nvPr/>
        </p:nvSpPr>
        <p:spPr>
          <a:xfrm>
            <a:off x="7912642" y="885863"/>
            <a:ext cx="1117422" cy="523220"/>
          </a:xfrm>
          <a:prstGeom prst="rect">
            <a:avLst/>
          </a:prstGeom>
          <a:noFill/>
        </p:spPr>
        <p:txBody>
          <a:bodyPr wrap="none" rtlCol="0">
            <a:spAutoFit/>
          </a:bodyPr>
          <a:lstStyle/>
          <a:p>
            <a:r>
              <a:rPr lang="en-US" sz="2800" dirty="0"/>
              <a:t>Server</a:t>
            </a:r>
          </a:p>
        </p:txBody>
      </p:sp>
      <p:sp>
        <p:nvSpPr>
          <p:cNvPr id="3" name="TextBox 2">
            <a:extLst>
              <a:ext uri="{FF2B5EF4-FFF2-40B4-BE49-F238E27FC236}">
                <a16:creationId xmlns:a16="http://schemas.microsoft.com/office/drawing/2014/main" id="{F861424C-9CD4-48CB-A7E5-B6F3B9476BCC}"/>
              </a:ext>
            </a:extLst>
          </p:cNvPr>
          <p:cNvSpPr txBox="1"/>
          <p:nvPr/>
        </p:nvSpPr>
        <p:spPr>
          <a:xfrm>
            <a:off x="435006" y="2396971"/>
            <a:ext cx="2272545" cy="369332"/>
          </a:xfrm>
          <a:prstGeom prst="rect">
            <a:avLst/>
          </a:prstGeom>
          <a:noFill/>
        </p:spPr>
        <p:txBody>
          <a:bodyPr wrap="none" rtlCol="0">
            <a:spAutoFit/>
          </a:bodyPr>
          <a:lstStyle/>
          <a:p>
            <a:r>
              <a:rPr lang="en-US" dirty="0"/>
              <a:t>Where you store data.</a:t>
            </a:r>
          </a:p>
        </p:txBody>
      </p:sp>
      <p:pic>
        <p:nvPicPr>
          <p:cNvPr id="6" name="Picture 2" descr="Setting Up Cassandra Cluster for Production with Python">
            <a:extLst>
              <a:ext uri="{FF2B5EF4-FFF2-40B4-BE49-F238E27FC236}">
                <a16:creationId xmlns:a16="http://schemas.microsoft.com/office/drawing/2014/main" id="{6C1D5860-ADBF-4E20-A805-F3FF2E1B5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842" y="2546261"/>
            <a:ext cx="4941022" cy="145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257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8F81-8A02-43D6-82CB-ACA1FE309D55}"/>
              </a:ext>
            </a:extLst>
          </p:cNvPr>
          <p:cNvSpPr>
            <a:spLocks noGrp="1"/>
          </p:cNvSpPr>
          <p:nvPr>
            <p:ph type="title"/>
          </p:nvPr>
        </p:nvSpPr>
        <p:spPr/>
        <p:txBody>
          <a:bodyPr/>
          <a:lstStyle/>
          <a:p>
            <a:r>
              <a:rPr lang="en-US" dirty="0"/>
              <a:t>Token</a:t>
            </a:r>
          </a:p>
        </p:txBody>
      </p:sp>
      <p:sp>
        <p:nvSpPr>
          <p:cNvPr id="4" name="Oval 3">
            <a:extLst>
              <a:ext uri="{FF2B5EF4-FFF2-40B4-BE49-F238E27FC236}">
                <a16:creationId xmlns:a16="http://schemas.microsoft.com/office/drawing/2014/main" id="{107E7820-2A3C-4BD3-81EE-C9C4E8472BC7}"/>
              </a:ext>
            </a:extLst>
          </p:cNvPr>
          <p:cNvSpPr/>
          <p:nvPr/>
        </p:nvSpPr>
        <p:spPr>
          <a:xfrm>
            <a:off x="5444807" y="669509"/>
            <a:ext cx="6053092" cy="53654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9815A0D-FD6C-4870-9815-2AADDD0B9946}"/>
              </a:ext>
            </a:extLst>
          </p:cNvPr>
          <p:cNvSpPr txBox="1"/>
          <p:nvPr/>
        </p:nvSpPr>
        <p:spPr>
          <a:xfrm>
            <a:off x="7912642" y="885863"/>
            <a:ext cx="1117422" cy="523220"/>
          </a:xfrm>
          <a:prstGeom prst="rect">
            <a:avLst/>
          </a:prstGeom>
          <a:noFill/>
        </p:spPr>
        <p:txBody>
          <a:bodyPr wrap="none" rtlCol="0">
            <a:spAutoFit/>
          </a:bodyPr>
          <a:lstStyle/>
          <a:p>
            <a:r>
              <a:rPr lang="en-US" sz="2800" dirty="0"/>
              <a:t>Server</a:t>
            </a:r>
          </a:p>
        </p:txBody>
      </p:sp>
      <p:sp>
        <p:nvSpPr>
          <p:cNvPr id="3" name="TextBox 2">
            <a:extLst>
              <a:ext uri="{FF2B5EF4-FFF2-40B4-BE49-F238E27FC236}">
                <a16:creationId xmlns:a16="http://schemas.microsoft.com/office/drawing/2014/main" id="{F861424C-9CD4-48CB-A7E5-B6F3B9476BCC}"/>
              </a:ext>
            </a:extLst>
          </p:cNvPr>
          <p:cNvSpPr txBox="1"/>
          <p:nvPr/>
        </p:nvSpPr>
        <p:spPr>
          <a:xfrm>
            <a:off x="435006" y="2396971"/>
            <a:ext cx="4830297" cy="2308324"/>
          </a:xfrm>
          <a:prstGeom prst="rect">
            <a:avLst/>
          </a:prstGeom>
          <a:noFill/>
        </p:spPr>
        <p:txBody>
          <a:bodyPr wrap="none" rtlCol="0">
            <a:spAutoFit/>
          </a:bodyPr>
          <a:lstStyle/>
          <a:p>
            <a:pPr marL="285750" indent="-285750">
              <a:buFont typeface="Arial" panose="020B0604020202020204" pitchFamily="34" charset="0"/>
              <a:buChar char="•"/>
            </a:pPr>
            <a:r>
              <a:rPr lang="en-US" dirty="0"/>
              <a:t>Each partition is a 64-bit value</a:t>
            </a:r>
          </a:p>
          <a:p>
            <a:pPr marL="285750" indent="-285750">
              <a:buFont typeface="Arial" panose="020B0604020202020204" pitchFamily="34" charset="0"/>
              <a:buChar char="•"/>
            </a:pPr>
            <a:r>
              <a:rPr lang="en-US" dirty="0"/>
              <a:t>Consistent hash between -2</a:t>
            </a:r>
            <a:r>
              <a:rPr lang="en-US" baseline="30000" dirty="0"/>
              <a:t>63 </a:t>
            </a:r>
          </a:p>
          <a:p>
            <a:r>
              <a:rPr lang="en-US" dirty="0"/>
              <a:t>to +2</a:t>
            </a:r>
            <a:r>
              <a:rPr lang="en-US" baseline="30000" dirty="0"/>
              <a:t>63-1 </a:t>
            </a:r>
          </a:p>
          <a:p>
            <a:pPr marL="285750" indent="-285750">
              <a:buFont typeface="Arial" panose="020B0604020202020204" pitchFamily="34" charset="0"/>
              <a:buChar char="•"/>
            </a:pPr>
            <a:r>
              <a:rPr lang="en-US" dirty="0"/>
              <a:t>Each node owns a range of </a:t>
            </a:r>
          </a:p>
          <a:p>
            <a:r>
              <a:rPr lang="en-US" dirty="0"/>
              <a:t>those values.</a:t>
            </a:r>
          </a:p>
          <a:p>
            <a:pPr marL="285750" indent="-285750">
              <a:buFont typeface="Arial" panose="020B0604020202020204" pitchFamily="34" charset="0"/>
              <a:buChar char="•"/>
            </a:pPr>
            <a:r>
              <a:rPr lang="en-US" dirty="0"/>
              <a:t>The token is the beginning of that range to the</a:t>
            </a:r>
          </a:p>
          <a:p>
            <a:r>
              <a:rPr lang="en-US" dirty="0"/>
              <a:t>next node’s token value.</a:t>
            </a:r>
          </a:p>
          <a:p>
            <a:pPr marL="285750" indent="-285750">
              <a:buFont typeface="Arial" panose="020B0604020202020204" pitchFamily="34" charset="0"/>
              <a:buChar char="•"/>
            </a:pPr>
            <a:r>
              <a:rPr lang="en-US" dirty="0"/>
              <a:t>Virtual nodes break these down further</a:t>
            </a:r>
          </a:p>
        </p:txBody>
      </p:sp>
      <p:pic>
        <p:nvPicPr>
          <p:cNvPr id="2050" name="Picture 2" descr="Setting Up Cassandra Cluster for Production with Python">
            <a:extLst>
              <a:ext uri="{FF2B5EF4-FFF2-40B4-BE49-F238E27FC236}">
                <a16:creationId xmlns:a16="http://schemas.microsoft.com/office/drawing/2014/main" id="{44658760-9CFB-486B-94AC-D0EB54477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842" y="1907042"/>
            <a:ext cx="4941022" cy="145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712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367C-AD47-4062-BA13-F11DCCEF9D03}"/>
              </a:ext>
            </a:extLst>
          </p:cNvPr>
          <p:cNvSpPr>
            <a:spLocks noGrp="1"/>
          </p:cNvSpPr>
          <p:nvPr>
            <p:ph type="title"/>
          </p:nvPr>
        </p:nvSpPr>
        <p:spPr/>
        <p:txBody>
          <a:bodyPr/>
          <a:lstStyle/>
          <a:p>
            <a:r>
              <a:rPr lang="en-US" dirty="0"/>
              <a:t>The cluster</a:t>
            </a:r>
          </a:p>
        </p:txBody>
      </p:sp>
      <p:sp>
        <p:nvSpPr>
          <p:cNvPr id="4" name="Oval 3">
            <a:extLst>
              <a:ext uri="{FF2B5EF4-FFF2-40B4-BE49-F238E27FC236}">
                <a16:creationId xmlns:a16="http://schemas.microsoft.com/office/drawing/2014/main" id="{FF8905DE-29B3-4588-B05D-332FE5F5455F}"/>
              </a:ext>
            </a:extLst>
          </p:cNvPr>
          <p:cNvSpPr/>
          <p:nvPr/>
        </p:nvSpPr>
        <p:spPr>
          <a:xfrm>
            <a:off x="6565251" y="451607"/>
            <a:ext cx="2017997" cy="16588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8E84AA-19F2-456A-A94A-D1562DBCBE51}"/>
              </a:ext>
            </a:extLst>
          </p:cNvPr>
          <p:cNvSpPr txBox="1"/>
          <p:nvPr/>
        </p:nvSpPr>
        <p:spPr>
          <a:xfrm>
            <a:off x="7205052" y="518092"/>
            <a:ext cx="899751" cy="369332"/>
          </a:xfrm>
          <a:prstGeom prst="rect">
            <a:avLst/>
          </a:prstGeom>
          <a:noFill/>
        </p:spPr>
        <p:txBody>
          <a:bodyPr wrap="square" rtlCol="0">
            <a:spAutoFit/>
          </a:bodyPr>
          <a:lstStyle/>
          <a:p>
            <a:r>
              <a:rPr lang="en-US" dirty="0"/>
              <a:t>Server</a:t>
            </a:r>
          </a:p>
        </p:txBody>
      </p:sp>
      <p:pic>
        <p:nvPicPr>
          <p:cNvPr id="6" name="Picture 2" descr="Setting Up Cassandra Cluster for Production with Python">
            <a:extLst>
              <a:ext uri="{FF2B5EF4-FFF2-40B4-BE49-F238E27FC236}">
                <a16:creationId xmlns:a16="http://schemas.microsoft.com/office/drawing/2014/main" id="{948950F3-6250-4F3D-A56F-0F78D043D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622" y="978481"/>
            <a:ext cx="1647252" cy="4855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DCA77-EFC9-4246-97F0-E21181678F05}"/>
              </a:ext>
            </a:extLst>
          </p:cNvPr>
          <p:cNvSpPr txBox="1"/>
          <p:nvPr/>
        </p:nvSpPr>
        <p:spPr>
          <a:xfrm>
            <a:off x="7159711" y="1621567"/>
            <a:ext cx="829073" cy="369332"/>
          </a:xfrm>
          <a:prstGeom prst="rect">
            <a:avLst/>
          </a:prstGeom>
          <a:noFill/>
        </p:spPr>
        <p:txBody>
          <a:bodyPr wrap="none" rtlCol="0">
            <a:spAutoFit/>
          </a:bodyPr>
          <a:lstStyle/>
          <a:p>
            <a:r>
              <a:rPr lang="en-US" b="1" dirty="0">
                <a:solidFill>
                  <a:srgbClr val="FF0000"/>
                </a:solidFill>
              </a:rPr>
              <a:t>0 - 100</a:t>
            </a:r>
          </a:p>
        </p:txBody>
      </p:sp>
      <p:graphicFrame>
        <p:nvGraphicFramePr>
          <p:cNvPr id="8" name="Table 8">
            <a:extLst>
              <a:ext uri="{FF2B5EF4-FFF2-40B4-BE49-F238E27FC236}">
                <a16:creationId xmlns:a16="http://schemas.microsoft.com/office/drawing/2014/main" id="{66CDA99A-FD55-40F5-BC88-3B16E56D8E3C}"/>
              </a:ext>
            </a:extLst>
          </p:cNvPr>
          <p:cNvGraphicFramePr>
            <a:graphicFrameLocks noGrp="1"/>
          </p:cNvGraphicFramePr>
          <p:nvPr>
            <p:extLst>
              <p:ext uri="{D42A27DB-BD31-4B8C-83A1-F6EECF244321}">
                <p14:modId xmlns:p14="http://schemas.microsoft.com/office/powerpoint/2010/main" val="2691056748"/>
              </p:ext>
            </p:extLst>
          </p:nvPr>
        </p:nvGraphicFramePr>
        <p:xfrm>
          <a:off x="361821" y="1911007"/>
          <a:ext cx="2848104" cy="2035840"/>
        </p:xfrm>
        <a:graphic>
          <a:graphicData uri="http://schemas.openxmlformats.org/drawingml/2006/table">
            <a:tbl>
              <a:tblPr firstRow="1" bandRow="1">
                <a:tableStyleId>{E8B1032C-EA38-4F05-BA0D-38AFFFC7BED3}</a:tableStyleId>
              </a:tblPr>
              <a:tblGrid>
                <a:gridCol w="1424052">
                  <a:extLst>
                    <a:ext uri="{9D8B030D-6E8A-4147-A177-3AD203B41FA5}">
                      <a16:colId xmlns:a16="http://schemas.microsoft.com/office/drawing/2014/main" val="3007636518"/>
                    </a:ext>
                  </a:extLst>
                </a:gridCol>
                <a:gridCol w="1424052">
                  <a:extLst>
                    <a:ext uri="{9D8B030D-6E8A-4147-A177-3AD203B41FA5}">
                      <a16:colId xmlns:a16="http://schemas.microsoft.com/office/drawing/2014/main" val="4004975916"/>
                    </a:ext>
                  </a:extLst>
                </a:gridCol>
              </a:tblGrid>
              <a:tr h="407168">
                <a:tc>
                  <a:txBody>
                    <a:bodyPr/>
                    <a:lstStyle/>
                    <a:p>
                      <a:r>
                        <a:rPr lang="en-US" dirty="0"/>
                        <a:t>Token</a:t>
                      </a:r>
                    </a:p>
                  </a:txBody>
                  <a:tcPr/>
                </a:tc>
                <a:tc>
                  <a:txBody>
                    <a:bodyPr/>
                    <a:lstStyle/>
                    <a:p>
                      <a:r>
                        <a:rPr lang="en-US" dirty="0"/>
                        <a:t>Range</a:t>
                      </a:r>
                    </a:p>
                  </a:txBody>
                  <a:tcPr/>
                </a:tc>
                <a:extLst>
                  <a:ext uri="{0D108BD9-81ED-4DB2-BD59-A6C34878D82A}">
                    <a16:rowId xmlns:a16="http://schemas.microsoft.com/office/drawing/2014/main" val="3052790362"/>
                  </a:ext>
                </a:extLst>
              </a:tr>
              <a:tr h="407168">
                <a:tc>
                  <a:txBody>
                    <a:bodyPr/>
                    <a:lstStyle/>
                    <a:p>
                      <a:r>
                        <a:rPr lang="en-US" dirty="0"/>
                        <a:t>0</a:t>
                      </a:r>
                    </a:p>
                  </a:txBody>
                  <a:tcPr/>
                </a:tc>
                <a:tc>
                  <a:txBody>
                    <a:bodyPr/>
                    <a:lstStyle/>
                    <a:p>
                      <a:r>
                        <a:rPr lang="en-US" dirty="0"/>
                        <a:t>0 -  100</a:t>
                      </a:r>
                    </a:p>
                  </a:txBody>
                  <a:tcPr/>
                </a:tc>
                <a:extLst>
                  <a:ext uri="{0D108BD9-81ED-4DB2-BD59-A6C34878D82A}">
                    <a16:rowId xmlns:a16="http://schemas.microsoft.com/office/drawing/2014/main" val="3248392664"/>
                  </a:ext>
                </a:extLst>
              </a:tr>
              <a:tr h="407168">
                <a:tc>
                  <a:txBody>
                    <a:bodyPr/>
                    <a:lstStyle/>
                    <a:p>
                      <a:endParaRPr lang="en-US"/>
                    </a:p>
                  </a:txBody>
                  <a:tcPr/>
                </a:tc>
                <a:tc>
                  <a:txBody>
                    <a:bodyPr/>
                    <a:lstStyle/>
                    <a:p>
                      <a:endParaRPr lang="en-US" dirty="0"/>
                    </a:p>
                  </a:txBody>
                  <a:tcPr/>
                </a:tc>
                <a:extLst>
                  <a:ext uri="{0D108BD9-81ED-4DB2-BD59-A6C34878D82A}">
                    <a16:rowId xmlns:a16="http://schemas.microsoft.com/office/drawing/2014/main" val="4151466665"/>
                  </a:ext>
                </a:extLst>
              </a:tr>
              <a:tr h="407168">
                <a:tc>
                  <a:txBody>
                    <a:bodyPr/>
                    <a:lstStyle/>
                    <a:p>
                      <a:endParaRPr lang="en-US"/>
                    </a:p>
                  </a:txBody>
                  <a:tcPr/>
                </a:tc>
                <a:tc>
                  <a:txBody>
                    <a:bodyPr/>
                    <a:lstStyle/>
                    <a:p>
                      <a:endParaRPr lang="en-US"/>
                    </a:p>
                  </a:txBody>
                  <a:tcPr/>
                </a:tc>
                <a:extLst>
                  <a:ext uri="{0D108BD9-81ED-4DB2-BD59-A6C34878D82A}">
                    <a16:rowId xmlns:a16="http://schemas.microsoft.com/office/drawing/2014/main" val="3561329014"/>
                  </a:ext>
                </a:extLst>
              </a:tr>
              <a:tr h="407168">
                <a:tc>
                  <a:txBody>
                    <a:bodyPr/>
                    <a:lstStyle/>
                    <a:p>
                      <a:endParaRPr lang="en-US"/>
                    </a:p>
                  </a:txBody>
                  <a:tcPr/>
                </a:tc>
                <a:tc>
                  <a:txBody>
                    <a:bodyPr/>
                    <a:lstStyle/>
                    <a:p>
                      <a:endParaRPr lang="en-US" dirty="0"/>
                    </a:p>
                  </a:txBody>
                  <a:tcPr/>
                </a:tc>
                <a:extLst>
                  <a:ext uri="{0D108BD9-81ED-4DB2-BD59-A6C34878D82A}">
                    <a16:rowId xmlns:a16="http://schemas.microsoft.com/office/drawing/2014/main" val="1521634059"/>
                  </a:ext>
                </a:extLst>
              </a:tr>
            </a:tbl>
          </a:graphicData>
        </a:graphic>
      </p:graphicFrame>
    </p:spTree>
    <p:extLst>
      <p:ext uri="{BB962C8B-B14F-4D97-AF65-F5344CB8AC3E}">
        <p14:creationId xmlns:p14="http://schemas.microsoft.com/office/powerpoint/2010/main" val="3217473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367C-AD47-4062-BA13-F11DCCEF9D03}"/>
              </a:ext>
            </a:extLst>
          </p:cNvPr>
          <p:cNvSpPr>
            <a:spLocks noGrp="1"/>
          </p:cNvSpPr>
          <p:nvPr>
            <p:ph type="title"/>
          </p:nvPr>
        </p:nvSpPr>
        <p:spPr/>
        <p:txBody>
          <a:bodyPr/>
          <a:lstStyle/>
          <a:p>
            <a:r>
              <a:rPr lang="en-US" dirty="0"/>
              <a:t>The cluster</a:t>
            </a:r>
          </a:p>
        </p:txBody>
      </p:sp>
      <p:sp>
        <p:nvSpPr>
          <p:cNvPr id="4" name="Oval 3">
            <a:extLst>
              <a:ext uri="{FF2B5EF4-FFF2-40B4-BE49-F238E27FC236}">
                <a16:creationId xmlns:a16="http://schemas.microsoft.com/office/drawing/2014/main" id="{FF8905DE-29B3-4588-B05D-332FE5F5455F}"/>
              </a:ext>
            </a:extLst>
          </p:cNvPr>
          <p:cNvSpPr/>
          <p:nvPr/>
        </p:nvSpPr>
        <p:spPr>
          <a:xfrm>
            <a:off x="6565251" y="451607"/>
            <a:ext cx="2017997" cy="16588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8E84AA-19F2-456A-A94A-D1562DBCBE51}"/>
              </a:ext>
            </a:extLst>
          </p:cNvPr>
          <p:cNvSpPr txBox="1"/>
          <p:nvPr/>
        </p:nvSpPr>
        <p:spPr>
          <a:xfrm>
            <a:off x="7205052" y="518092"/>
            <a:ext cx="899751" cy="369332"/>
          </a:xfrm>
          <a:prstGeom prst="rect">
            <a:avLst/>
          </a:prstGeom>
          <a:noFill/>
        </p:spPr>
        <p:txBody>
          <a:bodyPr wrap="square" rtlCol="0">
            <a:spAutoFit/>
          </a:bodyPr>
          <a:lstStyle/>
          <a:p>
            <a:r>
              <a:rPr lang="en-US" dirty="0"/>
              <a:t>Server</a:t>
            </a:r>
          </a:p>
        </p:txBody>
      </p:sp>
      <p:pic>
        <p:nvPicPr>
          <p:cNvPr id="6" name="Picture 2" descr="Setting Up Cassandra Cluster for Production with Python">
            <a:extLst>
              <a:ext uri="{FF2B5EF4-FFF2-40B4-BE49-F238E27FC236}">
                <a16:creationId xmlns:a16="http://schemas.microsoft.com/office/drawing/2014/main" id="{948950F3-6250-4F3D-A56F-0F78D043D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622" y="978481"/>
            <a:ext cx="1647252" cy="4855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DCA77-EFC9-4246-97F0-E21181678F05}"/>
              </a:ext>
            </a:extLst>
          </p:cNvPr>
          <p:cNvSpPr txBox="1"/>
          <p:nvPr/>
        </p:nvSpPr>
        <p:spPr>
          <a:xfrm>
            <a:off x="7159711" y="1621567"/>
            <a:ext cx="712054" cy="369332"/>
          </a:xfrm>
          <a:prstGeom prst="rect">
            <a:avLst/>
          </a:prstGeom>
          <a:noFill/>
        </p:spPr>
        <p:txBody>
          <a:bodyPr wrap="none" rtlCol="0">
            <a:spAutoFit/>
          </a:bodyPr>
          <a:lstStyle/>
          <a:p>
            <a:r>
              <a:rPr lang="en-US" b="1" dirty="0">
                <a:solidFill>
                  <a:srgbClr val="FF0000"/>
                </a:solidFill>
              </a:rPr>
              <a:t>0 - 50</a:t>
            </a:r>
          </a:p>
        </p:txBody>
      </p:sp>
      <p:graphicFrame>
        <p:nvGraphicFramePr>
          <p:cNvPr id="8" name="Table 8">
            <a:extLst>
              <a:ext uri="{FF2B5EF4-FFF2-40B4-BE49-F238E27FC236}">
                <a16:creationId xmlns:a16="http://schemas.microsoft.com/office/drawing/2014/main" id="{66CDA99A-FD55-40F5-BC88-3B16E56D8E3C}"/>
              </a:ext>
            </a:extLst>
          </p:cNvPr>
          <p:cNvGraphicFramePr>
            <a:graphicFrameLocks noGrp="1"/>
          </p:cNvGraphicFramePr>
          <p:nvPr>
            <p:extLst>
              <p:ext uri="{D42A27DB-BD31-4B8C-83A1-F6EECF244321}">
                <p14:modId xmlns:p14="http://schemas.microsoft.com/office/powerpoint/2010/main" val="3167066215"/>
              </p:ext>
            </p:extLst>
          </p:nvPr>
        </p:nvGraphicFramePr>
        <p:xfrm>
          <a:off x="361821" y="1911007"/>
          <a:ext cx="2848104" cy="2035840"/>
        </p:xfrm>
        <a:graphic>
          <a:graphicData uri="http://schemas.openxmlformats.org/drawingml/2006/table">
            <a:tbl>
              <a:tblPr firstRow="1" bandRow="1">
                <a:tableStyleId>{E8B1032C-EA38-4F05-BA0D-38AFFFC7BED3}</a:tableStyleId>
              </a:tblPr>
              <a:tblGrid>
                <a:gridCol w="1424052">
                  <a:extLst>
                    <a:ext uri="{9D8B030D-6E8A-4147-A177-3AD203B41FA5}">
                      <a16:colId xmlns:a16="http://schemas.microsoft.com/office/drawing/2014/main" val="3007636518"/>
                    </a:ext>
                  </a:extLst>
                </a:gridCol>
                <a:gridCol w="1424052">
                  <a:extLst>
                    <a:ext uri="{9D8B030D-6E8A-4147-A177-3AD203B41FA5}">
                      <a16:colId xmlns:a16="http://schemas.microsoft.com/office/drawing/2014/main" val="4004975916"/>
                    </a:ext>
                  </a:extLst>
                </a:gridCol>
              </a:tblGrid>
              <a:tr h="407168">
                <a:tc>
                  <a:txBody>
                    <a:bodyPr/>
                    <a:lstStyle/>
                    <a:p>
                      <a:r>
                        <a:rPr lang="en-US" dirty="0"/>
                        <a:t>Token</a:t>
                      </a:r>
                    </a:p>
                  </a:txBody>
                  <a:tcPr/>
                </a:tc>
                <a:tc>
                  <a:txBody>
                    <a:bodyPr/>
                    <a:lstStyle/>
                    <a:p>
                      <a:r>
                        <a:rPr lang="en-US" dirty="0"/>
                        <a:t>Range</a:t>
                      </a:r>
                    </a:p>
                  </a:txBody>
                  <a:tcPr/>
                </a:tc>
                <a:extLst>
                  <a:ext uri="{0D108BD9-81ED-4DB2-BD59-A6C34878D82A}">
                    <a16:rowId xmlns:a16="http://schemas.microsoft.com/office/drawing/2014/main" val="3052790362"/>
                  </a:ext>
                </a:extLst>
              </a:tr>
              <a:tr h="407168">
                <a:tc>
                  <a:txBody>
                    <a:bodyPr/>
                    <a:lstStyle/>
                    <a:p>
                      <a:r>
                        <a:rPr lang="en-US" dirty="0"/>
                        <a:t>0</a:t>
                      </a:r>
                    </a:p>
                  </a:txBody>
                  <a:tcPr/>
                </a:tc>
                <a:tc>
                  <a:txBody>
                    <a:bodyPr/>
                    <a:lstStyle/>
                    <a:p>
                      <a:r>
                        <a:rPr lang="en-US" dirty="0"/>
                        <a:t>0 -  50</a:t>
                      </a:r>
                    </a:p>
                  </a:txBody>
                  <a:tcPr/>
                </a:tc>
                <a:extLst>
                  <a:ext uri="{0D108BD9-81ED-4DB2-BD59-A6C34878D82A}">
                    <a16:rowId xmlns:a16="http://schemas.microsoft.com/office/drawing/2014/main" val="3248392664"/>
                  </a:ext>
                </a:extLst>
              </a:tr>
              <a:tr h="407168">
                <a:tc>
                  <a:txBody>
                    <a:bodyPr/>
                    <a:lstStyle/>
                    <a:p>
                      <a:endParaRPr lang="en-US"/>
                    </a:p>
                  </a:txBody>
                  <a:tcPr/>
                </a:tc>
                <a:tc>
                  <a:txBody>
                    <a:bodyPr/>
                    <a:lstStyle/>
                    <a:p>
                      <a:endParaRPr lang="en-US" dirty="0"/>
                    </a:p>
                  </a:txBody>
                  <a:tcPr/>
                </a:tc>
                <a:extLst>
                  <a:ext uri="{0D108BD9-81ED-4DB2-BD59-A6C34878D82A}">
                    <a16:rowId xmlns:a16="http://schemas.microsoft.com/office/drawing/2014/main" val="4151466665"/>
                  </a:ext>
                </a:extLst>
              </a:tr>
              <a:tr h="407168">
                <a:tc>
                  <a:txBody>
                    <a:bodyPr/>
                    <a:lstStyle/>
                    <a:p>
                      <a:r>
                        <a:rPr lang="en-US" dirty="0"/>
                        <a:t>51</a:t>
                      </a:r>
                    </a:p>
                  </a:txBody>
                  <a:tcPr/>
                </a:tc>
                <a:tc>
                  <a:txBody>
                    <a:bodyPr/>
                    <a:lstStyle/>
                    <a:p>
                      <a:r>
                        <a:rPr lang="en-US" dirty="0"/>
                        <a:t>51 - 100</a:t>
                      </a:r>
                    </a:p>
                  </a:txBody>
                  <a:tcPr/>
                </a:tc>
                <a:extLst>
                  <a:ext uri="{0D108BD9-81ED-4DB2-BD59-A6C34878D82A}">
                    <a16:rowId xmlns:a16="http://schemas.microsoft.com/office/drawing/2014/main" val="3561329014"/>
                  </a:ext>
                </a:extLst>
              </a:tr>
              <a:tr h="407168">
                <a:tc>
                  <a:txBody>
                    <a:bodyPr/>
                    <a:lstStyle/>
                    <a:p>
                      <a:endParaRPr lang="en-US"/>
                    </a:p>
                  </a:txBody>
                  <a:tcPr/>
                </a:tc>
                <a:tc>
                  <a:txBody>
                    <a:bodyPr/>
                    <a:lstStyle/>
                    <a:p>
                      <a:endParaRPr lang="en-US" dirty="0"/>
                    </a:p>
                  </a:txBody>
                  <a:tcPr/>
                </a:tc>
                <a:extLst>
                  <a:ext uri="{0D108BD9-81ED-4DB2-BD59-A6C34878D82A}">
                    <a16:rowId xmlns:a16="http://schemas.microsoft.com/office/drawing/2014/main" val="1521634059"/>
                  </a:ext>
                </a:extLst>
              </a:tr>
            </a:tbl>
          </a:graphicData>
        </a:graphic>
      </p:graphicFrame>
      <p:sp>
        <p:nvSpPr>
          <p:cNvPr id="9" name="Oval 8">
            <a:extLst>
              <a:ext uri="{FF2B5EF4-FFF2-40B4-BE49-F238E27FC236}">
                <a16:creationId xmlns:a16="http://schemas.microsoft.com/office/drawing/2014/main" id="{98520947-8EDB-4DD6-9954-C7F4FBFB60FC}"/>
              </a:ext>
            </a:extLst>
          </p:cNvPr>
          <p:cNvSpPr/>
          <p:nvPr/>
        </p:nvSpPr>
        <p:spPr>
          <a:xfrm>
            <a:off x="6565251" y="4093656"/>
            <a:ext cx="2017997" cy="16588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0FF84D-F2B4-4C00-A7B3-89484E0D8715}"/>
              </a:ext>
            </a:extLst>
          </p:cNvPr>
          <p:cNvSpPr txBox="1"/>
          <p:nvPr/>
        </p:nvSpPr>
        <p:spPr>
          <a:xfrm>
            <a:off x="7205052" y="4160141"/>
            <a:ext cx="899751" cy="369332"/>
          </a:xfrm>
          <a:prstGeom prst="rect">
            <a:avLst/>
          </a:prstGeom>
          <a:noFill/>
        </p:spPr>
        <p:txBody>
          <a:bodyPr wrap="square" rtlCol="0">
            <a:spAutoFit/>
          </a:bodyPr>
          <a:lstStyle/>
          <a:p>
            <a:r>
              <a:rPr lang="en-US" dirty="0"/>
              <a:t>Server</a:t>
            </a:r>
          </a:p>
        </p:txBody>
      </p:sp>
      <p:pic>
        <p:nvPicPr>
          <p:cNvPr id="11" name="Picture 2" descr="Setting Up Cassandra Cluster for Production with Python">
            <a:extLst>
              <a:ext uri="{FF2B5EF4-FFF2-40B4-BE49-F238E27FC236}">
                <a16:creationId xmlns:a16="http://schemas.microsoft.com/office/drawing/2014/main" id="{9E0AB849-8F9B-4D45-9F9D-45E03D784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622" y="4620530"/>
            <a:ext cx="1647252" cy="4855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7E35C4E-02AB-4722-BF6E-39EAA763163C}"/>
              </a:ext>
            </a:extLst>
          </p:cNvPr>
          <p:cNvSpPr txBox="1"/>
          <p:nvPr/>
        </p:nvSpPr>
        <p:spPr>
          <a:xfrm>
            <a:off x="7159711" y="5263616"/>
            <a:ext cx="946093" cy="369332"/>
          </a:xfrm>
          <a:prstGeom prst="rect">
            <a:avLst/>
          </a:prstGeom>
          <a:noFill/>
        </p:spPr>
        <p:txBody>
          <a:bodyPr wrap="none" rtlCol="0">
            <a:spAutoFit/>
          </a:bodyPr>
          <a:lstStyle/>
          <a:p>
            <a:r>
              <a:rPr lang="en-US" b="1" dirty="0">
                <a:solidFill>
                  <a:srgbClr val="FF0000"/>
                </a:solidFill>
              </a:rPr>
              <a:t>51 - 100</a:t>
            </a:r>
          </a:p>
        </p:txBody>
      </p:sp>
    </p:spTree>
    <p:extLst>
      <p:ext uri="{BB962C8B-B14F-4D97-AF65-F5344CB8AC3E}">
        <p14:creationId xmlns:p14="http://schemas.microsoft.com/office/powerpoint/2010/main" val="2453690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367C-AD47-4062-BA13-F11DCCEF9D03}"/>
              </a:ext>
            </a:extLst>
          </p:cNvPr>
          <p:cNvSpPr>
            <a:spLocks noGrp="1"/>
          </p:cNvSpPr>
          <p:nvPr>
            <p:ph type="title"/>
          </p:nvPr>
        </p:nvSpPr>
        <p:spPr/>
        <p:txBody>
          <a:bodyPr/>
          <a:lstStyle/>
          <a:p>
            <a:r>
              <a:rPr lang="en-US" dirty="0"/>
              <a:t>The cluster</a:t>
            </a:r>
          </a:p>
        </p:txBody>
      </p:sp>
      <p:sp>
        <p:nvSpPr>
          <p:cNvPr id="4" name="Oval 3">
            <a:extLst>
              <a:ext uri="{FF2B5EF4-FFF2-40B4-BE49-F238E27FC236}">
                <a16:creationId xmlns:a16="http://schemas.microsoft.com/office/drawing/2014/main" id="{FF8905DE-29B3-4588-B05D-332FE5F5455F}"/>
              </a:ext>
            </a:extLst>
          </p:cNvPr>
          <p:cNvSpPr/>
          <p:nvPr/>
        </p:nvSpPr>
        <p:spPr>
          <a:xfrm>
            <a:off x="6565251" y="451607"/>
            <a:ext cx="2017997" cy="16588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8E84AA-19F2-456A-A94A-D1562DBCBE51}"/>
              </a:ext>
            </a:extLst>
          </p:cNvPr>
          <p:cNvSpPr txBox="1"/>
          <p:nvPr/>
        </p:nvSpPr>
        <p:spPr>
          <a:xfrm>
            <a:off x="7205052" y="518092"/>
            <a:ext cx="899751" cy="369332"/>
          </a:xfrm>
          <a:prstGeom prst="rect">
            <a:avLst/>
          </a:prstGeom>
          <a:noFill/>
        </p:spPr>
        <p:txBody>
          <a:bodyPr wrap="square" rtlCol="0">
            <a:spAutoFit/>
          </a:bodyPr>
          <a:lstStyle/>
          <a:p>
            <a:r>
              <a:rPr lang="en-US" dirty="0"/>
              <a:t>Server</a:t>
            </a:r>
          </a:p>
        </p:txBody>
      </p:sp>
      <p:pic>
        <p:nvPicPr>
          <p:cNvPr id="6" name="Picture 2" descr="Setting Up Cassandra Cluster for Production with Python">
            <a:extLst>
              <a:ext uri="{FF2B5EF4-FFF2-40B4-BE49-F238E27FC236}">
                <a16:creationId xmlns:a16="http://schemas.microsoft.com/office/drawing/2014/main" id="{948950F3-6250-4F3D-A56F-0F78D043D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622" y="978481"/>
            <a:ext cx="1647252" cy="4855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DCA77-EFC9-4246-97F0-E21181678F05}"/>
              </a:ext>
            </a:extLst>
          </p:cNvPr>
          <p:cNvSpPr txBox="1"/>
          <p:nvPr/>
        </p:nvSpPr>
        <p:spPr>
          <a:xfrm>
            <a:off x="7159711" y="1621567"/>
            <a:ext cx="712054" cy="369332"/>
          </a:xfrm>
          <a:prstGeom prst="rect">
            <a:avLst/>
          </a:prstGeom>
          <a:noFill/>
        </p:spPr>
        <p:txBody>
          <a:bodyPr wrap="none" rtlCol="0">
            <a:spAutoFit/>
          </a:bodyPr>
          <a:lstStyle/>
          <a:p>
            <a:r>
              <a:rPr lang="en-US" b="1" dirty="0">
                <a:solidFill>
                  <a:srgbClr val="FF0000"/>
                </a:solidFill>
              </a:rPr>
              <a:t>0 - 25</a:t>
            </a:r>
          </a:p>
        </p:txBody>
      </p:sp>
      <p:graphicFrame>
        <p:nvGraphicFramePr>
          <p:cNvPr id="8" name="Table 8">
            <a:extLst>
              <a:ext uri="{FF2B5EF4-FFF2-40B4-BE49-F238E27FC236}">
                <a16:creationId xmlns:a16="http://schemas.microsoft.com/office/drawing/2014/main" id="{66CDA99A-FD55-40F5-BC88-3B16E56D8E3C}"/>
              </a:ext>
            </a:extLst>
          </p:cNvPr>
          <p:cNvGraphicFramePr>
            <a:graphicFrameLocks noGrp="1"/>
          </p:cNvGraphicFramePr>
          <p:nvPr>
            <p:extLst>
              <p:ext uri="{D42A27DB-BD31-4B8C-83A1-F6EECF244321}">
                <p14:modId xmlns:p14="http://schemas.microsoft.com/office/powerpoint/2010/main" val="2522560438"/>
              </p:ext>
            </p:extLst>
          </p:nvPr>
        </p:nvGraphicFramePr>
        <p:xfrm>
          <a:off x="361821" y="1911007"/>
          <a:ext cx="2848104" cy="2035840"/>
        </p:xfrm>
        <a:graphic>
          <a:graphicData uri="http://schemas.openxmlformats.org/drawingml/2006/table">
            <a:tbl>
              <a:tblPr firstRow="1" bandRow="1">
                <a:tableStyleId>{E8B1032C-EA38-4F05-BA0D-38AFFFC7BED3}</a:tableStyleId>
              </a:tblPr>
              <a:tblGrid>
                <a:gridCol w="1424052">
                  <a:extLst>
                    <a:ext uri="{9D8B030D-6E8A-4147-A177-3AD203B41FA5}">
                      <a16:colId xmlns:a16="http://schemas.microsoft.com/office/drawing/2014/main" val="3007636518"/>
                    </a:ext>
                  </a:extLst>
                </a:gridCol>
                <a:gridCol w="1424052">
                  <a:extLst>
                    <a:ext uri="{9D8B030D-6E8A-4147-A177-3AD203B41FA5}">
                      <a16:colId xmlns:a16="http://schemas.microsoft.com/office/drawing/2014/main" val="4004975916"/>
                    </a:ext>
                  </a:extLst>
                </a:gridCol>
              </a:tblGrid>
              <a:tr h="407168">
                <a:tc>
                  <a:txBody>
                    <a:bodyPr/>
                    <a:lstStyle/>
                    <a:p>
                      <a:r>
                        <a:rPr lang="en-US" dirty="0"/>
                        <a:t>Token</a:t>
                      </a:r>
                    </a:p>
                  </a:txBody>
                  <a:tcPr/>
                </a:tc>
                <a:tc>
                  <a:txBody>
                    <a:bodyPr/>
                    <a:lstStyle/>
                    <a:p>
                      <a:r>
                        <a:rPr lang="en-US" dirty="0"/>
                        <a:t>Range</a:t>
                      </a:r>
                    </a:p>
                  </a:txBody>
                  <a:tcPr/>
                </a:tc>
                <a:extLst>
                  <a:ext uri="{0D108BD9-81ED-4DB2-BD59-A6C34878D82A}">
                    <a16:rowId xmlns:a16="http://schemas.microsoft.com/office/drawing/2014/main" val="3052790362"/>
                  </a:ext>
                </a:extLst>
              </a:tr>
              <a:tr h="407168">
                <a:tc>
                  <a:txBody>
                    <a:bodyPr/>
                    <a:lstStyle/>
                    <a:p>
                      <a:r>
                        <a:rPr lang="en-US" dirty="0"/>
                        <a:t>0</a:t>
                      </a:r>
                    </a:p>
                  </a:txBody>
                  <a:tcPr/>
                </a:tc>
                <a:tc>
                  <a:txBody>
                    <a:bodyPr/>
                    <a:lstStyle/>
                    <a:p>
                      <a:r>
                        <a:rPr lang="en-US" dirty="0"/>
                        <a:t>0 -  25</a:t>
                      </a:r>
                    </a:p>
                  </a:txBody>
                  <a:tcPr/>
                </a:tc>
                <a:extLst>
                  <a:ext uri="{0D108BD9-81ED-4DB2-BD59-A6C34878D82A}">
                    <a16:rowId xmlns:a16="http://schemas.microsoft.com/office/drawing/2014/main" val="3248392664"/>
                  </a:ext>
                </a:extLst>
              </a:tr>
              <a:tr h="407168">
                <a:tc>
                  <a:txBody>
                    <a:bodyPr/>
                    <a:lstStyle/>
                    <a:p>
                      <a:r>
                        <a:rPr lang="en-US" dirty="0"/>
                        <a:t>26</a:t>
                      </a:r>
                    </a:p>
                  </a:txBody>
                  <a:tcPr/>
                </a:tc>
                <a:tc>
                  <a:txBody>
                    <a:bodyPr/>
                    <a:lstStyle/>
                    <a:p>
                      <a:r>
                        <a:rPr lang="en-US" dirty="0"/>
                        <a:t>26 - 50</a:t>
                      </a:r>
                    </a:p>
                  </a:txBody>
                  <a:tcPr/>
                </a:tc>
                <a:extLst>
                  <a:ext uri="{0D108BD9-81ED-4DB2-BD59-A6C34878D82A}">
                    <a16:rowId xmlns:a16="http://schemas.microsoft.com/office/drawing/2014/main" val="4151466665"/>
                  </a:ext>
                </a:extLst>
              </a:tr>
              <a:tr h="407168">
                <a:tc>
                  <a:txBody>
                    <a:bodyPr/>
                    <a:lstStyle/>
                    <a:p>
                      <a:r>
                        <a:rPr lang="en-US" dirty="0"/>
                        <a:t>51</a:t>
                      </a:r>
                    </a:p>
                  </a:txBody>
                  <a:tcPr/>
                </a:tc>
                <a:tc>
                  <a:txBody>
                    <a:bodyPr/>
                    <a:lstStyle/>
                    <a:p>
                      <a:r>
                        <a:rPr lang="en-US" dirty="0"/>
                        <a:t>51 - 75</a:t>
                      </a:r>
                    </a:p>
                  </a:txBody>
                  <a:tcPr/>
                </a:tc>
                <a:extLst>
                  <a:ext uri="{0D108BD9-81ED-4DB2-BD59-A6C34878D82A}">
                    <a16:rowId xmlns:a16="http://schemas.microsoft.com/office/drawing/2014/main" val="3561329014"/>
                  </a:ext>
                </a:extLst>
              </a:tr>
              <a:tr h="407168">
                <a:tc>
                  <a:txBody>
                    <a:bodyPr/>
                    <a:lstStyle/>
                    <a:p>
                      <a:r>
                        <a:rPr lang="en-US" dirty="0"/>
                        <a:t>76</a:t>
                      </a:r>
                    </a:p>
                  </a:txBody>
                  <a:tcPr/>
                </a:tc>
                <a:tc>
                  <a:txBody>
                    <a:bodyPr/>
                    <a:lstStyle/>
                    <a:p>
                      <a:r>
                        <a:rPr lang="en-US" dirty="0"/>
                        <a:t>76 - 100</a:t>
                      </a:r>
                    </a:p>
                  </a:txBody>
                  <a:tcPr/>
                </a:tc>
                <a:extLst>
                  <a:ext uri="{0D108BD9-81ED-4DB2-BD59-A6C34878D82A}">
                    <a16:rowId xmlns:a16="http://schemas.microsoft.com/office/drawing/2014/main" val="1521634059"/>
                  </a:ext>
                </a:extLst>
              </a:tr>
            </a:tbl>
          </a:graphicData>
        </a:graphic>
      </p:graphicFrame>
      <p:sp>
        <p:nvSpPr>
          <p:cNvPr id="9" name="Oval 8">
            <a:extLst>
              <a:ext uri="{FF2B5EF4-FFF2-40B4-BE49-F238E27FC236}">
                <a16:creationId xmlns:a16="http://schemas.microsoft.com/office/drawing/2014/main" id="{98520947-8EDB-4DD6-9954-C7F4FBFB60FC}"/>
              </a:ext>
            </a:extLst>
          </p:cNvPr>
          <p:cNvSpPr/>
          <p:nvPr/>
        </p:nvSpPr>
        <p:spPr>
          <a:xfrm>
            <a:off x="6565251" y="4093656"/>
            <a:ext cx="2017997" cy="16588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0FF84D-F2B4-4C00-A7B3-89484E0D8715}"/>
              </a:ext>
            </a:extLst>
          </p:cNvPr>
          <p:cNvSpPr txBox="1"/>
          <p:nvPr/>
        </p:nvSpPr>
        <p:spPr>
          <a:xfrm>
            <a:off x="7205052" y="4160141"/>
            <a:ext cx="899751" cy="369332"/>
          </a:xfrm>
          <a:prstGeom prst="rect">
            <a:avLst/>
          </a:prstGeom>
          <a:noFill/>
        </p:spPr>
        <p:txBody>
          <a:bodyPr wrap="square" rtlCol="0">
            <a:spAutoFit/>
          </a:bodyPr>
          <a:lstStyle/>
          <a:p>
            <a:r>
              <a:rPr lang="en-US" dirty="0"/>
              <a:t>Server</a:t>
            </a:r>
          </a:p>
        </p:txBody>
      </p:sp>
      <p:pic>
        <p:nvPicPr>
          <p:cNvPr id="11" name="Picture 2" descr="Setting Up Cassandra Cluster for Production with Python">
            <a:extLst>
              <a:ext uri="{FF2B5EF4-FFF2-40B4-BE49-F238E27FC236}">
                <a16:creationId xmlns:a16="http://schemas.microsoft.com/office/drawing/2014/main" id="{9E0AB849-8F9B-4D45-9F9D-45E03D784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622" y="4620530"/>
            <a:ext cx="1647252" cy="4855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7E35C4E-02AB-4722-BF6E-39EAA763163C}"/>
              </a:ext>
            </a:extLst>
          </p:cNvPr>
          <p:cNvSpPr txBox="1"/>
          <p:nvPr/>
        </p:nvSpPr>
        <p:spPr>
          <a:xfrm>
            <a:off x="7159711" y="5263616"/>
            <a:ext cx="946093" cy="369332"/>
          </a:xfrm>
          <a:prstGeom prst="rect">
            <a:avLst/>
          </a:prstGeom>
          <a:noFill/>
        </p:spPr>
        <p:txBody>
          <a:bodyPr wrap="none" rtlCol="0">
            <a:spAutoFit/>
          </a:bodyPr>
          <a:lstStyle/>
          <a:p>
            <a:r>
              <a:rPr lang="en-US" b="1" dirty="0">
                <a:solidFill>
                  <a:srgbClr val="FF0000"/>
                </a:solidFill>
              </a:rPr>
              <a:t>76 - 100</a:t>
            </a:r>
          </a:p>
        </p:txBody>
      </p:sp>
      <p:sp>
        <p:nvSpPr>
          <p:cNvPr id="13" name="Oval 12">
            <a:extLst>
              <a:ext uri="{FF2B5EF4-FFF2-40B4-BE49-F238E27FC236}">
                <a16:creationId xmlns:a16="http://schemas.microsoft.com/office/drawing/2014/main" id="{97CC42D1-2F4B-46DF-9C83-AB34CC230AE9}"/>
              </a:ext>
            </a:extLst>
          </p:cNvPr>
          <p:cNvSpPr/>
          <p:nvPr/>
        </p:nvSpPr>
        <p:spPr>
          <a:xfrm>
            <a:off x="3893751" y="2110470"/>
            <a:ext cx="2017997" cy="16588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26BB7A2-F4A2-4495-9C60-D7F69EC57213}"/>
              </a:ext>
            </a:extLst>
          </p:cNvPr>
          <p:cNvSpPr txBox="1"/>
          <p:nvPr/>
        </p:nvSpPr>
        <p:spPr>
          <a:xfrm>
            <a:off x="4533552" y="2176955"/>
            <a:ext cx="899751" cy="369332"/>
          </a:xfrm>
          <a:prstGeom prst="rect">
            <a:avLst/>
          </a:prstGeom>
          <a:noFill/>
        </p:spPr>
        <p:txBody>
          <a:bodyPr wrap="square" rtlCol="0">
            <a:spAutoFit/>
          </a:bodyPr>
          <a:lstStyle/>
          <a:p>
            <a:r>
              <a:rPr lang="en-US" dirty="0"/>
              <a:t>Server</a:t>
            </a:r>
          </a:p>
        </p:txBody>
      </p:sp>
      <p:pic>
        <p:nvPicPr>
          <p:cNvPr id="15" name="Picture 2" descr="Setting Up Cassandra Cluster for Production with Python">
            <a:extLst>
              <a:ext uri="{FF2B5EF4-FFF2-40B4-BE49-F238E27FC236}">
                <a16:creationId xmlns:a16="http://schemas.microsoft.com/office/drawing/2014/main" id="{77A0D6C6-5478-4933-A40D-8096A7C33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122" y="2637344"/>
            <a:ext cx="1647252" cy="4855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849CB1C-1941-4DE4-B611-2CF0906A845D}"/>
              </a:ext>
            </a:extLst>
          </p:cNvPr>
          <p:cNvSpPr txBox="1"/>
          <p:nvPr/>
        </p:nvSpPr>
        <p:spPr>
          <a:xfrm>
            <a:off x="4488211" y="3280430"/>
            <a:ext cx="829073" cy="369332"/>
          </a:xfrm>
          <a:prstGeom prst="rect">
            <a:avLst/>
          </a:prstGeom>
          <a:noFill/>
        </p:spPr>
        <p:txBody>
          <a:bodyPr wrap="none" rtlCol="0">
            <a:spAutoFit/>
          </a:bodyPr>
          <a:lstStyle/>
          <a:p>
            <a:r>
              <a:rPr lang="en-US" b="1" dirty="0">
                <a:solidFill>
                  <a:srgbClr val="FF0000"/>
                </a:solidFill>
              </a:rPr>
              <a:t>51 - 75</a:t>
            </a:r>
          </a:p>
        </p:txBody>
      </p:sp>
      <p:sp>
        <p:nvSpPr>
          <p:cNvPr id="17" name="Oval 16">
            <a:extLst>
              <a:ext uri="{FF2B5EF4-FFF2-40B4-BE49-F238E27FC236}">
                <a16:creationId xmlns:a16="http://schemas.microsoft.com/office/drawing/2014/main" id="{B0138C1F-A915-4C4B-94E0-2CEB865C4664}"/>
              </a:ext>
            </a:extLst>
          </p:cNvPr>
          <p:cNvSpPr/>
          <p:nvPr/>
        </p:nvSpPr>
        <p:spPr>
          <a:xfrm>
            <a:off x="9563488" y="2110470"/>
            <a:ext cx="2017997" cy="16588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FE5A928-EF31-445D-882A-B2DA9CEE38D3}"/>
              </a:ext>
            </a:extLst>
          </p:cNvPr>
          <p:cNvSpPr txBox="1"/>
          <p:nvPr/>
        </p:nvSpPr>
        <p:spPr>
          <a:xfrm>
            <a:off x="10203289" y="2176955"/>
            <a:ext cx="899751" cy="369332"/>
          </a:xfrm>
          <a:prstGeom prst="rect">
            <a:avLst/>
          </a:prstGeom>
          <a:noFill/>
        </p:spPr>
        <p:txBody>
          <a:bodyPr wrap="square" rtlCol="0">
            <a:spAutoFit/>
          </a:bodyPr>
          <a:lstStyle/>
          <a:p>
            <a:r>
              <a:rPr lang="en-US" dirty="0"/>
              <a:t>Server</a:t>
            </a:r>
          </a:p>
        </p:txBody>
      </p:sp>
      <p:pic>
        <p:nvPicPr>
          <p:cNvPr id="19" name="Picture 2" descr="Setting Up Cassandra Cluster for Production with Python">
            <a:extLst>
              <a:ext uri="{FF2B5EF4-FFF2-40B4-BE49-F238E27FC236}">
                <a16:creationId xmlns:a16="http://schemas.microsoft.com/office/drawing/2014/main" id="{08EE4B6A-520A-4684-BEE3-AC0019684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8859" y="2637344"/>
            <a:ext cx="1647252" cy="48559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E29B910-DB12-4140-B17E-3BB57B960CAC}"/>
              </a:ext>
            </a:extLst>
          </p:cNvPr>
          <p:cNvSpPr txBox="1"/>
          <p:nvPr/>
        </p:nvSpPr>
        <p:spPr>
          <a:xfrm>
            <a:off x="10157948" y="3280430"/>
            <a:ext cx="829073" cy="369332"/>
          </a:xfrm>
          <a:prstGeom prst="rect">
            <a:avLst/>
          </a:prstGeom>
          <a:noFill/>
        </p:spPr>
        <p:txBody>
          <a:bodyPr wrap="none" rtlCol="0">
            <a:spAutoFit/>
          </a:bodyPr>
          <a:lstStyle/>
          <a:p>
            <a:r>
              <a:rPr lang="en-US" b="1" dirty="0">
                <a:solidFill>
                  <a:srgbClr val="FF0000"/>
                </a:solidFill>
              </a:rPr>
              <a:t>26 - 50</a:t>
            </a:r>
          </a:p>
        </p:txBody>
      </p:sp>
    </p:spTree>
    <p:extLst>
      <p:ext uri="{BB962C8B-B14F-4D97-AF65-F5344CB8AC3E}">
        <p14:creationId xmlns:p14="http://schemas.microsoft.com/office/powerpoint/2010/main" val="471727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68F2-E4C6-4689-88AD-B17011EFCF53}"/>
              </a:ext>
            </a:extLst>
          </p:cNvPr>
          <p:cNvSpPr>
            <a:spLocks noGrp="1"/>
          </p:cNvSpPr>
          <p:nvPr>
            <p:ph type="title"/>
          </p:nvPr>
        </p:nvSpPr>
        <p:spPr/>
        <p:txBody>
          <a:bodyPr/>
          <a:lstStyle/>
          <a:p>
            <a:r>
              <a:rPr lang="en-US" dirty="0"/>
              <a:t>Structure of Data Today</a:t>
            </a:r>
          </a:p>
        </p:txBody>
      </p:sp>
      <p:pic>
        <p:nvPicPr>
          <p:cNvPr id="5" name="Content Placeholder 4" descr="A screenshot of a cell phone&#10;&#10;Description automatically generated">
            <a:extLst>
              <a:ext uri="{FF2B5EF4-FFF2-40B4-BE49-F238E27FC236}">
                <a16:creationId xmlns:a16="http://schemas.microsoft.com/office/drawing/2014/main" id="{8CCB54F7-2EF4-4B43-8973-4FB1E9B7B8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1446" y="2056293"/>
            <a:ext cx="7848741" cy="3588279"/>
          </a:xfrm>
        </p:spPr>
      </p:pic>
    </p:spTree>
    <p:extLst>
      <p:ext uri="{BB962C8B-B14F-4D97-AF65-F5344CB8AC3E}">
        <p14:creationId xmlns:p14="http://schemas.microsoft.com/office/powerpoint/2010/main" val="201315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0885-30C7-49E5-BD05-C948791B1191}"/>
              </a:ext>
            </a:extLst>
          </p:cNvPr>
          <p:cNvSpPr>
            <a:spLocks noGrp="1"/>
          </p:cNvSpPr>
          <p:nvPr>
            <p:ph type="title"/>
          </p:nvPr>
        </p:nvSpPr>
        <p:spPr/>
        <p:txBody>
          <a:bodyPr/>
          <a:lstStyle/>
          <a:p>
            <a:r>
              <a:rPr lang="en-US" dirty="0"/>
              <a:t>Replication</a:t>
            </a:r>
          </a:p>
        </p:txBody>
      </p:sp>
      <p:sp>
        <p:nvSpPr>
          <p:cNvPr id="4" name="Oval 3">
            <a:extLst>
              <a:ext uri="{FF2B5EF4-FFF2-40B4-BE49-F238E27FC236}">
                <a16:creationId xmlns:a16="http://schemas.microsoft.com/office/drawing/2014/main" id="{6788E32A-B7EE-426B-84F1-F8B1E6368417}"/>
              </a:ext>
            </a:extLst>
          </p:cNvPr>
          <p:cNvSpPr/>
          <p:nvPr/>
        </p:nvSpPr>
        <p:spPr>
          <a:xfrm>
            <a:off x="7269529" y="861256"/>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31D5C5-63C9-4C52-8EAB-A1251D9C5BA3}"/>
              </a:ext>
            </a:extLst>
          </p:cNvPr>
          <p:cNvSpPr txBox="1"/>
          <p:nvPr/>
        </p:nvSpPr>
        <p:spPr>
          <a:xfrm>
            <a:off x="7668454" y="327381"/>
            <a:ext cx="899751" cy="369332"/>
          </a:xfrm>
          <a:prstGeom prst="rect">
            <a:avLst/>
          </a:prstGeom>
          <a:noFill/>
        </p:spPr>
        <p:txBody>
          <a:bodyPr wrap="square" rtlCol="0">
            <a:spAutoFit/>
          </a:bodyPr>
          <a:lstStyle/>
          <a:p>
            <a:r>
              <a:rPr lang="en-US" b="1" dirty="0"/>
              <a:t>DC 1</a:t>
            </a:r>
          </a:p>
        </p:txBody>
      </p:sp>
      <p:sp>
        <p:nvSpPr>
          <p:cNvPr id="6" name="TextBox 5">
            <a:extLst>
              <a:ext uri="{FF2B5EF4-FFF2-40B4-BE49-F238E27FC236}">
                <a16:creationId xmlns:a16="http://schemas.microsoft.com/office/drawing/2014/main" id="{5A3CBDAE-3288-4DC8-9A47-5006F40DB2DF}"/>
              </a:ext>
            </a:extLst>
          </p:cNvPr>
          <p:cNvSpPr txBox="1"/>
          <p:nvPr/>
        </p:nvSpPr>
        <p:spPr>
          <a:xfrm>
            <a:off x="7642076" y="969712"/>
            <a:ext cx="952505" cy="646331"/>
          </a:xfrm>
          <a:prstGeom prst="rect">
            <a:avLst/>
          </a:prstGeom>
          <a:noFill/>
        </p:spPr>
        <p:txBody>
          <a:bodyPr wrap="none" rtlCol="0">
            <a:spAutoFit/>
          </a:bodyPr>
          <a:lstStyle/>
          <a:p>
            <a:pPr algn="ctr"/>
            <a:r>
              <a:rPr lang="en-US" dirty="0">
                <a:solidFill>
                  <a:schemeClr val="bg1"/>
                </a:solidFill>
              </a:rPr>
              <a:t>10.0.0.1</a:t>
            </a:r>
          </a:p>
          <a:p>
            <a:pPr algn="ctr"/>
            <a:r>
              <a:rPr lang="en-US" dirty="0">
                <a:solidFill>
                  <a:schemeClr val="bg1"/>
                </a:solidFill>
              </a:rPr>
              <a:t>00 - 25</a:t>
            </a:r>
          </a:p>
        </p:txBody>
      </p:sp>
      <p:sp>
        <p:nvSpPr>
          <p:cNvPr id="9" name="Oval 8">
            <a:extLst>
              <a:ext uri="{FF2B5EF4-FFF2-40B4-BE49-F238E27FC236}">
                <a16:creationId xmlns:a16="http://schemas.microsoft.com/office/drawing/2014/main" id="{B29ED512-B68E-4A78-8F5F-DA175DBE2187}"/>
              </a:ext>
            </a:extLst>
          </p:cNvPr>
          <p:cNvSpPr/>
          <p:nvPr/>
        </p:nvSpPr>
        <p:spPr>
          <a:xfrm>
            <a:off x="9752148" y="2599568"/>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94684C-3394-45DA-9420-AD39947530EF}"/>
              </a:ext>
            </a:extLst>
          </p:cNvPr>
          <p:cNvSpPr txBox="1"/>
          <p:nvPr/>
        </p:nvSpPr>
        <p:spPr>
          <a:xfrm>
            <a:off x="10129504" y="2708024"/>
            <a:ext cx="942887" cy="646331"/>
          </a:xfrm>
          <a:prstGeom prst="rect">
            <a:avLst/>
          </a:prstGeom>
          <a:noFill/>
        </p:spPr>
        <p:txBody>
          <a:bodyPr wrap="none" rtlCol="0">
            <a:spAutoFit/>
          </a:bodyPr>
          <a:lstStyle/>
          <a:p>
            <a:pPr algn="ctr"/>
            <a:r>
              <a:rPr lang="en-US" dirty="0">
                <a:solidFill>
                  <a:schemeClr val="bg1"/>
                </a:solidFill>
              </a:rPr>
              <a:t>10.0.0.2</a:t>
            </a:r>
          </a:p>
          <a:p>
            <a:pPr algn="ctr"/>
            <a:r>
              <a:rPr lang="en-US" dirty="0">
                <a:solidFill>
                  <a:schemeClr val="bg1"/>
                </a:solidFill>
              </a:rPr>
              <a:t>26 - 50</a:t>
            </a:r>
          </a:p>
        </p:txBody>
      </p:sp>
      <p:sp>
        <p:nvSpPr>
          <p:cNvPr id="11" name="Oval 10">
            <a:extLst>
              <a:ext uri="{FF2B5EF4-FFF2-40B4-BE49-F238E27FC236}">
                <a16:creationId xmlns:a16="http://schemas.microsoft.com/office/drawing/2014/main" id="{B397A006-3D64-4979-AD75-FC428A2630B7}"/>
              </a:ext>
            </a:extLst>
          </p:cNvPr>
          <p:cNvSpPr/>
          <p:nvPr/>
        </p:nvSpPr>
        <p:spPr>
          <a:xfrm>
            <a:off x="7269529" y="4671451"/>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5BC68A-139C-4522-8028-7F07AC835F1E}"/>
              </a:ext>
            </a:extLst>
          </p:cNvPr>
          <p:cNvSpPr txBox="1"/>
          <p:nvPr/>
        </p:nvSpPr>
        <p:spPr>
          <a:xfrm>
            <a:off x="7646885" y="4779907"/>
            <a:ext cx="942887" cy="646331"/>
          </a:xfrm>
          <a:prstGeom prst="rect">
            <a:avLst/>
          </a:prstGeom>
          <a:noFill/>
        </p:spPr>
        <p:txBody>
          <a:bodyPr wrap="none" rtlCol="0">
            <a:spAutoFit/>
          </a:bodyPr>
          <a:lstStyle/>
          <a:p>
            <a:pPr algn="ctr"/>
            <a:r>
              <a:rPr lang="en-US" dirty="0">
                <a:solidFill>
                  <a:schemeClr val="bg1"/>
                </a:solidFill>
              </a:rPr>
              <a:t>10.0.0.3</a:t>
            </a:r>
          </a:p>
          <a:p>
            <a:pPr algn="ctr"/>
            <a:r>
              <a:rPr lang="en-US" dirty="0">
                <a:solidFill>
                  <a:schemeClr val="bg1"/>
                </a:solidFill>
              </a:rPr>
              <a:t>51 - 75</a:t>
            </a:r>
          </a:p>
        </p:txBody>
      </p:sp>
      <p:sp>
        <p:nvSpPr>
          <p:cNvPr id="13" name="Oval 12">
            <a:extLst>
              <a:ext uri="{FF2B5EF4-FFF2-40B4-BE49-F238E27FC236}">
                <a16:creationId xmlns:a16="http://schemas.microsoft.com/office/drawing/2014/main" id="{3223F957-0D52-42AF-BE63-EB91A990A390}"/>
              </a:ext>
            </a:extLst>
          </p:cNvPr>
          <p:cNvSpPr/>
          <p:nvPr/>
        </p:nvSpPr>
        <p:spPr>
          <a:xfrm>
            <a:off x="5222862" y="2731350"/>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9A91BD-4FBB-4A2B-AFDA-94C4053C4991}"/>
              </a:ext>
            </a:extLst>
          </p:cNvPr>
          <p:cNvSpPr txBox="1"/>
          <p:nvPr/>
        </p:nvSpPr>
        <p:spPr>
          <a:xfrm>
            <a:off x="5595409" y="2839806"/>
            <a:ext cx="952505" cy="646331"/>
          </a:xfrm>
          <a:prstGeom prst="rect">
            <a:avLst/>
          </a:prstGeom>
          <a:noFill/>
        </p:spPr>
        <p:txBody>
          <a:bodyPr wrap="none" rtlCol="0">
            <a:spAutoFit/>
          </a:bodyPr>
          <a:lstStyle/>
          <a:p>
            <a:pPr algn="ctr"/>
            <a:r>
              <a:rPr lang="en-US" dirty="0">
                <a:solidFill>
                  <a:schemeClr val="bg1"/>
                </a:solidFill>
              </a:rPr>
              <a:t>10.0.0.4</a:t>
            </a:r>
          </a:p>
          <a:p>
            <a:pPr algn="ctr"/>
            <a:r>
              <a:rPr lang="en-US" dirty="0">
                <a:solidFill>
                  <a:schemeClr val="bg1"/>
                </a:solidFill>
              </a:rPr>
              <a:t>76 - 100</a:t>
            </a:r>
          </a:p>
        </p:txBody>
      </p:sp>
      <p:graphicFrame>
        <p:nvGraphicFramePr>
          <p:cNvPr id="16" name="Table 8">
            <a:extLst>
              <a:ext uri="{FF2B5EF4-FFF2-40B4-BE49-F238E27FC236}">
                <a16:creationId xmlns:a16="http://schemas.microsoft.com/office/drawing/2014/main" id="{F75794EA-8F43-47C6-876D-95883F31DF7C}"/>
              </a:ext>
            </a:extLst>
          </p:cNvPr>
          <p:cNvGraphicFramePr>
            <a:graphicFrameLocks noGrp="1"/>
          </p:cNvGraphicFramePr>
          <p:nvPr>
            <p:extLst>
              <p:ext uri="{D42A27DB-BD31-4B8C-83A1-F6EECF244321}">
                <p14:modId xmlns:p14="http://schemas.microsoft.com/office/powerpoint/2010/main" val="615284091"/>
              </p:ext>
            </p:extLst>
          </p:nvPr>
        </p:nvGraphicFramePr>
        <p:xfrm>
          <a:off x="109894" y="4457035"/>
          <a:ext cx="2036148" cy="2035840"/>
        </p:xfrm>
        <a:graphic>
          <a:graphicData uri="http://schemas.openxmlformats.org/drawingml/2006/table">
            <a:tbl>
              <a:tblPr firstRow="1" bandRow="1">
                <a:tableStyleId>{E8B1032C-EA38-4F05-BA0D-38AFFFC7BED3}</a:tableStyleId>
              </a:tblPr>
              <a:tblGrid>
                <a:gridCol w="1018074">
                  <a:extLst>
                    <a:ext uri="{9D8B030D-6E8A-4147-A177-3AD203B41FA5}">
                      <a16:colId xmlns:a16="http://schemas.microsoft.com/office/drawing/2014/main" val="3007636518"/>
                    </a:ext>
                  </a:extLst>
                </a:gridCol>
                <a:gridCol w="1018074">
                  <a:extLst>
                    <a:ext uri="{9D8B030D-6E8A-4147-A177-3AD203B41FA5}">
                      <a16:colId xmlns:a16="http://schemas.microsoft.com/office/drawing/2014/main" val="4004975916"/>
                    </a:ext>
                  </a:extLst>
                </a:gridCol>
              </a:tblGrid>
              <a:tr h="407168">
                <a:tc>
                  <a:txBody>
                    <a:bodyPr/>
                    <a:lstStyle/>
                    <a:p>
                      <a:r>
                        <a:rPr lang="en-US" dirty="0"/>
                        <a:t>Node</a:t>
                      </a:r>
                    </a:p>
                  </a:txBody>
                  <a:tcPr/>
                </a:tc>
                <a:tc>
                  <a:txBody>
                    <a:bodyPr/>
                    <a:lstStyle/>
                    <a:p>
                      <a:r>
                        <a:rPr lang="en-US" dirty="0"/>
                        <a:t>Primary</a:t>
                      </a:r>
                    </a:p>
                  </a:txBody>
                  <a:tcPr/>
                </a:tc>
                <a:extLst>
                  <a:ext uri="{0D108BD9-81ED-4DB2-BD59-A6C34878D82A}">
                    <a16:rowId xmlns:a16="http://schemas.microsoft.com/office/drawing/2014/main" val="3052790362"/>
                  </a:ext>
                </a:extLst>
              </a:tr>
              <a:tr h="407168">
                <a:tc>
                  <a:txBody>
                    <a:bodyPr/>
                    <a:lstStyle/>
                    <a:p>
                      <a:r>
                        <a:rPr lang="en-US" dirty="0"/>
                        <a:t>10.0.0.1</a:t>
                      </a:r>
                    </a:p>
                  </a:txBody>
                  <a:tcPr/>
                </a:tc>
                <a:tc>
                  <a:txBody>
                    <a:bodyPr/>
                    <a:lstStyle/>
                    <a:p>
                      <a:r>
                        <a:rPr lang="en-US" dirty="0"/>
                        <a:t>0 -  25</a:t>
                      </a:r>
                    </a:p>
                  </a:txBody>
                  <a:tcPr/>
                </a:tc>
                <a:extLst>
                  <a:ext uri="{0D108BD9-81ED-4DB2-BD59-A6C34878D82A}">
                    <a16:rowId xmlns:a16="http://schemas.microsoft.com/office/drawing/2014/main" val="3248392664"/>
                  </a:ext>
                </a:extLst>
              </a:tr>
              <a:tr h="407168">
                <a:tc>
                  <a:txBody>
                    <a:bodyPr/>
                    <a:lstStyle/>
                    <a:p>
                      <a:r>
                        <a:rPr lang="en-US" dirty="0"/>
                        <a:t>10.0.0.2</a:t>
                      </a:r>
                    </a:p>
                  </a:txBody>
                  <a:tcPr/>
                </a:tc>
                <a:tc>
                  <a:txBody>
                    <a:bodyPr/>
                    <a:lstStyle/>
                    <a:p>
                      <a:r>
                        <a:rPr lang="en-US" dirty="0"/>
                        <a:t>26 - 50</a:t>
                      </a:r>
                    </a:p>
                  </a:txBody>
                  <a:tcPr/>
                </a:tc>
                <a:extLst>
                  <a:ext uri="{0D108BD9-81ED-4DB2-BD59-A6C34878D82A}">
                    <a16:rowId xmlns:a16="http://schemas.microsoft.com/office/drawing/2014/main" val="4151466665"/>
                  </a:ext>
                </a:extLst>
              </a:tr>
              <a:tr h="407168">
                <a:tc>
                  <a:txBody>
                    <a:bodyPr/>
                    <a:lstStyle/>
                    <a:p>
                      <a:r>
                        <a:rPr lang="en-US" dirty="0"/>
                        <a:t>10.0.0.3</a:t>
                      </a:r>
                    </a:p>
                  </a:txBody>
                  <a:tcPr/>
                </a:tc>
                <a:tc>
                  <a:txBody>
                    <a:bodyPr/>
                    <a:lstStyle/>
                    <a:p>
                      <a:r>
                        <a:rPr lang="en-US" dirty="0"/>
                        <a:t>51 - 75</a:t>
                      </a:r>
                    </a:p>
                  </a:txBody>
                  <a:tcPr/>
                </a:tc>
                <a:extLst>
                  <a:ext uri="{0D108BD9-81ED-4DB2-BD59-A6C34878D82A}">
                    <a16:rowId xmlns:a16="http://schemas.microsoft.com/office/drawing/2014/main" val="3561329014"/>
                  </a:ext>
                </a:extLst>
              </a:tr>
              <a:tr h="407168">
                <a:tc>
                  <a:txBody>
                    <a:bodyPr/>
                    <a:lstStyle/>
                    <a:p>
                      <a:r>
                        <a:rPr lang="en-US" dirty="0"/>
                        <a:t>10.0.0.4</a:t>
                      </a:r>
                    </a:p>
                  </a:txBody>
                  <a:tcPr/>
                </a:tc>
                <a:tc>
                  <a:txBody>
                    <a:bodyPr/>
                    <a:lstStyle/>
                    <a:p>
                      <a:r>
                        <a:rPr lang="en-US" dirty="0"/>
                        <a:t>76 - 100</a:t>
                      </a:r>
                    </a:p>
                  </a:txBody>
                  <a:tcPr/>
                </a:tc>
                <a:extLst>
                  <a:ext uri="{0D108BD9-81ED-4DB2-BD59-A6C34878D82A}">
                    <a16:rowId xmlns:a16="http://schemas.microsoft.com/office/drawing/2014/main" val="1521634059"/>
                  </a:ext>
                </a:extLst>
              </a:tr>
            </a:tbl>
          </a:graphicData>
        </a:graphic>
      </p:graphicFrame>
      <p:sp>
        <p:nvSpPr>
          <p:cNvPr id="17" name="TextBox 16">
            <a:extLst>
              <a:ext uri="{FF2B5EF4-FFF2-40B4-BE49-F238E27FC236}">
                <a16:creationId xmlns:a16="http://schemas.microsoft.com/office/drawing/2014/main" id="{A1845B01-AAC8-423D-BBED-17111914CD1A}"/>
              </a:ext>
            </a:extLst>
          </p:cNvPr>
          <p:cNvSpPr txBox="1"/>
          <p:nvPr/>
        </p:nvSpPr>
        <p:spPr>
          <a:xfrm>
            <a:off x="109894" y="3889099"/>
            <a:ext cx="1662922" cy="369332"/>
          </a:xfrm>
          <a:prstGeom prst="rect">
            <a:avLst/>
          </a:prstGeom>
          <a:noFill/>
        </p:spPr>
        <p:txBody>
          <a:bodyPr wrap="square" rtlCol="0">
            <a:spAutoFit/>
          </a:bodyPr>
          <a:lstStyle/>
          <a:p>
            <a:r>
              <a:rPr lang="en-US" dirty="0"/>
              <a:t>DC 1 : RF = 1</a:t>
            </a:r>
          </a:p>
        </p:txBody>
      </p:sp>
    </p:spTree>
    <p:extLst>
      <p:ext uri="{BB962C8B-B14F-4D97-AF65-F5344CB8AC3E}">
        <p14:creationId xmlns:p14="http://schemas.microsoft.com/office/powerpoint/2010/main" val="317784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0885-30C7-49E5-BD05-C948791B1191}"/>
              </a:ext>
            </a:extLst>
          </p:cNvPr>
          <p:cNvSpPr>
            <a:spLocks noGrp="1"/>
          </p:cNvSpPr>
          <p:nvPr>
            <p:ph type="title"/>
          </p:nvPr>
        </p:nvSpPr>
        <p:spPr/>
        <p:txBody>
          <a:bodyPr/>
          <a:lstStyle/>
          <a:p>
            <a:r>
              <a:rPr lang="en-US" dirty="0"/>
              <a:t>Replication</a:t>
            </a:r>
          </a:p>
        </p:txBody>
      </p:sp>
      <p:sp>
        <p:nvSpPr>
          <p:cNvPr id="4" name="Oval 3">
            <a:extLst>
              <a:ext uri="{FF2B5EF4-FFF2-40B4-BE49-F238E27FC236}">
                <a16:creationId xmlns:a16="http://schemas.microsoft.com/office/drawing/2014/main" id="{6788E32A-B7EE-426B-84F1-F8B1E6368417}"/>
              </a:ext>
            </a:extLst>
          </p:cNvPr>
          <p:cNvSpPr/>
          <p:nvPr/>
        </p:nvSpPr>
        <p:spPr>
          <a:xfrm>
            <a:off x="7269529" y="861256"/>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rgbClr val="C00000"/>
                </a:solidFill>
              </a:rPr>
              <a:t>76 - 100</a:t>
            </a:r>
          </a:p>
        </p:txBody>
      </p:sp>
      <p:sp>
        <p:nvSpPr>
          <p:cNvPr id="5" name="TextBox 4">
            <a:extLst>
              <a:ext uri="{FF2B5EF4-FFF2-40B4-BE49-F238E27FC236}">
                <a16:creationId xmlns:a16="http://schemas.microsoft.com/office/drawing/2014/main" id="{1331D5C5-63C9-4C52-8EAB-A1251D9C5BA3}"/>
              </a:ext>
            </a:extLst>
          </p:cNvPr>
          <p:cNvSpPr txBox="1"/>
          <p:nvPr/>
        </p:nvSpPr>
        <p:spPr>
          <a:xfrm>
            <a:off x="7668454" y="327381"/>
            <a:ext cx="899751" cy="369332"/>
          </a:xfrm>
          <a:prstGeom prst="rect">
            <a:avLst/>
          </a:prstGeom>
          <a:noFill/>
        </p:spPr>
        <p:txBody>
          <a:bodyPr wrap="square" rtlCol="0">
            <a:spAutoFit/>
          </a:bodyPr>
          <a:lstStyle/>
          <a:p>
            <a:r>
              <a:rPr lang="en-US" b="1" dirty="0"/>
              <a:t>DC 1</a:t>
            </a:r>
          </a:p>
        </p:txBody>
      </p:sp>
      <p:sp>
        <p:nvSpPr>
          <p:cNvPr id="6" name="TextBox 5">
            <a:extLst>
              <a:ext uri="{FF2B5EF4-FFF2-40B4-BE49-F238E27FC236}">
                <a16:creationId xmlns:a16="http://schemas.microsoft.com/office/drawing/2014/main" id="{5A3CBDAE-3288-4DC8-9A47-5006F40DB2DF}"/>
              </a:ext>
            </a:extLst>
          </p:cNvPr>
          <p:cNvSpPr txBox="1"/>
          <p:nvPr/>
        </p:nvSpPr>
        <p:spPr>
          <a:xfrm>
            <a:off x="7642076" y="969712"/>
            <a:ext cx="952505" cy="646331"/>
          </a:xfrm>
          <a:prstGeom prst="rect">
            <a:avLst/>
          </a:prstGeom>
          <a:noFill/>
        </p:spPr>
        <p:txBody>
          <a:bodyPr wrap="none" rtlCol="0">
            <a:spAutoFit/>
          </a:bodyPr>
          <a:lstStyle/>
          <a:p>
            <a:pPr algn="ctr"/>
            <a:r>
              <a:rPr lang="en-US" dirty="0">
                <a:solidFill>
                  <a:schemeClr val="bg1"/>
                </a:solidFill>
              </a:rPr>
              <a:t>10.0.0.1</a:t>
            </a:r>
          </a:p>
          <a:p>
            <a:pPr algn="ctr"/>
            <a:r>
              <a:rPr lang="en-US" dirty="0">
                <a:solidFill>
                  <a:schemeClr val="bg1"/>
                </a:solidFill>
              </a:rPr>
              <a:t>00 - 25</a:t>
            </a:r>
          </a:p>
        </p:txBody>
      </p:sp>
      <p:sp>
        <p:nvSpPr>
          <p:cNvPr id="9" name="Oval 8">
            <a:extLst>
              <a:ext uri="{FF2B5EF4-FFF2-40B4-BE49-F238E27FC236}">
                <a16:creationId xmlns:a16="http://schemas.microsoft.com/office/drawing/2014/main" id="{B29ED512-B68E-4A78-8F5F-DA175DBE2187}"/>
              </a:ext>
            </a:extLst>
          </p:cNvPr>
          <p:cNvSpPr/>
          <p:nvPr/>
        </p:nvSpPr>
        <p:spPr>
          <a:xfrm>
            <a:off x="9752148" y="2599568"/>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94684C-3394-45DA-9420-AD39947530EF}"/>
              </a:ext>
            </a:extLst>
          </p:cNvPr>
          <p:cNvSpPr txBox="1"/>
          <p:nvPr/>
        </p:nvSpPr>
        <p:spPr>
          <a:xfrm>
            <a:off x="10129504" y="2708024"/>
            <a:ext cx="942887" cy="1200329"/>
          </a:xfrm>
          <a:prstGeom prst="rect">
            <a:avLst/>
          </a:prstGeom>
          <a:noFill/>
        </p:spPr>
        <p:txBody>
          <a:bodyPr wrap="none" rtlCol="0">
            <a:spAutoFit/>
          </a:bodyPr>
          <a:lstStyle/>
          <a:p>
            <a:pPr algn="ctr"/>
            <a:r>
              <a:rPr lang="en-US" dirty="0">
                <a:solidFill>
                  <a:schemeClr val="bg1"/>
                </a:solidFill>
              </a:rPr>
              <a:t>10.0.0.2</a:t>
            </a:r>
          </a:p>
          <a:p>
            <a:pPr algn="ctr"/>
            <a:r>
              <a:rPr lang="en-US" dirty="0">
                <a:solidFill>
                  <a:schemeClr val="bg1"/>
                </a:solidFill>
              </a:rPr>
              <a:t>26 - 50</a:t>
            </a:r>
          </a:p>
          <a:p>
            <a:pPr algn="ctr"/>
            <a:endParaRPr lang="en-US" dirty="0">
              <a:solidFill>
                <a:schemeClr val="bg1"/>
              </a:solidFill>
            </a:endParaRPr>
          </a:p>
          <a:p>
            <a:pPr algn="ctr"/>
            <a:r>
              <a:rPr lang="en-US" dirty="0">
                <a:solidFill>
                  <a:srgbClr val="C00000"/>
                </a:solidFill>
              </a:rPr>
              <a:t>0 - 25</a:t>
            </a:r>
          </a:p>
        </p:txBody>
      </p:sp>
      <p:sp>
        <p:nvSpPr>
          <p:cNvPr id="11" name="Oval 10">
            <a:extLst>
              <a:ext uri="{FF2B5EF4-FFF2-40B4-BE49-F238E27FC236}">
                <a16:creationId xmlns:a16="http://schemas.microsoft.com/office/drawing/2014/main" id="{B397A006-3D64-4979-AD75-FC428A2630B7}"/>
              </a:ext>
            </a:extLst>
          </p:cNvPr>
          <p:cNvSpPr/>
          <p:nvPr/>
        </p:nvSpPr>
        <p:spPr>
          <a:xfrm>
            <a:off x="7269529" y="4671451"/>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5BC68A-139C-4522-8028-7F07AC835F1E}"/>
              </a:ext>
            </a:extLst>
          </p:cNvPr>
          <p:cNvSpPr txBox="1"/>
          <p:nvPr/>
        </p:nvSpPr>
        <p:spPr>
          <a:xfrm>
            <a:off x="7646885" y="4779907"/>
            <a:ext cx="942887" cy="1200329"/>
          </a:xfrm>
          <a:prstGeom prst="rect">
            <a:avLst/>
          </a:prstGeom>
          <a:noFill/>
        </p:spPr>
        <p:txBody>
          <a:bodyPr wrap="none" rtlCol="0">
            <a:spAutoFit/>
          </a:bodyPr>
          <a:lstStyle/>
          <a:p>
            <a:pPr algn="ctr"/>
            <a:r>
              <a:rPr lang="en-US" dirty="0">
                <a:solidFill>
                  <a:schemeClr val="bg1"/>
                </a:solidFill>
              </a:rPr>
              <a:t>10.0.0.3</a:t>
            </a:r>
          </a:p>
          <a:p>
            <a:pPr algn="ctr"/>
            <a:r>
              <a:rPr lang="en-US" dirty="0">
                <a:solidFill>
                  <a:schemeClr val="bg1"/>
                </a:solidFill>
              </a:rPr>
              <a:t>51 - 75</a:t>
            </a:r>
          </a:p>
          <a:p>
            <a:pPr algn="ctr"/>
            <a:endParaRPr lang="en-US" dirty="0">
              <a:solidFill>
                <a:schemeClr val="bg1"/>
              </a:solidFill>
            </a:endParaRPr>
          </a:p>
          <a:p>
            <a:pPr algn="ctr"/>
            <a:r>
              <a:rPr lang="en-US" dirty="0">
                <a:solidFill>
                  <a:srgbClr val="C00000"/>
                </a:solidFill>
              </a:rPr>
              <a:t>26 - 50</a:t>
            </a:r>
          </a:p>
        </p:txBody>
      </p:sp>
      <p:sp>
        <p:nvSpPr>
          <p:cNvPr id="13" name="Oval 12">
            <a:extLst>
              <a:ext uri="{FF2B5EF4-FFF2-40B4-BE49-F238E27FC236}">
                <a16:creationId xmlns:a16="http://schemas.microsoft.com/office/drawing/2014/main" id="{3223F957-0D52-42AF-BE63-EB91A990A390}"/>
              </a:ext>
            </a:extLst>
          </p:cNvPr>
          <p:cNvSpPr/>
          <p:nvPr/>
        </p:nvSpPr>
        <p:spPr>
          <a:xfrm>
            <a:off x="5222862" y="2731350"/>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9A91BD-4FBB-4A2B-AFDA-94C4053C4991}"/>
              </a:ext>
            </a:extLst>
          </p:cNvPr>
          <p:cNvSpPr txBox="1"/>
          <p:nvPr/>
        </p:nvSpPr>
        <p:spPr>
          <a:xfrm>
            <a:off x="5600217" y="2839806"/>
            <a:ext cx="942887" cy="1200329"/>
          </a:xfrm>
          <a:prstGeom prst="rect">
            <a:avLst/>
          </a:prstGeom>
          <a:noFill/>
        </p:spPr>
        <p:txBody>
          <a:bodyPr wrap="none" rtlCol="0">
            <a:spAutoFit/>
          </a:bodyPr>
          <a:lstStyle/>
          <a:p>
            <a:pPr algn="ctr"/>
            <a:r>
              <a:rPr lang="en-US" dirty="0">
                <a:solidFill>
                  <a:schemeClr val="bg1"/>
                </a:solidFill>
              </a:rPr>
              <a:t>10.0.0.4</a:t>
            </a:r>
          </a:p>
          <a:p>
            <a:pPr algn="ctr"/>
            <a:r>
              <a:rPr lang="en-US" dirty="0">
                <a:solidFill>
                  <a:schemeClr val="bg1"/>
                </a:solidFill>
              </a:rPr>
              <a:t>76 - 100</a:t>
            </a:r>
          </a:p>
          <a:p>
            <a:pPr algn="ctr"/>
            <a:endParaRPr lang="en-US" dirty="0">
              <a:solidFill>
                <a:schemeClr val="bg1"/>
              </a:solidFill>
            </a:endParaRPr>
          </a:p>
          <a:p>
            <a:pPr algn="ctr"/>
            <a:r>
              <a:rPr lang="en-US" dirty="0">
                <a:solidFill>
                  <a:srgbClr val="C00000"/>
                </a:solidFill>
              </a:rPr>
              <a:t>51 - 75</a:t>
            </a:r>
          </a:p>
        </p:txBody>
      </p:sp>
      <p:graphicFrame>
        <p:nvGraphicFramePr>
          <p:cNvPr id="16" name="Table 8">
            <a:extLst>
              <a:ext uri="{FF2B5EF4-FFF2-40B4-BE49-F238E27FC236}">
                <a16:creationId xmlns:a16="http://schemas.microsoft.com/office/drawing/2014/main" id="{F75794EA-8F43-47C6-876D-95883F31DF7C}"/>
              </a:ext>
            </a:extLst>
          </p:cNvPr>
          <p:cNvGraphicFramePr>
            <a:graphicFrameLocks noGrp="1"/>
          </p:cNvGraphicFramePr>
          <p:nvPr>
            <p:extLst>
              <p:ext uri="{D42A27DB-BD31-4B8C-83A1-F6EECF244321}">
                <p14:modId xmlns:p14="http://schemas.microsoft.com/office/powerpoint/2010/main" val="1876059648"/>
              </p:ext>
            </p:extLst>
          </p:nvPr>
        </p:nvGraphicFramePr>
        <p:xfrm>
          <a:off x="109894" y="4457035"/>
          <a:ext cx="2959878" cy="2035840"/>
        </p:xfrm>
        <a:graphic>
          <a:graphicData uri="http://schemas.openxmlformats.org/drawingml/2006/table">
            <a:tbl>
              <a:tblPr firstRow="1" bandRow="1">
                <a:tableStyleId>{E8B1032C-EA38-4F05-BA0D-38AFFFC7BED3}</a:tableStyleId>
              </a:tblPr>
              <a:tblGrid>
                <a:gridCol w="986626">
                  <a:extLst>
                    <a:ext uri="{9D8B030D-6E8A-4147-A177-3AD203B41FA5}">
                      <a16:colId xmlns:a16="http://schemas.microsoft.com/office/drawing/2014/main" val="3007636518"/>
                    </a:ext>
                  </a:extLst>
                </a:gridCol>
                <a:gridCol w="986626">
                  <a:extLst>
                    <a:ext uri="{9D8B030D-6E8A-4147-A177-3AD203B41FA5}">
                      <a16:colId xmlns:a16="http://schemas.microsoft.com/office/drawing/2014/main" val="4004975916"/>
                    </a:ext>
                  </a:extLst>
                </a:gridCol>
                <a:gridCol w="986626">
                  <a:extLst>
                    <a:ext uri="{9D8B030D-6E8A-4147-A177-3AD203B41FA5}">
                      <a16:colId xmlns:a16="http://schemas.microsoft.com/office/drawing/2014/main" val="1123887994"/>
                    </a:ext>
                  </a:extLst>
                </a:gridCol>
              </a:tblGrid>
              <a:tr h="407168">
                <a:tc>
                  <a:txBody>
                    <a:bodyPr/>
                    <a:lstStyle/>
                    <a:p>
                      <a:r>
                        <a:rPr lang="en-US" dirty="0"/>
                        <a:t>Node</a:t>
                      </a:r>
                    </a:p>
                  </a:txBody>
                  <a:tcPr/>
                </a:tc>
                <a:tc>
                  <a:txBody>
                    <a:bodyPr/>
                    <a:lstStyle/>
                    <a:p>
                      <a:r>
                        <a:rPr lang="en-US" dirty="0"/>
                        <a:t>Primary</a:t>
                      </a:r>
                    </a:p>
                  </a:txBody>
                  <a:tcPr/>
                </a:tc>
                <a:tc>
                  <a:txBody>
                    <a:bodyPr/>
                    <a:lstStyle/>
                    <a:p>
                      <a:r>
                        <a:rPr lang="en-US" dirty="0"/>
                        <a:t>Replica</a:t>
                      </a:r>
                    </a:p>
                  </a:txBody>
                  <a:tcPr/>
                </a:tc>
                <a:extLst>
                  <a:ext uri="{0D108BD9-81ED-4DB2-BD59-A6C34878D82A}">
                    <a16:rowId xmlns:a16="http://schemas.microsoft.com/office/drawing/2014/main" val="3052790362"/>
                  </a:ext>
                </a:extLst>
              </a:tr>
              <a:tr h="407168">
                <a:tc>
                  <a:txBody>
                    <a:bodyPr/>
                    <a:lstStyle/>
                    <a:p>
                      <a:r>
                        <a:rPr lang="en-US" dirty="0"/>
                        <a:t>10.0.0.1</a:t>
                      </a:r>
                    </a:p>
                  </a:txBody>
                  <a:tcPr/>
                </a:tc>
                <a:tc>
                  <a:txBody>
                    <a:bodyPr/>
                    <a:lstStyle/>
                    <a:p>
                      <a:r>
                        <a:rPr lang="en-US" dirty="0"/>
                        <a:t>0 -  25</a:t>
                      </a:r>
                    </a:p>
                  </a:txBody>
                  <a:tcPr/>
                </a:tc>
                <a:tc>
                  <a:txBody>
                    <a:bodyPr/>
                    <a:lstStyle/>
                    <a:p>
                      <a:r>
                        <a:rPr lang="en-US" dirty="0"/>
                        <a:t>76 - 100</a:t>
                      </a:r>
                    </a:p>
                  </a:txBody>
                  <a:tcPr/>
                </a:tc>
                <a:extLst>
                  <a:ext uri="{0D108BD9-81ED-4DB2-BD59-A6C34878D82A}">
                    <a16:rowId xmlns:a16="http://schemas.microsoft.com/office/drawing/2014/main" val="3248392664"/>
                  </a:ext>
                </a:extLst>
              </a:tr>
              <a:tr h="407168">
                <a:tc>
                  <a:txBody>
                    <a:bodyPr/>
                    <a:lstStyle/>
                    <a:p>
                      <a:r>
                        <a:rPr lang="en-US" dirty="0"/>
                        <a:t>10.0.0.2</a:t>
                      </a:r>
                    </a:p>
                  </a:txBody>
                  <a:tcPr/>
                </a:tc>
                <a:tc>
                  <a:txBody>
                    <a:bodyPr/>
                    <a:lstStyle/>
                    <a:p>
                      <a:r>
                        <a:rPr lang="en-US" dirty="0"/>
                        <a:t>26 - 50</a:t>
                      </a:r>
                    </a:p>
                  </a:txBody>
                  <a:tcPr/>
                </a:tc>
                <a:tc>
                  <a:txBody>
                    <a:bodyPr/>
                    <a:lstStyle/>
                    <a:p>
                      <a:r>
                        <a:rPr lang="en-US" dirty="0"/>
                        <a:t>0 – 25</a:t>
                      </a:r>
                    </a:p>
                  </a:txBody>
                  <a:tcPr/>
                </a:tc>
                <a:extLst>
                  <a:ext uri="{0D108BD9-81ED-4DB2-BD59-A6C34878D82A}">
                    <a16:rowId xmlns:a16="http://schemas.microsoft.com/office/drawing/2014/main" val="4151466665"/>
                  </a:ext>
                </a:extLst>
              </a:tr>
              <a:tr h="407168">
                <a:tc>
                  <a:txBody>
                    <a:bodyPr/>
                    <a:lstStyle/>
                    <a:p>
                      <a:r>
                        <a:rPr lang="en-US" dirty="0"/>
                        <a:t>10.0.0.3</a:t>
                      </a:r>
                    </a:p>
                  </a:txBody>
                  <a:tcPr/>
                </a:tc>
                <a:tc>
                  <a:txBody>
                    <a:bodyPr/>
                    <a:lstStyle/>
                    <a:p>
                      <a:r>
                        <a:rPr lang="en-US" dirty="0"/>
                        <a:t>51 - 75</a:t>
                      </a:r>
                    </a:p>
                  </a:txBody>
                  <a:tcPr/>
                </a:tc>
                <a:tc>
                  <a:txBody>
                    <a:bodyPr/>
                    <a:lstStyle/>
                    <a:p>
                      <a:r>
                        <a:rPr lang="en-US" dirty="0"/>
                        <a:t>26 – 50</a:t>
                      </a:r>
                    </a:p>
                  </a:txBody>
                  <a:tcPr/>
                </a:tc>
                <a:extLst>
                  <a:ext uri="{0D108BD9-81ED-4DB2-BD59-A6C34878D82A}">
                    <a16:rowId xmlns:a16="http://schemas.microsoft.com/office/drawing/2014/main" val="3561329014"/>
                  </a:ext>
                </a:extLst>
              </a:tr>
              <a:tr h="407168">
                <a:tc>
                  <a:txBody>
                    <a:bodyPr/>
                    <a:lstStyle/>
                    <a:p>
                      <a:r>
                        <a:rPr lang="en-US" dirty="0"/>
                        <a:t>10.0.0.4</a:t>
                      </a:r>
                    </a:p>
                  </a:txBody>
                  <a:tcPr/>
                </a:tc>
                <a:tc>
                  <a:txBody>
                    <a:bodyPr/>
                    <a:lstStyle/>
                    <a:p>
                      <a:r>
                        <a:rPr lang="en-US" dirty="0"/>
                        <a:t>76 - 100</a:t>
                      </a:r>
                    </a:p>
                  </a:txBody>
                  <a:tcPr/>
                </a:tc>
                <a:tc>
                  <a:txBody>
                    <a:bodyPr/>
                    <a:lstStyle/>
                    <a:p>
                      <a:r>
                        <a:rPr lang="en-US" dirty="0"/>
                        <a:t>51 - 75</a:t>
                      </a:r>
                    </a:p>
                  </a:txBody>
                  <a:tcPr/>
                </a:tc>
                <a:extLst>
                  <a:ext uri="{0D108BD9-81ED-4DB2-BD59-A6C34878D82A}">
                    <a16:rowId xmlns:a16="http://schemas.microsoft.com/office/drawing/2014/main" val="1521634059"/>
                  </a:ext>
                </a:extLst>
              </a:tr>
            </a:tbl>
          </a:graphicData>
        </a:graphic>
      </p:graphicFrame>
      <p:sp>
        <p:nvSpPr>
          <p:cNvPr id="17" name="TextBox 16">
            <a:extLst>
              <a:ext uri="{FF2B5EF4-FFF2-40B4-BE49-F238E27FC236}">
                <a16:creationId xmlns:a16="http://schemas.microsoft.com/office/drawing/2014/main" id="{A1845B01-AAC8-423D-BBED-17111914CD1A}"/>
              </a:ext>
            </a:extLst>
          </p:cNvPr>
          <p:cNvSpPr txBox="1"/>
          <p:nvPr/>
        </p:nvSpPr>
        <p:spPr>
          <a:xfrm>
            <a:off x="109894" y="3889099"/>
            <a:ext cx="1662922" cy="369332"/>
          </a:xfrm>
          <a:prstGeom prst="rect">
            <a:avLst/>
          </a:prstGeom>
          <a:noFill/>
        </p:spPr>
        <p:txBody>
          <a:bodyPr wrap="square" rtlCol="0">
            <a:spAutoFit/>
          </a:bodyPr>
          <a:lstStyle/>
          <a:p>
            <a:r>
              <a:rPr lang="en-US" dirty="0"/>
              <a:t>DC 1 : RF = 2</a:t>
            </a:r>
          </a:p>
        </p:txBody>
      </p:sp>
    </p:spTree>
    <p:extLst>
      <p:ext uri="{BB962C8B-B14F-4D97-AF65-F5344CB8AC3E}">
        <p14:creationId xmlns:p14="http://schemas.microsoft.com/office/powerpoint/2010/main" val="3015147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0885-30C7-49E5-BD05-C948791B1191}"/>
              </a:ext>
            </a:extLst>
          </p:cNvPr>
          <p:cNvSpPr>
            <a:spLocks noGrp="1"/>
          </p:cNvSpPr>
          <p:nvPr>
            <p:ph type="title"/>
          </p:nvPr>
        </p:nvSpPr>
        <p:spPr/>
        <p:txBody>
          <a:bodyPr/>
          <a:lstStyle/>
          <a:p>
            <a:r>
              <a:rPr lang="en-US" dirty="0"/>
              <a:t>Replication</a:t>
            </a:r>
          </a:p>
        </p:txBody>
      </p:sp>
      <p:sp>
        <p:nvSpPr>
          <p:cNvPr id="4" name="Oval 3">
            <a:extLst>
              <a:ext uri="{FF2B5EF4-FFF2-40B4-BE49-F238E27FC236}">
                <a16:creationId xmlns:a16="http://schemas.microsoft.com/office/drawing/2014/main" id="{6788E32A-B7EE-426B-84F1-F8B1E6368417}"/>
              </a:ext>
            </a:extLst>
          </p:cNvPr>
          <p:cNvSpPr/>
          <p:nvPr/>
        </p:nvSpPr>
        <p:spPr>
          <a:xfrm>
            <a:off x="7269529" y="861256"/>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5" name="TextBox 4">
            <a:extLst>
              <a:ext uri="{FF2B5EF4-FFF2-40B4-BE49-F238E27FC236}">
                <a16:creationId xmlns:a16="http://schemas.microsoft.com/office/drawing/2014/main" id="{1331D5C5-63C9-4C52-8EAB-A1251D9C5BA3}"/>
              </a:ext>
            </a:extLst>
          </p:cNvPr>
          <p:cNvSpPr txBox="1"/>
          <p:nvPr/>
        </p:nvSpPr>
        <p:spPr>
          <a:xfrm>
            <a:off x="7799082" y="380338"/>
            <a:ext cx="899751" cy="369332"/>
          </a:xfrm>
          <a:prstGeom prst="rect">
            <a:avLst/>
          </a:prstGeom>
          <a:noFill/>
        </p:spPr>
        <p:txBody>
          <a:bodyPr wrap="square" rtlCol="0">
            <a:spAutoFit/>
          </a:bodyPr>
          <a:lstStyle/>
          <a:p>
            <a:r>
              <a:rPr lang="en-US" b="1" dirty="0"/>
              <a:t>DC 1</a:t>
            </a:r>
          </a:p>
        </p:txBody>
      </p:sp>
      <p:sp>
        <p:nvSpPr>
          <p:cNvPr id="6" name="TextBox 5">
            <a:extLst>
              <a:ext uri="{FF2B5EF4-FFF2-40B4-BE49-F238E27FC236}">
                <a16:creationId xmlns:a16="http://schemas.microsoft.com/office/drawing/2014/main" id="{5A3CBDAE-3288-4DC8-9A47-5006F40DB2DF}"/>
              </a:ext>
            </a:extLst>
          </p:cNvPr>
          <p:cNvSpPr txBox="1"/>
          <p:nvPr/>
        </p:nvSpPr>
        <p:spPr>
          <a:xfrm>
            <a:off x="7622840" y="969712"/>
            <a:ext cx="990976" cy="2031325"/>
          </a:xfrm>
          <a:prstGeom prst="rect">
            <a:avLst/>
          </a:prstGeom>
          <a:noFill/>
        </p:spPr>
        <p:txBody>
          <a:bodyPr wrap="none" rtlCol="0">
            <a:spAutoFit/>
          </a:bodyPr>
          <a:lstStyle/>
          <a:p>
            <a:pPr algn="ctr"/>
            <a:r>
              <a:rPr lang="en-US" dirty="0">
                <a:solidFill>
                  <a:schemeClr val="bg1"/>
                </a:solidFill>
              </a:rPr>
              <a:t>10.0.0.1</a:t>
            </a:r>
          </a:p>
          <a:p>
            <a:pPr algn="ctr"/>
            <a:r>
              <a:rPr lang="en-US" dirty="0">
                <a:solidFill>
                  <a:schemeClr val="bg1"/>
                </a:solidFill>
              </a:rPr>
              <a:t>00 – 25</a:t>
            </a:r>
          </a:p>
          <a:p>
            <a:pPr algn="ctr"/>
            <a:endParaRPr lang="en-US" dirty="0"/>
          </a:p>
          <a:p>
            <a:pPr algn="ctr"/>
            <a:r>
              <a:rPr lang="en-US" dirty="0">
                <a:solidFill>
                  <a:srgbClr val="C00000"/>
                </a:solidFill>
              </a:rPr>
              <a:t>76 – 100</a:t>
            </a:r>
          </a:p>
          <a:p>
            <a:pPr algn="ctr"/>
            <a:r>
              <a:rPr lang="en-US" dirty="0">
                <a:solidFill>
                  <a:srgbClr val="C00000"/>
                </a:solidFill>
              </a:rPr>
              <a:t>51 - 75</a:t>
            </a:r>
          </a:p>
          <a:p>
            <a:pPr algn="ctr"/>
            <a:endParaRPr lang="en-US" dirty="0">
              <a:solidFill>
                <a:schemeClr val="bg1"/>
              </a:solidFill>
            </a:endParaRPr>
          </a:p>
          <a:p>
            <a:pPr algn="ctr"/>
            <a:endParaRPr lang="en-US" dirty="0">
              <a:solidFill>
                <a:schemeClr val="bg1"/>
              </a:solidFill>
            </a:endParaRPr>
          </a:p>
        </p:txBody>
      </p:sp>
      <p:sp>
        <p:nvSpPr>
          <p:cNvPr id="9" name="Oval 8">
            <a:extLst>
              <a:ext uri="{FF2B5EF4-FFF2-40B4-BE49-F238E27FC236}">
                <a16:creationId xmlns:a16="http://schemas.microsoft.com/office/drawing/2014/main" id="{B29ED512-B68E-4A78-8F5F-DA175DBE2187}"/>
              </a:ext>
            </a:extLst>
          </p:cNvPr>
          <p:cNvSpPr/>
          <p:nvPr/>
        </p:nvSpPr>
        <p:spPr>
          <a:xfrm>
            <a:off x="9752148" y="2599568"/>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94684C-3394-45DA-9420-AD39947530EF}"/>
              </a:ext>
            </a:extLst>
          </p:cNvPr>
          <p:cNvSpPr txBox="1"/>
          <p:nvPr/>
        </p:nvSpPr>
        <p:spPr>
          <a:xfrm>
            <a:off x="10129504" y="2708024"/>
            <a:ext cx="942887" cy="1477328"/>
          </a:xfrm>
          <a:prstGeom prst="rect">
            <a:avLst/>
          </a:prstGeom>
          <a:noFill/>
        </p:spPr>
        <p:txBody>
          <a:bodyPr wrap="none" rtlCol="0">
            <a:spAutoFit/>
          </a:bodyPr>
          <a:lstStyle/>
          <a:p>
            <a:pPr algn="ctr"/>
            <a:r>
              <a:rPr lang="en-US" dirty="0">
                <a:solidFill>
                  <a:schemeClr val="bg1"/>
                </a:solidFill>
              </a:rPr>
              <a:t>10.0.0.2</a:t>
            </a:r>
          </a:p>
          <a:p>
            <a:pPr algn="ctr"/>
            <a:r>
              <a:rPr lang="en-US" dirty="0">
                <a:solidFill>
                  <a:schemeClr val="bg1"/>
                </a:solidFill>
              </a:rPr>
              <a:t>26 - 50</a:t>
            </a:r>
          </a:p>
          <a:p>
            <a:pPr algn="ctr"/>
            <a:endParaRPr lang="en-US" dirty="0">
              <a:solidFill>
                <a:schemeClr val="bg1"/>
              </a:solidFill>
            </a:endParaRPr>
          </a:p>
          <a:p>
            <a:pPr algn="ctr"/>
            <a:r>
              <a:rPr lang="en-US" dirty="0">
                <a:solidFill>
                  <a:srgbClr val="C00000"/>
                </a:solidFill>
              </a:rPr>
              <a:t>0 – 25</a:t>
            </a:r>
          </a:p>
          <a:p>
            <a:pPr algn="ctr"/>
            <a:r>
              <a:rPr lang="en-US" dirty="0">
                <a:solidFill>
                  <a:srgbClr val="C00000"/>
                </a:solidFill>
              </a:rPr>
              <a:t>76 - 100</a:t>
            </a:r>
          </a:p>
        </p:txBody>
      </p:sp>
      <p:sp>
        <p:nvSpPr>
          <p:cNvPr id="11" name="Oval 10">
            <a:extLst>
              <a:ext uri="{FF2B5EF4-FFF2-40B4-BE49-F238E27FC236}">
                <a16:creationId xmlns:a16="http://schemas.microsoft.com/office/drawing/2014/main" id="{B397A006-3D64-4979-AD75-FC428A2630B7}"/>
              </a:ext>
            </a:extLst>
          </p:cNvPr>
          <p:cNvSpPr/>
          <p:nvPr/>
        </p:nvSpPr>
        <p:spPr>
          <a:xfrm>
            <a:off x="7269529" y="4671451"/>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5BC68A-139C-4522-8028-7F07AC835F1E}"/>
              </a:ext>
            </a:extLst>
          </p:cNvPr>
          <p:cNvSpPr txBox="1"/>
          <p:nvPr/>
        </p:nvSpPr>
        <p:spPr>
          <a:xfrm>
            <a:off x="7646885" y="4779907"/>
            <a:ext cx="942887" cy="1477328"/>
          </a:xfrm>
          <a:prstGeom prst="rect">
            <a:avLst/>
          </a:prstGeom>
          <a:noFill/>
        </p:spPr>
        <p:txBody>
          <a:bodyPr wrap="none" rtlCol="0">
            <a:spAutoFit/>
          </a:bodyPr>
          <a:lstStyle/>
          <a:p>
            <a:pPr algn="ctr"/>
            <a:r>
              <a:rPr lang="en-US" dirty="0">
                <a:solidFill>
                  <a:schemeClr val="bg1"/>
                </a:solidFill>
              </a:rPr>
              <a:t>10.0.0.3</a:t>
            </a:r>
          </a:p>
          <a:p>
            <a:pPr algn="ctr"/>
            <a:r>
              <a:rPr lang="en-US" dirty="0">
                <a:solidFill>
                  <a:schemeClr val="bg1"/>
                </a:solidFill>
              </a:rPr>
              <a:t>51 - 75</a:t>
            </a:r>
          </a:p>
          <a:p>
            <a:pPr algn="ctr"/>
            <a:endParaRPr lang="en-US" dirty="0">
              <a:solidFill>
                <a:schemeClr val="bg1"/>
              </a:solidFill>
            </a:endParaRPr>
          </a:p>
          <a:p>
            <a:pPr algn="ctr"/>
            <a:r>
              <a:rPr lang="en-US" dirty="0">
                <a:solidFill>
                  <a:srgbClr val="C00000"/>
                </a:solidFill>
              </a:rPr>
              <a:t>26 – 50</a:t>
            </a:r>
          </a:p>
          <a:p>
            <a:pPr algn="ctr"/>
            <a:r>
              <a:rPr lang="en-US" dirty="0">
                <a:solidFill>
                  <a:srgbClr val="C00000"/>
                </a:solidFill>
              </a:rPr>
              <a:t>0 - 25</a:t>
            </a:r>
          </a:p>
        </p:txBody>
      </p:sp>
      <p:sp>
        <p:nvSpPr>
          <p:cNvPr id="13" name="Oval 12">
            <a:extLst>
              <a:ext uri="{FF2B5EF4-FFF2-40B4-BE49-F238E27FC236}">
                <a16:creationId xmlns:a16="http://schemas.microsoft.com/office/drawing/2014/main" id="{3223F957-0D52-42AF-BE63-EB91A990A390}"/>
              </a:ext>
            </a:extLst>
          </p:cNvPr>
          <p:cNvSpPr/>
          <p:nvPr/>
        </p:nvSpPr>
        <p:spPr>
          <a:xfrm>
            <a:off x="5222862" y="2731350"/>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9A91BD-4FBB-4A2B-AFDA-94C4053C4991}"/>
              </a:ext>
            </a:extLst>
          </p:cNvPr>
          <p:cNvSpPr txBox="1"/>
          <p:nvPr/>
        </p:nvSpPr>
        <p:spPr>
          <a:xfrm>
            <a:off x="5598615" y="2839806"/>
            <a:ext cx="946092" cy="1477328"/>
          </a:xfrm>
          <a:prstGeom prst="rect">
            <a:avLst/>
          </a:prstGeom>
          <a:noFill/>
        </p:spPr>
        <p:txBody>
          <a:bodyPr wrap="none" rtlCol="0">
            <a:spAutoFit/>
          </a:bodyPr>
          <a:lstStyle/>
          <a:p>
            <a:pPr algn="ctr"/>
            <a:r>
              <a:rPr lang="en-US" dirty="0">
                <a:solidFill>
                  <a:schemeClr val="bg1"/>
                </a:solidFill>
              </a:rPr>
              <a:t>10.0.0.4</a:t>
            </a:r>
          </a:p>
          <a:p>
            <a:pPr algn="ctr"/>
            <a:r>
              <a:rPr lang="en-US" dirty="0">
                <a:solidFill>
                  <a:schemeClr val="bg1"/>
                </a:solidFill>
              </a:rPr>
              <a:t>76 - 100</a:t>
            </a:r>
          </a:p>
          <a:p>
            <a:pPr algn="ctr"/>
            <a:endParaRPr lang="en-US" dirty="0">
              <a:solidFill>
                <a:schemeClr val="bg1"/>
              </a:solidFill>
            </a:endParaRPr>
          </a:p>
          <a:p>
            <a:pPr algn="ctr"/>
            <a:r>
              <a:rPr lang="en-US" dirty="0">
                <a:solidFill>
                  <a:srgbClr val="C00000"/>
                </a:solidFill>
              </a:rPr>
              <a:t>51 – 75</a:t>
            </a:r>
          </a:p>
          <a:p>
            <a:pPr algn="ctr"/>
            <a:r>
              <a:rPr lang="en-US" dirty="0">
                <a:solidFill>
                  <a:srgbClr val="C00000"/>
                </a:solidFill>
              </a:rPr>
              <a:t>26 - 50</a:t>
            </a:r>
          </a:p>
        </p:txBody>
      </p:sp>
      <p:graphicFrame>
        <p:nvGraphicFramePr>
          <p:cNvPr id="16" name="Table 8">
            <a:extLst>
              <a:ext uri="{FF2B5EF4-FFF2-40B4-BE49-F238E27FC236}">
                <a16:creationId xmlns:a16="http://schemas.microsoft.com/office/drawing/2014/main" id="{F75794EA-8F43-47C6-876D-95883F31DF7C}"/>
              </a:ext>
            </a:extLst>
          </p:cNvPr>
          <p:cNvGraphicFramePr>
            <a:graphicFrameLocks noGrp="1"/>
          </p:cNvGraphicFramePr>
          <p:nvPr>
            <p:extLst>
              <p:ext uri="{D42A27DB-BD31-4B8C-83A1-F6EECF244321}">
                <p14:modId xmlns:p14="http://schemas.microsoft.com/office/powerpoint/2010/main" val="4291615419"/>
              </p:ext>
            </p:extLst>
          </p:nvPr>
        </p:nvGraphicFramePr>
        <p:xfrm>
          <a:off x="109892" y="4457035"/>
          <a:ext cx="4042228" cy="2035840"/>
        </p:xfrm>
        <a:graphic>
          <a:graphicData uri="http://schemas.openxmlformats.org/drawingml/2006/table">
            <a:tbl>
              <a:tblPr firstRow="1" bandRow="1">
                <a:tableStyleId>{E8B1032C-EA38-4F05-BA0D-38AFFFC7BED3}</a:tableStyleId>
              </a:tblPr>
              <a:tblGrid>
                <a:gridCol w="1010557">
                  <a:extLst>
                    <a:ext uri="{9D8B030D-6E8A-4147-A177-3AD203B41FA5}">
                      <a16:colId xmlns:a16="http://schemas.microsoft.com/office/drawing/2014/main" val="3007636518"/>
                    </a:ext>
                  </a:extLst>
                </a:gridCol>
                <a:gridCol w="1010557">
                  <a:extLst>
                    <a:ext uri="{9D8B030D-6E8A-4147-A177-3AD203B41FA5}">
                      <a16:colId xmlns:a16="http://schemas.microsoft.com/office/drawing/2014/main" val="4004975916"/>
                    </a:ext>
                  </a:extLst>
                </a:gridCol>
                <a:gridCol w="1010557">
                  <a:extLst>
                    <a:ext uri="{9D8B030D-6E8A-4147-A177-3AD203B41FA5}">
                      <a16:colId xmlns:a16="http://schemas.microsoft.com/office/drawing/2014/main" val="1123887994"/>
                    </a:ext>
                  </a:extLst>
                </a:gridCol>
                <a:gridCol w="1010557">
                  <a:extLst>
                    <a:ext uri="{9D8B030D-6E8A-4147-A177-3AD203B41FA5}">
                      <a16:colId xmlns:a16="http://schemas.microsoft.com/office/drawing/2014/main" val="1748086545"/>
                    </a:ext>
                  </a:extLst>
                </a:gridCol>
              </a:tblGrid>
              <a:tr h="407168">
                <a:tc>
                  <a:txBody>
                    <a:bodyPr/>
                    <a:lstStyle/>
                    <a:p>
                      <a:r>
                        <a:rPr lang="en-US" dirty="0"/>
                        <a:t>Node</a:t>
                      </a:r>
                    </a:p>
                  </a:txBody>
                  <a:tcPr/>
                </a:tc>
                <a:tc>
                  <a:txBody>
                    <a:bodyPr/>
                    <a:lstStyle/>
                    <a:p>
                      <a:r>
                        <a:rPr lang="en-US" dirty="0"/>
                        <a:t>Primary</a:t>
                      </a:r>
                    </a:p>
                  </a:txBody>
                  <a:tcPr/>
                </a:tc>
                <a:tc>
                  <a:txBody>
                    <a:bodyPr/>
                    <a:lstStyle/>
                    <a:p>
                      <a:r>
                        <a:rPr lang="en-US" dirty="0"/>
                        <a:t>Replica</a:t>
                      </a:r>
                    </a:p>
                  </a:txBody>
                  <a:tcPr/>
                </a:tc>
                <a:tc>
                  <a:txBody>
                    <a:bodyPr/>
                    <a:lstStyle/>
                    <a:p>
                      <a:r>
                        <a:rPr lang="en-US" dirty="0"/>
                        <a:t>Replica</a:t>
                      </a:r>
                    </a:p>
                  </a:txBody>
                  <a:tcPr/>
                </a:tc>
                <a:extLst>
                  <a:ext uri="{0D108BD9-81ED-4DB2-BD59-A6C34878D82A}">
                    <a16:rowId xmlns:a16="http://schemas.microsoft.com/office/drawing/2014/main" val="3052790362"/>
                  </a:ext>
                </a:extLst>
              </a:tr>
              <a:tr h="407168">
                <a:tc>
                  <a:txBody>
                    <a:bodyPr/>
                    <a:lstStyle/>
                    <a:p>
                      <a:r>
                        <a:rPr lang="en-US" dirty="0"/>
                        <a:t>10.0.0.1</a:t>
                      </a:r>
                    </a:p>
                  </a:txBody>
                  <a:tcPr/>
                </a:tc>
                <a:tc>
                  <a:txBody>
                    <a:bodyPr/>
                    <a:lstStyle/>
                    <a:p>
                      <a:r>
                        <a:rPr lang="en-US" dirty="0"/>
                        <a:t>0 -  25</a:t>
                      </a:r>
                    </a:p>
                  </a:txBody>
                  <a:tcPr/>
                </a:tc>
                <a:tc>
                  <a:txBody>
                    <a:bodyPr/>
                    <a:lstStyle/>
                    <a:p>
                      <a:r>
                        <a:rPr lang="en-US" dirty="0"/>
                        <a:t>76 - 100</a:t>
                      </a:r>
                    </a:p>
                  </a:txBody>
                  <a:tcPr/>
                </a:tc>
                <a:tc>
                  <a:txBody>
                    <a:bodyPr/>
                    <a:lstStyle/>
                    <a:p>
                      <a:r>
                        <a:rPr lang="en-US" dirty="0"/>
                        <a:t>51 - 75</a:t>
                      </a:r>
                    </a:p>
                  </a:txBody>
                  <a:tcPr/>
                </a:tc>
                <a:extLst>
                  <a:ext uri="{0D108BD9-81ED-4DB2-BD59-A6C34878D82A}">
                    <a16:rowId xmlns:a16="http://schemas.microsoft.com/office/drawing/2014/main" val="3248392664"/>
                  </a:ext>
                </a:extLst>
              </a:tr>
              <a:tr h="407168">
                <a:tc>
                  <a:txBody>
                    <a:bodyPr/>
                    <a:lstStyle/>
                    <a:p>
                      <a:r>
                        <a:rPr lang="en-US" dirty="0"/>
                        <a:t>10.0.0.2</a:t>
                      </a:r>
                    </a:p>
                  </a:txBody>
                  <a:tcPr/>
                </a:tc>
                <a:tc>
                  <a:txBody>
                    <a:bodyPr/>
                    <a:lstStyle/>
                    <a:p>
                      <a:r>
                        <a:rPr lang="en-US" dirty="0"/>
                        <a:t>26 - 50</a:t>
                      </a:r>
                    </a:p>
                  </a:txBody>
                  <a:tcPr/>
                </a:tc>
                <a:tc>
                  <a:txBody>
                    <a:bodyPr/>
                    <a:lstStyle/>
                    <a:p>
                      <a:r>
                        <a:rPr lang="en-US" dirty="0"/>
                        <a:t>0 – 25</a:t>
                      </a:r>
                    </a:p>
                  </a:txBody>
                  <a:tcPr/>
                </a:tc>
                <a:tc>
                  <a:txBody>
                    <a:bodyPr/>
                    <a:lstStyle/>
                    <a:p>
                      <a:r>
                        <a:rPr lang="en-US" dirty="0"/>
                        <a:t>76 - 100</a:t>
                      </a:r>
                    </a:p>
                  </a:txBody>
                  <a:tcPr/>
                </a:tc>
                <a:extLst>
                  <a:ext uri="{0D108BD9-81ED-4DB2-BD59-A6C34878D82A}">
                    <a16:rowId xmlns:a16="http://schemas.microsoft.com/office/drawing/2014/main" val="4151466665"/>
                  </a:ext>
                </a:extLst>
              </a:tr>
              <a:tr h="407168">
                <a:tc>
                  <a:txBody>
                    <a:bodyPr/>
                    <a:lstStyle/>
                    <a:p>
                      <a:r>
                        <a:rPr lang="en-US" dirty="0"/>
                        <a:t>10.0.0.3</a:t>
                      </a:r>
                    </a:p>
                  </a:txBody>
                  <a:tcPr/>
                </a:tc>
                <a:tc>
                  <a:txBody>
                    <a:bodyPr/>
                    <a:lstStyle/>
                    <a:p>
                      <a:r>
                        <a:rPr lang="en-US" dirty="0"/>
                        <a:t>51 - 75</a:t>
                      </a:r>
                    </a:p>
                  </a:txBody>
                  <a:tcPr/>
                </a:tc>
                <a:tc>
                  <a:txBody>
                    <a:bodyPr/>
                    <a:lstStyle/>
                    <a:p>
                      <a:r>
                        <a:rPr lang="en-US" dirty="0"/>
                        <a:t>26 – 50</a:t>
                      </a:r>
                    </a:p>
                  </a:txBody>
                  <a:tcPr/>
                </a:tc>
                <a:tc>
                  <a:txBody>
                    <a:bodyPr/>
                    <a:lstStyle/>
                    <a:p>
                      <a:r>
                        <a:rPr lang="en-US" dirty="0"/>
                        <a:t>0 - 25</a:t>
                      </a:r>
                    </a:p>
                  </a:txBody>
                  <a:tcPr/>
                </a:tc>
                <a:extLst>
                  <a:ext uri="{0D108BD9-81ED-4DB2-BD59-A6C34878D82A}">
                    <a16:rowId xmlns:a16="http://schemas.microsoft.com/office/drawing/2014/main" val="3561329014"/>
                  </a:ext>
                </a:extLst>
              </a:tr>
              <a:tr h="407168">
                <a:tc>
                  <a:txBody>
                    <a:bodyPr/>
                    <a:lstStyle/>
                    <a:p>
                      <a:r>
                        <a:rPr lang="en-US" dirty="0"/>
                        <a:t>10.0.0.4</a:t>
                      </a:r>
                    </a:p>
                  </a:txBody>
                  <a:tcPr/>
                </a:tc>
                <a:tc>
                  <a:txBody>
                    <a:bodyPr/>
                    <a:lstStyle/>
                    <a:p>
                      <a:r>
                        <a:rPr lang="en-US" dirty="0"/>
                        <a:t>76 - 100</a:t>
                      </a:r>
                    </a:p>
                  </a:txBody>
                  <a:tcPr/>
                </a:tc>
                <a:tc>
                  <a:txBody>
                    <a:bodyPr/>
                    <a:lstStyle/>
                    <a:p>
                      <a:r>
                        <a:rPr lang="en-US" dirty="0"/>
                        <a:t>51 - 75</a:t>
                      </a:r>
                    </a:p>
                  </a:txBody>
                  <a:tcPr/>
                </a:tc>
                <a:tc>
                  <a:txBody>
                    <a:bodyPr/>
                    <a:lstStyle/>
                    <a:p>
                      <a:r>
                        <a:rPr lang="en-US" dirty="0"/>
                        <a:t>26 - 50</a:t>
                      </a:r>
                    </a:p>
                  </a:txBody>
                  <a:tcPr/>
                </a:tc>
                <a:extLst>
                  <a:ext uri="{0D108BD9-81ED-4DB2-BD59-A6C34878D82A}">
                    <a16:rowId xmlns:a16="http://schemas.microsoft.com/office/drawing/2014/main" val="1521634059"/>
                  </a:ext>
                </a:extLst>
              </a:tr>
            </a:tbl>
          </a:graphicData>
        </a:graphic>
      </p:graphicFrame>
      <p:sp>
        <p:nvSpPr>
          <p:cNvPr id="17" name="TextBox 16">
            <a:extLst>
              <a:ext uri="{FF2B5EF4-FFF2-40B4-BE49-F238E27FC236}">
                <a16:creationId xmlns:a16="http://schemas.microsoft.com/office/drawing/2014/main" id="{A1845B01-AAC8-423D-BBED-17111914CD1A}"/>
              </a:ext>
            </a:extLst>
          </p:cNvPr>
          <p:cNvSpPr txBox="1"/>
          <p:nvPr/>
        </p:nvSpPr>
        <p:spPr>
          <a:xfrm>
            <a:off x="109894" y="3889099"/>
            <a:ext cx="1662922" cy="369332"/>
          </a:xfrm>
          <a:prstGeom prst="rect">
            <a:avLst/>
          </a:prstGeom>
          <a:noFill/>
        </p:spPr>
        <p:txBody>
          <a:bodyPr wrap="square" rtlCol="0">
            <a:spAutoFit/>
          </a:bodyPr>
          <a:lstStyle/>
          <a:p>
            <a:r>
              <a:rPr lang="en-US" dirty="0"/>
              <a:t>DC 1 : RF = 3</a:t>
            </a:r>
          </a:p>
        </p:txBody>
      </p:sp>
    </p:spTree>
    <p:extLst>
      <p:ext uri="{BB962C8B-B14F-4D97-AF65-F5344CB8AC3E}">
        <p14:creationId xmlns:p14="http://schemas.microsoft.com/office/powerpoint/2010/main" val="454559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0885-30C7-49E5-BD05-C948791B1191}"/>
              </a:ext>
            </a:extLst>
          </p:cNvPr>
          <p:cNvSpPr>
            <a:spLocks noGrp="1"/>
          </p:cNvSpPr>
          <p:nvPr>
            <p:ph type="title"/>
          </p:nvPr>
        </p:nvSpPr>
        <p:spPr/>
        <p:txBody>
          <a:bodyPr/>
          <a:lstStyle/>
          <a:p>
            <a:r>
              <a:rPr lang="en-US" dirty="0"/>
              <a:t>Consistency</a:t>
            </a:r>
          </a:p>
        </p:txBody>
      </p:sp>
      <p:sp>
        <p:nvSpPr>
          <p:cNvPr id="4" name="Oval 3">
            <a:extLst>
              <a:ext uri="{FF2B5EF4-FFF2-40B4-BE49-F238E27FC236}">
                <a16:creationId xmlns:a16="http://schemas.microsoft.com/office/drawing/2014/main" id="{6788E32A-B7EE-426B-84F1-F8B1E6368417}"/>
              </a:ext>
            </a:extLst>
          </p:cNvPr>
          <p:cNvSpPr/>
          <p:nvPr/>
        </p:nvSpPr>
        <p:spPr>
          <a:xfrm>
            <a:off x="7269529" y="861256"/>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6" name="TextBox 5">
            <a:extLst>
              <a:ext uri="{FF2B5EF4-FFF2-40B4-BE49-F238E27FC236}">
                <a16:creationId xmlns:a16="http://schemas.microsoft.com/office/drawing/2014/main" id="{5A3CBDAE-3288-4DC8-9A47-5006F40DB2DF}"/>
              </a:ext>
            </a:extLst>
          </p:cNvPr>
          <p:cNvSpPr txBox="1"/>
          <p:nvPr/>
        </p:nvSpPr>
        <p:spPr>
          <a:xfrm>
            <a:off x="7622840" y="969712"/>
            <a:ext cx="990976" cy="2031325"/>
          </a:xfrm>
          <a:prstGeom prst="rect">
            <a:avLst/>
          </a:prstGeom>
          <a:noFill/>
        </p:spPr>
        <p:txBody>
          <a:bodyPr wrap="none" rtlCol="0">
            <a:spAutoFit/>
          </a:bodyPr>
          <a:lstStyle/>
          <a:p>
            <a:pPr algn="ctr"/>
            <a:r>
              <a:rPr lang="en-US" dirty="0">
                <a:solidFill>
                  <a:schemeClr val="bg1"/>
                </a:solidFill>
              </a:rPr>
              <a:t>10.0.0.1</a:t>
            </a:r>
          </a:p>
          <a:p>
            <a:pPr algn="ctr"/>
            <a:r>
              <a:rPr lang="en-US" dirty="0">
                <a:solidFill>
                  <a:schemeClr val="bg1"/>
                </a:solidFill>
              </a:rPr>
              <a:t>00 – 25</a:t>
            </a:r>
          </a:p>
          <a:p>
            <a:pPr algn="ctr"/>
            <a:endParaRPr lang="en-US" dirty="0"/>
          </a:p>
          <a:p>
            <a:pPr algn="ctr"/>
            <a:r>
              <a:rPr lang="en-US" dirty="0">
                <a:solidFill>
                  <a:srgbClr val="C00000"/>
                </a:solidFill>
              </a:rPr>
              <a:t>76 – 100</a:t>
            </a:r>
          </a:p>
          <a:p>
            <a:pPr algn="ctr"/>
            <a:r>
              <a:rPr lang="en-US" dirty="0">
                <a:solidFill>
                  <a:srgbClr val="C00000"/>
                </a:solidFill>
              </a:rPr>
              <a:t>51 - 75</a:t>
            </a:r>
          </a:p>
          <a:p>
            <a:pPr algn="ctr"/>
            <a:endParaRPr lang="en-US" dirty="0">
              <a:solidFill>
                <a:schemeClr val="bg1"/>
              </a:solidFill>
            </a:endParaRPr>
          </a:p>
          <a:p>
            <a:pPr algn="ctr"/>
            <a:endParaRPr lang="en-US" dirty="0">
              <a:solidFill>
                <a:schemeClr val="bg1"/>
              </a:solidFill>
            </a:endParaRPr>
          </a:p>
        </p:txBody>
      </p:sp>
      <p:sp>
        <p:nvSpPr>
          <p:cNvPr id="9" name="Oval 8">
            <a:extLst>
              <a:ext uri="{FF2B5EF4-FFF2-40B4-BE49-F238E27FC236}">
                <a16:creationId xmlns:a16="http://schemas.microsoft.com/office/drawing/2014/main" id="{B29ED512-B68E-4A78-8F5F-DA175DBE2187}"/>
              </a:ext>
            </a:extLst>
          </p:cNvPr>
          <p:cNvSpPr/>
          <p:nvPr/>
        </p:nvSpPr>
        <p:spPr>
          <a:xfrm>
            <a:off x="9752148" y="2599568"/>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94684C-3394-45DA-9420-AD39947530EF}"/>
              </a:ext>
            </a:extLst>
          </p:cNvPr>
          <p:cNvSpPr txBox="1"/>
          <p:nvPr/>
        </p:nvSpPr>
        <p:spPr>
          <a:xfrm>
            <a:off x="10129504" y="2708024"/>
            <a:ext cx="942887" cy="1477328"/>
          </a:xfrm>
          <a:prstGeom prst="rect">
            <a:avLst/>
          </a:prstGeom>
          <a:noFill/>
        </p:spPr>
        <p:txBody>
          <a:bodyPr wrap="none" rtlCol="0">
            <a:spAutoFit/>
          </a:bodyPr>
          <a:lstStyle/>
          <a:p>
            <a:pPr algn="ctr"/>
            <a:r>
              <a:rPr lang="en-US" dirty="0">
                <a:solidFill>
                  <a:schemeClr val="bg1"/>
                </a:solidFill>
              </a:rPr>
              <a:t>10.0.0.2</a:t>
            </a:r>
          </a:p>
          <a:p>
            <a:pPr algn="ctr"/>
            <a:r>
              <a:rPr lang="en-US" dirty="0">
                <a:solidFill>
                  <a:schemeClr val="bg1"/>
                </a:solidFill>
              </a:rPr>
              <a:t>26 - 50</a:t>
            </a:r>
          </a:p>
          <a:p>
            <a:pPr algn="ctr"/>
            <a:endParaRPr lang="en-US" dirty="0">
              <a:solidFill>
                <a:schemeClr val="bg1"/>
              </a:solidFill>
            </a:endParaRPr>
          </a:p>
          <a:p>
            <a:pPr algn="ctr"/>
            <a:r>
              <a:rPr lang="en-US" dirty="0">
                <a:solidFill>
                  <a:srgbClr val="C00000"/>
                </a:solidFill>
              </a:rPr>
              <a:t>0 – 25</a:t>
            </a:r>
          </a:p>
          <a:p>
            <a:pPr algn="ctr"/>
            <a:r>
              <a:rPr lang="en-US" dirty="0">
                <a:solidFill>
                  <a:srgbClr val="C00000"/>
                </a:solidFill>
              </a:rPr>
              <a:t>76 - 100</a:t>
            </a:r>
          </a:p>
        </p:txBody>
      </p:sp>
      <p:sp>
        <p:nvSpPr>
          <p:cNvPr id="11" name="Oval 10">
            <a:extLst>
              <a:ext uri="{FF2B5EF4-FFF2-40B4-BE49-F238E27FC236}">
                <a16:creationId xmlns:a16="http://schemas.microsoft.com/office/drawing/2014/main" id="{B397A006-3D64-4979-AD75-FC428A2630B7}"/>
              </a:ext>
            </a:extLst>
          </p:cNvPr>
          <p:cNvSpPr/>
          <p:nvPr/>
        </p:nvSpPr>
        <p:spPr>
          <a:xfrm>
            <a:off x="7269529" y="4671451"/>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5BC68A-139C-4522-8028-7F07AC835F1E}"/>
              </a:ext>
            </a:extLst>
          </p:cNvPr>
          <p:cNvSpPr txBox="1"/>
          <p:nvPr/>
        </p:nvSpPr>
        <p:spPr>
          <a:xfrm>
            <a:off x="7646885" y="4779907"/>
            <a:ext cx="942887" cy="1477328"/>
          </a:xfrm>
          <a:prstGeom prst="rect">
            <a:avLst/>
          </a:prstGeom>
          <a:noFill/>
        </p:spPr>
        <p:txBody>
          <a:bodyPr wrap="none" rtlCol="0">
            <a:spAutoFit/>
          </a:bodyPr>
          <a:lstStyle/>
          <a:p>
            <a:pPr algn="ctr"/>
            <a:r>
              <a:rPr lang="en-US" dirty="0">
                <a:solidFill>
                  <a:schemeClr val="bg1"/>
                </a:solidFill>
              </a:rPr>
              <a:t>10.0.0.3</a:t>
            </a:r>
          </a:p>
          <a:p>
            <a:pPr algn="ctr"/>
            <a:r>
              <a:rPr lang="en-US" dirty="0">
                <a:solidFill>
                  <a:schemeClr val="bg1"/>
                </a:solidFill>
              </a:rPr>
              <a:t>51 - 75</a:t>
            </a:r>
          </a:p>
          <a:p>
            <a:pPr algn="ctr"/>
            <a:endParaRPr lang="en-US" dirty="0">
              <a:solidFill>
                <a:schemeClr val="bg1"/>
              </a:solidFill>
            </a:endParaRPr>
          </a:p>
          <a:p>
            <a:pPr algn="ctr"/>
            <a:r>
              <a:rPr lang="en-US" dirty="0">
                <a:solidFill>
                  <a:srgbClr val="C00000"/>
                </a:solidFill>
              </a:rPr>
              <a:t>26 – 50</a:t>
            </a:r>
          </a:p>
          <a:p>
            <a:pPr algn="ctr"/>
            <a:r>
              <a:rPr lang="en-US" dirty="0">
                <a:solidFill>
                  <a:srgbClr val="C00000"/>
                </a:solidFill>
              </a:rPr>
              <a:t>0 - 25</a:t>
            </a:r>
          </a:p>
        </p:txBody>
      </p:sp>
      <p:sp>
        <p:nvSpPr>
          <p:cNvPr id="13" name="Oval 12">
            <a:extLst>
              <a:ext uri="{FF2B5EF4-FFF2-40B4-BE49-F238E27FC236}">
                <a16:creationId xmlns:a16="http://schemas.microsoft.com/office/drawing/2014/main" id="{3223F957-0D52-42AF-BE63-EB91A990A390}"/>
              </a:ext>
            </a:extLst>
          </p:cNvPr>
          <p:cNvSpPr/>
          <p:nvPr/>
        </p:nvSpPr>
        <p:spPr>
          <a:xfrm>
            <a:off x="5222862" y="2731350"/>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9A91BD-4FBB-4A2B-AFDA-94C4053C4991}"/>
              </a:ext>
            </a:extLst>
          </p:cNvPr>
          <p:cNvSpPr txBox="1"/>
          <p:nvPr/>
        </p:nvSpPr>
        <p:spPr>
          <a:xfrm>
            <a:off x="5598615" y="2839806"/>
            <a:ext cx="946092" cy="1477328"/>
          </a:xfrm>
          <a:prstGeom prst="rect">
            <a:avLst/>
          </a:prstGeom>
          <a:noFill/>
        </p:spPr>
        <p:txBody>
          <a:bodyPr wrap="none" rtlCol="0">
            <a:spAutoFit/>
          </a:bodyPr>
          <a:lstStyle/>
          <a:p>
            <a:pPr algn="ctr"/>
            <a:r>
              <a:rPr lang="en-US" dirty="0">
                <a:solidFill>
                  <a:schemeClr val="bg1"/>
                </a:solidFill>
              </a:rPr>
              <a:t>10.0.0.4</a:t>
            </a:r>
          </a:p>
          <a:p>
            <a:pPr algn="ctr"/>
            <a:r>
              <a:rPr lang="en-US" dirty="0">
                <a:solidFill>
                  <a:schemeClr val="bg1"/>
                </a:solidFill>
              </a:rPr>
              <a:t>76 - 100</a:t>
            </a:r>
          </a:p>
          <a:p>
            <a:pPr algn="ctr"/>
            <a:endParaRPr lang="en-US" dirty="0">
              <a:solidFill>
                <a:schemeClr val="bg1"/>
              </a:solidFill>
            </a:endParaRPr>
          </a:p>
          <a:p>
            <a:pPr algn="ctr"/>
            <a:r>
              <a:rPr lang="en-US" dirty="0">
                <a:solidFill>
                  <a:srgbClr val="C00000"/>
                </a:solidFill>
              </a:rPr>
              <a:t>51 – 75</a:t>
            </a:r>
          </a:p>
          <a:p>
            <a:pPr algn="ctr"/>
            <a:r>
              <a:rPr lang="en-US" dirty="0">
                <a:solidFill>
                  <a:srgbClr val="C00000"/>
                </a:solidFill>
              </a:rPr>
              <a:t>26 - 50</a:t>
            </a:r>
          </a:p>
        </p:txBody>
      </p:sp>
      <p:graphicFrame>
        <p:nvGraphicFramePr>
          <p:cNvPr id="16" name="Table 8">
            <a:extLst>
              <a:ext uri="{FF2B5EF4-FFF2-40B4-BE49-F238E27FC236}">
                <a16:creationId xmlns:a16="http://schemas.microsoft.com/office/drawing/2014/main" id="{F75794EA-8F43-47C6-876D-95883F31DF7C}"/>
              </a:ext>
            </a:extLst>
          </p:cNvPr>
          <p:cNvGraphicFramePr>
            <a:graphicFrameLocks noGrp="1"/>
          </p:cNvGraphicFramePr>
          <p:nvPr/>
        </p:nvGraphicFramePr>
        <p:xfrm>
          <a:off x="109892" y="4457035"/>
          <a:ext cx="4042228" cy="2035840"/>
        </p:xfrm>
        <a:graphic>
          <a:graphicData uri="http://schemas.openxmlformats.org/drawingml/2006/table">
            <a:tbl>
              <a:tblPr firstRow="1" bandRow="1">
                <a:tableStyleId>{E8B1032C-EA38-4F05-BA0D-38AFFFC7BED3}</a:tableStyleId>
              </a:tblPr>
              <a:tblGrid>
                <a:gridCol w="1010557">
                  <a:extLst>
                    <a:ext uri="{9D8B030D-6E8A-4147-A177-3AD203B41FA5}">
                      <a16:colId xmlns:a16="http://schemas.microsoft.com/office/drawing/2014/main" val="3007636518"/>
                    </a:ext>
                  </a:extLst>
                </a:gridCol>
                <a:gridCol w="1010557">
                  <a:extLst>
                    <a:ext uri="{9D8B030D-6E8A-4147-A177-3AD203B41FA5}">
                      <a16:colId xmlns:a16="http://schemas.microsoft.com/office/drawing/2014/main" val="4004975916"/>
                    </a:ext>
                  </a:extLst>
                </a:gridCol>
                <a:gridCol w="1010557">
                  <a:extLst>
                    <a:ext uri="{9D8B030D-6E8A-4147-A177-3AD203B41FA5}">
                      <a16:colId xmlns:a16="http://schemas.microsoft.com/office/drawing/2014/main" val="1123887994"/>
                    </a:ext>
                  </a:extLst>
                </a:gridCol>
                <a:gridCol w="1010557">
                  <a:extLst>
                    <a:ext uri="{9D8B030D-6E8A-4147-A177-3AD203B41FA5}">
                      <a16:colId xmlns:a16="http://schemas.microsoft.com/office/drawing/2014/main" val="1748086545"/>
                    </a:ext>
                  </a:extLst>
                </a:gridCol>
              </a:tblGrid>
              <a:tr h="407168">
                <a:tc>
                  <a:txBody>
                    <a:bodyPr/>
                    <a:lstStyle/>
                    <a:p>
                      <a:r>
                        <a:rPr lang="en-US" dirty="0"/>
                        <a:t>Node</a:t>
                      </a:r>
                    </a:p>
                  </a:txBody>
                  <a:tcPr/>
                </a:tc>
                <a:tc>
                  <a:txBody>
                    <a:bodyPr/>
                    <a:lstStyle/>
                    <a:p>
                      <a:r>
                        <a:rPr lang="en-US" dirty="0"/>
                        <a:t>Primary</a:t>
                      </a:r>
                    </a:p>
                  </a:txBody>
                  <a:tcPr/>
                </a:tc>
                <a:tc>
                  <a:txBody>
                    <a:bodyPr/>
                    <a:lstStyle/>
                    <a:p>
                      <a:r>
                        <a:rPr lang="en-US" dirty="0"/>
                        <a:t>Replica</a:t>
                      </a:r>
                    </a:p>
                  </a:txBody>
                  <a:tcPr/>
                </a:tc>
                <a:tc>
                  <a:txBody>
                    <a:bodyPr/>
                    <a:lstStyle/>
                    <a:p>
                      <a:r>
                        <a:rPr lang="en-US" dirty="0"/>
                        <a:t>Replica</a:t>
                      </a:r>
                    </a:p>
                  </a:txBody>
                  <a:tcPr/>
                </a:tc>
                <a:extLst>
                  <a:ext uri="{0D108BD9-81ED-4DB2-BD59-A6C34878D82A}">
                    <a16:rowId xmlns:a16="http://schemas.microsoft.com/office/drawing/2014/main" val="3052790362"/>
                  </a:ext>
                </a:extLst>
              </a:tr>
              <a:tr h="407168">
                <a:tc>
                  <a:txBody>
                    <a:bodyPr/>
                    <a:lstStyle/>
                    <a:p>
                      <a:r>
                        <a:rPr lang="en-US" dirty="0"/>
                        <a:t>10.0.0.1</a:t>
                      </a:r>
                    </a:p>
                  </a:txBody>
                  <a:tcPr/>
                </a:tc>
                <a:tc>
                  <a:txBody>
                    <a:bodyPr/>
                    <a:lstStyle/>
                    <a:p>
                      <a:r>
                        <a:rPr lang="en-US" dirty="0"/>
                        <a:t>0 -  25</a:t>
                      </a:r>
                    </a:p>
                  </a:txBody>
                  <a:tcPr/>
                </a:tc>
                <a:tc>
                  <a:txBody>
                    <a:bodyPr/>
                    <a:lstStyle/>
                    <a:p>
                      <a:r>
                        <a:rPr lang="en-US" dirty="0"/>
                        <a:t>76 - 100</a:t>
                      </a:r>
                    </a:p>
                  </a:txBody>
                  <a:tcPr/>
                </a:tc>
                <a:tc>
                  <a:txBody>
                    <a:bodyPr/>
                    <a:lstStyle/>
                    <a:p>
                      <a:r>
                        <a:rPr lang="en-US" dirty="0"/>
                        <a:t>51 - 75</a:t>
                      </a:r>
                    </a:p>
                  </a:txBody>
                  <a:tcPr/>
                </a:tc>
                <a:extLst>
                  <a:ext uri="{0D108BD9-81ED-4DB2-BD59-A6C34878D82A}">
                    <a16:rowId xmlns:a16="http://schemas.microsoft.com/office/drawing/2014/main" val="3248392664"/>
                  </a:ext>
                </a:extLst>
              </a:tr>
              <a:tr h="407168">
                <a:tc>
                  <a:txBody>
                    <a:bodyPr/>
                    <a:lstStyle/>
                    <a:p>
                      <a:r>
                        <a:rPr lang="en-US" dirty="0"/>
                        <a:t>10.0.0.2</a:t>
                      </a:r>
                    </a:p>
                  </a:txBody>
                  <a:tcPr/>
                </a:tc>
                <a:tc>
                  <a:txBody>
                    <a:bodyPr/>
                    <a:lstStyle/>
                    <a:p>
                      <a:r>
                        <a:rPr lang="en-US" dirty="0"/>
                        <a:t>26 - 50</a:t>
                      </a:r>
                    </a:p>
                  </a:txBody>
                  <a:tcPr/>
                </a:tc>
                <a:tc>
                  <a:txBody>
                    <a:bodyPr/>
                    <a:lstStyle/>
                    <a:p>
                      <a:r>
                        <a:rPr lang="en-US" dirty="0"/>
                        <a:t>0 – 25</a:t>
                      </a:r>
                    </a:p>
                  </a:txBody>
                  <a:tcPr/>
                </a:tc>
                <a:tc>
                  <a:txBody>
                    <a:bodyPr/>
                    <a:lstStyle/>
                    <a:p>
                      <a:r>
                        <a:rPr lang="en-US" dirty="0"/>
                        <a:t>76 - 100</a:t>
                      </a:r>
                    </a:p>
                  </a:txBody>
                  <a:tcPr/>
                </a:tc>
                <a:extLst>
                  <a:ext uri="{0D108BD9-81ED-4DB2-BD59-A6C34878D82A}">
                    <a16:rowId xmlns:a16="http://schemas.microsoft.com/office/drawing/2014/main" val="4151466665"/>
                  </a:ext>
                </a:extLst>
              </a:tr>
              <a:tr h="407168">
                <a:tc>
                  <a:txBody>
                    <a:bodyPr/>
                    <a:lstStyle/>
                    <a:p>
                      <a:r>
                        <a:rPr lang="en-US" dirty="0"/>
                        <a:t>10.0.0.3</a:t>
                      </a:r>
                    </a:p>
                  </a:txBody>
                  <a:tcPr/>
                </a:tc>
                <a:tc>
                  <a:txBody>
                    <a:bodyPr/>
                    <a:lstStyle/>
                    <a:p>
                      <a:r>
                        <a:rPr lang="en-US" dirty="0"/>
                        <a:t>51 - 75</a:t>
                      </a:r>
                    </a:p>
                  </a:txBody>
                  <a:tcPr/>
                </a:tc>
                <a:tc>
                  <a:txBody>
                    <a:bodyPr/>
                    <a:lstStyle/>
                    <a:p>
                      <a:r>
                        <a:rPr lang="en-US" dirty="0"/>
                        <a:t>26 – 50</a:t>
                      </a:r>
                    </a:p>
                  </a:txBody>
                  <a:tcPr/>
                </a:tc>
                <a:tc>
                  <a:txBody>
                    <a:bodyPr/>
                    <a:lstStyle/>
                    <a:p>
                      <a:r>
                        <a:rPr lang="en-US" dirty="0"/>
                        <a:t>0 - 25</a:t>
                      </a:r>
                    </a:p>
                  </a:txBody>
                  <a:tcPr/>
                </a:tc>
                <a:extLst>
                  <a:ext uri="{0D108BD9-81ED-4DB2-BD59-A6C34878D82A}">
                    <a16:rowId xmlns:a16="http://schemas.microsoft.com/office/drawing/2014/main" val="3561329014"/>
                  </a:ext>
                </a:extLst>
              </a:tr>
              <a:tr h="407168">
                <a:tc>
                  <a:txBody>
                    <a:bodyPr/>
                    <a:lstStyle/>
                    <a:p>
                      <a:r>
                        <a:rPr lang="en-US" dirty="0"/>
                        <a:t>10.0.0.4</a:t>
                      </a:r>
                    </a:p>
                  </a:txBody>
                  <a:tcPr/>
                </a:tc>
                <a:tc>
                  <a:txBody>
                    <a:bodyPr/>
                    <a:lstStyle/>
                    <a:p>
                      <a:r>
                        <a:rPr lang="en-US" dirty="0"/>
                        <a:t>76 - 100</a:t>
                      </a:r>
                    </a:p>
                  </a:txBody>
                  <a:tcPr/>
                </a:tc>
                <a:tc>
                  <a:txBody>
                    <a:bodyPr/>
                    <a:lstStyle/>
                    <a:p>
                      <a:r>
                        <a:rPr lang="en-US" dirty="0"/>
                        <a:t>51 - 75</a:t>
                      </a:r>
                    </a:p>
                  </a:txBody>
                  <a:tcPr/>
                </a:tc>
                <a:tc>
                  <a:txBody>
                    <a:bodyPr/>
                    <a:lstStyle/>
                    <a:p>
                      <a:r>
                        <a:rPr lang="en-US" dirty="0"/>
                        <a:t>26 - 50</a:t>
                      </a:r>
                    </a:p>
                  </a:txBody>
                  <a:tcPr/>
                </a:tc>
                <a:extLst>
                  <a:ext uri="{0D108BD9-81ED-4DB2-BD59-A6C34878D82A}">
                    <a16:rowId xmlns:a16="http://schemas.microsoft.com/office/drawing/2014/main" val="1521634059"/>
                  </a:ext>
                </a:extLst>
              </a:tr>
            </a:tbl>
          </a:graphicData>
        </a:graphic>
      </p:graphicFrame>
      <p:sp>
        <p:nvSpPr>
          <p:cNvPr id="17" name="TextBox 16">
            <a:extLst>
              <a:ext uri="{FF2B5EF4-FFF2-40B4-BE49-F238E27FC236}">
                <a16:creationId xmlns:a16="http://schemas.microsoft.com/office/drawing/2014/main" id="{A1845B01-AAC8-423D-BBED-17111914CD1A}"/>
              </a:ext>
            </a:extLst>
          </p:cNvPr>
          <p:cNvSpPr txBox="1"/>
          <p:nvPr/>
        </p:nvSpPr>
        <p:spPr>
          <a:xfrm>
            <a:off x="109894" y="3889099"/>
            <a:ext cx="1662922" cy="369332"/>
          </a:xfrm>
          <a:prstGeom prst="rect">
            <a:avLst/>
          </a:prstGeom>
          <a:noFill/>
        </p:spPr>
        <p:txBody>
          <a:bodyPr wrap="square" rtlCol="0">
            <a:spAutoFit/>
          </a:bodyPr>
          <a:lstStyle/>
          <a:p>
            <a:r>
              <a:rPr lang="en-US" dirty="0"/>
              <a:t>DC 1 : RF = 3</a:t>
            </a:r>
          </a:p>
        </p:txBody>
      </p:sp>
      <p:sp>
        <p:nvSpPr>
          <p:cNvPr id="3" name="Rectangle: Rounded Corners 2">
            <a:extLst>
              <a:ext uri="{FF2B5EF4-FFF2-40B4-BE49-F238E27FC236}">
                <a16:creationId xmlns:a16="http://schemas.microsoft.com/office/drawing/2014/main" id="{1080DF54-71B9-4B6E-9E1F-ADD9FC65C57F}"/>
              </a:ext>
            </a:extLst>
          </p:cNvPr>
          <p:cNvSpPr/>
          <p:nvPr/>
        </p:nvSpPr>
        <p:spPr>
          <a:xfrm>
            <a:off x="452537" y="1399592"/>
            <a:ext cx="1408923" cy="56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5" name="Callout: Up Arrow 14">
            <a:extLst>
              <a:ext uri="{FF2B5EF4-FFF2-40B4-BE49-F238E27FC236}">
                <a16:creationId xmlns:a16="http://schemas.microsoft.com/office/drawing/2014/main" id="{D841F2BC-E0FD-42F9-BE62-5F9119DEB7EE}"/>
              </a:ext>
            </a:extLst>
          </p:cNvPr>
          <p:cNvSpPr/>
          <p:nvPr/>
        </p:nvSpPr>
        <p:spPr>
          <a:xfrm>
            <a:off x="109892" y="2014563"/>
            <a:ext cx="2138248" cy="1011111"/>
          </a:xfrm>
          <a:prstGeom prst="upArrowCallout">
            <a:avLst>
              <a:gd name="adj1" fmla="val 25000"/>
              <a:gd name="adj2" fmla="val 21775"/>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6C6E67-54C4-4D97-B507-C3FB60D8423C}"/>
              </a:ext>
            </a:extLst>
          </p:cNvPr>
          <p:cNvSpPr txBox="1"/>
          <p:nvPr/>
        </p:nvSpPr>
        <p:spPr>
          <a:xfrm>
            <a:off x="80095" y="2477051"/>
            <a:ext cx="2138247" cy="369332"/>
          </a:xfrm>
          <a:prstGeom prst="rect">
            <a:avLst/>
          </a:prstGeom>
          <a:noFill/>
        </p:spPr>
        <p:txBody>
          <a:bodyPr wrap="square" rtlCol="0">
            <a:spAutoFit/>
          </a:bodyPr>
          <a:lstStyle/>
          <a:p>
            <a:r>
              <a:rPr lang="en-US" dirty="0"/>
              <a:t>Write to partition 15</a:t>
            </a:r>
          </a:p>
        </p:txBody>
      </p:sp>
      <p:cxnSp>
        <p:nvCxnSpPr>
          <p:cNvPr id="20" name="Straight Arrow Connector 19">
            <a:extLst>
              <a:ext uri="{FF2B5EF4-FFF2-40B4-BE49-F238E27FC236}">
                <a16:creationId xmlns:a16="http://schemas.microsoft.com/office/drawing/2014/main" id="{6431130E-AE7C-44FA-9F54-7C756EF2ECE5}"/>
              </a:ext>
            </a:extLst>
          </p:cNvPr>
          <p:cNvCxnSpPr>
            <a:cxnSpLocks/>
          </p:cNvCxnSpPr>
          <p:nvPr/>
        </p:nvCxnSpPr>
        <p:spPr>
          <a:xfrm flipV="1">
            <a:off x="2117726" y="1665655"/>
            <a:ext cx="5002792" cy="111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0D04368-EA60-461C-9714-E0CFC769CB7E}"/>
              </a:ext>
            </a:extLst>
          </p:cNvPr>
          <p:cNvCxnSpPr>
            <a:cxnSpLocks/>
          </p:cNvCxnSpPr>
          <p:nvPr/>
        </p:nvCxnSpPr>
        <p:spPr>
          <a:xfrm>
            <a:off x="8795944" y="2392653"/>
            <a:ext cx="943148" cy="749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BCC39FE2-12B6-43E1-ADA8-DBE185348C6C}"/>
              </a:ext>
            </a:extLst>
          </p:cNvPr>
          <p:cNvCxnSpPr>
            <a:cxnSpLocks/>
          </p:cNvCxnSpPr>
          <p:nvPr/>
        </p:nvCxnSpPr>
        <p:spPr>
          <a:xfrm>
            <a:off x="8148748" y="2621936"/>
            <a:ext cx="0" cy="1976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43B14C3F-B7DE-4891-A618-9B4E36710909}"/>
              </a:ext>
            </a:extLst>
          </p:cNvPr>
          <p:cNvSpPr txBox="1"/>
          <p:nvPr/>
        </p:nvSpPr>
        <p:spPr>
          <a:xfrm>
            <a:off x="7799082" y="380338"/>
            <a:ext cx="899751" cy="369332"/>
          </a:xfrm>
          <a:prstGeom prst="rect">
            <a:avLst/>
          </a:prstGeom>
          <a:noFill/>
        </p:spPr>
        <p:txBody>
          <a:bodyPr wrap="square" rtlCol="0">
            <a:spAutoFit/>
          </a:bodyPr>
          <a:lstStyle/>
          <a:p>
            <a:r>
              <a:rPr lang="en-US" b="1" dirty="0"/>
              <a:t>DC 1</a:t>
            </a:r>
          </a:p>
        </p:txBody>
      </p:sp>
    </p:spTree>
    <p:extLst>
      <p:ext uri="{BB962C8B-B14F-4D97-AF65-F5344CB8AC3E}">
        <p14:creationId xmlns:p14="http://schemas.microsoft.com/office/powerpoint/2010/main" val="5101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AEC-AA9A-40A8-BCA5-0873E4ADFEFE}"/>
              </a:ext>
            </a:extLst>
          </p:cNvPr>
          <p:cNvSpPr>
            <a:spLocks noGrp="1"/>
          </p:cNvSpPr>
          <p:nvPr>
            <p:ph type="title"/>
          </p:nvPr>
        </p:nvSpPr>
        <p:spPr/>
        <p:txBody>
          <a:bodyPr/>
          <a:lstStyle/>
          <a:p>
            <a:r>
              <a:rPr lang="en-US" dirty="0"/>
              <a:t>Consistency level</a:t>
            </a:r>
          </a:p>
        </p:txBody>
      </p:sp>
      <p:graphicFrame>
        <p:nvGraphicFramePr>
          <p:cNvPr id="4" name="Table 4">
            <a:extLst>
              <a:ext uri="{FF2B5EF4-FFF2-40B4-BE49-F238E27FC236}">
                <a16:creationId xmlns:a16="http://schemas.microsoft.com/office/drawing/2014/main" id="{B6728544-E4D2-4EA7-A2A9-8434A78686BF}"/>
              </a:ext>
            </a:extLst>
          </p:cNvPr>
          <p:cNvGraphicFramePr>
            <a:graphicFrameLocks noGrp="1"/>
          </p:cNvGraphicFramePr>
          <p:nvPr>
            <p:ph idx="1"/>
            <p:extLst>
              <p:ext uri="{D42A27DB-BD31-4B8C-83A1-F6EECF244321}">
                <p14:modId xmlns:p14="http://schemas.microsoft.com/office/powerpoint/2010/main" val="1369876660"/>
              </p:ext>
            </p:extLst>
          </p:nvPr>
        </p:nvGraphicFramePr>
        <p:xfrm>
          <a:off x="838200" y="1825625"/>
          <a:ext cx="10515600" cy="2926080"/>
        </p:xfrm>
        <a:graphic>
          <a:graphicData uri="http://schemas.openxmlformats.org/drawingml/2006/table">
            <a:tbl>
              <a:tblPr firstRow="1" bandRow="1">
                <a:tableStyleId>{5C22544A-7EE6-4342-B048-85BDC9FD1C3A}</a:tableStyleId>
              </a:tblPr>
              <a:tblGrid>
                <a:gridCol w="4051041">
                  <a:extLst>
                    <a:ext uri="{9D8B030D-6E8A-4147-A177-3AD203B41FA5}">
                      <a16:colId xmlns:a16="http://schemas.microsoft.com/office/drawing/2014/main" val="1665693170"/>
                    </a:ext>
                  </a:extLst>
                </a:gridCol>
                <a:gridCol w="6464559">
                  <a:extLst>
                    <a:ext uri="{9D8B030D-6E8A-4147-A177-3AD203B41FA5}">
                      <a16:colId xmlns:a16="http://schemas.microsoft.com/office/drawing/2014/main" val="3894966738"/>
                    </a:ext>
                  </a:extLst>
                </a:gridCol>
              </a:tblGrid>
              <a:tr h="370840">
                <a:tc>
                  <a:txBody>
                    <a:bodyPr/>
                    <a:lstStyle/>
                    <a:p>
                      <a:r>
                        <a:rPr lang="en-US" sz="2800" dirty="0"/>
                        <a:t>Consistency Level</a:t>
                      </a:r>
                    </a:p>
                  </a:txBody>
                  <a:tcPr/>
                </a:tc>
                <a:tc>
                  <a:txBody>
                    <a:bodyPr/>
                    <a:lstStyle/>
                    <a:p>
                      <a:r>
                        <a:rPr lang="en-US" sz="2800" dirty="0"/>
                        <a:t>Number of Nodes Acknowledge</a:t>
                      </a:r>
                    </a:p>
                  </a:txBody>
                  <a:tcPr/>
                </a:tc>
                <a:extLst>
                  <a:ext uri="{0D108BD9-81ED-4DB2-BD59-A6C34878D82A}">
                    <a16:rowId xmlns:a16="http://schemas.microsoft.com/office/drawing/2014/main" val="2011999474"/>
                  </a:ext>
                </a:extLst>
              </a:tr>
              <a:tr h="370840">
                <a:tc>
                  <a:txBody>
                    <a:bodyPr/>
                    <a:lstStyle/>
                    <a:p>
                      <a:r>
                        <a:rPr lang="en-US" sz="2800" dirty="0"/>
                        <a:t>One</a:t>
                      </a:r>
                    </a:p>
                  </a:txBody>
                  <a:tcPr/>
                </a:tc>
                <a:tc>
                  <a:txBody>
                    <a:bodyPr/>
                    <a:lstStyle/>
                    <a:p>
                      <a:r>
                        <a:rPr lang="en-US" sz="2800" dirty="0"/>
                        <a:t>One replica acknowledges read</a:t>
                      </a:r>
                    </a:p>
                    <a:p>
                      <a:r>
                        <a:rPr lang="en-US" sz="2800" dirty="0"/>
                        <a:t>One replica commits write</a:t>
                      </a:r>
                    </a:p>
                  </a:txBody>
                  <a:tcPr/>
                </a:tc>
                <a:extLst>
                  <a:ext uri="{0D108BD9-81ED-4DB2-BD59-A6C34878D82A}">
                    <a16:rowId xmlns:a16="http://schemas.microsoft.com/office/drawing/2014/main" val="2735025397"/>
                  </a:ext>
                </a:extLst>
              </a:tr>
              <a:tr h="370840">
                <a:tc>
                  <a:txBody>
                    <a:bodyPr/>
                    <a:lstStyle/>
                    <a:p>
                      <a:r>
                        <a:rPr lang="en-US" sz="2800" dirty="0"/>
                        <a:t>Quorum</a:t>
                      </a:r>
                    </a:p>
                  </a:txBody>
                  <a:tcPr/>
                </a:tc>
                <a:tc>
                  <a:txBody>
                    <a:bodyPr/>
                    <a:lstStyle/>
                    <a:p>
                      <a:r>
                        <a:rPr lang="en-US" sz="2800" dirty="0"/>
                        <a:t>51% replica nodes agree on read or commit write</a:t>
                      </a:r>
                    </a:p>
                  </a:txBody>
                  <a:tcPr/>
                </a:tc>
                <a:extLst>
                  <a:ext uri="{0D108BD9-81ED-4DB2-BD59-A6C34878D82A}">
                    <a16:rowId xmlns:a16="http://schemas.microsoft.com/office/drawing/2014/main" val="1639100249"/>
                  </a:ext>
                </a:extLst>
              </a:tr>
              <a:tr h="370840">
                <a:tc>
                  <a:txBody>
                    <a:bodyPr/>
                    <a:lstStyle/>
                    <a:p>
                      <a:r>
                        <a:rPr lang="en-US" sz="2800" dirty="0"/>
                        <a:t>Local Quorum</a:t>
                      </a:r>
                    </a:p>
                  </a:txBody>
                  <a:tcPr/>
                </a:tc>
                <a:tc>
                  <a:txBody>
                    <a:bodyPr/>
                    <a:lstStyle/>
                    <a:p>
                      <a:r>
                        <a:rPr lang="en-US" sz="2800" dirty="0"/>
                        <a:t>51% on DC</a:t>
                      </a:r>
                    </a:p>
                  </a:txBody>
                  <a:tcPr/>
                </a:tc>
                <a:extLst>
                  <a:ext uri="{0D108BD9-81ED-4DB2-BD59-A6C34878D82A}">
                    <a16:rowId xmlns:a16="http://schemas.microsoft.com/office/drawing/2014/main" val="1304735019"/>
                  </a:ext>
                </a:extLst>
              </a:tr>
            </a:tbl>
          </a:graphicData>
        </a:graphic>
      </p:graphicFrame>
    </p:spTree>
    <p:extLst>
      <p:ext uri="{BB962C8B-B14F-4D97-AF65-F5344CB8AC3E}">
        <p14:creationId xmlns:p14="http://schemas.microsoft.com/office/powerpoint/2010/main" val="1829974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0885-30C7-49E5-BD05-C948791B1191}"/>
              </a:ext>
            </a:extLst>
          </p:cNvPr>
          <p:cNvSpPr>
            <a:spLocks noGrp="1"/>
          </p:cNvSpPr>
          <p:nvPr>
            <p:ph type="title"/>
          </p:nvPr>
        </p:nvSpPr>
        <p:spPr/>
        <p:txBody>
          <a:bodyPr/>
          <a:lstStyle/>
          <a:p>
            <a:r>
              <a:rPr lang="en-US" dirty="0"/>
              <a:t>Consistency</a:t>
            </a:r>
          </a:p>
        </p:txBody>
      </p:sp>
      <p:sp>
        <p:nvSpPr>
          <p:cNvPr id="4" name="Oval 3">
            <a:extLst>
              <a:ext uri="{FF2B5EF4-FFF2-40B4-BE49-F238E27FC236}">
                <a16:creationId xmlns:a16="http://schemas.microsoft.com/office/drawing/2014/main" id="{6788E32A-B7EE-426B-84F1-F8B1E6368417}"/>
              </a:ext>
            </a:extLst>
          </p:cNvPr>
          <p:cNvSpPr/>
          <p:nvPr/>
        </p:nvSpPr>
        <p:spPr>
          <a:xfrm>
            <a:off x="7269529" y="861256"/>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6" name="TextBox 5">
            <a:extLst>
              <a:ext uri="{FF2B5EF4-FFF2-40B4-BE49-F238E27FC236}">
                <a16:creationId xmlns:a16="http://schemas.microsoft.com/office/drawing/2014/main" id="{5A3CBDAE-3288-4DC8-9A47-5006F40DB2DF}"/>
              </a:ext>
            </a:extLst>
          </p:cNvPr>
          <p:cNvSpPr txBox="1"/>
          <p:nvPr/>
        </p:nvSpPr>
        <p:spPr>
          <a:xfrm>
            <a:off x="7622840" y="969712"/>
            <a:ext cx="990976" cy="2031325"/>
          </a:xfrm>
          <a:prstGeom prst="rect">
            <a:avLst/>
          </a:prstGeom>
          <a:noFill/>
        </p:spPr>
        <p:txBody>
          <a:bodyPr wrap="none" rtlCol="0">
            <a:spAutoFit/>
          </a:bodyPr>
          <a:lstStyle/>
          <a:p>
            <a:pPr algn="ctr"/>
            <a:r>
              <a:rPr lang="en-US" dirty="0">
                <a:solidFill>
                  <a:schemeClr val="bg1"/>
                </a:solidFill>
              </a:rPr>
              <a:t>10.0.0.1</a:t>
            </a:r>
          </a:p>
          <a:p>
            <a:pPr algn="ctr"/>
            <a:r>
              <a:rPr lang="en-US" dirty="0">
                <a:solidFill>
                  <a:schemeClr val="bg1"/>
                </a:solidFill>
              </a:rPr>
              <a:t>00 – 25</a:t>
            </a:r>
          </a:p>
          <a:p>
            <a:pPr algn="ctr"/>
            <a:endParaRPr lang="en-US" dirty="0"/>
          </a:p>
          <a:p>
            <a:pPr algn="ctr"/>
            <a:r>
              <a:rPr lang="en-US" dirty="0">
                <a:solidFill>
                  <a:srgbClr val="C00000"/>
                </a:solidFill>
              </a:rPr>
              <a:t>76 – 100</a:t>
            </a:r>
          </a:p>
          <a:p>
            <a:pPr algn="ctr"/>
            <a:r>
              <a:rPr lang="en-US" dirty="0">
                <a:solidFill>
                  <a:srgbClr val="C00000"/>
                </a:solidFill>
              </a:rPr>
              <a:t>51 - 75</a:t>
            </a:r>
          </a:p>
          <a:p>
            <a:pPr algn="ctr"/>
            <a:endParaRPr lang="en-US" dirty="0">
              <a:solidFill>
                <a:schemeClr val="bg1"/>
              </a:solidFill>
            </a:endParaRPr>
          </a:p>
          <a:p>
            <a:pPr algn="ctr"/>
            <a:endParaRPr lang="en-US" dirty="0">
              <a:solidFill>
                <a:schemeClr val="bg1"/>
              </a:solidFill>
            </a:endParaRPr>
          </a:p>
        </p:txBody>
      </p:sp>
      <p:sp>
        <p:nvSpPr>
          <p:cNvPr id="9" name="Oval 8">
            <a:extLst>
              <a:ext uri="{FF2B5EF4-FFF2-40B4-BE49-F238E27FC236}">
                <a16:creationId xmlns:a16="http://schemas.microsoft.com/office/drawing/2014/main" id="{B29ED512-B68E-4A78-8F5F-DA175DBE2187}"/>
              </a:ext>
            </a:extLst>
          </p:cNvPr>
          <p:cNvSpPr/>
          <p:nvPr/>
        </p:nvSpPr>
        <p:spPr>
          <a:xfrm>
            <a:off x="9752148" y="2599568"/>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94684C-3394-45DA-9420-AD39947530EF}"/>
              </a:ext>
            </a:extLst>
          </p:cNvPr>
          <p:cNvSpPr txBox="1"/>
          <p:nvPr/>
        </p:nvSpPr>
        <p:spPr>
          <a:xfrm>
            <a:off x="10129504" y="2708024"/>
            <a:ext cx="942887" cy="1477328"/>
          </a:xfrm>
          <a:prstGeom prst="rect">
            <a:avLst/>
          </a:prstGeom>
          <a:noFill/>
        </p:spPr>
        <p:txBody>
          <a:bodyPr wrap="none" rtlCol="0">
            <a:spAutoFit/>
          </a:bodyPr>
          <a:lstStyle/>
          <a:p>
            <a:pPr algn="ctr"/>
            <a:r>
              <a:rPr lang="en-US" dirty="0">
                <a:solidFill>
                  <a:schemeClr val="bg1"/>
                </a:solidFill>
              </a:rPr>
              <a:t>10.0.0.2</a:t>
            </a:r>
          </a:p>
          <a:p>
            <a:pPr algn="ctr"/>
            <a:r>
              <a:rPr lang="en-US" dirty="0">
                <a:solidFill>
                  <a:schemeClr val="bg1"/>
                </a:solidFill>
              </a:rPr>
              <a:t>26 - 50</a:t>
            </a:r>
          </a:p>
          <a:p>
            <a:pPr algn="ctr"/>
            <a:endParaRPr lang="en-US" dirty="0">
              <a:solidFill>
                <a:schemeClr val="bg1"/>
              </a:solidFill>
            </a:endParaRPr>
          </a:p>
          <a:p>
            <a:pPr algn="ctr"/>
            <a:r>
              <a:rPr lang="en-US" dirty="0">
                <a:solidFill>
                  <a:srgbClr val="C00000"/>
                </a:solidFill>
              </a:rPr>
              <a:t>0 – 25</a:t>
            </a:r>
          </a:p>
          <a:p>
            <a:pPr algn="ctr"/>
            <a:r>
              <a:rPr lang="en-US" dirty="0">
                <a:solidFill>
                  <a:srgbClr val="C00000"/>
                </a:solidFill>
              </a:rPr>
              <a:t>76 - 100</a:t>
            </a:r>
          </a:p>
        </p:txBody>
      </p:sp>
      <p:sp>
        <p:nvSpPr>
          <p:cNvPr id="11" name="Oval 10">
            <a:extLst>
              <a:ext uri="{FF2B5EF4-FFF2-40B4-BE49-F238E27FC236}">
                <a16:creationId xmlns:a16="http://schemas.microsoft.com/office/drawing/2014/main" id="{B397A006-3D64-4979-AD75-FC428A2630B7}"/>
              </a:ext>
            </a:extLst>
          </p:cNvPr>
          <p:cNvSpPr/>
          <p:nvPr/>
        </p:nvSpPr>
        <p:spPr>
          <a:xfrm>
            <a:off x="7269529" y="4671451"/>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5BC68A-139C-4522-8028-7F07AC835F1E}"/>
              </a:ext>
            </a:extLst>
          </p:cNvPr>
          <p:cNvSpPr txBox="1"/>
          <p:nvPr/>
        </p:nvSpPr>
        <p:spPr>
          <a:xfrm>
            <a:off x="7646885" y="4779907"/>
            <a:ext cx="942887" cy="1477328"/>
          </a:xfrm>
          <a:prstGeom prst="rect">
            <a:avLst/>
          </a:prstGeom>
          <a:noFill/>
        </p:spPr>
        <p:txBody>
          <a:bodyPr wrap="none" rtlCol="0">
            <a:spAutoFit/>
          </a:bodyPr>
          <a:lstStyle/>
          <a:p>
            <a:pPr algn="ctr"/>
            <a:r>
              <a:rPr lang="en-US" dirty="0">
                <a:solidFill>
                  <a:schemeClr val="bg1"/>
                </a:solidFill>
              </a:rPr>
              <a:t>10.0.0.3</a:t>
            </a:r>
          </a:p>
          <a:p>
            <a:pPr algn="ctr"/>
            <a:r>
              <a:rPr lang="en-US" dirty="0">
                <a:solidFill>
                  <a:schemeClr val="bg1"/>
                </a:solidFill>
              </a:rPr>
              <a:t>51 - 75</a:t>
            </a:r>
          </a:p>
          <a:p>
            <a:pPr algn="ctr"/>
            <a:endParaRPr lang="en-US" dirty="0">
              <a:solidFill>
                <a:schemeClr val="bg1"/>
              </a:solidFill>
            </a:endParaRPr>
          </a:p>
          <a:p>
            <a:pPr algn="ctr"/>
            <a:r>
              <a:rPr lang="en-US" dirty="0">
                <a:solidFill>
                  <a:srgbClr val="C00000"/>
                </a:solidFill>
              </a:rPr>
              <a:t>26 – 50</a:t>
            </a:r>
          </a:p>
          <a:p>
            <a:pPr algn="ctr"/>
            <a:r>
              <a:rPr lang="en-US" dirty="0">
                <a:solidFill>
                  <a:srgbClr val="C00000"/>
                </a:solidFill>
              </a:rPr>
              <a:t>0 - 25</a:t>
            </a:r>
          </a:p>
        </p:txBody>
      </p:sp>
      <p:sp>
        <p:nvSpPr>
          <p:cNvPr id="13" name="Oval 12">
            <a:extLst>
              <a:ext uri="{FF2B5EF4-FFF2-40B4-BE49-F238E27FC236}">
                <a16:creationId xmlns:a16="http://schemas.microsoft.com/office/drawing/2014/main" id="{3223F957-0D52-42AF-BE63-EB91A990A390}"/>
              </a:ext>
            </a:extLst>
          </p:cNvPr>
          <p:cNvSpPr/>
          <p:nvPr/>
        </p:nvSpPr>
        <p:spPr>
          <a:xfrm>
            <a:off x="5222862" y="2731350"/>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9A91BD-4FBB-4A2B-AFDA-94C4053C4991}"/>
              </a:ext>
            </a:extLst>
          </p:cNvPr>
          <p:cNvSpPr txBox="1"/>
          <p:nvPr/>
        </p:nvSpPr>
        <p:spPr>
          <a:xfrm>
            <a:off x="5598615" y="2839806"/>
            <a:ext cx="946092" cy="1477328"/>
          </a:xfrm>
          <a:prstGeom prst="rect">
            <a:avLst/>
          </a:prstGeom>
          <a:noFill/>
        </p:spPr>
        <p:txBody>
          <a:bodyPr wrap="none" rtlCol="0">
            <a:spAutoFit/>
          </a:bodyPr>
          <a:lstStyle/>
          <a:p>
            <a:pPr algn="ctr"/>
            <a:r>
              <a:rPr lang="en-US" dirty="0">
                <a:solidFill>
                  <a:schemeClr val="bg1"/>
                </a:solidFill>
              </a:rPr>
              <a:t>10.0.0.4</a:t>
            </a:r>
          </a:p>
          <a:p>
            <a:pPr algn="ctr"/>
            <a:r>
              <a:rPr lang="en-US" dirty="0">
                <a:solidFill>
                  <a:schemeClr val="bg1"/>
                </a:solidFill>
              </a:rPr>
              <a:t>76 - 100</a:t>
            </a:r>
          </a:p>
          <a:p>
            <a:pPr algn="ctr"/>
            <a:endParaRPr lang="en-US" dirty="0">
              <a:solidFill>
                <a:schemeClr val="bg1"/>
              </a:solidFill>
            </a:endParaRPr>
          </a:p>
          <a:p>
            <a:pPr algn="ctr"/>
            <a:r>
              <a:rPr lang="en-US" dirty="0">
                <a:solidFill>
                  <a:srgbClr val="C00000"/>
                </a:solidFill>
              </a:rPr>
              <a:t>51 – 75</a:t>
            </a:r>
          </a:p>
          <a:p>
            <a:pPr algn="ctr"/>
            <a:r>
              <a:rPr lang="en-US" dirty="0">
                <a:solidFill>
                  <a:srgbClr val="C00000"/>
                </a:solidFill>
              </a:rPr>
              <a:t>26 - 50</a:t>
            </a:r>
          </a:p>
        </p:txBody>
      </p:sp>
      <p:graphicFrame>
        <p:nvGraphicFramePr>
          <p:cNvPr id="16" name="Table 8">
            <a:extLst>
              <a:ext uri="{FF2B5EF4-FFF2-40B4-BE49-F238E27FC236}">
                <a16:creationId xmlns:a16="http://schemas.microsoft.com/office/drawing/2014/main" id="{F75794EA-8F43-47C6-876D-95883F31DF7C}"/>
              </a:ext>
            </a:extLst>
          </p:cNvPr>
          <p:cNvGraphicFramePr>
            <a:graphicFrameLocks noGrp="1"/>
          </p:cNvGraphicFramePr>
          <p:nvPr/>
        </p:nvGraphicFramePr>
        <p:xfrm>
          <a:off x="109892" y="4457035"/>
          <a:ext cx="4042228" cy="2035840"/>
        </p:xfrm>
        <a:graphic>
          <a:graphicData uri="http://schemas.openxmlformats.org/drawingml/2006/table">
            <a:tbl>
              <a:tblPr firstRow="1" bandRow="1">
                <a:tableStyleId>{E8B1032C-EA38-4F05-BA0D-38AFFFC7BED3}</a:tableStyleId>
              </a:tblPr>
              <a:tblGrid>
                <a:gridCol w="1010557">
                  <a:extLst>
                    <a:ext uri="{9D8B030D-6E8A-4147-A177-3AD203B41FA5}">
                      <a16:colId xmlns:a16="http://schemas.microsoft.com/office/drawing/2014/main" val="3007636518"/>
                    </a:ext>
                  </a:extLst>
                </a:gridCol>
                <a:gridCol w="1010557">
                  <a:extLst>
                    <a:ext uri="{9D8B030D-6E8A-4147-A177-3AD203B41FA5}">
                      <a16:colId xmlns:a16="http://schemas.microsoft.com/office/drawing/2014/main" val="4004975916"/>
                    </a:ext>
                  </a:extLst>
                </a:gridCol>
                <a:gridCol w="1010557">
                  <a:extLst>
                    <a:ext uri="{9D8B030D-6E8A-4147-A177-3AD203B41FA5}">
                      <a16:colId xmlns:a16="http://schemas.microsoft.com/office/drawing/2014/main" val="1123887994"/>
                    </a:ext>
                  </a:extLst>
                </a:gridCol>
                <a:gridCol w="1010557">
                  <a:extLst>
                    <a:ext uri="{9D8B030D-6E8A-4147-A177-3AD203B41FA5}">
                      <a16:colId xmlns:a16="http://schemas.microsoft.com/office/drawing/2014/main" val="1748086545"/>
                    </a:ext>
                  </a:extLst>
                </a:gridCol>
              </a:tblGrid>
              <a:tr h="407168">
                <a:tc>
                  <a:txBody>
                    <a:bodyPr/>
                    <a:lstStyle/>
                    <a:p>
                      <a:r>
                        <a:rPr lang="en-US" dirty="0"/>
                        <a:t>Node</a:t>
                      </a:r>
                    </a:p>
                  </a:txBody>
                  <a:tcPr/>
                </a:tc>
                <a:tc>
                  <a:txBody>
                    <a:bodyPr/>
                    <a:lstStyle/>
                    <a:p>
                      <a:r>
                        <a:rPr lang="en-US" dirty="0"/>
                        <a:t>Primary</a:t>
                      </a:r>
                    </a:p>
                  </a:txBody>
                  <a:tcPr/>
                </a:tc>
                <a:tc>
                  <a:txBody>
                    <a:bodyPr/>
                    <a:lstStyle/>
                    <a:p>
                      <a:r>
                        <a:rPr lang="en-US" dirty="0"/>
                        <a:t>Replica</a:t>
                      </a:r>
                    </a:p>
                  </a:txBody>
                  <a:tcPr/>
                </a:tc>
                <a:tc>
                  <a:txBody>
                    <a:bodyPr/>
                    <a:lstStyle/>
                    <a:p>
                      <a:r>
                        <a:rPr lang="en-US" dirty="0"/>
                        <a:t>Replica</a:t>
                      </a:r>
                    </a:p>
                  </a:txBody>
                  <a:tcPr/>
                </a:tc>
                <a:extLst>
                  <a:ext uri="{0D108BD9-81ED-4DB2-BD59-A6C34878D82A}">
                    <a16:rowId xmlns:a16="http://schemas.microsoft.com/office/drawing/2014/main" val="3052790362"/>
                  </a:ext>
                </a:extLst>
              </a:tr>
              <a:tr h="407168">
                <a:tc>
                  <a:txBody>
                    <a:bodyPr/>
                    <a:lstStyle/>
                    <a:p>
                      <a:r>
                        <a:rPr lang="en-US" dirty="0"/>
                        <a:t>10.0.0.1</a:t>
                      </a:r>
                    </a:p>
                  </a:txBody>
                  <a:tcPr/>
                </a:tc>
                <a:tc>
                  <a:txBody>
                    <a:bodyPr/>
                    <a:lstStyle/>
                    <a:p>
                      <a:r>
                        <a:rPr lang="en-US" dirty="0"/>
                        <a:t>0 -  25</a:t>
                      </a:r>
                    </a:p>
                  </a:txBody>
                  <a:tcPr/>
                </a:tc>
                <a:tc>
                  <a:txBody>
                    <a:bodyPr/>
                    <a:lstStyle/>
                    <a:p>
                      <a:r>
                        <a:rPr lang="en-US" dirty="0"/>
                        <a:t>76 - 100</a:t>
                      </a:r>
                    </a:p>
                  </a:txBody>
                  <a:tcPr/>
                </a:tc>
                <a:tc>
                  <a:txBody>
                    <a:bodyPr/>
                    <a:lstStyle/>
                    <a:p>
                      <a:r>
                        <a:rPr lang="en-US" dirty="0"/>
                        <a:t>51 - 75</a:t>
                      </a:r>
                    </a:p>
                  </a:txBody>
                  <a:tcPr/>
                </a:tc>
                <a:extLst>
                  <a:ext uri="{0D108BD9-81ED-4DB2-BD59-A6C34878D82A}">
                    <a16:rowId xmlns:a16="http://schemas.microsoft.com/office/drawing/2014/main" val="3248392664"/>
                  </a:ext>
                </a:extLst>
              </a:tr>
              <a:tr h="407168">
                <a:tc>
                  <a:txBody>
                    <a:bodyPr/>
                    <a:lstStyle/>
                    <a:p>
                      <a:r>
                        <a:rPr lang="en-US" dirty="0"/>
                        <a:t>10.0.0.2</a:t>
                      </a:r>
                    </a:p>
                  </a:txBody>
                  <a:tcPr/>
                </a:tc>
                <a:tc>
                  <a:txBody>
                    <a:bodyPr/>
                    <a:lstStyle/>
                    <a:p>
                      <a:r>
                        <a:rPr lang="en-US" dirty="0"/>
                        <a:t>26 - 50</a:t>
                      </a:r>
                    </a:p>
                  </a:txBody>
                  <a:tcPr/>
                </a:tc>
                <a:tc>
                  <a:txBody>
                    <a:bodyPr/>
                    <a:lstStyle/>
                    <a:p>
                      <a:r>
                        <a:rPr lang="en-US" dirty="0"/>
                        <a:t>0 – 25</a:t>
                      </a:r>
                    </a:p>
                  </a:txBody>
                  <a:tcPr/>
                </a:tc>
                <a:tc>
                  <a:txBody>
                    <a:bodyPr/>
                    <a:lstStyle/>
                    <a:p>
                      <a:r>
                        <a:rPr lang="en-US" dirty="0"/>
                        <a:t>76 - 100</a:t>
                      </a:r>
                    </a:p>
                  </a:txBody>
                  <a:tcPr/>
                </a:tc>
                <a:extLst>
                  <a:ext uri="{0D108BD9-81ED-4DB2-BD59-A6C34878D82A}">
                    <a16:rowId xmlns:a16="http://schemas.microsoft.com/office/drawing/2014/main" val="4151466665"/>
                  </a:ext>
                </a:extLst>
              </a:tr>
              <a:tr h="407168">
                <a:tc>
                  <a:txBody>
                    <a:bodyPr/>
                    <a:lstStyle/>
                    <a:p>
                      <a:r>
                        <a:rPr lang="en-US" dirty="0"/>
                        <a:t>10.0.0.3</a:t>
                      </a:r>
                    </a:p>
                  </a:txBody>
                  <a:tcPr/>
                </a:tc>
                <a:tc>
                  <a:txBody>
                    <a:bodyPr/>
                    <a:lstStyle/>
                    <a:p>
                      <a:r>
                        <a:rPr lang="en-US" dirty="0"/>
                        <a:t>51 - 75</a:t>
                      </a:r>
                    </a:p>
                  </a:txBody>
                  <a:tcPr/>
                </a:tc>
                <a:tc>
                  <a:txBody>
                    <a:bodyPr/>
                    <a:lstStyle/>
                    <a:p>
                      <a:r>
                        <a:rPr lang="en-US" dirty="0"/>
                        <a:t>26 – 50</a:t>
                      </a:r>
                    </a:p>
                  </a:txBody>
                  <a:tcPr/>
                </a:tc>
                <a:tc>
                  <a:txBody>
                    <a:bodyPr/>
                    <a:lstStyle/>
                    <a:p>
                      <a:r>
                        <a:rPr lang="en-US" dirty="0"/>
                        <a:t>0 - 25</a:t>
                      </a:r>
                    </a:p>
                  </a:txBody>
                  <a:tcPr/>
                </a:tc>
                <a:extLst>
                  <a:ext uri="{0D108BD9-81ED-4DB2-BD59-A6C34878D82A}">
                    <a16:rowId xmlns:a16="http://schemas.microsoft.com/office/drawing/2014/main" val="3561329014"/>
                  </a:ext>
                </a:extLst>
              </a:tr>
              <a:tr h="407168">
                <a:tc>
                  <a:txBody>
                    <a:bodyPr/>
                    <a:lstStyle/>
                    <a:p>
                      <a:r>
                        <a:rPr lang="en-US" dirty="0"/>
                        <a:t>10.0.0.4</a:t>
                      </a:r>
                    </a:p>
                  </a:txBody>
                  <a:tcPr/>
                </a:tc>
                <a:tc>
                  <a:txBody>
                    <a:bodyPr/>
                    <a:lstStyle/>
                    <a:p>
                      <a:r>
                        <a:rPr lang="en-US" dirty="0"/>
                        <a:t>76 - 100</a:t>
                      </a:r>
                    </a:p>
                  </a:txBody>
                  <a:tcPr/>
                </a:tc>
                <a:tc>
                  <a:txBody>
                    <a:bodyPr/>
                    <a:lstStyle/>
                    <a:p>
                      <a:r>
                        <a:rPr lang="en-US" dirty="0"/>
                        <a:t>51 - 75</a:t>
                      </a:r>
                    </a:p>
                  </a:txBody>
                  <a:tcPr/>
                </a:tc>
                <a:tc>
                  <a:txBody>
                    <a:bodyPr/>
                    <a:lstStyle/>
                    <a:p>
                      <a:r>
                        <a:rPr lang="en-US" dirty="0"/>
                        <a:t>26 - 50</a:t>
                      </a:r>
                    </a:p>
                  </a:txBody>
                  <a:tcPr/>
                </a:tc>
                <a:extLst>
                  <a:ext uri="{0D108BD9-81ED-4DB2-BD59-A6C34878D82A}">
                    <a16:rowId xmlns:a16="http://schemas.microsoft.com/office/drawing/2014/main" val="1521634059"/>
                  </a:ext>
                </a:extLst>
              </a:tr>
            </a:tbl>
          </a:graphicData>
        </a:graphic>
      </p:graphicFrame>
      <p:sp>
        <p:nvSpPr>
          <p:cNvPr id="17" name="TextBox 16">
            <a:extLst>
              <a:ext uri="{FF2B5EF4-FFF2-40B4-BE49-F238E27FC236}">
                <a16:creationId xmlns:a16="http://schemas.microsoft.com/office/drawing/2014/main" id="{A1845B01-AAC8-423D-BBED-17111914CD1A}"/>
              </a:ext>
            </a:extLst>
          </p:cNvPr>
          <p:cNvSpPr txBox="1"/>
          <p:nvPr/>
        </p:nvSpPr>
        <p:spPr>
          <a:xfrm>
            <a:off x="109894" y="3889099"/>
            <a:ext cx="1662922" cy="369332"/>
          </a:xfrm>
          <a:prstGeom prst="rect">
            <a:avLst/>
          </a:prstGeom>
          <a:noFill/>
        </p:spPr>
        <p:txBody>
          <a:bodyPr wrap="square" rtlCol="0">
            <a:spAutoFit/>
          </a:bodyPr>
          <a:lstStyle/>
          <a:p>
            <a:r>
              <a:rPr lang="en-US" dirty="0"/>
              <a:t>DC 1 : RF = 3</a:t>
            </a:r>
          </a:p>
        </p:txBody>
      </p:sp>
      <p:sp>
        <p:nvSpPr>
          <p:cNvPr id="3" name="Rectangle: Rounded Corners 2">
            <a:extLst>
              <a:ext uri="{FF2B5EF4-FFF2-40B4-BE49-F238E27FC236}">
                <a16:creationId xmlns:a16="http://schemas.microsoft.com/office/drawing/2014/main" id="{1080DF54-71B9-4B6E-9E1F-ADD9FC65C57F}"/>
              </a:ext>
            </a:extLst>
          </p:cNvPr>
          <p:cNvSpPr/>
          <p:nvPr/>
        </p:nvSpPr>
        <p:spPr>
          <a:xfrm>
            <a:off x="452537" y="1399592"/>
            <a:ext cx="1408923" cy="56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5" name="Callout: Up Arrow 14">
            <a:extLst>
              <a:ext uri="{FF2B5EF4-FFF2-40B4-BE49-F238E27FC236}">
                <a16:creationId xmlns:a16="http://schemas.microsoft.com/office/drawing/2014/main" id="{D841F2BC-E0FD-42F9-BE62-5F9119DEB7EE}"/>
              </a:ext>
            </a:extLst>
          </p:cNvPr>
          <p:cNvSpPr/>
          <p:nvPr/>
        </p:nvSpPr>
        <p:spPr>
          <a:xfrm>
            <a:off x="109892" y="2014563"/>
            <a:ext cx="2138248" cy="1011111"/>
          </a:xfrm>
          <a:prstGeom prst="upArrowCallout">
            <a:avLst>
              <a:gd name="adj1" fmla="val 25000"/>
              <a:gd name="adj2" fmla="val 21775"/>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6C6E67-54C4-4D97-B507-C3FB60D8423C}"/>
              </a:ext>
            </a:extLst>
          </p:cNvPr>
          <p:cNvSpPr txBox="1"/>
          <p:nvPr/>
        </p:nvSpPr>
        <p:spPr>
          <a:xfrm>
            <a:off x="80095" y="2477051"/>
            <a:ext cx="2138247" cy="646331"/>
          </a:xfrm>
          <a:prstGeom prst="rect">
            <a:avLst/>
          </a:prstGeom>
          <a:noFill/>
        </p:spPr>
        <p:txBody>
          <a:bodyPr wrap="square" rtlCol="0">
            <a:spAutoFit/>
          </a:bodyPr>
          <a:lstStyle/>
          <a:p>
            <a:pPr algn="ctr"/>
            <a:r>
              <a:rPr lang="en-US" dirty="0"/>
              <a:t>Write to partition 15</a:t>
            </a:r>
          </a:p>
          <a:p>
            <a:pPr algn="ctr"/>
            <a:r>
              <a:rPr lang="en-US" dirty="0"/>
              <a:t>CL = One</a:t>
            </a:r>
          </a:p>
        </p:txBody>
      </p:sp>
      <p:cxnSp>
        <p:nvCxnSpPr>
          <p:cNvPr id="20" name="Straight Arrow Connector 19">
            <a:extLst>
              <a:ext uri="{FF2B5EF4-FFF2-40B4-BE49-F238E27FC236}">
                <a16:creationId xmlns:a16="http://schemas.microsoft.com/office/drawing/2014/main" id="{6431130E-AE7C-44FA-9F54-7C756EF2ECE5}"/>
              </a:ext>
            </a:extLst>
          </p:cNvPr>
          <p:cNvCxnSpPr>
            <a:cxnSpLocks/>
          </p:cNvCxnSpPr>
          <p:nvPr/>
        </p:nvCxnSpPr>
        <p:spPr>
          <a:xfrm>
            <a:off x="2087297" y="1828161"/>
            <a:ext cx="5041291" cy="611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0D04368-EA60-461C-9714-E0CFC769CB7E}"/>
              </a:ext>
            </a:extLst>
          </p:cNvPr>
          <p:cNvCxnSpPr>
            <a:cxnSpLocks/>
          </p:cNvCxnSpPr>
          <p:nvPr/>
        </p:nvCxnSpPr>
        <p:spPr>
          <a:xfrm>
            <a:off x="8795944" y="2392653"/>
            <a:ext cx="943148" cy="749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BCC39FE2-12B6-43E1-ADA8-DBE185348C6C}"/>
              </a:ext>
            </a:extLst>
          </p:cNvPr>
          <p:cNvCxnSpPr>
            <a:cxnSpLocks/>
          </p:cNvCxnSpPr>
          <p:nvPr/>
        </p:nvCxnSpPr>
        <p:spPr>
          <a:xfrm>
            <a:off x="8148748" y="2621936"/>
            <a:ext cx="0" cy="1976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43B14C3F-B7DE-4891-A618-9B4E36710909}"/>
              </a:ext>
            </a:extLst>
          </p:cNvPr>
          <p:cNvSpPr txBox="1"/>
          <p:nvPr/>
        </p:nvSpPr>
        <p:spPr>
          <a:xfrm>
            <a:off x="7799082" y="380338"/>
            <a:ext cx="899751" cy="369332"/>
          </a:xfrm>
          <a:prstGeom prst="rect">
            <a:avLst/>
          </a:prstGeom>
          <a:noFill/>
        </p:spPr>
        <p:txBody>
          <a:bodyPr wrap="square" rtlCol="0">
            <a:spAutoFit/>
          </a:bodyPr>
          <a:lstStyle/>
          <a:p>
            <a:r>
              <a:rPr lang="en-US" b="1" dirty="0"/>
              <a:t>DC 1</a:t>
            </a:r>
          </a:p>
        </p:txBody>
      </p:sp>
      <p:cxnSp>
        <p:nvCxnSpPr>
          <p:cNvPr id="21" name="Straight Arrow Connector 20">
            <a:extLst>
              <a:ext uri="{FF2B5EF4-FFF2-40B4-BE49-F238E27FC236}">
                <a16:creationId xmlns:a16="http://schemas.microsoft.com/office/drawing/2014/main" id="{3D40DF99-289E-4583-B18E-E5B19A074304}"/>
              </a:ext>
            </a:extLst>
          </p:cNvPr>
          <p:cNvCxnSpPr>
            <a:cxnSpLocks/>
          </p:cNvCxnSpPr>
          <p:nvPr/>
        </p:nvCxnSpPr>
        <p:spPr>
          <a:xfrm flipH="1" flipV="1">
            <a:off x="8944519" y="2187441"/>
            <a:ext cx="848907" cy="658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B6C3741-2621-4F80-A907-3CC18663EEF6}"/>
              </a:ext>
            </a:extLst>
          </p:cNvPr>
          <p:cNvCxnSpPr>
            <a:cxnSpLocks/>
          </p:cNvCxnSpPr>
          <p:nvPr/>
        </p:nvCxnSpPr>
        <p:spPr>
          <a:xfrm flipH="1" flipV="1">
            <a:off x="2131007" y="1557004"/>
            <a:ext cx="4997581" cy="66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953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0885-30C7-49E5-BD05-C948791B1191}"/>
              </a:ext>
            </a:extLst>
          </p:cNvPr>
          <p:cNvSpPr>
            <a:spLocks noGrp="1"/>
          </p:cNvSpPr>
          <p:nvPr>
            <p:ph type="title"/>
          </p:nvPr>
        </p:nvSpPr>
        <p:spPr/>
        <p:txBody>
          <a:bodyPr/>
          <a:lstStyle/>
          <a:p>
            <a:r>
              <a:rPr lang="en-US" dirty="0"/>
              <a:t>Consistency</a:t>
            </a:r>
          </a:p>
        </p:txBody>
      </p:sp>
      <p:sp>
        <p:nvSpPr>
          <p:cNvPr id="4" name="Oval 3">
            <a:extLst>
              <a:ext uri="{FF2B5EF4-FFF2-40B4-BE49-F238E27FC236}">
                <a16:creationId xmlns:a16="http://schemas.microsoft.com/office/drawing/2014/main" id="{6788E32A-B7EE-426B-84F1-F8B1E6368417}"/>
              </a:ext>
            </a:extLst>
          </p:cNvPr>
          <p:cNvSpPr/>
          <p:nvPr/>
        </p:nvSpPr>
        <p:spPr>
          <a:xfrm>
            <a:off x="7269529" y="861256"/>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6" name="TextBox 5">
            <a:extLst>
              <a:ext uri="{FF2B5EF4-FFF2-40B4-BE49-F238E27FC236}">
                <a16:creationId xmlns:a16="http://schemas.microsoft.com/office/drawing/2014/main" id="{5A3CBDAE-3288-4DC8-9A47-5006F40DB2DF}"/>
              </a:ext>
            </a:extLst>
          </p:cNvPr>
          <p:cNvSpPr txBox="1"/>
          <p:nvPr/>
        </p:nvSpPr>
        <p:spPr>
          <a:xfrm>
            <a:off x="7622840" y="969712"/>
            <a:ext cx="990976" cy="2031325"/>
          </a:xfrm>
          <a:prstGeom prst="rect">
            <a:avLst/>
          </a:prstGeom>
          <a:noFill/>
        </p:spPr>
        <p:txBody>
          <a:bodyPr wrap="none" rtlCol="0">
            <a:spAutoFit/>
          </a:bodyPr>
          <a:lstStyle/>
          <a:p>
            <a:pPr algn="ctr"/>
            <a:r>
              <a:rPr lang="en-US" dirty="0">
                <a:solidFill>
                  <a:schemeClr val="bg1"/>
                </a:solidFill>
              </a:rPr>
              <a:t>10.0.0.1</a:t>
            </a:r>
          </a:p>
          <a:p>
            <a:pPr algn="ctr"/>
            <a:r>
              <a:rPr lang="en-US" dirty="0">
                <a:solidFill>
                  <a:schemeClr val="bg1"/>
                </a:solidFill>
              </a:rPr>
              <a:t>00 – 25</a:t>
            </a:r>
          </a:p>
          <a:p>
            <a:pPr algn="ctr"/>
            <a:endParaRPr lang="en-US" dirty="0"/>
          </a:p>
          <a:p>
            <a:pPr algn="ctr"/>
            <a:r>
              <a:rPr lang="en-US" dirty="0">
                <a:solidFill>
                  <a:srgbClr val="C00000"/>
                </a:solidFill>
              </a:rPr>
              <a:t>76 – 100</a:t>
            </a:r>
          </a:p>
          <a:p>
            <a:pPr algn="ctr"/>
            <a:r>
              <a:rPr lang="en-US" dirty="0">
                <a:solidFill>
                  <a:srgbClr val="C00000"/>
                </a:solidFill>
              </a:rPr>
              <a:t>51 - 75</a:t>
            </a:r>
          </a:p>
          <a:p>
            <a:pPr algn="ctr"/>
            <a:endParaRPr lang="en-US" dirty="0">
              <a:solidFill>
                <a:schemeClr val="bg1"/>
              </a:solidFill>
            </a:endParaRPr>
          </a:p>
          <a:p>
            <a:pPr algn="ctr"/>
            <a:endParaRPr lang="en-US" dirty="0">
              <a:solidFill>
                <a:schemeClr val="bg1"/>
              </a:solidFill>
            </a:endParaRPr>
          </a:p>
        </p:txBody>
      </p:sp>
      <p:sp>
        <p:nvSpPr>
          <p:cNvPr id="9" name="Oval 8">
            <a:extLst>
              <a:ext uri="{FF2B5EF4-FFF2-40B4-BE49-F238E27FC236}">
                <a16:creationId xmlns:a16="http://schemas.microsoft.com/office/drawing/2014/main" id="{B29ED512-B68E-4A78-8F5F-DA175DBE2187}"/>
              </a:ext>
            </a:extLst>
          </p:cNvPr>
          <p:cNvSpPr/>
          <p:nvPr/>
        </p:nvSpPr>
        <p:spPr>
          <a:xfrm>
            <a:off x="9752148" y="2599568"/>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94684C-3394-45DA-9420-AD39947530EF}"/>
              </a:ext>
            </a:extLst>
          </p:cNvPr>
          <p:cNvSpPr txBox="1"/>
          <p:nvPr/>
        </p:nvSpPr>
        <p:spPr>
          <a:xfrm>
            <a:off x="10129504" y="2708024"/>
            <a:ext cx="942887" cy="1477328"/>
          </a:xfrm>
          <a:prstGeom prst="rect">
            <a:avLst/>
          </a:prstGeom>
          <a:noFill/>
        </p:spPr>
        <p:txBody>
          <a:bodyPr wrap="none" rtlCol="0">
            <a:spAutoFit/>
          </a:bodyPr>
          <a:lstStyle/>
          <a:p>
            <a:pPr algn="ctr"/>
            <a:r>
              <a:rPr lang="en-US" dirty="0">
                <a:solidFill>
                  <a:schemeClr val="bg1"/>
                </a:solidFill>
              </a:rPr>
              <a:t>10.0.0.2</a:t>
            </a:r>
          </a:p>
          <a:p>
            <a:pPr algn="ctr"/>
            <a:r>
              <a:rPr lang="en-US" dirty="0">
                <a:solidFill>
                  <a:schemeClr val="bg1"/>
                </a:solidFill>
              </a:rPr>
              <a:t>26 - 50</a:t>
            </a:r>
          </a:p>
          <a:p>
            <a:pPr algn="ctr"/>
            <a:endParaRPr lang="en-US" dirty="0">
              <a:solidFill>
                <a:schemeClr val="bg1"/>
              </a:solidFill>
            </a:endParaRPr>
          </a:p>
          <a:p>
            <a:pPr algn="ctr"/>
            <a:r>
              <a:rPr lang="en-US" dirty="0">
                <a:solidFill>
                  <a:srgbClr val="C00000"/>
                </a:solidFill>
              </a:rPr>
              <a:t>0 – 25</a:t>
            </a:r>
          </a:p>
          <a:p>
            <a:pPr algn="ctr"/>
            <a:r>
              <a:rPr lang="en-US" dirty="0">
                <a:solidFill>
                  <a:srgbClr val="C00000"/>
                </a:solidFill>
              </a:rPr>
              <a:t>76 - 100</a:t>
            </a:r>
          </a:p>
        </p:txBody>
      </p:sp>
      <p:sp>
        <p:nvSpPr>
          <p:cNvPr id="11" name="Oval 10">
            <a:extLst>
              <a:ext uri="{FF2B5EF4-FFF2-40B4-BE49-F238E27FC236}">
                <a16:creationId xmlns:a16="http://schemas.microsoft.com/office/drawing/2014/main" id="{B397A006-3D64-4979-AD75-FC428A2630B7}"/>
              </a:ext>
            </a:extLst>
          </p:cNvPr>
          <p:cNvSpPr/>
          <p:nvPr/>
        </p:nvSpPr>
        <p:spPr>
          <a:xfrm>
            <a:off x="7269529" y="4671451"/>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5BC68A-139C-4522-8028-7F07AC835F1E}"/>
              </a:ext>
            </a:extLst>
          </p:cNvPr>
          <p:cNvSpPr txBox="1"/>
          <p:nvPr/>
        </p:nvSpPr>
        <p:spPr>
          <a:xfrm>
            <a:off x="7646885" y="4779907"/>
            <a:ext cx="942887" cy="1477328"/>
          </a:xfrm>
          <a:prstGeom prst="rect">
            <a:avLst/>
          </a:prstGeom>
          <a:noFill/>
        </p:spPr>
        <p:txBody>
          <a:bodyPr wrap="none" rtlCol="0">
            <a:spAutoFit/>
          </a:bodyPr>
          <a:lstStyle/>
          <a:p>
            <a:pPr algn="ctr"/>
            <a:r>
              <a:rPr lang="en-US" dirty="0">
                <a:solidFill>
                  <a:schemeClr val="bg1"/>
                </a:solidFill>
              </a:rPr>
              <a:t>10.0.0.3</a:t>
            </a:r>
          </a:p>
          <a:p>
            <a:pPr algn="ctr"/>
            <a:r>
              <a:rPr lang="en-US" dirty="0">
                <a:solidFill>
                  <a:schemeClr val="bg1"/>
                </a:solidFill>
              </a:rPr>
              <a:t>51 - 75</a:t>
            </a:r>
          </a:p>
          <a:p>
            <a:pPr algn="ctr"/>
            <a:endParaRPr lang="en-US" dirty="0">
              <a:solidFill>
                <a:schemeClr val="bg1"/>
              </a:solidFill>
            </a:endParaRPr>
          </a:p>
          <a:p>
            <a:pPr algn="ctr"/>
            <a:r>
              <a:rPr lang="en-US" dirty="0">
                <a:solidFill>
                  <a:srgbClr val="C00000"/>
                </a:solidFill>
              </a:rPr>
              <a:t>26 – 50</a:t>
            </a:r>
          </a:p>
          <a:p>
            <a:pPr algn="ctr"/>
            <a:r>
              <a:rPr lang="en-US" dirty="0">
                <a:solidFill>
                  <a:srgbClr val="C00000"/>
                </a:solidFill>
              </a:rPr>
              <a:t>0 - 25</a:t>
            </a:r>
          </a:p>
        </p:txBody>
      </p:sp>
      <p:sp>
        <p:nvSpPr>
          <p:cNvPr id="13" name="Oval 12">
            <a:extLst>
              <a:ext uri="{FF2B5EF4-FFF2-40B4-BE49-F238E27FC236}">
                <a16:creationId xmlns:a16="http://schemas.microsoft.com/office/drawing/2014/main" id="{3223F957-0D52-42AF-BE63-EB91A990A390}"/>
              </a:ext>
            </a:extLst>
          </p:cNvPr>
          <p:cNvSpPr/>
          <p:nvPr/>
        </p:nvSpPr>
        <p:spPr>
          <a:xfrm>
            <a:off x="5222862" y="2731350"/>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9A91BD-4FBB-4A2B-AFDA-94C4053C4991}"/>
              </a:ext>
            </a:extLst>
          </p:cNvPr>
          <p:cNvSpPr txBox="1"/>
          <p:nvPr/>
        </p:nvSpPr>
        <p:spPr>
          <a:xfrm>
            <a:off x="5598615" y="2839806"/>
            <a:ext cx="946092" cy="1477328"/>
          </a:xfrm>
          <a:prstGeom prst="rect">
            <a:avLst/>
          </a:prstGeom>
          <a:noFill/>
        </p:spPr>
        <p:txBody>
          <a:bodyPr wrap="none" rtlCol="0">
            <a:spAutoFit/>
          </a:bodyPr>
          <a:lstStyle/>
          <a:p>
            <a:pPr algn="ctr"/>
            <a:r>
              <a:rPr lang="en-US" dirty="0">
                <a:solidFill>
                  <a:schemeClr val="bg1"/>
                </a:solidFill>
              </a:rPr>
              <a:t>10.0.0.4</a:t>
            </a:r>
          </a:p>
          <a:p>
            <a:pPr algn="ctr"/>
            <a:r>
              <a:rPr lang="en-US" dirty="0">
                <a:solidFill>
                  <a:schemeClr val="bg1"/>
                </a:solidFill>
              </a:rPr>
              <a:t>76 - 100</a:t>
            </a:r>
          </a:p>
          <a:p>
            <a:pPr algn="ctr"/>
            <a:endParaRPr lang="en-US" dirty="0">
              <a:solidFill>
                <a:schemeClr val="bg1"/>
              </a:solidFill>
            </a:endParaRPr>
          </a:p>
          <a:p>
            <a:pPr algn="ctr"/>
            <a:r>
              <a:rPr lang="en-US" dirty="0">
                <a:solidFill>
                  <a:srgbClr val="C00000"/>
                </a:solidFill>
              </a:rPr>
              <a:t>51 – 75</a:t>
            </a:r>
          </a:p>
          <a:p>
            <a:pPr algn="ctr"/>
            <a:r>
              <a:rPr lang="en-US" dirty="0">
                <a:solidFill>
                  <a:srgbClr val="C00000"/>
                </a:solidFill>
              </a:rPr>
              <a:t>26 - 50</a:t>
            </a:r>
          </a:p>
        </p:txBody>
      </p:sp>
      <p:graphicFrame>
        <p:nvGraphicFramePr>
          <p:cNvPr id="16" name="Table 8">
            <a:extLst>
              <a:ext uri="{FF2B5EF4-FFF2-40B4-BE49-F238E27FC236}">
                <a16:creationId xmlns:a16="http://schemas.microsoft.com/office/drawing/2014/main" id="{F75794EA-8F43-47C6-876D-95883F31DF7C}"/>
              </a:ext>
            </a:extLst>
          </p:cNvPr>
          <p:cNvGraphicFramePr>
            <a:graphicFrameLocks noGrp="1"/>
          </p:cNvGraphicFramePr>
          <p:nvPr/>
        </p:nvGraphicFramePr>
        <p:xfrm>
          <a:off x="109892" y="4457035"/>
          <a:ext cx="4042228" cy="2035840"/>
        </p:xfrm>
        <a:graphic>
          <a:graphicData uri="http://schemas.openxmlformats.org/drawingml/2006/table">
            <a:tbl>
              <a:tblPr firstRow="1" bandRow="1">
                <a:tableStyleId>{E8B1032C-EA38-4F05-BA0D-38AFFFC7BED3}</a:tableStyleId>
              </a:tblPr>
              <a:tblGrid>
                <a:gridCol w="1010557">
                  <a:extLst>
                    <a:ext uri="{9D8B030D-6E8A-4147-A177-3AD203B41FA5}">
                      <a16:colId xmlns:a16="http://schemas.microsoft.com/office/drawing/2014/main" val="3007636518"/>
                    </a:ext>
                  </a:extLst>
                </a:gridCol>
                <a:gridCol w="1010557">
                  <a:extLst>
                    <a:ext uri="{9D8B030D-6E8A-4147-A177-3AD203B41FA5}">
                      <a16:colId xmlns:a16="http://schemas.microsoft.com/office/drawing/2014/main" val="4004975916"/>
                    </a:ext>
                  </a:extLst>
                </a:gridCol>
                <a:gridCol w="1010557">
                  <a:extLst>
                    <a:ext uri="{9D8B030D-6E8A-4147-A177-3AD203B41FA5}">
                      <a16:colId xmlns:a16="http://schemas.microsoft.com/office/drawing/2014/main" val="1123887994"/>
                    </a:ext>
                  </a:extLst>
                </a:gridCol>
                <a:gridCol w="1010557">
                  <a:extLst>
                    <a:ext uri="{9D8B030D-6E8A-4147-A177-3AD203B41FA5}">
                      <a16:colId xmlns:a16="http://schemas.microsoft.com/office/drawing/2014/main" val="1748086545"/>
                    </a:ext>
                  </a:extLst>
                </a:gridCol>
              </a:tblGrid>
              <a:tr h="407168">
                <a:tc>
                  <a:txBody>
                    <a:bodyPr/>
                    <a:lstStyle/>
                    <a:p>
                      <a:r>
                        <a:rPr lang="en-US" dirty="0"/>
                        <a:t>Node</a:t>
                      </a:r>
                    </a:p>
                  </a:txBody>
                  <a:tcPr/>
                </a:tc>
                <a:tc>
                  <a:txBody>
                    <a:bodyPr/>
                    <a:lstStyle/>
                    <a:p>
                      <a:r>
                        <a:rPr lang="en-US" dirty="0"/>
                        <a:t>Primary</a:t>
                      </a:r>
                    </a:p>
                  </a:txBody>
                  <a:tcPr/>
                </a:tc>
                <a:tc>
                  <a:txBody>
                    <a:bodyPr/>
                    <a:lstStyle/>
                    <a:p>
                      <a:r>
                        <a:rPr lang="en-US" dirty="0"/>
                        <a:t>Replica</a:t>
                      </a:r>
                    </a:p>
                  </a:txBody>
                  <a:tcPr/>
                </a:tc>
                <a:tc>
                  <a:txBody>
                    <a:bodyPr/>
                    <a:lstStyle/>
                    <a:p>
                      <a:r>
                        <a:rPr lang="en-US" dirty="0"/>
                        <a:t>Replica</a:t>
                      </a:r>
                    </a:p>
                  </a:txBody>
                  <a:tcPr/>
                </a:tc>
                <a:extLst>
                  <a:ext uri="{0D108BD9-81ED-4DB2-BD59-A6C34878D82A}">
                    <a16:rowId xmlns:a16="http://schemas.microsoft.com/office/drawing/2014/main" val="3052790362"/>
                  </a:ext>
                </a:extLst>
              </a:tr>
              <a:tr h="407168">
                <a:tc>
                  <a:txBody>
                    <a:bodyPr/>
                    <a:lstStyle/>
                    <a:p>
                      <a:r>
                        <a:rPr lang="en-US" dirty="0"/>
                        <a:t>10.0.0.1</a:t>
                      </a:r>
                    </a:p>
                  </a:txBody>
                  <a:tcPr/>
                </a:tc>
                <a:tc>
                  <a:txBody>
                    <a:bodyPr/>
                    <a:lstStyle/>
                    <a:p>
                      <a:r>
                        <a:rPr lang="en-US" dirty="0"/>
                        <a:t>0 -  25</a:t>
                      </a:r>
                    </a:p>
                  </a:txBody>
                  <a:tcPr/>
                </a:tc>
                <a:tc>
                  <a:txBody>
                    <a:bodyPr/>
                    <a:lstStyle/>
                    <a:p>
                      <a:r>
                        <a:rPr lang="en-US" dirty="0"/>
                        <a:t>76 - 100</a:t>
                      </a:r>
                    </a:p>
                  </a:txBody>
                  <a:tcPr/>
                </a:tc>
                <a:tc>
                  <a:txBody>
                    <a:bodyPr/>
                    <a:lstStyle/>
                    <a:p>
                      <a:r>
                        <a:rPr lang="en-US" dirty="0"/>
                        <a:t>51 - 75</a:t>
                      </a:r>
                    </a:p>
                  </a:txBody>
                  <a:tcPr/>
                </a:tc>
                <a:extLst>
                  <a:ext uri="{0D108BD9-81ED-4DB2-BD59-A6C34878D82A}">
                    <a16:rowId xmlns:a16="http://schemas.microsoft.com/office/drawing/2014/main" val="3248392664"/>
                  </a:ext>
                </a:extLst>
              </a:tr>
              <a:tr h="407168">
                <a:tc>
                  <a:txBody>
                    <a:bodyPr/>
                    <a:lstStyle/>
                    <a:p>
                      <a:r>
                        <a:rPr lang="en-US" dirty="0"/>
                        <a:t>10.0.0.2</a:t>
                      </a:r>
                    </a:p>
                  </a:txBody>
                  <a:tcPr/>
                </a:tc>
                <a:tc>
                  <a:txBody>
                    <a:bodyPr/>
                    <a:lstStyle/>
                    <a:p>
                      <a:r>
                        <a:rPr lang="en-US" dirty="0"/>
                        <a:t>26 - 50</a:t>
                      </a:r>
                    </a:p>
                  </a:txBody>
                  <a:tcPr/>
                </a:tc>
                <a:tc>
                  <a:txBody>
                    <a:bodyPr/>
                    <a:lstStyle/>
                    <a:p>
                      <a:r>
                        <a:rPr lang="en-US" dirty="0"/>
                        <a:t>0 – 25</a:t>
                      </a:r>
                    </a:p>
                  </a:txBody>
                  <a:tcPr/>
                </a:tc>
                <a:tc>
                  <a:txBody>
                    <a:bodyPr/>
                    <a:lstStyle/>
                    <a:p>
                      <a:r>
                        <a:rPr lang="en-US" dirty="0"/>
                        <a:t>76 - 100</a:t>
                      </a:r>
                    </a:p>
                  </a:txBody>
                  <a:tcPr/>
                </a:tc>
                <a:extLst>
                  <a:ext uri="{0D108BD9-81ED-4DB2-BD59-A6C34878D82A}">
                    <a16:rowId xmlns:a16="http://schemas.microsoft.com/office/drawing/2014/main" val="4151466665"/>
                  </a:ext>
                </a:extLst>
              </a:tr>
              <a:tr h="407168">
                <a:tc>
                  <a:txBody>
                    <a:bodyPr/>
                    <a:lstStyle/>
                    <a:p>
                      <a:r>
                        <a:rPr lang="en-US" dirty="0"/>
                        <a:t>10.0.0.3</a:t>
                      </a:r>
                    </a:p>
                  </a:txBody>
                  <a:tcPr/>
                </a:tc>
                <a:tc>
                  <a:txBody>
                    <a:bodyPr/>
                    <a:lstStyle/>
                    <a:p>
                      <a:r>
                        <a:rPr lang="en-US" dirty="0"/>
                        <a:t>51 - 75</a:t>
                      </a:r>
                    </a:p>
                  </a:txBody>
                  <a:tcPr/>
                </a:tc>
                <a:tc>
                  <a:txBody>
                    <a:bodyPr/>
                    <a:lstStyle/>
                    <a:p>
                      <a:r>
                        <a:rPr lang="en-US" dirty="0"/>
                        <a:t>26 – 50</a:t>
                      </a:r>
                    </a:p>
                  </a:txBody>
                  <a:tcPr/>
                </a:tc>
                <a:tc>
                  <a:txBody>
                    <a:bodyPr/>
                    <a:lstStyle/>
                    <a:p>
                      <a:r>
                        <a:rPr lang="en-US" dirty="0"/>
                        <a:t>0 - 25</a:t>
                      </a:r>
                    </a:p>
                  </a:txBody>
                  <a:tcPr/>
                </a:tc>
                <a:extLst>
                  <a:ext uri="{0D108BD9-81ED-4DB2-BD59-A6C34878D82A}">
                    <a16:rowId xmlns:a16="http://schemas.microsoft.com/office/drawing/2014/main" val="3561329014"/>
                  </a:ext>
                </a:extLst>
              </a:tr>
              <a:tr h="407168">
                <a:tc>
                  <a:txBody>
                    <a:bodyPr/>
                    <a:lstStyle/>
                    <a:p>
                      <a:r>
                        <a:rPr lang="en-US" dirty="0"/>
                        <a:t>10.0.0.4</a:t>
                      </a:r>
                    </a:p>
                  </a:txBody>
                  <a:tcPr/>
                </a:tc>
                <a:tc>
                  <a:txBody>
                    <a:bodyPr/>
                    <a:lstStyle/>
                    <a:p>
                      <a:r>
                        <a:rPr lang="en-US" dirty="0"/>
                        <a:t>76 - 100</a:t>
                      </a:r>
                    </a:p>
                  </a:txBody>
                  <a:tcPr/>
                </a:tc>
                <a:tc>
                  <a:txBody>
                    <a:bodyPr/>
                    <a:lstStyle/>
                    <a:p>
                      <a:r>
                        <a:rPr lang="en-US" dirty="0"/>
                        <a:t>51 - 75</a:t>
                      </a:r>
                    </a:p>
                  </a:txBody>
                  <a:tcPr/>
                </a:tc>
                <a:tc>
                  <a:txBody>
                    <a:bodyPr/>
                    <a:lstStyle/>
                    <a:p>
                      <a:r>
                        <a:rPr lang="en-US" dirty="0"/>
                        <a:t>26 - 50</a:t>
                      </a:r>
                    </a:p>
                  </a:txBody>
                  <a:tcPr/>
                </a:tc>
                <a:extLst>
                  <a:ext uri="{0D108BD9-81ED-4DB2-BD59-A6C34878D82A}">
                    <a16:rowId xmlns:a16="http://schemas.microsoft.com/office/drawing/2014/main" val="1521634059"/>
                  </a:ext>
                </a:extLst>
              </a:tr>
            </a:tbl>
          </a:graphicData>
        </a:graphic>
      </p:graphicFrame>
      <p:sp>
        <p:nvSpPr>
          <p:cNvPr id="17" name="TextBox 16">
            <a:extLst>
              <a:ext uri="{FF2B5EF4-FFF2-40B4-BE49-F238E27FC236}">
                <a16:creationId xmlns:a16="http://schemas.microsoft.com/office/drawing/2014/main" id="{A1845B01-AAC8-423D-BBED-17111914CD1A}"/>
              </a:ext>
            </a:extLst>
          </p:cNvPr>
          <p:cNvSpPr txBox="1"/>
          <p:nvPr/>
        </p:nvSpPr>
        <p:spPr>
          <a:xfrm>
            <a:off x="109894" y="3889099"/>
            <a:ext cx="1662922" cy="369332"/>
          </a:xfrm>
          <a:prstGeom prst="rect">
            <a:avLst/>
          </a:prstGeom>
          <a:noFill/>
        </p:spPr>
        <p:txBody>
          <a:bodyPr wrap="square" rtlCol="0">
            <a:spAutoFit/>
          </a:bodyPr>
          <a:lstStyle/>
          <a:p>
            <a:r>
              <a:rPr lang="en-US" dirty="0"/>
              <a:t>DC 1 : RF = 3</a:t>
            </a:r>
          </a:p>
        </p:txBody>
      </p:sp>
      <p:sp>
        <p:nvSpPr>
          <p:cNvPr id="3" name="Rectangle: Rounded Corners 2">
            <a:extLst>
              <a:ext uri="{FF2B5EF4-FFF2-40B4-BE49-F238E27FC236}">
                <a16:creationId xmlns:a16="http://schemas.microsoft.com/office/drawing/2014/main" id="{1080DF54-71B9-4B6E-9E1F-ADD9FC65C57F}"/>
              </a:ext>
            </a:extLst>
          </p:cNvPr>
          <p:cNvSpPr/>
          <p:nvPr/>
        </p:nvSpPr>
        <p:spPr>
          <a:xfrm>
            <a:off x="452537" y="1399592"/>
            <a:ext cx="1408923" cy="56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5" name="Callout: Up Arrow 14">
            <a:extLst>
              <a:ext uri="{FF2B5EF4-FFF2-40B4-BE49-F238E27FC236}">
                <a16:creationId xmlns:a16="http://schemas.microsoft.com/office/drawing/2014/main" id="{D841F2BC-E0FD-42F9-BE62-5F9119DEB7EE}"/>
              </a:ext>
            </a:extLst>
          </p:cNvPr>
          <p:cNvSpPr/>
          <p:nvPr/>
        </p:nvSpPr>
        <p:spPr>
          <a:xfrm>
            <a:off x="109892" y="2014563"/>
            <a:ext cx="2138248" cy="1011111"/>
          </a:xfrm>
          <a:prstGeom prst="upArrowCallout">
            <a:avLst>
              <a:gd name="adj1" fmla="val 25000"/>
              <a:gd name="adj2" fmla="val 21775"/>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6C6E67-54C4-4D97-B507-C3FB60D8423C}"/>
              </a:ext>
            </a:extLst>
          </p:cNvPr>
          <p:cNvSpPr txBox="1"/>
          <p:nvPr/>
        </p:nvSpPr>
        <p:spPr>
          <a:xfrm>
            <a:off x="80095" y="2477051"/>
            <a:ext cx="2138247" cy="646331"/>
          </a:xfrm>
          <a:prstGeom prst="rect">
            <a:avLst/>
          </a:prstGeom>
          <a:noFill/>
        </p:spPr>
        <p:txBody>
          <a:bodyPr wrap="square" rtlCol="0">
            <a:spAutoFit/>
          </a:bodyPr>
          <a:lstStyle/>
          <a:p>
            <a:pPr algn="ctr"/>
            <a:r>
              <a:rPr lang="en-US" dirty="0"/>
              <a:t>Write to partition 15</a:t>
            </a:r>
          </a:p>
          <a:p>
            <a:pPr algn="ctr"/>
            <a:r>
              <a:rPr lang="en-US" dirty="0"/>
              <a:t>CL = One</a:t>
            </a:r>
          </a:p>
        </p:txBody>
      </p:sp>
      <p:sp>
        <p:nvSpPr>
          <p:cNvPr id="29" name="TextBox 28">
            <a:extLst>
              <a:ext uri="{FF2B5EF4-FFF2-40B4-BE49-F238E27FC236}">
                <a16:creationId xmlns:a16="http://schemas.microsoft.com/office/drawing/2014/main" id="{43B14C3F-B7DE-4891-A618-9B4E36710909}"/>
              </a:ext>
            </a:extLst>
          </p:cNvPr>
          <p:cNvSpPr txBox="1"/>
          <p:nvPr/>
        </p:nvSpPr>
        <p:spPr>
          <a:xfrm>
            <a:off x="7799082" y="380338"/>
            <a:ext cx="899751" cy="369332"/>
          </a:xfrm>
          <a:prstGeom prst="rect">
            <a:avLst/>
          </a:prstGeom>
          <a:noFill/>
        </p:spPr>
        <p:txBody>
          <a:bodyPr wrap="square" rtlCol="0">
            <a:spAutoFit/>
          </a:bodyPr>
          <a:lstStyle/>
          <a:p>
            <a:r>
              <a:rPr lang="en-US" b="1" dirty="0"/>
              <a:t>DC 1</a:t>
            </a:r>
          </a:p>
        </p:txBody>
      </p:sp>
      <p:pic>
        <p:nvPicPr>
          <p:cNvPr id="23" name="Picture 22" descr="&#10;">
            <a:extLst>
              <a:ext uri="{FF2B5EF4-FFF2-40B4-BE49-F238E27FC236}">
                <a16:creationId xmlns:a16="http://schemas.microsoft.com/office/drawing/2014/main" id="{A4283FF8-08C3-4E93-B0E6-DF39A3E3CCC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84259" y="861256"/>
            <a:ext cx="1746276" cy="1746276"/>
          </a:xfrm>
          <a:prstGeom prst="rect">
            <a:avLst/>
          </a:prstGeom>
        </p:spPr>
      </p:pic>
      <p:pic>
        <p:nvPicPr>
          <p:cNvPr id="26" name="Picture 25" descr="&#10;">
            <a:extLst>
              <a:ext uri="{FF2B5EF4-FFF2-40B4-BE49-F238E27FC236}">
                <a16:creationId xmlns:a16="http://schemas.microsoft.com/office/drawing/2014/main" id="{5B725BA5-672C-4FCE-A8B0-859FDCDC839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84259" y="4583748"/>
            <a:ext cx="1746276" cy="1746276"/>
          </a:xfrm>
          <a:prstGeom prst="rect">
            <a:avLst/>
          </a:prstGeom>
        </p:spPr>
      </p:pic>
      <p:cxnSp>
        <p:nvCxnSpPr>
          <p:cNvPr id="27" name="Straight Arrow Connector 26">
            <a:extLst>
              <a:ext uri="{FF2B5EF4-FFF2-40B4-BE49-F238E27FC236}">
                <a16:creationId xmlns:a16="http://schemas.microsoft.com/office/drawing/2014/main" id="{81D373A2-3F47-468D-9C9A-F2907D907196}"/>
              </a:ext>
            </a:extLst>
          </p:cNvPr>
          <p:cNvCxnSpPr>
            <a:cxnSpLocks/>
          </p:cNvCxnSpPr>
          <p:nvPr/>
        </p:nvCxnSpPr>
        <p:spPr>
          <a:xfrm>
            <a:off x="2087297" y="1828161"/>
            <a:ext cx="7560556" cy="1848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ADF09DF1-4B97-4F99-BE87-CC98029AF673}"/>
              </a:ext>
            </a:extLst>
          </p:cNvPr>
          <p:cNvCxnSpPr>
            <a:cxnSpLocks/>
          </p:cNvCxnSpPr>
          <p:nvPr/>
        </p:nvCxnSpPr>
        <p:spPr>
          <a:xfrm flipH="1" flipV="1">
            <a:off x="2143646" y="1565872"/>
            <a:ext cx="7429563" cy="1794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7D6FF450-7A00-4ABC-9E7D-5098AB61BCDB}"/>
              </a:ext>
            </a:extLst>
          </p:cNvPr>
          <p:cNvSpPr txBox="1"/>
          <p:nvPr/>
        </p:nvSpPr>
        <p:spPr>
          <a:xfrm>
            <a:off x="9414588" y="380338"/>
            <a:ext cx="2557816" cy="1015663"/>
          </a:xfrm>
          <a:prstGeom prst="rect">
            <a:avLst/>
          </a:prstGeom>
          <a:solidFill>
            <a:srgbClr val="00B0F0"/>
          </a:solidFill>
        </p:spPr>
        <p:txBody>
          <a:bodyPr wrap="none" rtlCol="0">
            <a:spAutoFit/>
          </a:bodyPr>
          <a:lstStyle/>
          <a:p>
            <a:r>
              <a:rPr lang="en-US" sz="2000" b="1" u="sng" dirty="0">
                <a:solidFill>
                  <a:schemeClr val="bg1"/>
                </a:solidFill>
              </a:rPr>
              <a:t>Scenario : </a:t>
            </a:r>
          </a:p>
          <a:p>
            <a:r>
              <a:rPr lang="en-US" sz="2000" dirty="0">
                <a:solidFill>
                  <a:schemeClr val="bg1"/>
                </a:solidFill>
              </a:rPr>
              <a:t>When two nodes goes </a:t>
            </a:r>
          </a:p>
          <a:p>
            <a:r>
              <a:rPr lang="en-US" sz="2000" dirty="0">
                <a:solidFill>
                  <a:schemeClr val="bg1"/>
                </a:solidFill>
              </a:rPr>
              <a:t>down</a:t>
            </a:r>
          </a:p>
        </p:txBody>
      </p:sp>
    </p:spTree>
    <p:extLst>
      <p:ext uri="{BB962C8B-B14F-4D97-AF65-F5344CB8AC3E}">
        <p14:creationId xmlns:p14="http://schemas.microsoft.com/office/powerpoint/2010/main" val="118347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0885-30C7-49E5-BD05-C948791B1191}"/>
              </a:ext>
            </a:extLst>
          </p:cNvPr>
          <p:cNvSpPr>
            <a:spLocks noGrp="1"/>
          </p:cNvSpPr>
          <p:nvPr>
            <p:ph type="title"/>
          </p:nvPr>
        </p:nvSpPr>
        <p:spPr/>
        <p:txBody>
          <a:bodyPr/>
          <a:lstStyle/>
          <a:p>
            <a:r>
              <a:rPr lang="en-US" dirty="0"/>
              <a:t>Consistency</a:t>
            </a:r>
          </a:p>
        </p:txBody>
      </p:sp>
      <p:sp>
        <p:nvSpPr>
          <p:cNvPr id="4" name="Oval 3">
            <a:extLst>
              <a:ext uri="{FF2B5EF4-FFF2-40B4-BE49-F238E27FC236}">
                <a16:creationId xmlns:a16="http://schemas.microsoft.com/office/drawing/2014/main" id="{6788E32A-B7EE-426B-84F1-F8B1E6368417}"/>
              </a:ext>
            </a:extLst>
          </p:cNvPr>
          <p:cNvSpPr/>
          <p:nvPr/>
        </p:nvSpPr>
        <p:spPr>
          <a:xfrm>
            <a:off x="7269529" y="861256"/>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6" name="TextBox 5">
            <a:extLst>
              <a:ext uri="{FF2B5EF4-FFF2-40B4-BE49-F238E27FC236}">
                <a16:creationId xmlns:a16="http://schemas.microsoft.com/office/drawing/2014/main" id="{5A3CBDAE-3288-4DC8-9A47-5006F40DB2DF}"/>
              </a:ext>
            </a:extLst>
          </p:cNvPr>
          <p:cNvSpPr txBox="1"/>
          <p:nvPr/>
        </p:nvSpPr>
        <p:spPr>
          <a:xfrm>
            <a:off x="7622840" y="969712"/>
            <a:ext cx="990976" cy="2031325"/>
          </a:xfrm>
          <a:prstGeom prst="rect">
            <a:avLst/>
          </a:prstGeom>
          <a:noFill/>
        </p:spPr>
        <p:txBody>
          <a:bodyPr wrap="none" rtlCol="0">
            <a:spAutoFit/>
          </a:bodyPr>
          <a:lstStyle/>
          <a:p>
            <a:pPr algn="ctr"/>
            <a:r>
              <a:rPr lang="en-US" dirty="0">
                <a:solidFill>
                  <a:schemeClr val="bg1"/>
                </a:solidFill>
              </a:rPr>
              <a:t>10.0.0.1</a:t>
            </a:r>
          </a:p>
          <a:p>
            <a:pPr algn="ctr"/>
            <a:r>
              <a:rPr lang="en-US" dirty="0">
                <a:solidFill>
                  <a:schemeClr val="bg1"/>
                </a:solidFill>
              </a:rPr>
              <a:t>00 – 25</a:t>
            </a:r>
          </a:p>
          <a:p>
            <a:pPr algn="ctr"/>
            <a:endParaRPr lang="en-US" dirty="0"/>
          </a:p>
          <a:p>
            <a:pPr algn="ctr"/>
            <a:r>
              <a:rPr lang="en-US" dirty="0">
                <a:solidFill>
                  <a:srgbClr val="C00000"/>
                </a:solidFill>
              </a:rPr>
              <a:t>76 – 100</a:t>
            </a:r>
          </a:p>
          <a:p>
            <a:pPr algn="ctr"/>
            <a:r>
              <a:rPr lang="en-US" dirty="0">
                <a:solidFill>
                  <a:srgbClr val="C00000"/>
                </a:solidFill>
              </a:rPr>
              <a:t>51 - 75</a:t>
            </a:r>
          </a:p>
          <a:p>
            <a:pPr algn="ctr"/>
            <a:endParaRPr lang="en-US" dirty="0">
              <a:solidFill>
                <a:schemeClr val="bg1"/>
              </a:solidFill>
            </a:endParaRPr>
          </a:p>
          <a:p>
            <a:pPr algn="ctr"/>
            <a:endParaRPr lang="en-US" dirty="0">
              <a:solidFill>
                <a:schemeClr val="bg1"/>
              </a:solidFill>
            </a:endParaRPr>
          </a:p>
        </p:txBody>
      </p:sp>
      <p:sp>
        <p:nvSpPr>
          <p:cNvPr id="9" name="Oval 8">
            <a:extLst>
              <a:ext uri="{FF2B5EF4-FFF2-40B4-BE49-F238E27FC236}">
                <a16:creationId xmlns:a16="http://schemas.microsoft.com/office/drawing/2014/main" id="{B29ED512-B68E-4A78-8F5F-DA175DBE2187}"/>
              </a:ext>
            </a:extLst>
          </p:cNvPr>
          <p:cNvSpPr/>
          <p:nvPr/>
        </p:nvSpPr>
        <p:spPr>
          <a:xfrm>
            <a:off x="9752148" y="2599568"/>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94684C-3394-45DA-9420-AD39947530EF}"/>
              </a:ext>
            </a:extLst>
          </p:cNvPr>
          <p:cNvSpPr txBox="1"/>
          <p:nvPr/>
        </p:nvSpPr>
        <p:spPr>
          <a:xfrm>
            <a:off x="10129504" y="2708024"/>
            <a:ext cx="942887" cy="1477328"/>
          </a:xfrm>
          <a:prstGeom prst="rect">
            <a:avLst/>
          </a:prstGeom>
          <a:noFill/>
        </p:spPr>
        <p:txBody>
          <a:bodyPr wrap="none" rtlCol="0">
            <a:spAutoFit/>
          </a:bodyPr>
          <a:lstStyle/>
          <a:p>
            <a:pPr algn="ctr"/>
            <a:r>
              <a:rPr lang="en-US" dirty="0">
                <a:solidFill>
                  <a:schemeClr val="bg1"/>
                </a:solidFill>
              </a:rPr>
              <a:t>10.0.0.2</a:t>
            </a:r>
          </a:p>
          <a:p>
            <a:pPr algn="ctr"/>
            <a:r>
              <a:rPr lang="en-US" dirty="0">
                <a:solidFill>
                  <a:schemeClr val="bg1"/>
                </a:solidFill>
              </a:rPr>
              <a:t>26 - 50</a:t>
            </a:r>
          </a:p>
          <a:p>
            <a:pPr algn="ctr"/>
            <a:endParaRPr lang="en-US" dirty="0">
              <a:solidFill>
                <a:schemeClr val="bg1"/>
              </a:solidFill>
            </a:endParaRPr>
          </a:p>
          <a:p>
            <a:pPr algn="ctr"/>
            <a:r>
              <a:rPr lang="en-US" dirty="0">
                <a:solidFill>
                  <a:srgbClr val="C00000"/>
                </a:solidFill>
              </a:rPr>
              <a:t>0 – 25</a:t>
            </a:r>
          </a:p>
          <a:p>
            <a:pPr algn="ctr"/>
            <a:r>
              <a:rPr lang="en-US" dirty="0">
                <a:solidFill>
                  <a:srgbClr val="C00000"/>
                </a:solidFill>
              </a:rPr>
              <a:t>76 - 100</a:t>
            </a:r>
          </a:p>
        </p:txBody>
      </p:sp>
      <p:sp>
        <p:nvSpPr>
          <p:cNvPr id="11" name="Oval 10">
            <a:extLst>
              <a:ext uri="{FF2B5EF4-FFF2-40B4-BE49-F238E27FC236}">
                <a16:creationId xmlns:a16="http://schemas.microsoft.com/office/drawing/2014/main" id="{B397A006-3D64-4979-AD75-FC428A2630B7}"/>
              </a:ext>
            </a:extLst>
          </p:cNvPr>
          <p:cNvSpPr/>
          <p:nvPr/>
        </p:nvSpPr>
        <p:spPr>
          <a:xfrm>
            <a:off x="7269529" y="4671451"/>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5BC68A-139C-4522-8028-7F07AC835F1E}"/>
              </a:ext>
            </a:extLst>
          </p:cNvPr>
          <p:cNvSpPr txBox="1"/>
          <p:nvPr/>
        </p:nvSpPr>
        <p:spPr>
          <a:xfrm>
            <a:off x="7646885" y="4779907"/>
            <a:ext cx="942887" cy="1477328"/>
          </a:xfrm>
          <a:prstGeom prst="rect">
            <a:avLst/>
          </a:prstGeom>
          <a:noFill/>
        </p:spPr>
        <p:txBody>
          <a:bodyPr wrap="none" rtlCol="0">
            <a:spAutoFit/>
          </a:bodyPr>
          <a:lstStyle/>
          <a:p>
            <a:pPr algn="ctr"/>
            <a:r>
              <a:rPr lang="en-US" dirty="0">
                <a:solidFill>
                  <a:schemeClr val="bg1"/>
                </a:solidFill>
              </a:rPr>
              <a:t>10.0.0.3</a:t>
            </a:r>
          </a:p>
          <a:p>
            <a:pPr algn="ctr"/>
            <a:r>
              <a:rPr lang="en-US" dirty="0">
                <a:solidFill>
                  <a:schemeClr val="bg1"/>
                </a:solidFill>
              </a:rPr>
              <a:t>51 - 75</a:t>
            </a:r>
          </a:p>
          <a:p>
            <a:pPr algn="ctr"/>
            <a:endParaRPr lang="en-US" dirty="0">
              <a:solidFill>
                <a:schemeClr val="bg1"/>
              </a:solidFill>
            </a:endParaRPr>
          </a:p>
          <a:p>
            <a:pPr algn="ctr"/>
            <a:r>
              <a:rPr lang="en-US" dirty="0">
                <a:solidFill>
                  <a:srgbClr val="C00000"/>
                </a:solidFill>
              </a:rPr>
              <a:t>26 – 50</a:t>
            </a:r>
          </a:p>
          <a:p>
            <a:pPr algn="ctr"/>
            <a:r>
              <a:rPr lang="en-US" dirty="0">
                <a:solidFill>
                  <a:srgbClr val="C00000"/>
                </a:solidFill>
              </a:rPr>
              <a:t>0 - 25</a:t>
            </a:r>
          </a:p>
        </p:txBody>
      </p:sp>
      <p:sp>
        <p:nvSpPr>
          <p:cNvPr id="13" name="Oval 12">
            <a:extLst>
              <a:ext uri="{FF2B5EF4-FFF2-40B4-BE49-F238E27FC236}">
                <a16:creationId xmlns:a16="http://schemas.microsoft.com/office/drawing/2014/main" id="{3223F957-0D52-42AF-BE63-EB91A990A390}"/>
              </a:ext>
            </a:extLst>
          </p:cNvPr>
          <p:cNvSpPr/>
          <p:nvPr/>
        </p:nvSpPr>
        <p:spPr>
          <a:xfrm>
            <a:off x="5222862" y="2731350"/>
            <a:ext cx="1746276" cy="165886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9A91BD-4FBB-4A2B-AFDA-94C4053C4991}"/>
              </a:ext>
            </a:extLst>
          </p:cNvPr>
          <p:cNvSpPr txBox="1"/>
          <p:nvPr/>
        </p:nvSpPr>
        <p:spPr>
          <a:xfrm>
            <a:off x="5598615" y="2839806"/>
            <a:ext cx="946092" cy="1477328"/>
          </a:xfrm>
          <a:prstGeom prst="rect">
            <a:avLst/>
          </a:prstGeom>
          <a:noFill/>
        </p:spPr>
        <p:txBody>
          <a:bodyPr wrap="none" rtlCol="0">
            <a:spAutoFit/>
          </a:bodyPr>
          <a:lstStyle/>
          <a:p>
            <a:pPr algn="ctr"/>
            <a:r>
              <a:rPr lang="en-US" dirty="0">
                <a:solidFill>
                  <a:schemeClr val="bg1"/>
                </a:solidFill>
              </a:rPr>
              <a:t>10.0.0.4</a:t>
            </a:r>
          </a:p>
          <a:p>
            <a:pPr algn="ctr"/>
            <a:r>
              <a:rPr lang="en-US" dirty="0">
                <a:solidFill>
                  <a:schemeClr val="bg1"/>
                </a:solidFill>
              </a:rPr>
              <a:t>76 - 100</a:t>
            </a:r>
          </a:p>
          <a:p>
            <a:pPr algn="ctr"/>
            <a:endParaRPr lang="en-US" dirty="0">
              <a:solidFill>
                <a:schemeClr val="bg1"/>
              </a:solidFill>
            </a:endParaRPr>
          </a:p>
          <a:p>
            <a:pPr algn="ctr"/>
            <a:r>
              <a:rPr lang="en-US" dirty="0">
                <a:solidFill>
                  <a:srgbClr val="C00000"/>
                </a:solidFill>
              </a:rPr>
              <a:t>51 – 75</a:t>
            </a:r>
          </a:p>
          <a:p>
            <a:pPr algn="ctr"/>
            <a:r>
              <a:rPr lang="en-US" dirty="0">
                <a:solidFill>
                  <a:srgbClr val="C00000"/>
                </a:solidFill>
              </a:rPr>
              <a:t>26 - 50</a:t>
            </a:r>
          </a:p>
        </p:txBody>
      </p:sp>
      <p:graphicFrame>
        <p:nvGraphicFramePr>
          <p:cNvPr id="16" name="Table 8">
            <a:extLst>
              <a:ext uri="{FF2B5EF4-FFF2-40B4-BE49-F238E27FC236}">
                <a16:creationId xmlns:a16="http://schemas.microsoft.com/office/drawing/2014/main" id="{F75794EA-8F43-47C6-876D-95883F31DF7C}"/>
              </a:ext>
            </a:extLst>
          </p:cNvPr>
          <p:cNvGraphicFramePr>
            <a:graphicFrameLocks noGrp="1"/>
          </p:cNvGraphicFramePr>
          <p:nvPr/>
        </p:nvGraphicFramePr>
        <p:xfrm>
          <a:off x="109892" y="4457035"/>
          <a:ext cx="4042228" cy="2035840"/>
        </p:xfrm>
        <a:graphic>
          <a:graphicData uri="http://schemas.openxmlformats.org/drawingml/2006/table">
            <a:tbl>
              <a:tblPr firstRow="1" bandRow="1">
                <a:tableStyleId>{E8B1032C-EA38-4F05-BA0D-38AFFFC7BED3}</a:tableStyleId>
              </a:tblPr>
              <a:tblGrid>
                <a:gridCol w="1010557">
                  <a:extLst>
                    <a:ext uri="{9D8B030D-6E8A-4147-A177-3AD203B41FA5}">
                      <a16:colId xmlns:a16="http://schemas.microsoft.com/office/drawing/2014/main" val="3007636518"/>
                    </a:ext>
                  </a:extLst>
                </a:gridCol>
                <a:gridCol w="1010557">
                  <a:extLst>
                    <a:ext uri="{9D8B030D-6E8A-4147-A177-3AD203B41FA5}">
                      <a16:colId xmlns:a16="http://schemas.microsoft.com/office/drawing/2014/main" val="4004975916"/>
                    </a:ext>
                  </a:extLst>
                </a:gridCol>
                <a:gridCol w="1010557">
                  <a:extLst>
                    <a:ext uri="{9D8B030D-6E8A-4147-A177-3AD203B41FA5}">
                      <a16:colId xmlns:a16="http://schemas.microsoft.com/office/drawing/2014/main" val="1123887994"/>
                    </a:ext>
                  </a:extLst>
                </a:gridCol>
                <a:gridCol w="1010557">
                  <a:extLst>
                    <a:ext uri="{9D8B030D-6E8A-4147-A177-3AD203B41FA5}">
                      <a16:colId xmlns:a16="http://schemas.microsoft.com/office/drawing/2014/main" val="1748086545"/>
                    </a:ext>
                  </a:extLst>
                </a:gridCol>
              </a:tblGrid>
              <a:tr h="407168">
                <a:tc>
                  <a:txBody>
                    <a:bodyPr/>
                    <a:lstStyle/>
                    <a:p>
                      <a:r>
                        <a:rPr lang="en-US" dirty="0"/>
                        <a:t>Node</a:t>
                      </a:r>
                    </a:p>
                  </a:txBody>
                  <a:tcPr/>
                </a:tc>
                <a:tc>
                  <a:txBody>
                    <a:bodyPr/>
                    <a:lstStyle/>
                    <a:p>
                      <a:r>
                        <a:rPr lang="en-US" dirty="0"/>
                        <a:t>Primary</a:t>
                      </a:r>
                    </a:p>
                  </a:txBody>
                  <a:tcPr/>
                </a:tc>
                <a:tc>
                  <a:txBody>
                    <a:bodyPr/>
                    <a:lstStyle/>
                    <a:p>
                      <a:r>
                        <a:rPr lang="en-US" dirty="0"/>
                        <a:t>Replica</a:t>
                      </a:r>
                    </a:p>
                  </a:txBody>
                  <a:tcPr/>
                </a:tc>
                <a:tc>
                  <a:txBody>
                    <a:bodyPr/>
                    <a:lstStyle/>
                    <a:p>
                      <a:r>
                        <a:rPr lang="en-US" dirty="0"/>
                        <a:t>Replica</a:t>
                      </a:r>
                    </a:p>
                  </a:txBody>
                  <a:tcPr/>
                </a:tc>
                <a:extLst>
                  <a:ext uri="{0D108BD9-81ED-4DB2-BD59-A6C34878D82A}">
                    <a16:rowId xmlns:a16="http://schemas.microsoft.com/office/drawing/2014/main" val="3052790362"/>
                  </a:ext>
                </a:extLst>
              </a:tr>
              <a:tr h="407168">
                <a:tc>
                  <a:txBody>
                    <a:bodyPr/>
                    <a:lstStyle/>
                    <a:p>
                      <a:r>
                        <a:rPr lang="en-US" dirty="0"/>
                        <a:t>10.0.0.1</a:t>
                      </a:r>
                    </a:p>
                  </a:txBody>
                  <a:tcPr/>
                </a:tc>
                <a:tc>
                  <a:txBody>
                    <a:bodyPr/>
                    <a:lstStyle/>
                    <a:p>
                      <a:r>
                        <a:rPr lang="en-US" dirty="0"/>
                        <a:t>0 -  25</a:t>
                      </a:r>
                    </a:p>
                  </a:txBody>
                  <a:tcPr/>
                </a:tc>
                <a:tc>
                  <a:txBody>
                    <a:bodyPr/>
                    <a:lstStyle/>
                    <a:p>
                      <a:r>
                        <a:rPr lang="en-US" dirty="0"/>
                        <a:t>76 - 100</a:t>
                      </a:r>
                    </a:p>
                  </a:txBody>
                  <a:tcPr/>
                </a:tc>
                <a:tc>
                  <a:txBody>
                    <a:bodyPr/>
                    <a:lstStyle/>
                    <a:p>
                      <a:r>
                        <a:rPr lang="en-US" dirty="0"/>
                        <a:t>51 - 75</a:t>
                      </a:r>
                    </a:p>
                  </a:txBody>
                  <a:tcPr/>
                </a:tc>
                <a:extLst>
                  <a:ext uri="{0D108BD9-81ED-4DB2-BD59-A6C34878D82A}">
                    <a16:rowId xmlns:a16="http://schemas.microsoft.com/office/drawing/2014/main" val="3248392664"/>
                  </a:ext>
                </a:extLst>
              </a:tr>
              <a:tr h="407168">
                <a:tc>
                  <a:txBody>
                    <a:bodyPr/>
                    <a:lstStyle/>
                    <a:p>
                      <a:r>
                        <a:rPr lang="en-US" dirty="0"/>
                        <a:t>10.0.0.2</a:t>
                      </a:r>
                    </a:p>
                  </a:txBody>
                  <a:tcPr/>
                </a:tc>
                <a:tc>
                  <a:txBody>
                    <a:bodyPr/>
                    <a:lstStyle/>
                    <a:p>
                      <a:r>
                        <a:rPr lang="en-US" dirty="0"/>
                        <a:t>26 - 50</a:t>
                      </a:r>
                    </a:p>
                  </a:txBody>
                  <a:tcPr/>
                </a:tc>
                <a:tc>
                  <a:txBody>
                    <a:bodyPr/>
                    <a:lstStyle/>
                    <a:p>
                      <a:r>
                        <a:rPr lang="en-US" dirty="0"/>
                        <a:t>0 – 25</a:t>
                      </a:r>
                    </a:p>
                  </a:txBody>
                  <a:tcPr/>
                </a:tc>
                <a:tc>
                  <a:txBody>
                    <a:bodyPr/>
                    <a:lstStyle/>
                    <a:p>
                      <a:r>
                        <a:rPr lang="en-US" dirty="0"/>
                        <a:t>76 - 100</a:t>
                      </a:r>
                    </a:p>
                  </a:txBody>
                  <a:tcPr/>
                </a:tc>
                <a:extLst>
                  <a:ext uri="{0D108BD9-81ED-4DB2-BD59-A6C34878D82A}">
                    <a16:rowId xmlns:a16="http://schemas.microsoft.com/office/drawing/2014/main" val="4151466665"/>
                  </a:ext>
                </a:extLst>
              </a:tr>
              <a:tr h="407168">
                <a:tc>
                  <a:txBody>
                    <a:bodyPr/>
                    <a:lstStyle/>
                    <a:p>
                      <a:r>
                        <a:rPr lang="en-US" dirty="0"/>
                        <a:t>10.0.0.3</a:t>
                      </a:r>
                    </a:p>
                  </a:txBody>
                  <a:tcPr/>
                </a:tc>
                <a:tc>
                  <a:txBody>
                    <a:bodyPr/>
                    <a:lstStyle/>
                    <a:p>
                      <a:r>
                        <a:rPr lang="en-US" dirty="0"/>
                        <a:t>51 - 75</a:t>
                      </a:r>
                    </a:p>
                  </a:txBody>
                  <a:tcPr/>
                </a:tc>
                <a:tc>
                  <a:txBody>
                    <a:bodyPr/>
                    <a:lstStyle/>
                    <a:p>
                      <a:r>
                        <a:rPr lang="en-US" dirty="0"/>
                        <a:t>26 – 50</a:t>
                      </a:r>
                    </a:p>
                  </a:txBody>
                  <a:tcPr/>
                </a:tc>
                <a:tc>
                  <a:txBody>
                    <a:bodyPr/>
                    <a:lstStyle/>
                    <a:p>
                      <a:r>
                        <a:rPr lang="en-US" dirty="0"/>
                        <a:t>0 - 25</a:t>
                      </a:r>
                    </a:p>
                  </a:txBody>
                  <a:tcPr/>
                </a:tc>
                <a:extLst>
                  <a:ext uri="{0D108BD9-81ED-4DB2-BD59-A6C34878D82A}">
                    <a16:rowId xmlns:a16="http://schemas.microsoft.com/office/drawing/2014/main" val="3561329014"/>
                  </a:ext>
                </a:extLst>
              </a:tr>
              <a:tr h="407168">
                <a:tc>
                  <a:txBody>
                    <a:bodyPr/>
                    <a:lstStyle/>
                    <a:p>
                      <a:r>
                        <a:rPr lang="en-US" dirty="0"/>
                        <a:t>10.0.0.4</a:t>
                      </a:r>
                    </a:p>
                  </a:txBody>
                  <a:tcPr/>
                </a:tc>
                <a:tc>
                  <a:txBody>
                    <a:bodyPr/>
                    <a:lstStyle/>
                    <a:p>
                      <a:r>
                        <a:rPr lang="en-US" dirty="0"/>
                        <a:t>76 - 100</a:t>
                      </a:r>
                    </a:p>
                  </a:txBody>
                  <a:tcPr/>
                </a:tc>
                <a:tc>
                  <a:txBody>
                    <a:bodyPr/>
                    <a:lstStyle/>
                    <a:p>
                      <a:r>
                        <a:rPr lang="en-US" dirty="0"/>
                        <a:t>51 - 75</a:t>
                      </a:r>
                    </a:p>
                  </a:txBody>
                  <a:tcPr/>
                </a:tc>
                <a:tc>
                  <a:txBody>
                    <a:bodyPr/>
                    <a:lstStyle/>
                    <a:p>
                      <a:r>
                        <a:rPr lang="en-US" dirty="0"/>
                        <a:t>26 - 50</a:t>
                      </a:r>
                    </a:p>
                  </a:txBody>
                  <a:tcPr/>
                </a:tc>
                <a:extLst>
                  <a:ext uri="{0D108BD9-81ED-4DB2-BD59-A6C34878D82A}">
                    <a16:rowId xmlns:a16="http://schemas.microsoft.com/office/drawing/2014/main" val="1521634059"/>
                  </a:ext>
                </a:extLst>
              </a:tr>
            </a:tbl>
          </a:graphicData>
        </a:graphic>
      </p:graphicFrame>
      <p:sp>
        <p:nvSpPr>
          <p:cNvPr id="17" name="TextBox 16">
            <a:extLst>
              <a:ext uri="{FF2B5EF4-FFF2-40B4-BE49-F238E27FC236}">
                <a16:creationId xmlns:a16="http://schemas.microsoft.com/office/drawing/2014/main" id="{A1845B01-AAC8-423D-BBED-17111914CD1A}"/>
              </a:ext>
            </a:extLst>
          </p:cNvPr>
          <p:cNvSpPr txBox="1"/>
          <p:nvPr/>
        </p:nvSpPr>
        <p:spPr>
          <a:xfrm>
            <a:off x="109894" y="3889099"/>
            <a:ext cx="1662922" cy="369332"/>
          </a:xfrm>
          <a:prstGeom prst="rect">
            <a:avLst/>
          </a:prstGeom>
          <a:noFill/>
        </p:spPr>
        <p:txBody>
          <a:bodyPr wrap="square" rtlCol="0">
            <a:spAutoFit/>
          </a:bodyPr>
          <a:lstStyle/>
          <a:p>
            <a:r>
              <a:rPr lang="en-US" dirty="0"/>
              <a:t>DC 1 : RF = 3</a:t>
            </a:r>
          </a:p>
        </p:txBody>
      </p:sp>
      <p:sp>
        <p:nvSpPr>
          <p:cNvPr id="3" name="Rectangle: Rounded Corners 2">
            <a:extLst>
              <a:ext uri="{FF2B5EF4-FFF2-40B4-BE49-F238E27FC236}">
                <a16:creationId xmlns:a16="http://schemas.microsoft.com/office/drawing/2014/main" id="{1080DF54-71B9-4B6E-9E1F-ADD9FC65C57F}"/>
              </a:ext>
            </a:extLst>
          </p:cNvPr>
          <p:cNvSpPr/>
          <p:nvPr/>
        </p:nvSpPr>
        <p:spPr>
          <a:xfrm>
            <a:off x="452537" y="1399592"/>
            <a:ext cx="1408923" cy="56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5" name="Callout: Up Arrow 14">
            <a:extLst>
              <a:ext uri="{FF2B5EF4-FFF2-40B4-BE49-F238E27FC236}">
                <a16:creationId xmlns:a16="http://schemas.microsoft.com/office/drawing/2014/main" id="{D841F2BC-E0FD-42F9-BE62-5F9119DEB7EE}"/>
              </a:ext>
            </a:extLst>
          </p:cNvPr>
          <p:cNvSpPr/>
          <p:nvPr/>
        </p:nvSpPr>
        <p:spPr>
          <a:xfrm>
            <a:off x="109892" y="2014563"/>
            <a:ext cx="2138248" cy="1011111"/>
          </a:xfrm>
          <a:prstGeom prst="upArrowCallout">
            <a:avLst>
              <a:gd name="adj1" fmla="val 25000"/>
              <a:gd name="adj2" fmla="val 21775"/>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6C6E67-54C4-4D97-B507-C3FB60D8423C}"/>
              </a:ext>
            </a:extLst>
          </p:cNvPr>
          <p:cNvSpPr txBox="1"/>
          <p:nvPr/>
        </p:nvSpPr>
        <p:spPr>
          <a:xfrm>
            <a:off x="80095" y="2477051"/>
            <a:ext cx="2138247" cy="646331"/>
          </a:xfrm>
          <a:prstGeom prst="rect">
            <a:avLst/>
          </a:prstGeom>
          <a:noFill/>
        </p:spPr>
        <p:txBody>
          <a:bodyPr wrap="square" rtlCol="0">
            <a:spAutoFit/>
          </a:bodyPr>
          <a:lstStyle/>
          <a:p>
            <a:pPr algn="ctr"/>
            <a:r>
              <a:rPr lang="en-US" dirty="0"/>
              <a:t>Write to partition 15</a:t>
            </a:r>
          </a:p>
          <a:p>
            <a:pPr algn="ctr"/>
            <a:r>
              <a:rPr lang="en-US" dirty="0"/>
              <a:t>CL = Quorum</a:t>
            </a:r>
          </a:p>
        </p:txBody>
      </p:sp>
      <p:cxnSp>
        <p:nvCxnSpPr>
          <p:cNvPr id="20" name="Straight Arrow Connector 19">
            <a:extLst>
              <a:ext uri="{FF2B5EF4-FFF2-40B4-BE49-F238E27FC236}">
                <a16:creationId xmlns:a16="http://schemas.microsoft.com/office/drawing/2014/main" id="{6431130E-AE7C-44FA-9F54-7C756EF2ECE5}"/>
              </a:ext>
            </a:extLst>
          </p:cNvPr>
          <p:cNvCxnSpPr>
            <a:cxnSpLocks/>
          </p:cNvCxnSpPr>
          <p:nvPr/>
        </p:nvCxnSpPr>
        <p:spPr>
          <a:xfrm>
            <a:off x="2087297" y="1828161"/>
            <a:ext cx="5041291" cy="611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0D04368-EA60-461C-9714-E0CFC769CB7E}"/>
              </a:ext>
            </a:extLst>
          </p:cNvPr>
          <p:cNvCxnSpPr>
            <a:cxnSpLocks/>
          </p:cNvCxnSpPr>
          <p:nvPr/>
        </p:nvCxnSpPr>
        <p:spPr>
          <a:xfrm>
            <a:off x="8795944" y="2392653"/>
            <a:ext cx="943148" cy="749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BCC39FE2-12B6-43E1-ADA8-DBE185348C6C}"/>
              </a:ext>
            </a:extLst>
          </p:cNvPr>
          <p:cNvCxnSpPr>
            <a:cxnSpLocks/>
          </p:cNvCxnSpPr>
          <p:nvPr/>
        </p:nvCxnSpPr>
        <p:spPr>
          <a:xfrm>
            <a:off x="8148748" y="2621936"/>
            <a:ext cx="0" cy="1976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43B14C3F-B7DE-4891-A618-9B4E36710909}"/>
              </a:ext>
            </a:extLst>
          </p:cNvPr>
          <p:cNvSpPr txBox="1"/>
          <p:nvPr/>
        </p:nvSpPr>
        <p:spPr>
          <a:xfrm>
            <a:off x="7799082" y="380338"/>
            <a:ext cx="899751" cy="369332"/>
          </a:xfrm>
          <a:prstGeom prst="rect">
            <a:avLst/>
          </a:prstGeom>
          <a:noFill/>
        </p:spPr>
        <p:txBody>
          <a:bodyPr wrap="square" rtlCol="0">
            <a:spAutoFit/>
          </a:bodyPr>
          <a:lstStyle/>
          <a:p>
            <a:r>
              <a:rPr lang="en-US" b="1" dirty="0"/>
              <a:t>DC 1</a:t>
            </a:r>
          </a:p>
        </p:txBody>
      </p:sp>
      <p:cxnSp>
        <p:nvCxnSpPr>
          <p:cNvPr id="21" name="Straight Arrow Connector 20">
            <a:extLst>
              <a:ext uri="{FF2B5EF4-FFF2-40B4-BE49-F238E27FC236}">
                <a16:creationId xmlns:a16="http://schemas.microsoft.com/office/drawing/2014/main" id="{3D40DF99-289E-4583-B18E-E5B19A074304}"/>
              </a:ext>
            </a:extLst>
          </p:cNvPr>
          <p:cNvCxnSpPr>
            <a:cxnSpLocks/>
          </p:cNvCxnSpPr>
          <p:nvPr/>
        </p:nvCxnSpPr>
        <p:spPr>
          <a:xfrm flipV="1">
            <a:off x="8323375" y="2576034"/>
            <a:ext cx="0" cy="1954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B6C3741-2621-4F80-A907-3CC18663EEF6}"/>
              </a:ext>
            </a:extLst>
          </p:cNvPr>
          <p:cNvCxnSpPr>
            <a:cxnSpLocks/>
          </p:cNvCxnSpPr>
          <p:nvPr/>
        </p:nvCxnSpPr>
        <p:spPr>
          <a:xfrm flipH="1" flipV="1">
            <a:off x="2131007" y="1557004"/>
            <a:ext cx="4997581" cy="66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10;">
            <a:extLst>
              <a:ext uri="{FF2B5EF4-FFF2-40B4-BE49-F238E27FC236}">
                <a16:creationId xmlns:a16="http://schemas.microsoft.com/office/drawing/2014/main" id="{B9742809-432E-44F9-9B30-59BA93FD60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718453" y="2512155"/>
            <a:ext cx="1746276" cy="1746276"/>
          </a:xfrm>
          <a:prstGeom prst="rect">
            <a:avLst/>
          </a:prstGeom>
        </p:spPr>
      </p:pic>
      <p:sp>
        <p:nvSpPr>
          <p:cNvPr id="26" name="TextBox 25">
            <a:extLst>
              <a:ext uri="{FF2B5EF4-FFF2-40B4-BE49-F238E27FC236}">
                <a16:creationId xmlns:a16="http://schemas.microsoft.com/office/drawing/2014/main" id="{82297515-4408-4D71-88B7-A0A22A355955}"/>
              </a:ext>
            </a:extLst>
          </p:cNvPr>
          <p:cNvSpPr txBox="1"/>
          <p:nvPr/>
        </p:nvSpPr>
        <p:spPr>
          <a:xfrm>
            <a:off x="9414588" y="380338"/>
            <a:ext cx="2553776" cy="1015663"/>
          </a:xfrm>
          <a:prstGeom prst="rect">
            <a:avLst/>
          </a:prstGeom>
          <a:solidFill>
            <a:srgbClr val="00B0F0"/>
          </a:solidFill>
        </p:spPr>
        <p:txBody>
          <a:bodyPr wrap="none" rtlCol="0">
            <a:spAutoFit/>
          </a:bodyPr>
          <a:lstStyle/>
          <a:p>
            <a:r>
              <a:rPr lang="en-US" sz="2000" b="1" u="sng" dirty="0">
                <a:solidFill>
                  <a:schemeClr val="bg1"/>
                </a:solidFill>
              </a:rPr>
              <a:t>Scenario : </a:t>
            </a:r>
          </a:p>
          <a:p>
            <a:r>
              <a:rPr lang="en-US" sz="2000" dirty="0">
                <a:solidFill>
                  <a:schemeClr val="bg1"/>
                </a:solidFill>
              </a:rPr>
              <a:t>When one nodes goes </a:t>
            </a:r>
          </a:p>
          <a:p>
            <a:r>
              <a:rPr lang="en-US" sz="2000" dirty="0">
                <a:solidFill>
                  <a:schemeClr val="bg1"/>
                </a:solidFill>
              </a:rPr>
              <a:t>down</a:t>
            </a:r>
          </a:p>
        </p:txBody>
      </p:sp>
    </p:spTree>
    <p:extLst>
      <p:ext uri="{BB962C8B-B14F-4D97-AF65-F5344CB8AC3E}">
        <p14:creationId xmlns:p14="http://schemas.microsoft.com/office/powerpoint/2010/main" val="72979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A1D5-77E1-45AA-B725-DC1149800335}"/>
              </a:ext>
            </a:extLst>
          </p:cNvPr>
          <p:cNvSpPr>
            <a:spLocks noGrp="1"/>
          </p:cNvSpPr>
          <p:nvPr>
            <p:ph type="title"/>
          </p:nvPr>
        </p:nvSpPr>
        <p:spPr/>
        <p:txBody>
          <a:bodyPr/>
          <a:lstStyle/>
          <a:p>
            <a:r>
              <a:rPr lang="en-US" dirty="0"/>
              <a:t>Multi-datacenter</a:t>
            </a:r>
          </a:p>
        </p:txBody>
      </p:sp>
      <p:pic>
        <p:nvPicPr>
          <p:cNvPr id="1026" name="Picture 2" descr="Cassandra Architecture and It's Key Terms - Complete Guide - DataFlair">
            <a:extLst>
              <a:ext uri="{FF2B5EF4-FFF2-40B4-BE49-F238E27FC236}">
                <a16:creationId xmlns:a16="http://schemas.microsoft.com/office/drawing/2014/main" id="{9655E210-EAF6-4DAC-AEFE-AD1D37BC4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54" y="1321907"/>
            <a:ext cx="10888826" cy="525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745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A1D5-77E1-45AA-B725-DC1149800335}"/>
              </a:ext>
            </a:extLst>
          </p:cNvPr>
          <p:cNvSpPr>
            <a:spLocks noGrp="1"/>
          </p:cNvSpPr>
          <p:nvPr>
            <p:ph type="title"/>
          </p:nvPr>
        </p:nvSpPr>
        <p:spPr/>
        <p:txBody>
          <a:bodyPr/>
          <a:lstStyle/>
          <a:p>
            <a:r>
              <a:rPr lang="en-US" dirty="0"/>
              <a:t>Multi-datacenter</a:t>
            </a:r>
          </a:p>
        </p:txBody>
      </p:sp>
      <p:pic>
        <p:nvPicPr>
          <p:cNvPr id="1026" name="Picture 2" descr="Cassandra Architecture and It's Key Terms - Complete Guide - DataFlair">
            <a:extLst>
              <a:ext uri="{FF2B5EF4-FFF2-40B4-BE49-F238E27FC236}">
                <a16:creationId xmlns:a16="http://schemas.microsoft.com/office/drawing/2014/main" id="{9655E210-EAF6-4DAC-AEFE-AD1D37BC4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54" y="1321907"/>
            <a:ext cx="10888826" cy="5254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10;">
            <a:extLst>
              <a:ext uri="{FF2B5EF4-FFF2-40B4-BE49-F238E27FC236}">
                <a16:creationId xmlns:a16="http://schemas.microsoft.com/office/drawing/2014/main" id="{8B1EC63B-5AB5-4AE8-B9FD-2380A3F6A6B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087219" y="2391308"/>
            <a:ext cx="2980231" cy="2980231"/>
          </a:xfrm>
          <a:prstGeom prst="rect">
            <a:avLst/>
          </a:prstGeom>
        </p:spPr>
      </p:pic>
      <p:sp>
        <p:nvSpPr>
          <p:cNvPr id="7" name="TextBox 6">
            <a:extLst>
              <a:ext uri="{FF2B5EF4-FFF2-40B4-BE49-F238E27FC236}">
                <a16:creationId xmlns:a16="http://schemas.microsoft.com/office/drawing/2014/main" id="{F59E78FF-6511-4911-8860-2A9BD1F6E0C0}"/>
              </a:ext>
            </a:extLst>
          </p:cNvPr>
          <p:cNvSpPr txBox="1"/>
          <p:nvPr/>
        </p:nvSpPr>
        <p:spPr>
          <a:xfrm>
            <a:off x="8406882" y="281149"/>
            <a:ext cx="3134641" cy="1015663"/>
          </a:xfrm>
          <a:prstGeom prst="rect">
            <a:avLst/>
          </a:prstGeom>
          <a:solidFill>
            <a:srgbClr val="00B0F0"/>
          </a:solidFill>
        </p:spPr>
        <p:txBody>
          <a:bodyPr wrap="none" rtlCol="0">
            <a:spAutoFit/>
          </a:bodyPr>
          <a:lstStyle/>
          <a:p>
            <a:r>
              <a:rPr lang="en-US" sz="2000" b="1" u="sng" dirty="0">
                <a:solidFill>
                  <a:schemeClr val="bg1"/>
                </a:solidFill>
              </a:rPr>
              <a:t>Scenario : </a:t>
            </a:r>
          </a:p>
          <a:p>
            <a:r>
              <a:rPr lang="en-US" sz="2000" dirty="0">
                <a:solidFill>
                  <a:schemeClr val="bg1"/>
                </a:solidFill>
              </a:rPr>
              <a:t>When one Data center goes </a:t>
            </a:r>
          </a:p>
          <a:p>
            <a:r>
              <a:rPr lang="en-US" sz="2000" dirty="0">
                <a:solidFill>
                  <a:schemeClr val="bg1"/>
                </a:solidFill>
              </a:rPr>
              <a:t>down</a:t>
            </a:r>
          </a:p>
        </p:txBody>
      </p:sp>
    </p:spTree>
    <p:extLst>
      <p:ext uri="{BB962C8B-B14F-4D97-AF65-F5344CB8AC3E}">
        <p14:creationId xmlns:p14="http://schemas.microsoft.com/office/powerpoint/2010/main" val="221374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30D-8CEE-49E5-81A6-BFCA2B29653B}"/>
              </a:ext>
            </a:extLst>
          </p:cNvPr>
          <p:cNvSpPr>
            <a:spLocks noGrp="1"/>
          </p:cNvSpPr>
          <p:nvPr>
            <p:ph type="title"/>
          </p:nvPr>
        </p:nvSpPr>
        <p:spPr/>
        <p:txBody>
          <a:bodyPr/>
          <a:lstStyle/>
          <a:p>
            <a:r>
              <a:rPr lang="en-US" dirty="0"/>
              <a:t>5 V’s of Big Data </a:t>
            </a:r>
          </a:p>
        </p:txBody>
      </p:sp>
      <p:pic>
        <p:nvPicPr>
          <p:cNvPr id="5" name="Content Placeholder 4" descr="A screenshot of a cell phone&#10;&#10;Description automatically generated">
            <a:extLst>
              <a:ext uri="{FF2B5EF4-FFF2-40B4-BE49-F238E27FC236}">
                <a16:creationId xmlns:a16="http://schemas.microsoft.com/office/drawing/2014/main" id="{E68AEE68-F33A-47F4-9C7E-4B24F14909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251" y="1690688"/>
            <a:ext cx="11375202" cy="4352141"/>
          </a:xfrm>
        </p:spPr>
      </p:pic>
    </p:spTree>
    <p:extLst>
      <p:ext uri="{BB962C8B-B14F-4D97-AF65-F5344CB8AC3E}">
        <p14:creationId xmlns:p14="http://schemas.microsoft.com/office/powerpoint/2010/main" val="1573793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4B98-AA03-4B4D-87ED-39F9115A6D24}"/>
              </a:ext>
            </a:extLst>
          </p:cNvPr>
          <p:cNvSpPr>
            <a:spLocks noGrp="1"/>
          </p:cNvSpPr>
          <p:nvPr>
            <p:ph type="title"/>
          </p:nvPr>
        </p:nvSpPr>
        <p:spPr/>
        <p:txBody>
          <a:bodyPr/>
          <a:lstStyle/>
          <a:p>
            <a:r>
              <a:rPr lang="en-US" dirty="0"/>
              <a:t>Cassandra Data model</a:t>
            </a:r>
          </a:p>
        </p:txBody>
      </p:sp>
      <p:pic>
        <p:nvPicPr>
          <p:cNvPr id="5" name="Content Placeholder 4" descr="A screenshot of a cell phone&#10;&#10;Description automatically generated">
            <a:extLst>
              <a:ext uri="{FF2B5EF4-FFF2-40B4-BE49-F238E27FC236}">
                <a16:creationId xmlns:a16="http://schemas.microsoft.com/office/drawing/2014/main" id="{DB0C5E27-1972-4D4B-97BA-C183D3E45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825" y="1787624"/>
            <a:ext cx="9880747" cy="4160892"/>
          </a:xfrm>
        </p:spPr>
      </p:pic>
    </p:spTree>
    <p:extLst>
      <p:ext uri="{BB962C8B-B14F-4D97-AF65-F5344CB8AC3E}">
        <p14:creationId xmlns:p14="http://schemas.microsoft.com/office/powerpoint/2010/main" val="406839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0090-8AAE-43EF-AADE-3528B82A47FD}"/>
              </a:ext>
            </a:extLst>
          </p:cNvPr>
          <p:cNvSpPr>
            <a:spLocks noGrp="1"/>
          </p:cNvSpPr>
          <p:nvPr>
            <p:ph type="title"/>
          </p:nvPr>
        </p:nvSpPr>
        <p:spPr/>
        <p:txBody>
          <a:bodyPr/>
          <a:lstStyle/>
          <a:p>
            <a:r>
              <a:rPr lang="en-US" dirty="0"/>
              <a:t>When to use Cassandra ?</a:t>
            </a:r>
          </a:p>
        </p:txBody>
      </p:sp>
      <p:sp>
        <p:nvSpPr>
          <p:cNvPr id="3" name="Content Placeholder 2">
            <a:extLst>
              <a:ext uri="{FF2B5EF4-FFF2-40B4-BE49-F238E27FC236}">
                <a16:creationId xmlns:a16="http://schemas.microsoft.com/office/drawing/2014/main" id="{F72633DA-CF1B-45F6-8EB3-94E94B13A78C}"/>
              </a:ext>
            </a:extLst>
          </p:cNvPr>
          <p:cNvSpPr>
            <a:spLocks noGrp="1"/>
          </p:cNvSpPr>
          <p:nvPr>
            <p:ph idx="1"/>
          </p:nvPr>
        </p:nvSpPr>
        <p:spPr/>
        <p:txBody>
          <a:bodyPr/>
          <a:lstStyle/>
          <a:p>
            <a:pPr marL="514350" indent="-514350">
              <a:buFont typeface="+mj-lt"/>
              <a:buAutoNum type="arabicPeriod"/>
            </a:pPr>
            <a:r>
              <a:rPr lang="en-GB" dirty="0"/>
              <a:t>Writes exceed reads by a large margin.</a:t>
            </a:r>
          </a:p>
          <a:p>
            <a:pPr marL="514350" indent="-514350">
              <a:buFont typeface="+mj-lt"/>
              <a:buAutoNum type="arabicPeriod"/>
            </a:pPr>
            <a:r>
              <a:rPr lang="en-GB" dirty="0"/>
              <a:t>Data is rarely updated and when updates are made they are idempotent.</a:t>
            </a:r>
          </a:p>
          <a:p>
            <a:pPr marL="514350" indent="-514350">
              <a:buFont typeface="+mj-lt"/>
              <a:buAutoNum type="arabicPeriod"/>
            </a:pPr>
            <a:r>
              <a:rPr lang="en-GB" dirty="0"/>
              <a:t>Read Access is by a known primary key.</a:t>
            </a:r>
          </a:p>
          <a:p>
            <a:pPr marL="514350" indent="-514350">
              <a:buFont typeface="+mj-lt"/>
              <a:buAutoNum type="arabicPeriod"/>
            </a:pPr>
            <a:r>
              <a:rPr lang="en-GB" dirty="0"/>
              <a:t>Data can be partitioned via a key that allows the </a:t>
            </a:r>
            <a:r>
              <a:rPr lang="en-GB" b="1" dirty="0"/>
              <a:t>database</a:t>
            </a:r>
            <a:r>
              <a:rPr lang="en-GB" dirty="0"/>
              <a:t> to be spread evenly across multiple nodes.</a:t>
            </a:r>
          </a:p>
          <a:p>
            <a:pPr marL="514350" indent="-514350">
              <a:buFont typeface="+mj-lt"/>
              <a:buAutoNum type="arabicPeriod"/>
            </a:pPr>
            <a:r>
              <a:rPr lang="en-GB" dirty="0"/>
              <a:t>There is no need for joins or aggregates.</a:t>
            </a:r>
          </a:p>
          <a:p>
            <a:endParaRPr lang="en-US" dirty="0"/>
          </a:p>
        </p:txBody>
      </p:sp>
    </p:spTree>
    <p:extLst>
      <p:ext uri="{BB962C8B-B14F-4D97-AF65-F5344CB8AC3E}">
        <p14:creationId xmlns:p14="http://schemas.microsoft.com/office/powerpoint/2010/main" val="1259713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3888-0CE9-4420-8A1A-ABC8EF400111}"/>
              </a:ext>
            </a:extLst>
          </p:cNvPr>
          <p:cNvSpPr>
            <a:spLocks noGrp="1"/>
          </p:cNvSpPr>
          <p:nvPr>
            <p:ph type="title"/>
          </p:nvPr>
        </p:nvSpPr>
        <p:spPr/>
        <p:txBody>
          <a:bodyPr/>
          <a:lstStyle/>
          <a:p>
            <a:r>
              <a:rPr lang="en-US" dirty="0" err="1"/>
              <a:t>Denormalize</a:t>
            </a:r>
            <a:r>
              <a:rPr lang="en-US" dirty="0"/>
              <a:t>	</a:t>
            </a:r>
          </a:p>
        </p:txBody>
      </p:sp>
      <p:sp>
        <p:nvSpPr>
          <p:cNvPr id="3" name="Content Placeholder 2">
            <a:extLst>
              <a:ext uri="{FF2B5EF4-FFF2-40B4-BE49-F238E27FC236}">
                <a16:creationId xmlns:a16="http://schemas.microsoft.com/office/drawing/2014/main" id="{CD964F66-C9AA-483F-89FB-D07784043B02}"/>
              </a:ext>
            </a:extLst>
          </p:cNvPr>
          <p:cNvSpPr>
            <a:spLocks noGrp="1"/>
          </p:cNvSpPr>
          <p:nvPr>
            <p:ph idx="1"/>
          </p:nvPr>
        </p:nvSpPr>
        <p:spPr/>
        <p:txBody>
          <a:bodyPr/>
          <a:lstStyle/>
          <a:p>
            <a:r>
              <a:rPr lang="en-US" dirty="0"/>
              <a:t>Joins in relational model are flexible  , storage efficient and elegant</a:t>
            </a:r>
          </a:p>
          <a:p>
            <a:r>
              <a:rPr lang="en-US" dirty="0"/>
              <a:t>But also can be slow at run-time</a:t>
            </a:r>
          </a:p>
          <a:p>
            <a:r>
              <a:rPr lang="en-US" dirty="0"/>
              <a:t>Worse, they perform very poorly in a distributed data model</a:t>
            </a:r>
          </a:p>
          <a:p>
            <a:r>
              <a:rPr lang="en-US" dirty="0" err="1"/>
              <a:t>Denormalize</a:t>
            </a:r>
            <a:r>
              <a:rPr lang="en-US" dirty="0"/>
              <a:t> can be the answer</a:t>
            </a:r>
          </a:p>
        </p:txBody>
      </p:sp>
    </p:spTree>
    <p:extLst>
      <p:ext uri="{BB962C8B-B14F-4D97-AF65-F5344CB8AC3E}">
        <p14:creationId xmlns:p14="http://schemas.microsoft.com/office/powerpoint/2010/main" val="4229210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01D6-4B05-4E7B-84E0-ED37F21B04B5}"/>
              </a:ext>
            </a:extLst>
          </p:cNvPr>
          <p:cNvSpPr>
            <a:spLocks noGrp="1"/>
          </p:cNvSpPr>
          <p:nvPr>
            <p:ph type="title"/>
          </p:nvPr>
        </p:nvSpPr>
        <p:spPr/>
        <p:txBody>
          <a:bodyPr/>
          <a:lstStyle/>
          <a:p>
            <a:r>
              <a:rPr lang="en-US" dirty="0" err="1"/>
              <a:t>Denormalize</a:t>
            </a:r>
            <a:r>
              <a:rPr lang="en-US" dirty="0"/>
              <a:t> design</a:t>
            </a:r>
          </a:p>
        </p:txBody>
      </p:sp>
      <p:sp>
        <p:nvSpPr>
          <p:cNvPr id="3" name="Content Placeholder 2">
            <a:extLst>
              <a:ext uri="{FF2B5EF4-FFF2-40B4-BE49-F238E27FC236}">
                <a16:creationId xmlns:a16="http://schemas.microsoft.com/office/drawing/2014/main" id="{E6C4112A-4376-4408-916F-1BFF847E7997}"/>
              </a:ext>
            </a:extLst>
          </p:cNvPr>
          <p:cNvSpPr>
            <a:spLocks noGrp="1"/>
          </p:cNvSpPr>
          <p:nvPr>
            <p:ph idx="1"/>
          </p:nvPr>
        </p:nvSpPr>
        <p:spPr/>
        <p:txBody>
          <a:bodyPr/>
          <a:lstStyle/>
          <a:p>
            <a:r>
              <a:rPr lang="en-US" dirty="0"/>
              <a:t>Take the many to many relationship between customer and products :’Bought’</a:t>
            </a:r>
          </a:p>
          <a:p>
            <a:r>
              <a:rPr lang="en-US" dirty="0"/>
              <a:t>ER diagram in relational model : </a:t>
            </a:r>
          </a:p>
        </p:txBody>
      </p:sp>
      <p:pic>
        <p:nvPicPr>
          <p:cNvPr id="5" name="Picture 4">
            <a:extLst>
              <a:ext uri="{FF2B5EF4-FFF2-40B4-BE49-F238E27FC236}">
                <a16:creationId xmlns:a16="http://schemas.microsoft.com/office/drawing/2014/main" id="{84864F3B-8EDB-4082-843F-033FFF577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632" y="2510485"/>
            <a:ext cx="6238404" cy="3563744"/>
          </a:xfrm>
          <a:prstGeom prst="rect">
            <a:avLst/>
          </a:prstGeom>
        </p:spPr>
      </p:pic>
    </p:spTree>
    <p:extLst>
      <p:ext uri="{BB962C8B-B14F-4D97-AF65-F5344CB8AC3E}">
        <p14:creationId xmlns:p14="http://schemas.microsoft.com/office/powerpoint/2010/main" val="2720664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E5C9-A44B-465F-AED5-AFB6E98D5BCD}"/>
              </a:ext>
            </a:extLst>
          </p:cNvPr>
          <p:cNvSpPr>
            <a:spLocks noGrp="1"/>
          </p:cNvSpPr>
          <p:nvPr>
            <p:ph type="title"/>
          </p:nvPr>
        </p:nvSpPr>
        <p:spPr/>
        <p:txBody>
          <a:bodyPr/>
          <a:lstStyle/>
          <a:p>
            <a:r>
              <a:rPr lang="en-US" dirty="0"/>
              <a:t>Normalize Structure</a:t>
            </a:r>
          </a:p>
        </p:txBody>
      </p:sp>
      <p:sp>
        <p:nvSpPr>
          <p:cNvPr id="3" name="Content Placeholder 2">
            <a:extLst>
              <a:ext uri="{FF2B5EF4-FFF2-40B4-BE49-F238E27FC236}">
                <a16:creationId xmlns:a16="http://schemas.microsoft.com/office/drawing/2014/main" id="{5EFFC219-4FE6-47A8-8079-D0BA8ED03E0E}"/>
              </a:ext>
            </a:extLst>
          </p:cNvPr>
          <p:cNvSpPr>
            <a:spLocks noGrp="1"/>
          </p:cNvSpPr>
          <p:nvPr>
            <p:ph idx="1"/>
          </p:nvPr>
        </p:nvSpPr>
        <p:spPr/>
        <p:txBody>
          <a:bodyPr/>
          <a:lstStyle/>
          <a:p>
            <a:r>
              <a:rPr lang="en-US" dirty="0"/>
              <a:t>Cassandra has </a:t>
            </a:r>
            <a:r>
              <a:rPr lang="en-US" dirty="0">
                <a:highlight>
                  <a:srgbClr val="FFFF00"/>
                </a:highlight>
              </a:rPr>
              <a:t>NO JOINS.</a:t>
            </a:r>
          </a:p>
          <a:p>
            <a:r>
              <a:rPr lang="en-US" dirty="0"/>
              <a:t>Normal form leads to poor performance as you have to look up both </a:t>
            </a:r>
            <a:r>
              <a:rPr lang="en-US" dirty="0" err="1"/>
              <a:t>UserID</a:t>
            </a:r>
            <a:r>
              <a:rPr lang="en-US" dirty="0"/>
              <a:t> and </a:t>
            </a:r>
            <a:r>
              <a:rPr lang="en-US" dirty="0" err="1"/>
              <a:t>ProductID</a:t>
            </a:r>
            <a:r>
              <a:rPr lang="en-US" dirty="0"/>
              <a:t> for each row</a:t>
            </a:r>
          </a:p>
        </p:txBody>
      </p:sp>
      <p:pic>
        <p:nvPicPr>
          <p:cNvPr id="5" name="Picture 4">
            <a:extLst>
              <a:ext uri="{FF2B5EF4-FFF2-40B4-BE49-F238E27FC236}">
                <a16:creationId xmlns:a16="http://schemas.microsoft.com/office/drawing/2014/main" id="{7889589B-FB48-4FE4-B670-A7D718461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146" y="3429000"/>
            <a:ext cx="6088908" cy="2964437"/>
          </a:xfrm>
          <a:prstGeom prst="rect">
            <a:avLst/>
          </a:prstGeom>
        </p:spPr>
      </p:pic>
    </p:spTree>
    <p:extLst>
      <p:ext uri="{BB962C8B-B14F-4D97-AF65-F5344CB8AC3E}">
        <p14:creationId xmlns:p14="http://schemas.microsoft.com/office/powerpoint/2010/main" val="1474119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EFA1-85C4-4936-94A2-EF2093082CFA}"/>
              </a:ext>
            </a:extLst>
          </p:cNvPr>
          <p:cNvSpPr>
            <a:spLocks noGrp="1"/>
          </p:cNvSpPr>
          <p:nvPr>
            <p:ph type="title"/>
          </p:nvPr>
        </p:nvSpPr>
        <p:spPr/>
        <p:txBody>
          <a:bodyPr/>
          <a:lstStyle/>
          <a:p>
            <a:r>
              <a:rPr lang="en-US" dirty="0"/>
              <a:t>Denormalized</a:t>
            </a:r>
          </a:p>
        </p:txBody>
      </p:sp>
      <p:sp>
        <p:nvSpPr>
          <p:cNvPr id="3" name="Content Placeholder 2">
            <a:extLst>
              <a:ext uri="{FF2B5EF4-FFF2-40B4-BE49-F238E27FC236}">
                <a16:creationId xmlns:a16="http://schemas.microsoft.com/office/drawing/2014/main" id="{40432FFD-20DC-4D32-B409-2368B95D0BA6}"/>
              </a:ext>
            </a:extLst>
          </p:cNvPr>
          <p:cNvSpPr>
            <a:spLocks noGrp="1"/>
          </p:cNvSpPr>
          <p:nvPr>
            <p:ph idx="1"/>
          </p:nvPr>
        </p:nvSpPr>
        <p:spPr/>
        <p:txBody>
          <a:bodyPr/>
          <a:lstStyle/>
          <a:p>
            <a:r>
              <a:rPr lang="en-US" dirty="0"/>
              <a:t>Two denormalized tables , each designed for specific query </a:t>
            </a:r>
          </a:p>
          <a:p>
            <a:pPr lvl="1"/>
            <a:r>
              <a:rPr lang="en-US" dirty="0"/>
              <a:t>I know the </a:t>
            </a:r>
            <a:r>
              <a:rPr lang="en-US" dirty="0" err="1"/>
              <a:t>UserID</a:t>
            </a:r>
            <a:r>
              <a:rPr lang="en-US" dirty="0"/>
              <a:t>, and wants all</a:t>
            </a:r>
          </a:p>
          <a:p>
            <a:pPr marL="457200" lvl="1" indent="0">
              <a:buNone/>
            </a:pPr>
            <a:r>
              <a:rPr lang="en-US" dirty="0"/>
              <a:t>the products they bought.</a:t>
            </a:r>
          </a:p>
          <a:p>
            <a:pPr lvl="1"/>
            <a:r>
              <a:rPr lang="en-US" dirty="0"/>
              <a:t>I know the </a:t>
            </a:r>
            <a:r>
              <a:rPr lang="en-US" dirty="0" err="1"/>
              <a:t>PrdoductID</a:t>
            </a:r>
            <a:r>
              <a:rPr lang="en-US" dirty="0"/>
              <a:t> and want</a:t>
            </a:r>
          </a:p>
          <a:p>
            <a:pPr marL="457200" lvl="1" indent="0">
              <a:buNone/>
            </a:pPr>
            <a:r>
              <a:rPr lang="en-US" dirty="0"/>
              <a:t>to know who bought it.</a:t>
            </a:r>
          </a:p>
          <a:p>
            <a:endParaRPr lang="en-US" dirty="0"/>
          </a:p>
        </p:txBody>
      </p:sp>
      <p:pic>
        <p:nvPicPr>
          <p:cNvPr id="5" name="Picture 4">
            <a:extLst>
              <a:ext uri="{FF2B5EF4-FFF2-40B4-BE49-F238E27FC236}">
                <a16:creationId xmlns:a16="http://schemas.microsoft.com/office/drawing/2014/main" id="{7CF4804B-DAA2-4E81-962C-A7793462B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087" y="2377080"/>
            <a:ext cx="3196949" cy="4021968"/>
          </a:xfrm>
          <a:prstGeom prst="rect">
            <a:avLst/>
          </a:prstGeom>
        </p:spPr>
      </p:pic>
    </p:spTree>
    <p:extLst>
      <p:ext uri="{BB962C8B-B14F-4D97-AF65-F5344CB8AC3E}">
        <p14:creationId xmlns:p14="http://schemas.microsoft.com/office/powerpoint/2010/main" val="1967096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3B5E-7694-4EB7-8376-66196EBD085A}"/>
              </a:ext>
            </a:extLst>
          </p:cNvPr>
          <p:cNvSpPr>
            <a:spLocks noGrp="1"/>
          </p:cNvSpPr>
          <p:nvPr>
            <p:ph type="title"/>
          </p:nvPr>
        </p:nvSpPr>
        <p:spPr/>
        <p:txBody>
          <a:bodyPr/>
          <a:lstStyle/>
          <a:p>
            <a:r>
              <a:rPr lang="en-US" dirty="0"/>
              <a:t>Table example</a:t>
            </a:r>
          </a:p>
        </p:txBody>
      </p:sp>
      <p:pic>
        <p:nvPicPr>
          <p:cNvPr id="5" name="Content Placeholder 4" descr="A close up of text on a black background&#10;&#10;Description automatically generated">
            <a:extLst>
              <a:ext uri="{FF2B5EF4-FFF2-40B4-BE49-F238E27FC236}">
                <a16:creationId xmlns:a16="http://schemas.microsoft.com/office/drawing/2014/main" id="{8614168D-5CFC-446E-9099-615E6CB739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1761" y="1991796"/>
            <a:ext cx="4743781" cy="2944098"/>
          </a:xfrm>
        </p:spPr>
      </p:pic>
      <p:sp>
        <p:nvSpPr>
          <p:cNvPr id="8" name="TextBox 7">
            <a:extLst>
              <a:ext uri="{FF2B5EF4-FFF2-40B4-BE49-F238E27FC236}">
                <a16:creationId xmlns:a16="http://schemas.microsoft.com/office/drawing/2014/main" id="{9FEBA820-F9B7-4D75-A795-3BFEC3F81E19}"/>
              </a:ext>
            </a:extLst>
          </p:cNvPr>
          <p:cNvSpPr txBox="1"/>
          <p:nvPr/>
        </p:nvSpPr>
        <p:spPr>
          <a:xfrm>
            <a:off x="6170645" y="951722"/>
            <a:ext cx="1311769" cy="369332"/>
          </a:xfrm>
          <a:prstGeom prst="rect">
            <a:avLst/>
          </a:prstGeom>
          <a:noFill/>
        </p:spPr>
        <p:txBody>
          <a:bodyPr wrap="none" rtlCol="0">
            <a:spAutoFit/>
          </a:bodyPr>
          <a:lstStyle/>
          <a:p>
            <a:r>
              <a:rPr lang="en-US" b="1" dirty="0"/>
              <a:t>Table Name</a:t>
            </a:r>
          </a:p>
        </p:txBody>
      </p:sp>
      <p:cxnSp>
        <p:nvCxnSpPr>
          <p:cNvPr id="11" name="Straight Arrow Connector 10">
            <a:extLst>
              <a:ext uri="{FF2B5EF4-FFF2-40B4-BE49-F238E27FC236}">
                <a16:creationId xmlns:a16="http://schemas.microsoft.com/office/drawing/2014/main" id="{8EED0238-47F6-4363-A0D4-A2A546908C3C}"/>
              </a:ext>
            </a:extLst>
          </p:cNvPr>
          <p:cNvCxnSpPr>
            <a:cxnSpLocks/>
          </p:cNvCxnSpPr>
          <p:nvPr/>
        </p:nvCxnSpPr>
        <p:spPr>
          <a:xfrm flipH="1">
            <a:off x="6243652" y="1302392"/>
            <a:ext cx="381083" cy="6707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1DA9279C-C370-49CB-BB36-26442F4E7EF2}"/>
              </a:ext>
            </a:extLst>
          </p:cNvPr>
          <p:cNvSpPr txBox="1"/>
          <p:nvPr/>
        </p:nvSpPr>
        <p:spPr>
          <a:xfrm>
            <a:off x="1499119" y="2448020"/>
            <a:ext cx="1542410" cy="369332"/>
          </a:xfrm>
          <a:prstGeom prst="rect">
            <a:avLst/>
          </a:prstGeom>
          <a:noFill/>
        </p:spPr>
        <p:txBody>
          <a:bodyPr wrap="none" rtlCol="0">
            <a:spAutoFit/>
          </a:bodyPr>
          <a:lstStyle/>
          <a:p>
            <a:r>
              <a:rPr lang="en-US" b="1" dirty="0"/>
              <a:t>Column Name</a:t>
            </a:r>
          </a:p>
        </p:txBody>
      </p:sp>
      <p:cxnSp>
        <p:nvCxnSpPr>
          <p:cNvPr id="13" name="Straight Arrow Connector 12">
            <a:extLst>
              <a:ext uri="{FF2B5EF4-FFF2-40B4-BE49-F238E27FC236}">
                <a16:creationId xmlns:a16="http://schemas.microsoft.com/office/drawing/2014/main" id="{47C8480C-3332-4ADA-B3D8-63C4F9857530}"/>
              </a:ext>
            </a:extLst>
          </p:cNvPr>
          <p:cNvCxnSpPr>
            <a:cxnSpLocks/>
          </p:cNvCxnSpPr>
          <p:nvPr/>
        </p:nvCxnSpPr>
        <p:spPr>
          <a:xfrm flipV="1">
            <a:off x="3041530" y="2448020"/>
            <a:ext cx="1185237" cy="1846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AEFE83D7-2861-4D21-B475-47E904A6C118}"/>
              </a:ext>
            </a:extLst>
          </p:cNvPr>
          <p:cNvSpPr txBox="1"/>
          <p:nvPr/>
        </p:nvSpPr>
        <p:spPr>
          <a:xfrm>
            <a:off x="9283959" y="3002018"/>
            <a:ext cx="1857303" cy="369332"/>
          </a:xfrm>
          <a:prstGeom prst="rect">
            <a:avLst/>
          </a:prstGeom>
          <a:noFill/>
        </p:spPr>
        <p:txBody>
          <a:bodyPr wrap="none" rtlCol="0">
            <a:spAutoFit/>
          </a:bodyPr>
          <a:lstStyle/>
          <a:p>
            <a:r>
              <a:rPr lang="en-US" b="1" dirty="0"/>
              <a:t>Column CQL Type</a:t>
            </a:r>
          </a:p>
        </p:txBody>
      </p:sp>
      <p:cxnSp>
        <p:nvCxnSpPr>
          <p:cNvPr id="16" name="Straight Arrow Connector 15">
            <a:extLst>
              <a:ext uri="{FF2B5EF4-FFF2-40B4-BE49-F238E27FC236}">
                <a16:creationId xmlns:a16="http://schemas.microsoft.com/office/drawing/2014/main" id="{B88EC28F-92F1-43A1-AA4E-ABDD31C3E20C}"/>
              </a:ext>
            </a:extLst>
          </p:cNvPr>
          <p:cNvCxnSpPr>
            <a:cxnSpLocks/>
          </p:cNvCxnSpPr>
          <p:nvPr/>
        </p:nvCxnSpPr>
        <p:spPr>
          <a:xfrm flipH="1" flipV="1">
            <a:off x="6997959" y="3069771"/>
            <a:ext cx="2211355" cy="1169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A85942A2-F77D-40C7-8AFA-5D9583CE0AA8}"/>
              </a:ext>
            </a:extLst>
          </p:cNvPr>
          <p:cNvSpPr txBox="1"/>
          <p:nvPr/>
        </p:nvSpPr>
        <p:spPr>
          <a:xfrm>
            <a:off x="3713584" y="5819482"/>
            <a:ext cx="2485104" cy="369332"/>
          </a:xfrm>
          <a:prstGeom prst="rect">
            <a:avLst/>
          </a:prstGeom>
          <a:noFill/>
        </p:spPr>
        <p:txBody>
          <a:bodyPr wrap="none" rtlCol="0">
            <a:spAutoFit/>
          </a:bodyPr>
          <a:lstStyle/>
          <a:p>
            <a:r>
              <a:rPr lang="en-US" b="1" dirty="0"/>
              <a:t>Primary key designation</a:t>
            </a:r>
          </a:p>
        </p:txBody>
      </p:sp>
      <p:cxnSp>
        <p:nvCxnSpPr>
          <p:cNvPr id="22" name="Straight Arrow Connector 21">
            <a:extLst>
              <a:ext uri="{FF2B5EF4-FFF2-40B4-BE49-F238E27FC236}">
                <a16:creationId xmlns:a16="http://schemas.microsoft.com/office/drawing/2014/main" id="{492615F7-5F20-4483-AF1D-63A889D04670}"/>
              </a:ext>
            </a:extLst>
          </p:cNvPr>
          <p:cNvCxnSpPr>
            <a:cxnSpLocks/>
          </p:cNvCxnSpPr>
          <p:nvPr/>
        </p:nvCxnSpPr>
        <p:spPr>
          <a:xfrm flipV="1">
            <a:off x="4798795" y="4599992"/>
            <a:ext cx="454340" cy="11980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93B372E1-EE67-4EDB-92BD-8155E62EC522}"/>
              </a:ext>
            </a:extLst>
          </p:cNvPr>
          <p:cNvSpPr txBox="1"/>
          <p:nvPr/>
        </p:nvSpPr>
        <p:spPr>
          <a:xfrm>
            <a:off x="6826529" y="5829203"/>
            <a:ext cx="1416222" cy="369332"/>
          </a:xfrm>
          <a:prstGeom prst="rect">
            <a:avLst/>
          </a:prstGeom>
          <a:noFill/>
        </p:spPr>
        <p:txBody>
          <a:bodyPr wrap="none" rtlCol="0">
            <a:spAutoFit/>
          </a:bodyPr>
          <a:lstStyle/>
          <a:p>
            <a:r>
              <a:rPr lang="en-US" b="1" dirty="0"/>
              <a:t>Partition Key</a:t>
            </a:r>
          </a:p>
        </p:txBody>
      </p:sp>
      <p:cxnSp>
        <p:nvCxnSpPr>
          <p:cNvPr id="25" name="Straight Arrow Connector 24">
            <a:extLst>
              <a:ext uri="{FF2B5EF4-FFF2-40B4-BE49-F238E27FC236}">
                <a16:creationId xmlns:a16="http://schemas.microsoft.com/office/drawing/2014/main" id="{91051232-EF0C-48A4-9BE9-B2F4E3C9B325}"/>
              </a:ext>
            </a:extLst>
          </p:cNvPr>
          <p:cNvCxnSpPr>
            <a:cxnSpLocks/>
          </p:cNvCxnSpPr>
          <p:nvPr/>
        </p:nvCxnSpPr>
        <p:spPr>
          <a:xfrm flipH="1" flipV="1">
            <a:off x="6624735" y="4565767"/>
            <a:ext cx="887800" cy="12107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4287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21" grpId="0"/>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4DD7-9A3D-43D3-9BFF-C7E4BBC2FFA0}"/>
              </a:ext>
            </a:extLst>
          </p:cNvPr>
          <p:cNvSpPr>
            <a:spLocks noGrp="1"/>
          </p:cNvSpPr>
          <p:nvPr>
            <p:ph type="title"/>
          </p:nvPr>
        </p:nvSpPr>
        <p:spPr/>
        <p:txBody>
          <a:bodyPr/>
          <a:lstStyle/>
          <a:p>
            <a:r>
              <a:rPr lang="en-US" dirty="0"/>
              <a:t>Insert</a:t>
            </a:r>
          </a:p>
        </p:txBody>
      </p:sp>
      <p:pic>
        <p:nvPicPr>
          <p:cNvPr id="5" name="Content Placeholder 4">
            <a:extLst>
              <a:ext uri="{FF2B5EF4-FFF2-40B4-BE49-F238E27FC236}">
                <a16:creationId xmlns:a16="http://schemas.microsoft.com/office/drawing/2014/main" id="{82A96290-5AFB-48E6-B353-E1656CC1AF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086" y="2789590"/>
            <a:ext cx="11403595" cy="1144236"/>
          </a:xfrm>
        </p:spPr>
      </p:pic>
      <p:sp>
        <p:nvSpPr>
          <p:cNvPr id="6" name="TextBox 5">
            <a:extLst>
              <a:ext uri="{FF2B5EF4-FFF2-40B4-BE49-F238E27FC236}">
                <a16:creationId xmlns:a16="http://schemas.microsoft.com/office/drawing/2014/main" id="{D68CECBB-DAC4-40E6-BCBB-80A940225FF8}"/>
              </a:ext>
            </a:extLst>
          </p:cNvPr>
          <p:cNvSpPr txBox="1"/>
          <p:nvPr/>
        </p:nvSpPr>
        <p:spPr>
          <a:xfrm>
            <a:off x="1635967" y="1690688"/>
            <a:ext cx="1311769" cy="369332"/>
          </a:xfrm>
          <a:prstGeom prst="rect">
            <a:avLst/>
          </a:prstGeom>
          <a:noFill/>
        </p:spPr>
        <p:txBody>
          <a:bodyPr wrap="none" rtlCol="0">
            <a:spAutoFit/>
          </a:bodyPr>
          <a:lstStyle/>
          <a:p>
            <a:r>
              <a:rPr lang="en-US" b="1" dirty="0"/>
              <a:t>Table Name</a:t>
            </a:r>
          </a:p>
        </p:txBody>
      </p:sp>
      <p:cxnSp>
        <p:nvCxnSpPr>
          <p:cNvPr id="7" name="Straight Arrow Connector 6">
            <a:extLst>
              <a:ext uri="{FF2B5EF4-FFF2-40B4-BE49-F238E27FC236}">
                <a16:creationId xmlns:a16="http://schemas.microsoft.com/office/drawing/2014/main" id="{D9715AAA-DE98-42AC-88E2-2B168A0062E9}"/>
              </a:ext>
            </a:extLst>
          </p:cNvPr>
          <p:cNvCxnSpPr>
            <a:cxnSpLocks/>
          </p:cNvCxnSpPr>
          <p:nvPr/>
        </p:nvCxnSpPr>
        <p:spPr>
          <a:xfrm flipH="1">
            <a:off x="1708974" y="2041358"/>
            <a:ext cx="381083" cy="6707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19A60879-7577-4128-8CA4-51BD7FAFA438}"/>
              </a:ext>
            </a:extLst>
          </p:cNvPr>
          <p:cNvSpPr txBox="1"/>
          <p:nvPr/>
        </p:nvSpPr>
        <p:spPr>
          <a:xfrm>
            <a:off x="4867469" y="1729433"/>
            <a:ext cx="732893" cy="369332"/>
          </a:xfrm>
          <a:prstGeom prst="rect">
            <a:avLst/>
          </a:prstGeom>
          <a:noFill/>
        </p:spPr>
        <p:txBody>
          <a:bodyPr wrap="none" rtlCol="0">
            <a:spAutoFit/>
          </a:bodyPr>
          <a:lstStyle/>
          <a:p>
            <a:r>
              <a:rPr lang="en-US" b="1" dirty="0"/>
              <a:t>Fields</a:t>
            </a:r>
          </a:p>
        </p:txBody>
      </p:sp>
      <p:cxnSp>
        <p:nvCxnSpPr>
          <p:cNvPr id="9" name="Straight Arrow Connector 8">
            <a:extLst>
              <a:ext uri="{FF2B5EF4-FFF2-40B4-BE49-F238E27FC236}">
                <a16:creationId xmlns:a16="http://schemas.microsoft.com/office/drawing/2014/main" id="{D519BD0C-648A-459D-9D5F-B211EB1EB1B3}"/>
              </a:ext>
            </a:extLst>
          </p:cNvPr>
          <p:cNvCxnSpPr>
            <a:cxnSpLocks/>
          </p:cNvCxnSpPr>
          <p:nvPr/>
        </p:nvCxnSpPr>
        <p:spPr>
          <a:xfrm flipH="1">
            <a:off x="4940476" y="2080103"/>
            <a:ext cx="381083" cy="6707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313D442E-2078-402F-BC3B-FE2809DAE085}"/>
              </a:ext>
            </a:extLst>
          </p:cNvPr>
          <p:cNvSpPr txBox="1"/>
          <p:nvPr/>
        </p:nvSpPr>
        <p:spPr>
          <a:xfrm>
            <a:off x="662473" y="4605073"/>
            <a:ext cx="2485104" cy="369332"/>
          </a:xfrm>
          <a:prstGeom prst="rect">
            <a:avLst/>
          </a:prstGeom>
          <a:noFill/>
        </p:spPr>
        <p:txBody>
          <a:bodyPr wrap="square" rtlCol="0">
            <a:spAutoFit/>
          </a:bodyPr>
          <a:lstStyle/>
          <a:p>
            <a:r>
              <a:rPr lang="en-US" b="1" dirty="0"/>
              <a:t>Partition Key : </a:t>
            </a:r>
            <a:r>
              <a:rPr lang="en-US" b="1" dirty="0">
                <a:solidFill>
                  <a:srgbClr val="C00000"/>
                </a:solidFill>
              </a:rPr>
              <a:t>Required</a:t>
            </a:r>
          </a:p>
        </p:txBody>
      </p:sp>
      <p:cxnSp>
        <p:nvCxnSpPr>
          <p:cNvPr id="11" name="Straight Arrow Connector 10">
            <a:extLst>
              <a:ext uri="{FF2B5EF4-FFF2-40B4-BE49-F238E27FC236}">
                <a16:creationId xmlns:a16="http://schemas.microsoft.com/office/drawing/2014/main" id="{DC9275B4-172B-438B-B654-B1D18BB3A63F}"/>
              </a:ext>
            </a:extLst>
          </p:cNvPr>
          <p:cNvCxnSpPr>
            <a:cxnSpLocks/>
          </p:cNvCxnSpPr>
          <p:nvPr/>
        </p:nvCxnSpPr>
        <p:spPr>
          <a:xfrm flipV="1">
            <a:off x="1747684" y="3158922"/>
            <a:ext cx="230406" cy="14246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C16EA6DF-E727-455E-9253-B5DFEADD1B8D}"/>
              </a:ext>
            </a:extLst>
          </p:cNvPr>
          <p:cNvSpPr txBox="1"/>
          <p:nvPr/>
        </p:nvSpPr>
        <p:spPr>
          <a:xfrm>
            <a:off x="6658578" y="4974405"/>
            <a:ext cx="808298" cy="369332"/>
          </a:xfrm>
          <a:prstGeom prst="rect">
            <a:avLst/>
          </a:prstGeom>
          <a:noFill/>
        </p:spPr>
        <p:txBody>
          <a:bodyPr wrap="none" rtlCol="0">
            <a:spAutoFit/>
          </a:bodyPr>
          <a:lstStyle/>
          <a:p>
            <a:r>
              <a:rPr lang="en-US" b="1" dirty="0"/>
              <a:t>Values</a:t>
            </a:r>
          </a:p>
        </p:txBody>
      </p:sp>
      <p:cxnSp>
        <p:nvCxnSpPr>
          <p:cNvPr id="14" name="Straight Arrow Connector 13">
            <a:extLst>
              <a:ext uri="{FF2B5EF4-FFF2-40B4-BE49-F238E27FC236}">
                <a16:creationId xmlns:a16="http://schemas.microsoft.com/office/drawing/2014/main" id="{C6791B86-F2AD-4A0A-8B49-115F39E24959}"/>
              </a:ext>
            </a:extLst>
          </p:cNvPr>
          <p:cNvCxnSpPr>
            <a:cxnSpLocks/>
          </p:cNvCxnSpPr>
          <p:nvPr/>
        </p:nvCxnSpPr>
        <p:spPr>
          <a:xfrm flipH="1" flipV="1">
            <a:off x="5600362" y="3732245"/>
            <a:ext cx="1383438" cy="1266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7E750702-AA6F-4F8C-8C2C-779A384A842E}"/>
              </a:ext>
            </a:extLst>
          </p:cNvPr>
          <p:cNvCxnSpPr>
            <a:cxnSpLocks/>
          </p:cNvCxnSpPr>
          <p:nvPr/>
        </p:nvCxnSpPr>
        <p:spPr>
          <a:xfrm flipV="1">
            <a:off x="7212563" y="3732245"/>
            <a:ext cx="671804" cy="12421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346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71CA-BC91-4F62-BF00-4E026DADAD78}"/>
              </a:ext>
            </a:extLst>
          </p:cNvPr>
          <p:cNvSpPr>
            <a:spLocks noGrp="1"/>
          </p:cNvSpPr>
          <p:nvPr>
            <p:ph type="title"/>
          </p:nvPr>
        </p:nvSpPr>
        <p:spPr/>
        <p:txBody>
          <a:bodyPr/>
          <a:lstStyle/>
          <a:p>
            <a:r>
              <a:rPr lang="en-US" dirty="0"/>
              <a:t>Partition Keys</a:t>
            </a:r>
          </a:p>
        </p:txBody>
      </p:sp>
      <p:pic>
        <p:nvPicPr>
          <p:cNvPr id="5" name="Content Placeholder 4">
            <a:extLst>
              <a:ext uri="{FF2B5EF4-FFF2-40B4-BE49-F238E27FC236}">
                <a16:creationId xmlns:a16="http://schemas.microsoft.com/office/drawing/2014/main" id="{330CE4D7-B4FB-4340-8D08-C9F81F143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282" y="1690688"/>
            <a:ext cx="10013548" cy="548688"/>
          </a:xfrm>
        </p:spPr>
      </p:pic>
      <p:pic>
        <p:nvPicPr>
          <p:cNvPr id="7" name="Picture 6">
            <a:extLst>
              <a:ext uri="{FF2B5EF4-FFF2-40B4-BE49-F238E27FC236}">
                <a16:creationId xmlns:a16="http://schemas.microsoft.com/office/drawing/2014/main" id="{A8D124D3-C944-4728-87AB-769DF0CF9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82" y="2734286"/>
            <a:ext cx="10219306" cy="563929"/>
          </a:xfrm>
          <a:prstGeom prst="rect">
            <a:avLst/>
          </a:prstGeom>
        </p:spPr>
      </p:pic>
      <p:pic>
        <p:nvPicPr>
          <p:cNvPr id="9" name="Picture 8">
            <a:extLst>
              <a:ext uri="{FF2B5EF4-FFF2-40B4-BE49-F238E27FC236}">
                <a16:creationId xmlns:a16="http://schemas.microsoft.com/office/drawing/2014/main" id="{C91BAC0D-8729-40AC-825D-4F741EEA1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282" y="3797136"/>
            <a:ext cx="3421677" cy="213378"/>
          </a:xfrm>
          <a:prstGeom prst="rect">
            <a:avLst/>
          </a:prstGeom>
        </p:spPr>
      </p:pic>
      <p:pic>
        <p:nvPicPr>
          <p:cNvPr id="11" name="Picture 10">
            <a:extLst>
              <a:ext uri="{FF2B5EF4-FFF2-40B4-BE49-F238E27FC236}">
                <a16:creationId xmlns:a16="http://schemas.microsoft.com/office/drawing/2014/main" id="{84267915-C782-4D70-B401-601CCEDF0C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88" y="4564159"/>
            <a:ext cx="3429297" cy="198137"/>
          </a:xfrm>
          <a:prstGeom prst="rect">
            <a:avLst/>
          </a:prstGeom>
        </p:spPr>
      </p:pic>
      <p:pic>
        <p:nvPicPr>
          <p:cNvPr id="13" name="Picture 12">
            <a:extLst>
              <a:ext uri="{FF2B5EF4-FFF2-40B4-BE49-F238E27FC236}">
                <a16:creationId xmlns:a16="http://schemas.microsoft.com/office/drawing/2014/main" id="{FEB7F407-19D1-43E7-9032-94C4DE716E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9144" y="3793125"/>
            <a:ext cx="1173582" cy="259102"/>
          </a:xfrm>
          <a:prstGeom prst="rect">
            <a:avLst/>
          </a:prstGeom>
        </p:spPr>
      </p:pic>
      <p:pic>
        <p:nvPicPr>
          <p:cNvPr id="15" name="Picture 14">
            <a:extLst>
              <a:ext uri="{FF2B5EF4-FFF2-40B4-BE49-F238E27FC236}">
                <a16:creationId xmlns:a16="http://schemas.microsoft.com/office/drawing/2014/main" id="{74ECB635-FAFF-47FA-8E54-2B68BB269F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8569" y="3808566"/>
            <a:ext cx="2552921" cy="190517"/>
          </a:xfrm>
          <a:prstGeom prst="rect">
            <a:avLst/>
          </a:prstGeom>
        </p:spPr>
      </p:pic>
      <p:pic>
        <p:nvPicPr>
          <p:cNvPr id="17" name="Picture 16">
            <a:extLst>
              <a:ext uri="{FF2B5EF4-FFF2-40B4-BE49-F238E27FC236}">
                <a16:creationId xmlns:a16="http://schemas.microsoft.com/office/drawing/2014/main" id="{678A1B2B-665D-4082-B66C-3147CCBA39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8569" y="4592152"/>
            <a:ext cx="2682472" cy="160034"/>
          </a:xfrm>
          <a:prstGeom prst="rect">
            <a:avLst/>
          </a:prstGeom>
        </p:spPr>
      </p:pic>
      <p:pic>
        <p:nvPicPr>
          <p:cNvPr id="18" name="Picture 17">
            <a:extLst>
              <a:ext uri="{FF2B5EF4-FFF2-40B4-BE49-F238E27FC236}">
                <a16:creationId xmlns:a16="http://schemas.microsoft.com/office/drawing/2014/main" id="{CC9CB894-AFF4-4FD4-A2ED-AD8AB9ED77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0493" y="4592152"/>
            <a:ext cx="1173582" cy="259102"/>
          </a:xfrm>
          <a:prstGeom prst="rect">
            <a:avLst/>
          </a:prstGeom>
        </p:spPr>
      </p:pic>
      <p:cxnSp>
        <p:nvCxnSpPr>
          <p:cNvPr id="20" name="Straight Arrow Connector 19">
            <a:extLst>
              <a:ext uri="{FF2B5EF4-FFF2-40B4-BE49-F238E27FC236}">
                <a16:creationId xmlns:a16="http://schemas.microsoft.com/office/drawing/2014/main" id="{6934823D-5779-416E-9AAE-32BBBFC2B96B}"/>
              </a:ext>
            </a:extLst>
          </p:cNvPr>
          <p:cNvCxnSpPr/>
          <p:nvPr/>
        </p:nvCxnSpPr>
        <p:spPr>
          <a:xfrm>
            <a:off x="4198776" y="3903824"/>
            <a:ext cx="8397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49A3C89E-3EFC-44BF-8B44-4DD443FDA681}"/>
              </a:ext>
            </a:extLst>
          </p:cNvPr>
          <p:cNvCxnSpPr/>
          <p:nvPr/>
        </p:nvCxnSpPr>
        <p:spPr>
          <a:xfrm>
            <a:off x="4192556" y="4673468"/>
            <a:ext cx="8397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EF626138-2A75-4452-B940-FAC27159FCB1}"/>
              </a:ext>
            </a:extLst>
          </p:cNvPr>
          <p:cNvCxnSpPr/>
          <p:nvPr/>
        </p:nvCxnSpPr>
        <p:spPr>
          <a:xfrm>
            <a:off x="6450564" y="3922676"/>
            <a:ext cx="8397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0C1AD5C2-BD44-4ED2-856D-4C4045CC68F1}"/>
              </a:ext>
            </a:extLst>
          </p:cNvPr>
          <p:cNvCxnSpPr/>
          <p:nvPr/>
        </p:nvCxnSpPr>
        <p:spPr>
          <a:xfrm>
            <a:off x="6450564" y="4691220"/>
            <a:ext cx="8397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5" name="Picture 24" descr="A close up of a logo&#10;&#10;Description automatically generated">
            <a:extLst>
              <a:ext uri="{FF2B5EF4-FFF2-40B4-BE49-F238E27FC236}">
                <a16:creationId xmlns:a16="http://schemas.microsoft.com/office/drawing/2014/main" id="{EC2EDA1B-941D-411F-9492-CC8B4F660C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78779" y="5597176"/>
            <a:ext cx="3475021" cy="571550"/>
          </a:xfrm>
          <a:prstGeom prst="rect">
            <a:avLst/>
          </a:prstGeom>
        </p:spPr>
      </p:pic>
      <p:cxnSp>
        <p:nvCxnSpPr>
          <p:cNvPr id="26" name="Straight Arrow Connector 25">
            <a:extLst>
              <a:ext uri="{FF2B5EF4-FFF2-40B4-BE49-F238E27FC236}">
                <a16:creationId xmlns:a16="http://schemas.microsoft.com/office/drawing/2014/main" id="{BC5F174C-4457-4A30-ACFB-7B92E84D56D4}"/>
              </a:ext>
            </a:extLst>
          </p:cNvPr>
          <p:cNvCxnSpPr>
            <a:cxnSpLocks/>
          </p:cNvCxnSpPr>
          <p:nvPr/>
        </p:nvCxnSpPr>
        <p:spPr>
          <a:xfrm flipH="1" flipV="1">
            <a:off x="9799137" y="4088344"/>
            <a:ext cx="1383438" cy="1266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7D428F77-B241-43C5-834B-1E714993765E}"/>
              </a:ext>
            </a:extLst>
          </p:cNvPr>
          <p:cNvCxnSpPr>
            <a:cxnSpLocks/>
          </p:cNvCxnSpPr>
          <p:nvPr/>
        </p:nvCxnSpPr>
        <p:spPr>
          <a:xfrm flipH="1" flipV="1">
            <a:off x="8839805" y="4851254"/>
            <a:ext cx="1061006" cy="6639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900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2326-E73D-479E-A70B-6F0A64A96D18}"/>
              </a:ext>
            </a:extLst>
          </p:cNvPr>
          <p:cNvSpPr>
            <a:spLocks noGrp="1"/>
          </p:cNvSpPr>
          <p:nvPr>
            <p:ph type="title"/>
          </p:nvPr>
        </p:nvSpPr>
        <p:spPr/>
        <p:txBody>
          <a:bodyPr/>
          <a:lstStyle/>
          <a:p>
            <a:r>
              <a:rPr lang="en-US" dirty="0"/>
              <a:t>Select statement</a:t>
            </a:r>
          </a:p>
        </p:txBody>
      </p:sp>
      <p:pic>
        <p:nvPicPr>
          <p:cNvPr id="5" name="Content Placeholder 4">
            <a:extLst>
              <a:ext uri="{FF2B5EF4-FFF2-40B4-BE49-F238E27FC236}">
                <a16:creationId xmlns:a16="http://schemas.microsoft.com/office/drawing/2014/main" id="{F87EBB58-2670-4EE0-BD54-E6B87FE11D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388" y="2639192"/>
            <a:ext cx="9056969" cy="989833"/>
          </a:xfrm>
        </p:spPr>
      </p:pic>
      <p:sp>
        <p:nvSpPr>
          <p:cNvPr id="6" name="TextBox 5">
            <a:extLst>
              <a:ext uri="{FF2B5EF4-FFF2-40B4-BE49-F238E27FC236}">
                <a16:creationId xmlns:a16="http://schemas.microsoft.com/office/drawing/2014/main" id="{BCF51C30-442D-4316-A51E-4D8A4B4DFE5B}"/>
              </a:ext>
            </a:extLst>
          </p:cNvPr>
          <p:cNvSpPr txBox="1"/>
          <p:nvPr/>
        </p:nvSpPr>
        <p:spPr>
          <a:xfrm>
            <a:off x="1576872" y="5008501"/>
            <a:ext cx="4604853" cy="369332"/>
          </a:xfrm>
          <a:prstGeom prst="rect">
            <a:avLst/>
          </a:prstGeom>
          <a:noFill/>
        </p:spPr>
        <p:txBody>
          <a:bodyPr wrap="square" rtlCol="0">
            <a:spAutoFit/>
          </a:bodyPr>
          <a:lstStyle/>
          <a:p>
            <a:r>
              <a:rPr lang="en-US" b="1" dirty="0"/>
              <a:t>Primary Key : </a:t>
            </a:r>
            <a:r>
              <a:rPr lang="en-US" b="1" dirty="0">
                <a:solidFill>
                  <a:srgbClr val="C00000"/>
                </a:solidFill>
              </a:rPr>
              <a:t>Partition key required</a:t>
            </a:r>
          </a:p>
        </p:txBody>
      </p:sp>
      <p:cxnSp>
        <p:nvCxnSpPr>
          <p:cNvPr id="7" name="Straight Arrow Connector 6">
            <a:extLst>
              <a:ext uri="{FF2B5EF4-FFF2-40B4-BE49-F238E27FC236}">
                <a16:creationId xmlns:a16="http://schemas.microsoft.com/office/drawing/2014/main" id="{264D96F1-E277-40B2-AA49-0932B4DDEE6F}"/>
              </a:ext>
            </a:extLst>
          </p:cNvPr>
          <p:cNvCxnSpPr>
            <a:cxnSpLocks/>
          </p:cNvCxnSpPr>
          <p:nvPr/>
        </p:nvCxnSpPr>
        <p:spPr>
          <a:xfrm flipV="1">
            <a:off x="2662084" y="3562350"/>
            <a:ext cx="230406" cy="14246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2222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70C2-3626-41C5-981F-B64EA7EA5D22}"/>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95397135-3D30-48EA-B732-8028697B8459}"/>
              </a:ext>
            </a:extLst>
          </p:cNvPr>
          <p:cNvSpPr>
            <a:spLocks noGrp="1"/>
          </p:cNvSpPr>
          <p:nvPr>
            <p:ph idx="1"/>
          </p:nvPr>
        </p:nvSpPr>
        <p:spPr>
          <a:xfrm>
            <a:off x="838200" y="1882187"/>
            <a:ext cx="10515600" cy="4351338"/>
          </a:xfrm>
        </p:spPr>
        <p:txBody>
          <a:bodyPr/>
          <a:lstStyle/>
          <a:p>
            <a:pPr marL="241300">
              <a:lnSpc>
                <a:spcPct val="100000"/>
              </a:lnSpc>
              <a:spcBef>
                <a:spcPts val="375"/>
              </a:spcBef>
              <a:buFont typeface="Arial"/>
              <a:buChar char="•"/>
              <a:tabLst>
                <a:tab pos="241300" algn="l"/>
              </a:tabLst>
            </a:pPr>
            <a:r>
              <a:rPr lang="en-US" b="1" spc="-5" dirty="0">
                <a:latin typeface="Carlito"/>
                <a:cs typeface="Carlito"/>
              </a:rPr>
              <a:t>Consistency</a:t>
            </a:r>
          </a:p>
          <a:p>
            <a:pPr marL="698500" lvl="1">
              <a:lnSpc>
                <a:spcPct val="100000"/>
              </a:lnSpc>
              <a:spcBef>
                <a:spcPts val="375"/>
              </a:spcBef>
              <a:buFont typeface="Arial"/>
              <a:buChar char="•"/>
              <a:tabLst>
                <a:tab pos="241300" algn="l"/>
              </a:tabLst>
            </a:pPr>
            <a:r>
              <a:rPr lang="en-US" dirty="0">
                <a:latin typeface="Carlito"/>
                <a:cs typeface="Carlito"/>
              </a:rPr>
              <a:t>All </a:t>
            </a:r>
            <a:r>
              <a:rPr lang="en-US" spc="-10" dirty="0">
                <a:latin typeface="Carlito"/>
                <a:cs typeface="Carlito"/>
              </a:rPr>
              <a:t>replica contains </a:t>
            </a:r>
            <a:r>
              <a:rPr lang="en-US" spc="5" dirty="0">
                <a:latin typeface="Carlito"/>
                <a:cs typeface="Carlito"/>
              </a:rPr>
              <a:t>the </a:t>
            </a:r>
            <a:r>
              <a:rPr lang="en-US" spc="-5" dirty="0">
                <a:latin typeface="Carlito"/>
                <a:cs typeface="Carlito"/>
              </a:rPr>
              <a:t>same</a:t>
            </a:r>
            <a:r>
              <a:rPr lang="en-US" spc="-114" dirty="0">
                <a:latin typeface="Carlito"/>
                <a:cs typeface="Carlito"/>
              </a:rPr>
              <a:t> </a:t>
            </a:r>
            <a:r>
              <a:rPr lang="en-US" spc="-15" dirty="0">
                <a:latin typeface="Carlito"/>
                <a:cs typeface="Carlito"/>
              </a:rPr>
              <a:t>version o</a:t>
            </a:r>
            <a:r>
              <a:rPr lang="en-US" spc="-5" dirty="0">
                <a:latin typeface="Carlito"/>
                <a:cs typeface="Carlito"/>
              </a:rPr>
              <a:t>f</a:t>
            </a:r>
            <a:r>
              <a:rPr lang="en-US" spc="-15" dirty="0">
                <a:latin typeface="Carlito"/>
                <a:cs typeface="Carlito"/>
              </a:rPr>
              <a:t> </a:t>
            </a:r>
            <a:r>
              <a:rPr lang="en-US" spc="-5" dirty="0">
                <a:latin typeface="Carlito"/>
                <a:cs typeface="Carlito"/>
              </a:rPr>
              <a:t>data.</a:t>
            </a:r>
            <a:endParaRPr lang="en-US" dirty="0">
              <a:latin typeface="Carlito"/>
              <a:cs typeface="Carlito"/>
            </a:endParaRPr>
          </a:p>
          <a:p>
            <a:pPr marL="241300">
              <a:lnSpc>
                <a:spcPct val="100000"/>
              </a:lnSpc>
              <a:spcBef>
                <a:spcPts val="660"/>
              </a:spcBef>
              <a:buFont typeface="Arial"/>
              <a:buChar char="•"/>
              <a:tabLst>
                <a:tab pos="241300" algn="l"/>
              </a:tabLst>
            </a:pPr>
            <a:r>
              <a:rPr lang="en-US" b="1" spc="-10" dirty="0">
                <a:latin typeface="Carlito"/>
                <a:cs typeface="Carlito"/>
              </a:rPr>
              <a:t>Availability</a:t>
            </a:r>
            <a:endParaRPr lang="en-US" dirty="0">
              <a:latin typeface="Carlito"/>
              <a:cs typeface="Carlito"/>
            </a:endParaRPr>
          </a:p>
          <a:p>
            <a:pPr marL="697865" lvl="1" indent="-229235">
              <a:lnSpc>
                <a:spcPct val="100000"/>
              </a:lnSpc>
              <a:spcBef>
                <a:spcPts val="229"/>
              </a:spcBef>
              <a:buFont typeface="Arial"/>
              <a:buChar char="•"/>
              <a:tabLst>
                <a:tab pos="698500" algn="l"/>
              </a:tabLst>
            </a:pPr>
            <a:r>
              <a:rPr lang="en-US" spc="-20" dirty="0">
                <a:latin typeface="Carlito"/>
                <a:cs typeface="Carlito"/>
              </a:rPr>
              <a:t>System </a:t>
            </a:r>
            <a:r>
              <a:rPr lang="en-US" spc="-5" dirty="0">
                <a:latin typeface="Carlito"/>
                <a:cs typeface="Carlito"/>
              </a:rPr>
              <a:t>remains operational on</a:t>
            </a:r>
            <a:r>
              <a:rPr lang="en-US" spc="-130" dirty="0">
                <a:latin typeface="Carlito"/>
                <a:cs typeface="Carlito"/>
              </a:rPr>
              <a:t> </a:t>
            </a:r>
            <a:r>
              <a:rPr lang="en-US" spc="-5" dirty="0">
                <a:latin typeface="Carlito"/>
                <a:cs typeface="Carlito"/>
              </a:rPr>
              <a:t>failing </a:t>
            </a:r>
            <a:r>
              <a:rPr lang="en-US" dirty="0">
                <a:latin typeface="Carlito"/>
                <a:cs typeface="Carlito"/>
              </a:rPr>
              <a:t>nodes.</a:t>
            </a:r>
          </a:p>
          <a:p>
            <a:pPr marL="241300">
              <a:lnSpc>
                <a:spcPct val="100000"/>
              </a:lnSpc>
              <a:spcBef>
                <a:spcPts val="635"/>
              </a:spcBef>
              <a:buFont typeface="Arial"/>
              <a:buChar char="•"/>
              <a:tabLst>
                <a:tab pos="241300" algn="l"/>
              </a:tabLst>
            </a:pPr>
            <a:r>
              <a:rPr lang="en-US" b="1" spc="-20" dirty="0">
                <a:latin typeface="Carlito"/>
                <a:cs typeface="Carlito"/>
              </a:rPr>
              <a:t>Partition-Tolerance</a:t>
            </a:r>
            <a:endParaRPr lang="en-US" dirty="0">
              <a:latin typeface="Carlito"/>
              <a:cs typeface="Carlito"/>
            </a:endParaRPr>
          </a:p>
          <a:p>
            <a:pPr marL="697865" lvl="1" indent="-229235">
              <a:lnSpc>
                <a:spcPct val="100000"/>
              </a:lnSpc>
              <a:spcBef>
                <a:spcPts val="229"/>
              </a:spcBef>
              <a:buFont typeface="Arial"/>
              <a:buChar char="•"/>
              <a:tabLst>
                <a:tab pos="698500" algn="l"/>
              </a:tabLst>
            </a:pPr>
            <a:r>
              <a:rPr lang="en-US" dirty="0">
                <a:latin typeface="Carlito"/>
                <a:cs typeface="Carlito"/>
              </a:rPr>
              <a:t>Multiple entry</a:t>
            </a:r>
            <a:r>
              <a:rPr lang="en-US" spc="-80" dirty="0">
                <a:latin typeface="Carlito"/>
                <a:cs typeface="Carlito"/>
              </a:rPr>
              <a:t> </a:t>
            </a:r>
            <a:r>
              <a:rPr lang="en-US" spc="-5" dirty="0">
                <a:latin typeface="Carlito"/>
                <a:cs typeface="Carlito"/>
              </a:rPr>
              <a:t>point</a:t>
            </a:r>
            <a:endParaRPr lang="en-US" dirty="0">
              <a:latin typeface="Carlito"/>
              <a:cs typeface="Carlito"/>
            </a:endParaRPr>
          </a:p>
          <a:p>
            <a:pPr marL="697865" lvl="1" indent="-229235">
              <a:lnSpc>
                <a:spcPct val="100000"/>
              </a:lnSpc>
              <a:spcBef>
                <a:spcPts val="220"/>
              </a:spcBef>
              <a:buFont typeface="Arial"/>
              <a:buChar char="•"/>
              <a:tabLst>
                <a:tab pos="698500" algn="l"/>
              </a:tabLst>
            </a:pPr>
            <a:r>
              <a:rPr lang="en-US" spc="-20" dirty="0">
                <a:latin typeface="Carlito"/>
                <a:cs typeface="Carlito"/>
              </a:rPr>
              <a:t>System </a:t>
            </a:r>
            <a:r>
              <a:rPr lang="en-US" spc="-5" dirty="0">
                <a:latin typeface="Carlito"/>
                <a:cs typeface="Carlito"/>
              </a:rPr>
              <a:t>remains operational on </a:t>
            </a:r>
            <a:r>
              <a:rPr lang="en-US" spc="-25" dirty="0">
                <a:latin typeface="Carlito"/>
                <a:cs typeface="Carlito"/>
              </a:rPr>
              <a:t>system</a:t>
            </a:r>
            <a:r>
              <a:rPr lang="en-US" spc="-140" dirty="0">
                <a:latin typeface="Carlito"/>
                <a:cs typeface="Carlito"/>
              </a:rPr>
              <a:t> </a:t>
            </a:r>
            <a:r>
              <a:rPr lang="en-US" dirty="0">
                <a:latin typeface="Carlito"/>
                <a:cs typeface="Carlito"/>
              </a:rPr>
              <a:t>split</a:t>
            </a:r>
          </a:p>
          <a:p>
            <a:endParaRPr lang="en-US" dirty="0"/>
          </a:p>
        </p:txBody>
      </p:sp>
      <p:sp>
        <p:nvSpPr>
          <p:cNvPr id="4" name="Date Placeholder 3">
            <a:extLst>
              <a:ext uri="{FF2B5EF4-FFF2-40B4-BE49-F238E27FC236}">
                <a16:creationId xmlns:a16="http://schemas.microsoft.com/office/drawing/2014/main" id="{6B217C11-5D16-42F7-BE9D-A8BEC737A938}"/>
              </a:ext>
            </a:extLst>
          </p:cNvPr>
          <p:cNvSpPr>
            <a:spLocks noGrp="1"/>
          </p:cNvSpPr>
          <p:nvPr>
            <p:ph type="dt" sz="half" idx="10"/>
          </p:nvPr>
        </p:nvSpPr>
        <p:spPr/>
        <p:txBody>
          <a:bodyPr/>
          <a:lstStyle/>
          <a:p>
            <a:fld id="{3C6FE10A-7EBF-46AC-9175-44D2A256133C}" type="datetime1">
              <a:rPr lang="en-US" smtClean="0"/>
              <a:t>7/7/2021</a:t>
            </a:fld>
            <a:endParaRPr lang="en-US"/>
          </a:p>
        </p:txBody>
      </p:sp>
      <p:sp>
        <p:nvSpPr>
          <p:cNvPr id="5" name="Slide Number Placeholder 4">
            <a:extLst>
              <a:ext uri="{FF2B5EF4-FFF2-40B4-BE49-F238E27FC236}">
                <a16:creationId xmlns:a16="http://schemas.microsoft.com/office/drawing/2014/main" id="{4FD32001-F391-4258-A289-515D40BEC218}"/>
              </a:ext>
            </a:extLst>
          </p:cNvPr>
          <p:cNvSpPr>
            <a:spLocks noGrp="1"/>
          </p:cNvSpPr>
          <p:nvPr>
            <p:ph type="sldNum" sz="quarter" idx="12"/>
          </p:nvPr>
        </p:nvSpPr>
        <p:spPr/>
        <p:txBody>
          <a:bodyPr/>
          <a:lstStyle/>
          <a:p>
            <a:fld id="{9861172B-A745-4937-9BA3-F99CA463F602}" type="slidenum">
              <a:rPr lang="en-US" smtClean="0"/>
              <a:t>5</a:t>
            </a:fld>
            <a:endParaRPr lang="en-US"/>
          </a:p>
        </p:txBody>
      </p:sp>
      <p:sp>
        <p:nvSpPr>
          <p:cNvPr id="6" name="object 3">
            <a:extLst>
              <a:ext uri="{FF2B5EF4-FFF2-40B4-BE49-F238E27FC236}">
                <a16:creationId xmlns:a16="http://schemas.microsoft.com/office/drawing/2014/main" id="{BD001CBF-4BF7-4CA1-9DC4-E9A0D967EFC4}"/>
              </a:ext>
            </a:extLst>
          </p:cNvPr>
          <p:cNvSpPr/>
          <p:nvPr/>
        </p:nvSpPr>
        <p:spPr>
          <a:xfrm>
            <a:off x="7845315" y="823375"/>
            <a:ext cx="3207384" cy="2763204"/>
          </a:xfrm>
          <a:prstGeom prst="rect">
            <a:avLst/>
          </a:prstGeom>
          <a:blipFill>
            <a:blip r:embed="rId3"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9E52FB91-7801-4752-A4F7-E69F5F10CB84}"/>
              </a:ext>
            </a:extLst>
          </p:cNvPr>
          <p:cNvSpPr txBox="1"/>
          <p:nvPr/>
        </p:nvSpPr>
        <p:spPr>
          <a:xfrm>
            <a:off x="7479665" y="3843418"/>
            <a:ext cx="3874135" cy="1157368"/>
          </a:xfrm>
          <a:prstGeom prst="rect">
            <a:avLst/>
          </a:prstGeom>
          <a:ln w="39623">
            <a:solidFill>
              <a:srgbClr val="FF0000"/>
            </a:solidFill>
          </a:ln>
        </p:spPr>
        <p:txBody>
          <a:bodyPr vert="horz" wrap="square" lIns="0" tIns="23495" rIns="0" bIns="0" rtlCol="0">
            <a:spAutoFit/>
          </a:bodyPr>
          <a:lstStyle/>
          <a:p>
            <a:pPr marL="90170" marR="201295">
              <a:lnSpc>
                <a:spcPct val="100000"/>
              </a:lnSpc>
              <a:spcBef>
                <a:spcPts val="185"/>
              </a:spcBef>
            </a:pPr>
            <a:r>
              <a:rPr sz="2400" b="1" dirty="0">
                <a:latin typeface="Carlito"/>
                <a:cs typeface="Carlito"/>
              </a:rPr>
              <a:t>CAP Theorem :  </a:t>
            </a:r>
            <a:endParaRPr lang="en-US" sz="2400" b="1" dirty="0">
              <a:latin typeface="Carlito"/>
              <a:cs typeface="Carlito"/>
            </a:endParaRPr>
          </a:p>
          <a:p>
            <a:pPr marL="90170" marR="201295">
              <a:lnSpc>
                <a:spcPct val="100000"/>
              </a:lnSpc>
              <a:spcBef>
                <a:spcPts val="185"/>
              </a:spcBef>
            </a:pPr>
            <a:r>
              <a:rPr sz="2400" spc="-5" dirty="0">
                <a:solidFill>
                  <a:srgbClr val="006FC0"/>
                </a:solidFill>
                <a:latin typeface="Carlito"/>
                <a:cs typeface="Carlito"/>
              </a:rPr>
              <a:t>Satisfying </a:t>
            </a:r>
            <a:r>
              <a:rPr sz="2400" dirty="0">
                <a:solidFill>
                  <a:srgbClr val="006FC0"/>
                </a:solidFill>
                <a:latin typeface="Carlito"/>
                <a:cs typeface="Carlito"/>
              </a:rPr>
              <a:t>all </a:t>
            </a:r>
            <a:r>
              <a:rPr sz="2400" spc="-10" dirty="0">
                <a:solidFill>
                  <a:srgbClr val="006FC0"/>
                </a:solidFill>
                <a:latin typeface="Carlito"/>
                <a:cs typeface="Carlito"/>
              </a:rPr>
              <a:t>three </a:t>
            </a:r>
            <a:r>
              <a:rPr sz="2400" spc="-15" dirty="0">
                <a:solidFill>
                  <a:srgbClr val="006FC0"/>
                </a:solidFill>
                <a:latin typeface="Carlito"/>
                <a:cs typeface="Carlito"/>
              </a:rPr>
              <a:t>at</a:t>
            </a:r>
            <a:r>
              <a:rPr sz="2400" spc="-105" dirty="0">
                <a:solidFill>
                  <a:srgbClr val="006FC0"/>
                </a:solidFill>
                <a:latin typeface="Carlito"/>
                <a:cs typeface="Carlito"/>
              </a:rPr>
              <a:t> </a:t>
            </a:r>
            <a:r>
              <a:rPr sz="2400" spc="-5" dirty="0">
                <a:solidFill>
                  <a:srgbClr val="006FC0"/>
                </a:solidFill>
                <a:latin typeface="Carlito"/>
                <a:cs typeface="Carlito"/>
              </a:rPr>
              <a:t>the  same time </a:t>
            </a:r>
            <a:r>
              <a:rPr sz="2400" dirty="0">
                <a:solidFill>
                  <a:srgbClr val="006FC0"/>
                </a:solidFill>
                <a:latin typeface="Carlito"/>
                <a:cs typeface="Carlito"/>
              </a:rPr>
              <a:t>is</a:t>
            </a:r>
            <a:r>
              <a:rPr sz="2400" spc="-30" dirty="0">
                <a:solidFill>
                  <a:srgbClr val="006FC0"/>
                </a:solidFill>
                <a:latin typeface="Carlito"/>
                <a:cs typeface="Carlito"/>
              </a:rPr>
              <a:t> </a:t>
            </a:r>
            <a:r>
              <a:rPr sz="2400" spc="-5" dirty="0">
                <a:solidFill>
                  <a:srgbClr val="006FC0"/>
                </a:solidFill>
                <a:latin typeface="Carlito"/>
                <a:cs typeface="Carlito"/>
              </a:rPr>
              <a:t>impossible</a:t>
            </a:r>
            <a:endParaRPr sz="2400" dirty="0">
              <a:latin typeface="Carlito"/>
              <a:cs typeface="Carlito"/>
            </a:endParaRPr>
          </a:p>
        </p:txBody>
      </p:sp>
    </p:spTree>
    <p:extLst>
      <p:ext uri="{BB962C8B-B14F-4D97-AF65-F5344CB8AC3E}">
        <p14:creationId xmlns:p14="http://schemas.microsoft.com/office/powerpoint/2010/main" val="25512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7C53-69CA-448E-B0A7-9F0C18B03B2F}"/>
              </a:ext>
            </a:extLst>
          </p:cNvPr>
          <p:cNvSpPr>
            <a:spLocks noGrp="1"/>
          </p:cNvSpPr>
          <p:nvPr>
            <p:ph type="title"/>
          </p:nvPr>
        </p:nvSpPr>
        <p:spPr/>
        <p:txBody>
          <a:bodyPr/>
          <a:lstStyle/>
          <a:p>
            <a:r>
              <a:rPr lang="en-US" dirty="0"/>
              <a:t>Locality</a:t>
            </a:r>
          </a:p>
        </p:txBody>
      </p:sp>
      <p:pic>
        <p:nvPicPr>
          <p:cNvPr id="5" name="Content Placeholder 4" descr="A picture containing accessory, necklace, brace, drawing&#10;&#10;Description automatically generated">
            <a:extLst>
              <a:ext uri="{FF2B5EF4-FFF2-40B4-BE49-F238E27FC236}">
                <a16:creationId xmlns:a16="http://schemas.microsoft.com/office/drawing/2014/main" id="{7F2162D5-6772-458F-9759-93AEE88BE8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15125" y="1143449"/>
            <a:ext cx="5476875" cy="5714551"/>
          </a:xfrm>
        </p:spPr>
      </p:pic>
      <p:pic>
        <p:nvPicPr>
          <p:cNvPr id="6" name="Content Placeholder 4">
            <a:extLst>
              <a:ext uri="{FF2B5EF4-FFF2-40B4-BE49-F238E27FC236}">
                <a16:creationId xmlns:a16="http://schemas.microsoft.com/office/drawing/2014/main" id="{29A51F6E-4653-4E88-9282-DE65553DD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61" y="1980482"/>
            <a:ext cx="7575511" cy="827925"/>
          </a:xfrm>
          <a:prstGeom prst="rect">
            <a:avLst/>
          </a:prstGeom>
        </p:spPr>
      </p:pic>
      <p:pic>
        <p:nvPicPr>
          <p:cNvPr id="8" name="Picture 7">
            <a:extLst>
              <a:ext uri="{FF2B5EF4-FFF2-40B4-BE49-F238E27FC236}">
                <a16:creationId xmlns:a16="http://schemas.microsoft.com/office/drawing/2014/main" id="{5A4FD330-BB0F-4450-9D78-4B1C0DDAC9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 y="4236571"/>
            <a:ext cx="4981576" cy="239796"/>
          </a:xfrm>
          <a:prstGeom prst="rect">
            <a:avLst/>
          </a:prstGeom>
        </p:spPr>
      </p:pic>
      <p:cxnSp>
        <p:nvCxnSpPr>
          <p:cNvPr id="9" name="Straight Arrow Connector 8">
            <a:extLst>
              <a:ext uri="{FF2B5EF4-FFF2-40B4-BE49-F238E27FC236}">
                <a16:creationId xmlns:a16="http://schemas.microsoft.com/office/drawing/2014/main" id="{9DC05B66-50DD-4C2F-89F1-F9E62909DA80}"/>
              </a:ext>
            </a:extLst>
          </p:cNvPr>
          <p:cNvCxnSpPr>
            <a:cxnSpLocks/>
          </p:cNvCxnSpPr>
          <p:nvPr/>
        </p:nvCxnSpPr>
        <p:spPr>
          <a:xfrm>
            <a:off x="5581650" y="4463555"/>
            <a:ext cx="1524000" cy="3275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6755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9A75-0830-4FCE-8C30-BF3EFB26B4BF}"/>
              </a:ext>
            </a:extLst>
          </p:cNvPr>
          <p:cNvSpPr>
            <a:spLocks noGrp="1"/>
          </p:cNvSpPr>
          <p:nvPr>
            <p:ph type="title"/>
          </p:nvPr>
        </p:nvSpPr>
        <p:spPr/>
        <p:txBody>
          <a:bodyPr/>
          <a:lstStyle/>
          <a:p>
            <a:r>
              <a:rPr lang="en-US" dirty="0"/>
              <a:t>Cassandra Write Path</a:t>
            </a:r>
          </a:p>
        </p:txBody>
      </p:sp>
      <p:pic>
        <p:nvPicPr>
          <p:cNvPr id="2050" name="Picture 2" descr="Cassandra Write Path Ring">
            <a:extLst>
              <a:ext uri="{FF2B5EF4-FFF2-40B4-BE49-F238E27FC236}">
                <a16:creationId xmlns:a16="http://schemas.microsoft.com/office/drawing/2014/main" id="{F1347335-87A4-4C4F-BE89-9FCF1B34F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058" y="1458056"/>
            <a:ext cx="7562850" cy="503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736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97D1-6FAA-49A5-B884-A5625F868CAE}"/>
              </a:ext>
            </a:extLst>
          </p:cNvPr>
          <p:cNvSpPr>
            <a:spLocks noGrp="1"/>
          </p:cNvSpPr>
          <p:nvPr>
            <p:ph type="title"/>
          </p:nvPr>
        </p:nvSpPr>
        <p:spPr>
          <a:xfrm>
            <a:off x="838200" y="346075"/>
            <a:ext cx="10515600" cy="1325563"/>
          </a:xfrm>
        </p:spPr>
        <p:txBody>
          <a:bodyPr/>
          <a:lstStyle/>
          <a:p>
            <a:r>
              <a:rPr lang="en-US" dirty="0"/>
              <a:t>Write operation at node level</a:t>
            </a:r>
          </a:p>
        </p:txBody>
      </p:sp>
      <p:pic>
        <p:nvPicPr>
          <p:cNvPr id="3074" name="Picture 2" descr="Cassandra Write Path">
            <a:extLst>
              <a:ext uri="{FF2B5EF4-FFF2-40B4-BE49-F238E27FC236}">
                <a16:creationId xmlns:a16="http://schemas.microsoft.com/office/drawing/2014/main" id="{6847B41F-A384-4D69-B45E-A041003E4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555" y="1829689"/>
            <a:ext cx="9159678" cy="401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007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0807-A1D7-4BF2-9FCC-9A70AA3DFBF8}"/>
              </a:ext>
            </a:extLst>
          </p:cNvPr>
          <p:cNvSpPr>
            <a:spLocks noGrp="1"/>
          </p:cNvSpPr>
          <p:nvPr>
            <p:ph type="title"/>
          </p:nvPr>
        </p:nvSpPr>
        <p:spPr/>
        <p:txBody>
          <a:bodyPr/>
          <a:lstStyle/>
          <a:p>
            <a:r>
              <a:rPr lang="en-US" dirty="0"/>
              <a:t>Node level read operation</a:t>
            </a:r>
          </a:p>
        </p:txBody>
      </p:sp>
      <p:pic>
        <p:nvPicPr>
          <p:cNvPr id="4098" name="Picture 2" descr="Cassandra Read Path Overview">
            <a:extLst>
              <a:ext uri="{FF2B5EF4-FFF2-40B4-BE49-F238E27FC236}">
                <a16:creationId xmlns:a16="http://schemas.microsoft.com/office/drawing/2014/main" id="{00254999-E412-4915-B07B-CD847CC26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79" y="1690688"/>
            <a:ext cx="9812413" cy="403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296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9E04-B75A-4313-B93D-B3815159922C}"/>
              </a:ext>
            </a:extLst>
          </p:cNvPr>
          <p:cNvSpPr>
            <a:spLocks noGrp="1"/>
          </p:cNvSpPr>
          <p:nvPr>
            <p:ph type="title"/>
          </p:nvPr>
        </p:nvSpPr>
        <p:spPr>
          <a:xfrm>
            <a:off x="838200" y="365125"/>
            <a:ext cx="10515600" cy="1325563"/>
          </a:xfrm>
        </p:spPr>
        <p:txBody>
          <a:bodyPr/>
          <a:lstStyle/>
          <a:p>
            <a:r>
              <a:rPr lang="en-US" dirty="0"/>
              <a:t>Cassandra Installation</a:t>
            </a:r>
          </a:p>
        </p:txBody>
      </p:sp>
      <p:sp>
        <p:nvSpPr>
          <p:cNvPr id="3" name="Content Placeholder 2">
            <a:extLst>
              <a:ext uri="{FF2B5EF4-FFF2-40B4-BE49-F238E27FC236}">
                <a16:creationId xmlns:a16="http://schemas.microsoft.com/office/drawing/2014/main" id="{A65DD89A-1ACA-4E37-A080-DB487FE2176D}"/>
              </a:ext>
            </a:extLst>
          </p:cNvPr>
          <p:cNvSpPr>
            <a:spLocks noGrp="1"/>
          </p:cNvSpPr>
          <p:nvPr>
            <p:ph idx="1"/>
          </p:nvPr>
        </p:nvSpPr>
        <p:spPr>
          <a:xfrm>
            <a:off x="703118" y="1441162"/>
            <a:ext cx="10515600" cy="4351338"/>
          </a:xfrm>
        </p:spPr>
        <p:txBody>
          <a:bodyPr/>
          <a:lstStyle/>
          <a:p>
            <a:r>
              <a:rPr lang="en-US" dirty="0"/>
              <a:t>Go to </a:t>
            </a:r>
            <a:r>
              <a:rPr lang="en-US" dirty="0">
                <a:hlinkClick r:id="rId2"/>
              </a:rPr>
              <a:t>https://cassandra.apache.org/</a:t>
            </a:r>
            <a:endParaRPr lang="en-US" dirty="0"/>
          </a:p>
        </p:txBody>
      </p:sp>
      <p:pic>
        <p:nvPicPr>
          <p:cNvPr id="10" name="Picture 9" descr="A screenshot of a cell phone&#10;&#10;Description automatically generated">
            <a:extLst>
              <a:ext uri="{FF2B5EF4-FFF2-40B4-BE49-F238E27FC236}">
                <a16:creationId xmlns:a16="http://schemas.microsoft.com/office/drawing/2014/main" id="{C7FB46C4-6ADF-42D9-8A8D-88524EA05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24" y="1973852"/>
            <a:ext cx="9037957" cy="4644332"/>
          </a:xfrm>
          <a:prstGeom prst="rect">
            <a:avLst/>
          </a:prstGeom>
        </p:spPr>
      </p:pic>
    </p:spTree>
    <p:extLst>
      <p:ext uri="{BB962C8B-B14F-4D97-AF65-F5344CB8AC3E}">
        <p14:creationId xmlns:p14="http://schemas.microsoft.com/office/powerpoint/2010/main" val="41567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2796-6A20-4E6A-8700-2D2F44770DDC}"/>
              </a:ext>
            </a:extLst>
          </p:cNvPr>
          <p:cNvSpPr>
            <a:spLocks noGrp="1"/>
          </p:cNvSpPr>
          <p:nvPr>
            <p:ph type="title"/>
          </p:nvPr>
        </p:nvSpPr>
        <p:spPr/>
        <p:txBody>
          <a:bodyPr/>
          <a:lstStyle/>
          <a:p>
            <a:r>
              <a:rPr lang="en-US" dirty="0"/>
              <a:t>Query Language - CQL</a:t>
            </a:r>
          </a:p>
        </p:txBody>
      </p:sp>
      <p:sp>
        <p:nvSpPr>
          <p:cNvPr id="3" name="Content Placeholder 2">
            <a:extLst>
              <a:ext uri="{FF2B5EF4-FFF2-40B4-BE49-F238E27FC236}">
                <a16:creationId xmlns:a16="http://schemas.microsoft.com/office/drawing/2014/main" id="{E7FD0147-2862-45E8-A6FD-BC9341358A1A}"/>
              </a:ext>
            </a:extLst>
          </p:cNvPr>
          <p:cNvSpPr>
            <a:spLocks noGrp="1"/>
          </p:cNvSpPr>
          <p:nvPr>
            <p:ph idx="1"/>
          </p:nvPr>
        </p:nvSpPr>
        <p:spPr/>
        <p:txBody>
          <a:bodyPr/>
          <a:lstStyle/>
          <a:p>
            <a:r>
              <a:rPr lang="en-US" dirty="0"/>
              <a:t>CQL ( Cassandra Query Language)</a:t>
            </a:r>
          </a:p>
          <a:p>
            <a:r>
              <a:rPr lang="en-US" dirty="0"/>
              <a:t>VERY SQL like syntax</a:t>
            </a:r>
          </a:p>
        </p:txBody>
      </p:sp>
    </p:spTree>
    <p:extLst>
      <p:ext uri="{BB962C8B-B14F-4D97-AF65-F5344CB8AC3E}">
        <p14:creationId xmlns:p14="http://schemas.microsoft.com/office/powerpoint/2010/main" val="3230791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6888-1AF7-4A81-A85A-AAAC383538CA}"/>
              </a:ext>
            </a:extLst>
          </p:cNvPr>
          <p:cNvSpPr>
            <a:spLocks noGrp="1"/>
          </p:cNvSpPr>
          <p:nvPr>
            <p:ph type="title"/>
          </p:nvPr>
        </p:nvSpPr>
        <p:spPr/>
        <p:txBody>
          <a:bodyPr/>
          <a:lstStyle/>
          <a:p>
            <a:r>
              <a:rPr lang="en-US" dirty="0"/>
              <a:t>Create </a:t>
            </a:r>
            <a:r>
              <a:rPr lang="en-US" dirty="0" err="1"/>
              <a:t>keyspace</a:t>
            </a:r>
            <a:endParaRPr lang="en-US" dirty="0"/>
          </a:p>
        </p:txBody>
      </p:sp>
      <p:pic>
        <p:nvPicPr>
          <p:cNvPr id="5" name="Content Placeholder 4">
            <a:extLst>
              <a:ext uri="{FF2B5EF4-FFF2-40B4-BE49-F238E27FC236}">
                <a16:creationId xmlns:a16="http://schemas.microsoft.com/office/drawing/2014/main" id="{88D1AAE0-B9E6-439B-9F63-480012B2B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232" y="1504257"/>
            <a:ext cx="10352568" cy="843147"/>
          </a:xfrm>
        </p:spPr>
      </p:pic>
      <p:sp>
        <p:nvSpPr>
          <p:cNvPr id="6" name="TextBox 5">
            <a:extLst>
              <a:ext uri="{FF2B5EF4-FFF2-40B4-BE49-F238E27FC236}">
                <a16:creationId xmlns:a16="http://schemas.microsoft.com/office/drawing/2014/main" id="{0C9B711C-63C5-476A-A05F-20CFBAD4A87C}"/>
              </a:ext>
            </a:extLst>
          </p:cNvPr>
          <p:cNvSpPr txBox="1"/>
          <p:nvPr/>
        </p:nvSpPr>
        <p:spPr>
          <a:xfrm>
            <a:off x="838200" y="2491421"/>
            <a:ext cx="11178701" cy="4524315"/>
          </a:xfrm>
          <a:prstGeom prst="rect">
            <a:avLst/>
          </a:prstGeom>
          <a:noFill/>
        </p:spPr>
        <p:txBody>
          <a:bodyPr wrap="none" rtlCol="0">
            <a:spAutoFit/>
          </a:bodyPr>
          <a:lstStyle/>
          <a:p>
            <a:r>
              <a:rPr lang="en-US" b="1" dirty="0"/>
              <a:t>Strategy</a:t>
            </a:r>
            <a:r>
              <a:rPr lang="en-US" dirty="0"/>
              <a:t>: While declaring strategy name in Cassandra. There are two kinds of strategies declared in Cassandra Syntax.</a:t>
            </a:r>
          </a:p>
          <a:p>
            <a:endParaRPr lang="en-US" dirty="0"/>
          </a:p>
          <a:p>
            <a:pPr marL="342900" indent="-342900">
              <a:buAutoNum type="arabicPeriod"/>
            </a:pPr>
            <a:r>
              <a:rPr lang="en-US" b="1" u="sng" dirty="0"/>
              <a:t>Simple Strategy</a:t>
            </a:r>
            <a:r>
              <a:rPr lang="en-US" dirty="0"/>
              <a:t>: Simple strategy is used when you have just one data center. In this strategy,  the first replica is </a:t>
            </a:r>
          </a:p>
          <a:p>
            <a:r>
              <a:rPr lang="en-US" dirty="0"/>
              <a:t>	placed on the node selected by the </a:t>
            </a:r>
            <a:r>
              <a:rPr lang="en-US" dirty="0" err="1"/>
              <a:t>partitioner</a:t>
            </a:r>
            <a:r>
              <a:rPr lang="en-US" dirty="0"/>
              <a:t>. Remaining nodes are placed in the clockwise </a:t>
            </a:r>
          </a:p>
          <a:p>
            <a:r>
              <a:rPr lang="en-US" dirty="0"/>
              <a:t>	direction in the ring without considering rack or node location.</a:t>
            </a:r>
          </a:p>
          <a:p>
            <a:endParaRPr lang="en-US" dirty="0"/>
          </a:p>
          <a:p>
            <a:r>
              <a:rPr lang="en-US" b="1" dirty="0"/>
              <a:t>2.</a:t>
            </a:r>
            <a:r>
              <a:rPr lang="en-US" dirty="0"/>
              <a:t> </a:t>
            </a:r>
            <a:r>
              <a:rPr lang="en-US" b="1" u="sng" dirty="0"/>
              <a:t>Network Topology Strategy</a:t>
            </a:r>
            <a:r>
              <a:rPr lang="en-US" u="sng" dirty="0"/>
              <a:t>:</a:t>
            </a:r>
            <a:r>
              <a:rPr lang="en-US" dirty="0"/>
              <a:t> Network topology strategy is used when you have more than one data centers. In this </a:t>
            </a:r>
          </a:p>
          <a:p>
            <a:r>
              <a:rPr lang="en-US" dirty="0"/>
              <a:t>	strategy, you have to provide replication factor for each data center separately. Network topology strategy </a:t>
            </a:r>
          </a:p>
          <a:p>
            <a:r>
              <a:rPr lang="en-US" dirty="0"/>
              <a:t>	places replicas in nodes in the clockwise direction in the same data center. This strategy attempts to place </a:t>
            </a:r>
          </a:p>
          <a:p>
            <a:r>
              <a:rPr lang="en-US" dirty="0"/>
              <a:t>	replicas in different racks.</a:t>
            </a:r>
          </a:p>
          <a:p>
            <a:endParaRPr lang="en-US" dirty="0"/>
          </a:p>
          <a:p>
            <a:r>
              <a:rPr lang="en-US" b="1" u="sng" dirty="0"/>
              <a:t>Replication Factor</a:t>
            </a:r>
            <a:r>
              <a:rPr lang="en-US" dirty="0"/>
              <a:t>: </a:t>
            </a:r>
          </a:p>
          <a:p>
            <a:r>
              <a:rPr lang="en-US" dirty="0"/>
              <a:t>	Replication factor is the number of replicas of data placed on different nodes. For no failure, </a:t>
            </a:r>
          </a:p>
          <a:p>
            <a:r>
              <a:rPr lang="en-US" dirty="0"/>
              <a:t>	3 is good replication factor. More than two replication factor ensures no single point of failure. </a:t>
            </a:r>
          </a:p>
          <a:p>
            <a:r>
              <a:rPr lang="en-US" dirty="0"/>
              <a:t>	Sometimes, the server can be down, or network problem can occur, then other replicas provide </a:t>
            </a:r>
          </a:p>
          <a:p>
            <a:r>
              <a:rPr lang="en-US" dirty="0"/>
              <a:t>	service with no failure.</a:t>
            </a:r>
          </a:p>
        </p:txBody>
      </p:sp>
    </p:spTree>
    <p:extLst>
      <p:ext uri="{BB962C8B-B14F-4D97-AF65-F5344CB8AC3E}">
        <p14:creationId xmlns:p14="http://schemas.microsoft.com/office/powerpoint/2010/main" val="3042613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9EA5-1BC4-4CDC-8E91-3C1B670B3A2C}"/>
              </a:ext>
            </a:extLst>
          </p:cNvPr>
          <p:cNvSpPr>
            <a:spLocks noGrp="1"/>
          </p:cNvSpPr>
          <p:nvPr>
            <p:ph type="title"/>
          </p:nvPr>
        </p:nvSpPr>
        <p:spPr/>
        <p:txBody>
          <a:bodyPr/>
          <a:lstStyle/>
          <a:p>
            <a:r>
              <a:rPr lang="en-US" dirty="0"/>
              <a:t>Alter </a:t>
            </a:r>
            <a:r>
              <a:rPr lang="en-US" dirty="0" err="1"/>
              <a:t>keyspace</a:t>
            </a:r>
            <a:endParaRPr lang="en-US" dirty="0"/>
          </a:p>
        </p:txBody>
      </p:sp>
      <p:pic>
        <p:nvPicPr>
          <p:cNvPr id="5" name="Content Placeholder 4">
            <a:extLst>
              <a:ext uri="{FF2B5EF4-FFF2-40B4-BE49-F238E27FC236}">
                <a16:creationId xmlns:a16="http://schemas.microsoft.com/office/drawing/2014/main" id="{9461609E-7E50-4E15-919F-6D38BC2CC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500" y="2841518"/>
            <a:ext cx="11146757" cy="1153507"/>
          </a:xfrm>
        </p:spPr>
      </p:pic>
    </p:spTree>
    <p:extLst>
      <p:ext uri="{BB962C8B-B14F-4D97-AF65-F5344CB8AC3E}">
        <p14:creationId xmlns:p14="http://schemas.microsoft.com/office/powerpoint/2010/main" val="792863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4576-836C-4FEF-920E-49BDF5834FC2}"/>
              </a:ext>
            </a:extLst>
          </p:cNvPr>
          <p:cNvSpPr>
            <a:spLocks noGrp="1"/>
          </p:cNvSpPr>
          <p:nvPr>
            <p:ph type="title"/>
          </p:nvPr>
        </p:nvSpPr>
        <p:spPr/>
        <p:txBody>
          <a:bodyPr/>
          <a:lstStyle/>
          <a:p>
            <a:r>
              <a:rPr lang="en-US" dirty="0"/>
              <a:t>Drop/Delete </a:t>
            </a:r>
            <a:r>
              <a:rPr lang="en-US" dirty="0" err="1"/>
              <a:t>keyspace</a:t>
            </a:r>
            <a:endParaRPr lang="en-US" dirty="0"/>
          </a:p>
        </p:txBody>
      </p:sp>
      <p:pic>
        <p:nvPicPr>
          <p:cNvPr id="5" name="Content Placeholder 4" descr="A close up of a logo&#10;&#10;Description automatically generated">
            <a:extLst>
              <a:ext uri="{FF2B5EF4-FFF2-40B4-BE49-F238E27FC236}">
                <a16:creationId xmlns:a16="http://schemas.microsoft.com/office/drawing/2014/main" id="{3BF3E1BB-B433-40FF-BFEA-7F7D32121C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352" y="2833783"/>
            <a:ext cx="5484781" cy="837497"/>
          </a:xfrm>
        </p:spPr>
      </p:pic>
    </p:spTree>
    <p:extLst>
      <p:ext uri="{BB962C8B-B14F-4D97-AF65-F5344CB8AC3E}">
        <p14:creationId xmlns:p14="http://schemas.microsoft.com/office/powerpoint/2010/main" val="4240638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48BD-5546-4F2F-89EB-A7661E16809B}"/>
              </a:ext>
            </a:extLst>
          </p:cNvPr>
          <p:cNvSpPr>
            <a:spLocks noGrp="1"/>
          </p:cNvSpPr>
          <p:nvPr>
            <p:ph type="title"/>
          </p:nvPr>
        </p:nvSpPr>
        <p:spPr/>
        <p:txBody>
          <a:bodyPr/>
          <a:lstStyle/>
          <a:p>
            <a:r>
              <a:rPr lang="en-US" dirty="0"/>
              <a:t>Datatypes in Cassandra</a:t>
            </a:r>
          </a:p>
        </p:txBody>
      </p:sp>
      <p:pic>
        <p:nvPicPr>
          <p:cNvPr id="5" name="Content Placeholder 4" descr="A screenshot of a social media post&#10;&#10;Description automatically generated">
            <a:extLst>
              <a:ext uri="{FF2B5EF4-FFF2-40B4-BE49-F238E27FC236}">
                <a16:creationId xmlns:a16="http://schemas.microsoft.com/office/drawing/2014/main" id="{8932B0FC-AE6B-4D28-9094-53FCED0D4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858" y="1303487"/>
            <a:ext cx="9476273" cy="5189388"/>
          </a:xfrm>
        </p:spPr>
      </p:pic>
    </p:spTree>
    <p:extLst>
      <p:ext uri="{BB962C8B-B14F-4D97-AF65-F5344CB8AC3E}">
        <p14:creationId xmlns:p14="http://schemas.microsoft.com/office/powerpoint/2010/main" val="121181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CBE0-DFC4-4EF1-AD86-0F959AC61A8F}"/>
              </a:ext>
            </a:extLst>
          </p:cNvPr>
          <p:cNvSpPr>
            <a:spLocks noGrp="1"/>
          </p:cNvSpPr>
          <p:nvPr>
            <p:ph type="title"/>
          </p:nvPr>
        </p:nvSpPr>
        <p:spPr/>
        <p:txBody>
          <a:bodyPr/>
          <a:lstStyle/>
          <a:p>
            <a:r>
              <a:rPr lang="en-US" dirty="0"/>
              <a:t>CAP Theorem</a:t>
            </a:r>
          </a:p>
        </p:txBody>
      </p:sp>
      <p:sp>
        <p:nvSpPr>
          <p:cNvPr id="4" name="Date Placeholder 3">
            <a:extLst>
              <a:ext uri="{FF2B5EF4-FFF2-40B4-BE49-F238E27FC236}">
                <a16:creationId xmlns:a16="http://schemas.microsoft.com/office/drawing/2014/main" id="{EDCE330A-2EF4-4A13-89E6-62D9A020073D}"/>
              </a:ext>
            </a:extLst>
          </p:cNvPr>
          <p:cNvSpPr>
            <a:spLocks noGrp="1"/>
          </p:cNvSpPr>
          <p:nvPr>
            <p:ph type="dt" sz="half" idx="10"/>
          </p:nvPr>
        </p:nvSpPr>
        <p:spPr/>
        <p:txBody>
          <a:bodyPr/>
          <a:lstStyle/>
          <a:p>
            <a:fld id="{3C6FE10A-7EBF-46AC-9175-44D2A256133C}" type="datetime1">
              <a:rPr lang="en-US" smtClean="0"/>
              <a:t>7/7/2021</a:t>
            </a:fld>
            <a:endParaRPr lang="en-US"/>
          </a:p>
        </p:txBody>
      </p:sp>
      <p:sp>
        <p:nvSpPr>
          <p:cNvPr id="5" name="Slide Number Placeholder 4">
            <a:extLst>
              <a:ext uri="{FF2B5EF4-FFF2-40B4-BE49-F238E27FC236}">
                <a16:creationId xmlns:a16="http://schemas.microsoft.com/office/drawing/2014/main" id="{9F5479DE-8A40-4E9F-B00E-4FD059B3523B}"/>
              </a:ext>
            </a:extLst>
          </p:cNvPr>
          <p:cNvSpPr>
            <a:spLocks noGrp="1"/>
          </p:cNvSpPr>
          <p:nvPr>
            <p:ph type="sldNum" sz="quarter" idx="12"/>
          </p:nvPr>
        </p:nvSpPr>
        <p:spPr/>
        <p:txBody>
          <a:bodyPr/>
          <a:lstStyle/>
          <a:p>
            <a:fld id="{9861172B-A745-4937-9BA3-F99CA463F602}" type="slidenum">
              <a:rPr lang="en-US" smtClean="0"/>
              <a:t>6</a:t>
            </a:fld>
            <a:endParaRPr lang="en-US"/>
          </a:p>
        </p:txBody>
      </p:sp>
      <p:sp>
        <p:nvSpPr>
          <p:cNvPr id="7" name="object 4">
            <a:extLst>
              <a:ext uri="{FF2B5EF4-FFF2-40B4-BE49-F238E27FC236}">
                <a16:creationId xmlns:a16="http://schemas.microsoft.com/office/drawing/2014/main" id="{3E9C1C95-1AF1-4BCB-B9D6-D2C7B494F3B6}"/>
              </a:ext>
            </a:extLst>
          </p:cNvPr>
          <p:cNvSpPr/>
          <p:nvPr/>
        </p:nvSpPr>
        <p:spPr>
          <a:xfrm>
            <a:off x="2621403" y="1295503"/>
            <a:ext cx="6949194" cy="4440783"/>
          </a:xfrm>
          <a:prstGeom prst="rect">
            <a:avLst/>
          </a:prstGeom>
          <a:blipFill>
            <a:blip r:embed="rId2"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B9266DF3-36EF-48D2-8EF3-7D2B5853B07E}"/>
              </a:ext>
            </a:extLst>
          </p:cNvPr>
          <p:cNvSpPr/>
          <p:nvPr/>
        </p:nvSpPr>
        <p:spPr>
          <a:xfrm>
            <a:off x="2390760" y="3250117"/>
            <a:ext cx="1190640" cy="77340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579364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ED8A-7101-4D17-9445-EB660133D8EE}"/>
              </a:ext>
            </a:extLst>
          </p:cNvPr>
          <p:cNvSpPr>
            <a:spLocks noGrp="1"/>
          </p:cNvSpPr>
          <p:nvPr>
            <p:ph type="title"/>
          </p:nvPr>
        </p:nvSpPr>
        <p:spPr/>
        <p:txBody>
          <a:bodyPr/>
          <a:lstStyle/>
          <a:p>
            <a:r>
              <a:rPr lang="en-US" dirty="0"/>
              <a:t>Create Table : </a:t>
            </a:r>
            <a:r>
              <a:rPr lang="en-US" dirty="0" err="1"/>
              <a:t>tblStudent</a:t>
            </a:r>
            <a:endParaRPr lang="en-US" dirty="0"/>
          </a:p>
        </p:txBody>
      </p:sp>
      <p:pic>
        <p:nvPicPr>
          <p:cNvPr id="5" name="Content Placeholder 4" descr="A picture containing black, photo, white, laptop&#10;&#10;Description automatically generated">
            <a:extLst>
              <a:ext uri="{FF2B5EF4-FFF2-40B4-BE49-F238E27FC236}">
                <a16:creationId xmlns:a16="http://schemas.microsoft.com/office/drawing/2014/main" id="{68DA24E2-0514-4E87-8906-B14A5890F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697" y="2339954"/>
            <a:ext cx="7209583" cy="2354150"/>
          </a:xfrm>
        </p:spPr>
      </p:pic>
    </p:spTree>
    <p:extLst>
      <p:ext uri="{BB962C8B-B14F-4D97-AF65-F5344CB8AC3E}">
        <p14:creationId xmlns:p14="http://schemas.microsoft.com/office/powerpoint/2010/main" val="1929429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FC08-240D-47FE-ACDE-A2F55ED7AE1B}"/>
              </a:ext>
            </a:extLst>
          </p:cNvPr>
          <p:cNvSpPr>
            <a:spLocks noGrp="1"/>
          </p:cNvSpPr>
          <p:nvPr>
            <p:ph type="title"/>
          </p:nvPr>
        </p:nvSpPr>
        <p:spPr/>
        <p:txBody>
          <a:bodyPr/>
          <a:lstStyle/>
          <a:p>
            <a:r>
              <a:rPr lang="en-US" dirty="0"/>
              <a:t>Select statement</a:t>
            </a:r>
          </a:p>
        </p:txBody>
      </p:sp>
      <p:pic>
        <p:nvPicPr>
          <p:cNvPr id="5" name="Content Placeholder 4">
            <a:extLst>
              <a:ext uri="{FF2B5EF4-FFF2-40B4-BE49-F238E27FC236}">
                <a16:creationId xmlns:a16="http://schemas.microsoft.com/office/drawing/2014/main" id="{E71A7E36-C413-42B7-8888-C7BB175CD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335" y="2409182"/>
            <a:ext cx="7372069" cy="2039635"/>
          </a:xfrm>
        </p:spPr>
      </p:pic>
    </p:spTree>
    <p:extLst>
      <p:ext uri="{BB962C8B-B14F-4D97-AF65-F5344CB8AC3E}">
        <p14:creationId xmlns:p14="http://schemas.microsoft.com/office/powerpoint/2010/main" val="5470253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C742-D6EA-433A-963F-4FF7441519CD}"/>
              </a:ext>
            </a:extLst>
          </p:cNvPr>
          <p:cNvSpPr>
            <a:spLocks noGrp="1"/>
          </p:cNvSpPr>
          <p:nvPr>
            <p:ph type="title"/>
          </p:nvPr>
        </p:nvSpPr>
        <p:spPr>
          <a:xfrm>
            <a:off x="315686" y="374456"/>
            <a:ext cx="10515600" cy="1325563"/>
          </a:xfrm>
        </p:spPr>
        <p:txBody>
          <a:bodyPr/>
          <a:lstStyle/>
          <a:p>
            <a:r>
              <a:rPr lang="en-US" dirty="0"/>
              <a:t>Describe </a:t>
            </a:r>
            <a:r>
              <a:rPr lang="en-US" dirty="0" err="1"/>
              <a:t>Keyspace</a:t>
            </a:r>
            <a:endParaRPr lang="en-US" dirty="0"/>
          </a:p>
        </p:txBody>
      </p:sp>
      <p:sp>
        <p:nvSpPr>
          <p:cNvPr id="3" name="Content Placeholder 2">
            <a:extLst>
              <a:ext uri="{FF2B5EF4-FFF2-40B4-BE49-F238E27FC236}">
                <a16:creationId xmlns:a16="http://schemas.microsoft.com/office/drawing/2014/main" id="{F01E8434-E1A1-4DA6-B73A-BD3688BB2F13}"/>
              </a:ext>
            </a:extLst>
          </p:cNvPr>
          <p:cNvSpPr>
            <a:spLocks noGrp="1"/>
          </p:cNvSpPr>
          <p:nvPr>
            <p:ph idx="1"/>
          </p:nvPr>
        </p:nvSpPr>
        <p:spPr>
          <a:xfrm>
            <a:off x="838200" y="1825625"/>
            <a:ext cx="3379237" cy="4351338"/>
          </a:xfrm>
        </p:spPr>
        <p:txBody>
          <a:bodyPr/>
          <a:lstStyle/>
          <a:p>
            <a:pPr marL="0" indent="0">
              <a:buNone/>
            </a:pPr>
            <a:r>
              <a:rPr lang="en-US" dirty="0"/>
              <a:t>Display all the details about current </a:t>
            </a:r>
            <a:r>
              <a:rPr lang="en-US" dirty="0" err="1"/>
              <a:t>keyspace</a:t>
            </a:r>
            <a:endParaRPr lang="en-US" dirty="0"/>
          </a:p>
          <a:p>
            <a:pPr marL="0" indent="0">
              <a:buNone/>
            </a:pPr>
            <a:r>
              <a:rPr lang="en-US" dirty="0"/>
              <a:t>- </a:t>
            </a:r>
            <a:r>
              <a:rPr lang="en-US" dirty="0">
                <a:highlight>
                  <a:srgbClr val="FFFF00"/>
                </a:highlight>
              </a:rPr>
              <a:t>describe </a:t>
            </a:r>
            <a:r>
              <a:rPr lang="en-US" dirty="0" err="1">
                <a:highlight>
                  <a:srgbClr val="FFFF00"/>
                </a:highlight>
              </a:rPr>
              <a:t>keyspace</a:t>
            </a:r>
            <a:r>
              <a:rPr lang="en-US" dirty="0"/>
              <a:t>;</a:t>
            </a:r>
          </a:p>
        </p:txBody>
      </p:sp>
      <p:pic>
        <p:nvPicPr>
          <p:cNvPr id="5" name="Picture 4">
            <a:extLst>
              <a:ext uri="{FF2B5EF4-FFF2-40B4-BE49-F238E27FC236}">
                <a16:creationId xmlns:a16="http://schemas.microsoft.com/office/drawing/2014/main" id="{09C40C22-D381-4517-A5C4-C08B94B53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032" y="587829"/>
            <a:ext cx="7390298" cy="5895715"/>
          </a:xfrm>
          <a:prstGeom prst="rect">
            <a:avLst/>
          </a:prstGeom>
        </p:spPr>
      </p:pic>
    </p:spTree>
    <p:extLst>
      <p:ext uri="{BB962C8B-B14F-4D97-AF65-F5344CB8AC3E}">
        <p14:creationId xmlns:p14="http://schemas.microsoft.com/office/powerpoint/2010/main" val="37030453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2860-3C0B-4A38-A42F-4503C6EE060B}"/>
              </a:ext>
            </a:extLst>
          </p:cNvPr>
          <p:cNvSpPr>
            <a:spLocks noGrp="1"/>
          </p:cNvSpPr>
          <p:nvPr>
            <p:ph type="title"/>
          </p:nvPr>
        </p:nvSpPr>
        <p:spPr/>
        <p:txBody>
          <a:bodyPr/>
          <a:lstStyle/>
          <a:p>
            <a:r>
              <a:rPr lang="en-US" dirty="0"/>
              <a:t>Insert data</a:t>
            </a:r>
          </a:p>
        </p:txBody>
      </p:sp>
      <p:pic>
        <p:nvPicPr>
          <p:cNvPr id="5" name="Content Placeholder 4">
            <a:extLst>
              <a:ext uri="{FF2B5EF4-FFF2-40B4-BE49-F238E27FC236}">
                <a16:creationId xmlns:a16="http://schemas.microsoft.com/office/drawing/2014/main" id="{2D6BF426-E1A5-4A6C-A787-F8634F8936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168" y="1958520"/>
            <a:ext cx="11058773" cy="709580"/>
          </a:xfrm>
        </p:spPr>
      </p:pic>
      <p:pic>
        <p:nvPicPr>
          <p:cNvPr id="7" name="Picture 6" descr="A screenshot of a cell phone&#10;&#10;Description automatically generated">
            <a:extLst>
              <a:ext uri="{FF2B5EF4-FFF2-40B4-BE49-F238E27FC236}">
                <a16:creationId xmlns:a16="http://schemas.microsoft.com/office/drawing/2014/main" id="{7D75C93F-3447-4AEA-99EB-1204B83DF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951" y="3504972"/>
            <a:ext cx="10887889" cy="1964015"/>
          </a:xfrm>
          <a:prstGeom prst="rect">
            <a:avLst/>
          </a:prstGeom>
        </p:spPr>
      </p:pic>
    </p:spTree>
    <p:extLst>
      <p:ext uri="{BB962C8B-B14F-4D97-AF65-F5344CB8AC3E}">
        <p14:creationId xmlns:p14="http://schemas.microsoft.com/office/powerpoint/2010/main" val="14412385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2C59-EB6E-4B33-A742-3ED4BEC67D79}"/>
              </a:ext>
            </a:extLst>
          </p:cNvPr>
          <p:cNvSpPr>
            <a:spLocks noGrp="1"/>
          </p:cNvSpPr>
          <p:nvPr>
            <p:ph type="title"/>
          </p:nvPr>
        </p:nvSpPr>
        <p:spPr/>
        <p:txBody>
          <a:bodyPr/>
          <a:lstStyle/>
          <a:p>
            <a:r>
              <a:rPr lang="en-US" dirty="0"/>
              <a:t>Insert these data</a:t>
            </a:r>
          </a:p>
        </p:txBody>
      </p:sp>
      <p:graphicFrame>
        <p:nvGraphicFramePr>
          <p:cNvPr id="4" name="Table 4">
            <a:extLst>
              <a:ext uri="{FF2B5EF4-FFF2-40B4-BE49-F238E27FC236}">
                <a16:creationId xmlns:a16="http://schemas.microsoft.com/office/drawing/2014/main" id="{CD0C2357-DBF7-47AD-9F9C-52C0FFB9DC84}"/>
              </a:ext>
            </a:extLst>
          </p:cNvPr>
          <p:cNvGraphicFramePr>
            <a:graphicFrameLocks noGrp="1"/>
          </p:cNvGraphicFramePr>
          <p:nvPr>
            <p:ph idx="1"/>
            <p:extLst>
              <p:ext uri="{D42A27DB-BD31-4B8C-83A1-F6EECF244321}">
                <p14:modId xmlns:p14="http://schemas.microsoft.com/office/powerpoint/2010/main" val="2172592888"/>
              </p:ext>
            </p:extLst>
          </p:nvPr>
        </p:nvGraphicFramePr>
        <p:xfrm>
          <a:off x="1438183" y="2438183"/>
          <a:ext cx="9036728" cy="1828800"/>
        </p:xfrm>
        <a:graphic>
          <a:graphicData uri="http://schemas.openxmlformats.org/drawingml/2006/table">
            <a:tbl>
              <a:tblPr firstRow="1" bandRow="1">
                <a:tableStyleId>{5C22544A-7EE6-4342-B048-85BDC9FD1C3A}</a:tableStyleId>
              </a:tblPr>
              <a:tblGrid>
                <a:gridCol w="904690">
                  <a:extLst>
                    <a:ext uri="{9D8B030D-6E8A-4147-A177-3AD203B41FA5}">
                      <a16:colId xmlns:a16="http://schemas.microsoft.com/office/drawing/2014/main" val="4047574811"/>
                    </a:ext>
                  </a:extLst>
                </a:gridCol>
                <a:gridCol w="1907287">
                  <a:extLst>
                    <a:ext uri="{9D8B030D-6E8A-4147-A177-3AD203B41FA5}">
                      <a16:colId xmlns:a16="http://schemas.microsoft.com/office/drawing/2014/main" val="897804911"/>
                    </a:ext>
                  </a:extLst>
                </a:gridCol>
                <a:gridCol w="1937804">
                  <a:extLst>
                    <a:ext uri="{9D8B030D-6E8A-4147-A177-3AD203B41FA5}">
                      <a16:colId xmlns:a16="http://schemas.microsoft.com/office/drawing/2014/main" val="669113959"/>
                    </a:ext>
                  </a:extLst>
                </a:gridCol>
                <a:gridCol w="1708930">
                  <a:extLst>
                    <a:ext uri="{9D8B030D-6E8A-4147-A177-3AD203B41FA5}">
                      <a16:colId xmlns:a16="http://schemas.microsoft.com/office/drawing/2014/main" val="3931351149"/>
                    </a:ext>
                  </a:extLst>
                </a:gridCol>
                <a:gridCol w="2578017">
                  <a:extLst>
                    <a:ext uri="{9D8B030D-6E8A-4147-A177-3AD203B41FA5}">
                      <a16:colId xmlns:a16="http://schemas.microsoft.com/office/drawing/2014/main" val="4137434636"/>
                    </a:ext>
                  </a:extLst>
                </a:gridCol>
              </a:tblGrid>
              <a:tr h="449600">
                <a:tc>
                  <a:txBody>
                    <a:bodyPr/>
                    <a:lstStyle/>
                    <a:p>
                      <a:pPr algn="ctr"/>
                      <a:r>
                        <a:rPr lang="en-US" sz="2400" dirty="0"/>
                        <a:t>id</a:t>
                      </a:r>
                    </a:p>
                  </a:txBody>
                  <a:tcPr/>
                </a:tc>
                <a:tc>
                  <a:txBody>
                    <a:bodyPr/>
                    <a:lstStyle/>
                    <a:p>
                      <a:pPr algn="ctr"/>
                      <a:r>
                        <a:rPr lang="en-US" sz="2400" dirty="0" err="1"/>
                        <a:t>fname</a:t>
                      </a:r>
                      <a:endParaRPr lang="en-US" sz="2400" dirty="0"/>
                    </a:p>
                  </a:txBody>
                  <a:tcPr/>
                </a:tc>
                <a:tc>
                  <a:txBody>
                    <a:bodyPr/>
                    <a:lstStyle/>
                    <a:p>
                      <a:pPr algn="ctr"/>
                      <a:r>
                        <a:rPr lang="en-US" sz="2400" dirty="0" err="1"/>
                        <a:t>lname</a:t>
                      </a:r>
                      <a:endParaRPr lang="en-US" sz="2400" dirty="0"/>
                    </a:p>
                  </a:txBody>
                  <a:tcPr/>
                </a:tc>
                <a:tc>
                  <a:txBody>
                    <a:bodyPr/>
                    <a:lstStyle/>
                    <a:p>
                      <a:pPr algn="ctr"/>
                      <a:r>
                        <a:rPr lang="en-US" sz="2400" dirty="0"/>
                        <a:t>age</a:t>
                      </a:r>
                    </a:p>
                  </a:txBody>
                  <a:tcPr/>
                </a:tc>
                <a:tc>
                  <a:txBody>
                    <a:bodyPr/>
                    <a:lstStyle/>
                    <a:p>
                      <a:pPr algn="ctr"/>
                      <a:r>
                        <a:rPr lang="en-US" sz="2400" dirty="0" err="1"/>
                        <a:t>date_added</a:t>
                      </a:r>
                      <a:endParaRPr lang="en-US" sz="2400" dirty="0"/>
                    </a:p>
                  </a:txBody>
                  <a:tcPr/>
                </a:tc>
                <a:extLst>
                  <a:ext uri="{0D108BD9-81ED-4DB2-BD59-A6C34878D82A}">
                    <a16:rowId xmlns:a16="http://schemas.microsoft.com/office/drawing/2014/main" val="2240399848"/>
                  </a:ext>
                </a:extLst>
              </a:tr>
              <a:tr h="449600">
                <a:tc>
                  <a:txBody>
                    <a:bodyPr/>
                    <a:lstStyle/>
                    <a:p>
                      <a:pPr algn="ctr"/>
                      <a:r>
                        <a:rPr lang="en-US" sz="2400" dirty="0"/>
                        <a:t>1</a:t>
                      </a:r>
                    </a:p>
                  </a:txBody>
                  <a:tcPr/>
                </a:tc>
                <a:tc>
                  <a:txBody>
                    <a:bodyPr/>
                    <a:lstStyle/>
                    <a:p>
                      <a:pPr algn="ctr"/>
                      <a:r>
                        <a:rPr lang="en-US" sz="2400" dirty="0"/>
                        <a:t>Kiran</a:t>
                      </a:r>
                    </a:p>
                  </a:txBody>
                  <a:tcPr/>
                </a:tc>
                <a:tc>
                  <a:txBody>
                    <a:bodyPr/>
                    <a:lstStyle/>
                    <a:p>
                      <a:pPr algn="ctr"/>
                      <a:r>
                        <a:rPr lang="en-US" sz="2400" dirty="0"/>
                        <a:t>Rana</a:t>
                      </a:r>
                    </a:p>
                  </a:txBody>
                  <a:tcPr/>
                </a:tc>
                <a:tc>
                  <a:txBody>
                    <a:bodyPr/>
                    <a:lstStyle/>
                    <a:p>
                      <a:pPr algn="ctr"/>
                      <a:r>
                        <a:rPr lang="en-US" sz="2400" dirty="0"/>
                        <a:t>32</a:t>
                      </a:r>
                    </a:p>
                  </a:txBody>
                  <a:tcPr/>
                </a:tc>
                <a:tc>
                  <a:txBody>
                    <a:bodyPr/>
                    <a:lstStyle/>
                    <a:p>
                      <a:pPr algn="ctr"/>
                      <a:r>
                        <a:rPr lang="en-US" sz="2400" dirty="0" err="1"/>
                        <a:t>Dateof</a:t>
                      </a:r>
                      <a:r>
                        <a:rPr lang="en-US" sz="2400" dirty="0"/>
                        <a:t>(now())</a:t>
                      </a:r>
                    </a:p>
                  </a:txBody>
                  <a:tcPr/>
                </a:tc>
                <a:extLst>
                  <a:ext uri="{0D108BD9-81ED-4DB2-BD59-A6C34878D82A}">
                    <a16:rowId xmlns:a16="http://schemas.microsoft.com/office/drawing/2014/main" val="3164628623"/>
                  </a:ext>
                </a:extLst>
              </a:tr>
              <a:tr h="449600">
                <a:tc>
                  <a:txBody>
                    <a:bodyPr/>
                    <a:lstStyle/>
                    <a:p>
                      <a:pPr algn="ctr"/>
                      <a:r>
                        <a:rPr lang="en-US" sz="2400" dirty="0"/>
                        <a:t>2</a:t>
                      </a:r>
                    </a:p>
                  </a:txBody>
                  <a:tcPr/>
                </a:tc>
                <a:tc>
                  <a:txBody>
                    <a:bodyPr/>
                    <a:lstStyle/>
                    <a:p>
                      <a:pPr algn="ctr"/>
                      <a:r>
                        <a:rPr lang="en-US" sz="2400" dirty="0"/>
                        <a:t>Salman</a:t>
                      </a:r>
                    </a:p>
                  </a:txBody>
                  <a:tcPr/>
                </a:tc>
                <a:tc>
                  <a:txBody>
                    <a:bodyPr/>
                    <a:lstStyle/>
                    <a:p>
                      <a:pPr algn="ctr"/>
                      <a:r>
                        <a:rPr lang="en-US" sz="2400" dirty="0"/>
                        <a:t>Khan</a:t>
                      </a:r>
                    </a:p>
                  </a:txBody>
                  <a:tcPr/>
                </a:tc>
                <a:tc>
                  <a:txBody>
                    <a:bodyPr/>
                    <a:lstStyle/>
                    <a:p>
                      <a:pPr algn="ctr"/>
                      <a:r>
                        <a:rPr lang="en-US" sz="2400" dirty="0"/>
                        <a:t>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t>Dateof</a:t>
                      </a:r>
                      <a:r>
                        <a:rPr lang="en-US" sz="2400" dirty="0"/>
                        <a:t>(now())</a:t>
                      </a:r>
                    </a:p>
                  </a:txBody>
                  <a:tcPr/>
                </a:tc>
                <a:extLst>
                  <a:ext uri="{0D108BD9-81ED-4DB2-BD59-A6C34878D82A}">
                    <a16:rowId xmlns:a16="http://schemas.microsoft.com/office/drawing/2014/main" val="313007140"/>
                  </a:ext>
                </a:extLst>
              </a:tr>
              <a:tr h="449600">
                <a:tc>
                  <a:txBody>
                    <a:bodyPr/>
                    <a:lstStyle/>
                    <a:p>
                      <a:pPr algn="ctr"/>
                      <a:r>
                        <a:rPr lang="en-US" sz="2400" dirty="0"/>
                        <a:t>3</a:t>
                      </a:r>
                    </a:p>
                  </a:txBody>
                  <a:tcPr/>
                </a:tc>
                <a:tc>
                  <a:txBody>
                    <a:bodyPr/>
                    <a:lstStyle/>
                    <a:p>
                      <a:pPr algn="ctr"/>
                      <a:r>
                        <a:rPr lang="en-US" sz="2400" dirty="0"/>
                        <a:t>Katrina</a:t>
                      </a:r>
                    </a:p>
                  </a:txBody>
                  <a:tcPr/>
                </a:tc>
                <a:tc>
                  <a:txBody>
                    <a:bodyPr/>
                    <a:lstStyle/>
                    <a:p>
                      <a:pPr algn="ctr"/>
                      <a:r>
                        <a:rPr lang="en-US" sz="2400" dirty="0"/>
                        <a:t>Kaif</a:t>
                      </a:r>
                    </a:p>
                  </a:txBody>
                  <a:tcPr/>
                </a:tc>
                <a:tc>
                  <a:txBody>
                    <a:bodyPr/>
                    <a:lstStyle/>
                    <a:p>
                      <a:pPr algn="ctr"/>
                      <a:r>
                        <a:rPr lang="en-US" sz="2400" dirty="0"/>
                        <a:t>35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t>Dateof</a:t>
                      </a:r>
                      <a:r>
                        <a:rPr lang="en-US" sz="2400" dirty="0"/>
                        <a:t>(now())</a:t>
                      </a:r>
                    </a:p>
                  </a:txBody>
                  <a:tcPr/>
                </a:tc>
                <a:extLst>
                  <a:ext uri="{0D108BD9-81ED-4DB2-BD59-A6C34878D82A}">
                    <a16:rowId xmlns:a16="http://schemas.microsoft.com/office/drawing/2014/main" val="237885554"/>
                  </a:ext>
                </a:extLst>
              </a:tr>
            </a:tbl>
          </a:graphicData>
        </a:graphic>
      </p:graphicFrame>
    </p:spTree>
    <p:extLst>
      <p:ext uri="{BB962C8B-B14F-4D97-AF65-F5344CB8AC3E}">
        <p14:creationId xmlns:p14="http://schemas.microsoft.com/office/powerpoint/2010/main" val="3105303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D7BD-D8D7-4838-984B-26AFF4FC6D06}"/>
              </a:ext>
            </a:extLst>
          </p:cNvPr>
          <p:cNvSpPr>
            <a:spLocks noGrp="1"/>
          </p:cNvSpPr>
          <p:nvPr>
            <p:ph type="title"/>
          </p:nvPr>
        </p:nvSpPr>
        <p:spPr/>
        <p:txBody>
          <a:bodyPr/>
          <a:lstStyle/>
          <a:p>
            <a:r>
              <a:rPr lang="en-US" dirty="0"/>
              <a:t>Update “Kiran” to “Aarush”</a:t>
            </a:r>
          </a:p>
        </p:txBody>
      </p:sp>
      <p:pic>
        <p:nvPicPr>
          <p:cNvPr id="5" name="Content Placeholder 4">
            <a:extLst>
              <a:ext uri="{FF2B5EF4-FFF2-40B4-BE49-F238E27FC236}">
                <a16:creationId xmlns:a16="http://schemas.microsoft.com/office/drawing/2014/main" id="{B052D123-D1F9-4CE6-B0E2-09026C9AE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189" y="1906280"/>
            <a:ext cx="7521619" cy="1172524"/>
          </a:xfrm>
        </p:spPr>
      </p:pic>
      <p:pic>
        <p:nvPicPr>
          <p:cNvPr id="7" name="Picture 6" descr="A close up of a screen&#10;&#10;Description automatically generated">
            <a:extLst>
              <a:ext uri="{FF2B5EF4-FFF2-40B4-BE49-F238E27FC236}">
                <a16:creationId xmlns:a16="http://schemas.microsoft.com/office/drawing/2014/main" id="{D39F92CE-05AA-4B0C-8A83-C3D6D5340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929" y="3644824"/>
            <a:ext cx="8885127" cy="2276583"/>
          </a:xfrm>
          <a:prstGeom prst="rect">
            <a:avLst/>
          </a:prstGeom>
        </p:spPr>
      </p:pic>
    </p:spTree>
    <p:extLst>
      <p:ext uri="{BB962C8B-B14F-4D97-AF65-F5344CB8AC3E}">
        <p14:creationId xmlns:p14="http://schemas.microsoft.com/office/powerpoint/2010/main" val="11322649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0B67-D4DB-4E78-B9F7-7FC9E46C5552}"/>
              </a:ext>
            </a:extLst>
          </p:cNvPr>
          <p:cNvSpPr>
            <a:spLocks noGrp="1"/>
          </p:cNvSpPr>
          <p:nvPr>
            <p:ph type="title"/>
          </p:nvPr>
        </p:nvSpPr>
        <p:spPr/>
        <p:txBody>
          <a:bodyPr/>
          <a:lstStyle/>
          <a:p>
            <a:r>
              <a:rPr lang="en-US"/>
              <a:t>Delete</a:t>
            </a:r>
            <a:endParaRPr lang="en-US" dirty="0"/>
          </a:p>
        </p:txBody>
      </p:sp>
      <p:pic>
        <p:nvPicPr>
          <p:cNvPr id="5" name="Content Placeholder 4">
            <a:extLst>
              <a:ext uri="{FF2B5EF4-FFF2-40B4-BE49-F238E27FC236}">
                <a16:creationId xmlns:a16="http://schemas.microsoft.com/office/drawing/2014/main" id="{5C58A071-6AC3-428A-9967-C3FFD7F4A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543" y="2292646"/>
            <a:ext cx="10437257" cy="2742083"/>
          </a:xfrm>
        </p:spPr>
      </p:pic>
    </p:spTree>
    <p:extLst>
      <p:ext uri="{BB962C8B-B14F-4D97-AF65-F5344CB8AC3E}">
        <p14:creationId xmlns:p14="http://schemas.microsoft.com/office/powerpoint/2010/main" val="11227093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7808-E3BD-4FAB-A2D8-C46035DB4C72}"/>
              </a:ext>
            </a:extLst>
          </p:cNvPr>
          <p:cNvSpPr>
            <a:spLocks noGrp="1"/>
          </p:cNvSpPr>
          <p:nvPr>
            <p:ph type="title"/>
          </p:nvPr>
        </p:nvSpPr>
        <p:spPr/>
        <p:txBody>
          <a:bodyPr/>
          <a:lstStyle/>
          <a:p>
            <a:r>
              <a:rPr lang="en-US" dirty="0"/>
              <a:t>Drop Table</a:t>
            </a:r>
          </a:p>
        </p:txBody>
      </p:sp>
      <p:sp>
        <p:nvSpPr>
          <p:cNvPr id="3" name="Content Placeholder 2">
            <a:extLst>
              <a:ext uri="{FF2B5EF4-FFF2-40B4-BE49-F238E27FC236}">
                <a16:creationId xmlns:a16="http://schemas.microsoft.com/office/drawing/2014/main" id="{3521C273-E0E7-4D09-A7E3-81C17273536D}"/>
              </a:ext>
            </a:extLst>
          </p:cNvPr>
          <p:cNvSpPr>
            <a:spLocks noGrp="1"/>
          </p:cNvSpPr>
          <p:nvPr>
            <p:ph idx="1"/>
          </p:nvPr>
        </p:nvSpPr>
        <p:spPr/>
        <p:txBody>
          <a:bodyPr/>
          <a:lstStyle/>
          <a:p>
            <a:r>
              <a:rPr lang="en-US" dirty="0">
                <a:highlight>
                  <a:srgbClr val="FFFF00"/>
                </a:highlight>
              </a:rPr>
              <a:t>Drop table &lt;&lt;</a:t>
            </a:r>
            <a:r>
              <a:rPr lang="en-US" dirty="0" err="1">
                <a:highlight>
                  <a:srgbClr val="FFFF00"/>
                </a:highlight>
              </a:rPr>
              <a:t>tablename</a:t>
            </a:r>
            <a:r>
              <a:rPr lang="en-US" dirty="0">
                <a:highlight>
                  <a:srgbClr val="FFFF00"/>
                </a:highlight>
              </a:rPr>
              <a:t>&gt;&gt;</a:t>
            </a:r>
          </a:p>
          <a:p>
            <a:r>
              <a:rPr lang="en-US" dirty="0" err="1"/>
              <a:t>e.g</a:t>
            </a:r>
            <a:r>
              <a:rPr lang="en-US" dirty="0"/>
              <a:t> drop table test</a:t>
            </a:r>
          </a:p>
        </p:txBody>
      </p:sp>
      <p:pic>
        <p:nvPicPr>
          <p:cNvPr id="5" name="Picture 4">
            <a:extLst>
              <a:ext uri="{FF2B5EF4-FFF2-40B4-BE49-F238E27FC236}">
                <a16:creationId xmlns:a16="http://schemas.microsoft.com/office/drawing/2014/main" id="{5995FABE-4DFC-4D58-B784-7AB4F1CD7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15" y="3737343"/>
            <a:ext cx="5310719" cy="1912809"/>
          </a:xfrm>
          <a:prstGeom prst="rect">
            <a:avLst/>
          </a:prstGeom>
        </p:spPr>
      </p:pic>
      <p:pic>
        <p:nvPicPr>
          <p:cNvPr id="7" name="Picture 6">
            <a:extLst>
              <a:ext uri="{FF2B5EF4-FFF2-40B4-BE49-F238E27FC236}">
                <a16:creationId xmlns:a16="http://schemas.microsoft.com/office/drawing/2014/main" id="{84FFDB5F-1B74-45AC-9D6E-143396F21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795" y="4001294"/>
            <a:ext cx="3307839" cy="463598"/>
          </a:xfrm>
          <a:prstGeom prst="rect">
            <a:avLst/>
          </a:prstGeom>
        </p:spPr>
      </p:pic>
      <p:sp>
        <p:nvSpPr>
          <p:cNvPr id="9" name="TextBox 8">
            <a:extLst>
              <a:ext uri="{FF2B5EF4-FFF2-40B4-BE49-F238E27FC236}">
                <a16:creationId xmlns:a16="http://schemas.microsoft.com/office/drawing/2014/main" id="{BEF1BBC4-271B-4B9B-B37A-EF95FBD2C986}"/>
              </a:ext>
            </a:extLst>
          </p:cNvPr>
          <p:cNvSpPr txBox="1"/>
          <p:nvPr/>
        </p:nvSpPr>
        <p:spPr>
          <a:xfrm>
            <a:off x="838200" y="3244334"/>
            <a:ext cx="2648303" cy="369332"/>
          </a:xfrm>
          <a:prstGeom prst="rect">
            <a:avLst/>
          </a:prstGeom>
          <a:noFill/>
        </p:spPr>
        <p:txBody>
          <a:bodyPr wrap="square" rtlCol="0">
            <a:spAutoFit/>
          </a:bodyPr>
          <a:lstStyle/>
          <a:p>
            <a:r>
              <a:rPr lang="en-US" dirty="0" err="1"/>
              <a:t>Goto</a:t>
            </a:r>
            <a:r>
              <a:rPr lang="en-US" dirty="0"/>
              <a:t> </a:t>
            </a:r>
            <a:r>
              <a:rPr lang="en-US" dirty="0">
                <a:highlight>
                  <a:srgbClr val="FFFF00"/>
                </a:highlight>
              </a:rPr>
              <a:t>Data-&gt;bin folder</a:t>
            </a:r>
          </a:p>
        </p:txBody>
      </p:sp>
      <p:sp>
        <p:nvSpPr>
          <p:cNvPr id="10" name="TextBox 9">
            <a:extLst>
              <a:ext uri="{FF2B5EF4-FFF2-40B4-BE49-F238E27FC236}">
                <a16:creationId xmlns:a16="http://schemas.microsoft.com/office/drawing/2014/main" id="{948C3286-A12F-46EB-A672-3B1C291F6C9F}"/>
              </a:ext>
            </a:extLst>
          </p:cNvPr>
          <p:cNvSpPr txBox="1"/>
          <p:nvPr/>
        </p:nvSpPr>
        <p:spPr>
          <a:xfrm>
            <a:off x="8276562" y="3186260"/>
            <a:ext cx="2648303" cy="369332"/>
          </a:xfrm>
          <a:prstGeom prst="rect">
            <a:avLst/>
          </a:prstGeom>
          <a:noFill/>
        </p:spPr>
        <p:txBody>
          <a:bodyPr wrap="square" rtlCol="0">
            <a:spAutoFit/>
          </a:bodyPr>
          <a:lstStyle/>
          <a:p>
            <a:r>
              <a:rPr lang="en-US" dirty="0">
                <a:highlight>
                  <a:srgbClr val="FFFF00"/>
                </a:highlight>
              </a:rPr>
              <a:t>Snapshot folder</a:t>
            </a:r>
          </a:p>
        </p:txBody>
      </p:sp>
      <p:sp>
        <p:nvSpPr>
          <p:cNvPr id="11" name="Arrow: Right 10">
            <a:extLst>
              <a:ext uri="{FF2B5EF4-FFF2-40B4-BE49-F238E27FC236}">
                <a16:creationId xmlns:a16="http://schemas.microsoft.com/office/drawing/2014/main" id="{7BF78962-8299-4B4A-957C-36BDFC7B20D6}"/>
              </a:ext>
            </a:extLst>
          </p:cNvPr>
          <p:cNvSpPr/>
          <p:nvPr/>
        </p:nvSpPr>
        <p:spPr>
          <a:xfrm>
            <a:off x="6050281" y="4091233"/>
            <a:ext cx="1679698" cy="301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900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A9D9-79EA-4123-899E-A3BDF40DE1C0}"/>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01CB9DA6-6CE5-46CA-B477-D12F4B46A753}"/>
              </a:ext>
            </a:extLst>
          </p:cNvPr>
          <p:cNvSpPr>
            <a:spLocks noGrp="1"/>
          </p:cNvSpPr>
          <p:nvPr>
            <p:ph idx="1"/>
          </p:nvPr>
        </p:nvSpPr>
        <p:spPr/>
        <p:txBody>
          <a:bodyPr>
            <a:normAutofit/>
          </a:bodyPr>
          <a:lstStyle/>
          <a:p>
            <a:pPr marL="0" indent="0">
              <a:buNone/>
            </a:pPr>
            <a:r>
              <a:rPr lang="en-US" sz="3600" dirty="0"/>
              <a:t>CQL supports 3 kind of collections:</a:t>
            </a:r>
          </a:p>
          <a:p>
            <a:pPr marL="914400" lvl="1" indent="-457200">
              <a:buAutoNum type="arabicPeriod"/>
            </a:pPr>
            <a:r>
              <a:rPr lang="en-US" sz="3200" dirty="0"/>
              <a:t>Maps</a:t>
            </a:r>
          </a:p>
          <a:p>
            <a:pPr marL="914400" lvl="1" indent="-457200">
              <a:buAutoNum type="arabicPeriod"/>
            </a:pPr>
            <a:r>
              <a:rPr lang="en-US" sz="3200" dirty="0"/>
              <a:t>Sets</a:t>
            </a:r>
          </a:p>
          <a:p>
            <a:pPr marL="914400" lvl="1" indent="-457200">
              <a:buAutoNum type="arabicPeriod"/>
            </a:pPr>
            <a:r>
              <a:rPr lang="en-US" sz="3200" dirty="0"/>
              <a:t>Lists</a:t>
            </a:r>
          </a:p>
        </p:txBody>
      </p:sp>
    </p:spTree>
    <p:extLst>
      <p:ext uri="{BB962C8B-B14F-4D97-AF65-F5344CB8AC3E}">
        <p14:creationId xmlns:p14="http://schemas.microsoft.com/office/powerpoint/2010/main" val="6868543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E5C5-1617-485A-BE56-EA5911C9909B}"/>
              </a:ext>
            </a:extLst>
          </p:cNvPr>
          <p:cNvSpPr>
            <a:spLocks noGrp="1"/>
          </p:cNvSpPr>
          <p:nvPr>
            <p:ph type="title"/>
          </p:nvPr>
        </p:nvSpPr>
        <p:spPr/>
        <p:txBody>
          <a:bodyPr/>
          <a:lstStyle/>
          <a:p>
            <a:r>
              <a:rPr lang="en-US" dirty="0"/>
              <a:t>1. Maps</a:t>
            </a:r>
          </a:p>
        </p:txBody>
      </p:sp>
      <p:sp>
        <p:nvSpPr>
          <p:cNvPr id="3" name="Content Placeholder 2">
            <a:extLst>
              <a:ext uri="{FF2B5EF4-FFF2-40B4-BE49-F238E27FC236}">
                <a16:creationId xmlns:a16="http://schemas.microsoft.com/office/drawing/2014/main" id="{D6497C8B-9E90-4AE0-8EE3-5B9628F1B8D4}"/>
              </a:ext>
            </a:extLst>
          </p:cNvPr>
          <p:cNvSpPr>
            <a:spLocks noGrp="1"/>
          </p:cNvSpPr>
          <p:nvPr>
            <p:ph idx="1"/>
          </p:nvPr>
        </p:nvSpPr>
        <p:spPr/>
        <p:txBody>
          <a:bodyPr/>
          <a:lstStyle/>
          <a:p>
            <a:r>
              <a:rPr lang="en-US" dirty="0"/>
              <a:t>A Map is a (sorted) set of key-value pairs, where keys are unique and the map is sorted by its keys. </a:t>
            </a:r>
          </a:p>
        </p:txBody>
      </p:sp>
      <p:pic>
        <p:nvPicPr>
          <p:cNvPr id="5" name="Picture 4" descr="A picture containing knife&#10;&#10;Description automatically generated">
            <a:extLst>
              <a:ext uri="{FF2B5EF4-FFF2-40B4-BE49-F238E27FC236}">
                <a16:creationId xmlns:a16="http://schemas.microsoft.com/office/drawing/2014/main" id="{CF8EB5E2-D266-44B9-BCC1-1FAD28F10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67244"/>
            <a:ext cx="7747109" cy="1651480"/>
          </a:xfrm>
          <a:prstGeom prst="rect">
            <a:avLst/>
          </a:prstGeom>
        </p:spPr>
      </p:pic>
      <p:pic>
        <p:nvPicPr>
          <p:cNvPr id="7" name="Picture 6" descr="A picture containing knife&#10;&#10;Description automatically generated">
            <a:extLst>
              <a:ext uri="{FF2B5EF4-FFF2-40B4-BE49-F238E27FC236}">
                <a16:creationId xmlns:a16="http://schemas.microsoft.com/office/drawing/2014/main" id="{93616A13-A7B9-4698-BD36-B1C929B28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809161"/>
            <a:ext cx="11197725" cy="1758239"/>
          </a:xfrm>
          <a:prstGeom prst="rect">
            <a:avLst/>
          </a:prstGeom>
        </p:spPr>
      </p:pic>
    </p:spTree>
    <p:extLst>
      <p:ext uri="{BB962C8B-B14F-4D97-AF65-F5344CB8AC3E}">
        <p14:creationId xmlns:p14="http://schemas.microsoft.com/office/powerpoint/2010/main" val="174799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2A55-7919-48A1-8CA3-654B8F0B3EB5}"/>
              </a:ext>
            </a:extLst>
          </p:cNvPr>
          <p:cNvSpPr>
            <a:spLocks noGrp="1"/>
          </p:cNvSpPr>
          <p:nvPr>
            <p:ph type="title"/>
          </p:nvPr>
        </p:nvSpPr>
        <p:spPr/>
        <p:txBody>
          <a:bodyPr/>
          <a:lstStyle/>
          <a:p>
            <a:r>
              <a:rPr lang="en-US" dirty="0"/>
              <a:t>Google Big Table</a:t>
            </a:r>
          </a:p>
        </p:txBody>
      </p:sp>
      <p:sp>
        <p:nvSpPr>
          <p:cNvPr id="3" name="Content Placeholder 2">
            <a:extLst>
              <a:ext uri="{FF2B5EF4-FFF2-40B4-BE49-F238E27FC236}">
                <a16:creationId xmlns:a16="http://schemas.microsoft.com/office/drawing/2014/main" id="{681EC5F0-5F26-4E50-9FCB-D8514CEE7A63}"/>
              </a:ext>
            </a:extLst>
          </p:cNvPr>
          <p:cNvSpPr>
            <a:spLocks noGrp="1"/>
          </p:cNvSpPr>
          <p:nvPr>
            <p:ph idx="1"/>
          </p:nvPr>
        </p:nvSpPr>
        <p:spPr/>
        <p:txBody>
          <a:bodyPr/>
          <a:lstStyle/>
          <a:p>
            <a:r>
              <a:rPr lang="en-US" dirty="0"/>
              <a:t>Google invented BigTable to store the massive amount of semi-structured data it was generating.</a:t>
            </a:r>
          </a:p>
          <a:p>
            <a:r>
              <a:rPr lang="en-US" dirty="0"/>
              <a:t>Basic model store items indexed by (</a:t>
            </a:r>
            <a:r>
              <a:rPr lang="en-US" dirty="0" err="1"/>
              <a:t>rowkey,columnkey</a:t>
            </a:r>
            <a:r>
              <a:rPr lang="en-US" dirty="0"/>
              <a:t>) pair plus a time stamp.</a:t>
            </a:r>
          </a:p>
          <a:p>
            <a:r>
              <a:rPr lang="en-US" dirty="0"/>
              <a:t>Item with the same </a:t>
            </a:r>
            <a:r>
              <a:rPr lang="en-US" dirty="0" err="1"/>
              <a:t>rowkey</a:t>
            </a:r>
            <a:r>
              <a:rPr lang="en-US" dirty="0"/>
              <a:t> </a:t>
            </a:r>
            <a:r>
              <a:rPr lang="en-US" dirty="0" err="1"/>
              <a:t>referes</a:t>
            </a:r>
            <a:r>
              <a:rPr lang="en-US" dirty="0"/>
              <a:t> to the same thing – like row in a normal table.</a:t>
            </a:r>
          </a:p>
          <a:p>
            <a:r>
              <a:rPr lang="en-US" dirty="0"/>
              <a:t>Column key can vary from row to row.</a:t>
            </a:r>
          </a:p>
        </p:txBody>
      </p:sp>
    </p:spTree>
    <p:extLst>
      <p:ext uri="{BB962C8B-B14F-4D97-AF65-F5344CB8AC3E}">
        <p14:creationId xmlns:p14="http://schemas.microsoft.com/office/powerpoint/2010/main" val="21115667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64E4-0930-4D05-AC01-87A60CD78112}"/>
              </a:ext>
            </a:extLst>
          </p:cNvPr>
          <p:cNvSpPr>
            <a:spLocks noGrp="1"/>
          </p:cNvSpPr>
          <p:nvPr>
            <p:ph type="title"/>
          </p:nvPr>
        </p:nvSpPr>
        <p:spPr/>
        <p:txBody>
          <a:bodyPr/>
          <a:lstStyle/>
          <a:p>
            <a:r>
              <a:rPr lang="en-US" dirty="0"/>
              <a:t>Update and Delete in Map</a:t>
            </a:r>
          </a:p>
        </p:txBody>
      </p:sp>
      <p:pic>
        <p:nvPicPr>
          <p:cNvPr id="5" name="Content Placeholder 4" descr="A screenshot of a cell phone&#10;&#10;Description automatically generated">
            <a:extLst>
              <a:ext uri="{FF2B5EF4-FFF2-40B4-BE49-F238E27FC236}">
                <a16:creationId xmlns:a16="http://schemas.microsoft.com/office/drawing/2014/main" id="{7CA90592-EE56-4783-B235-CED9F5F8C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011076"/>
            <a:ext cx="11659806" cy="3587291"/>
          </a:xfrm>
        </p:spPr>
      </p:pic>
    </p:spTree>
    <p:extLst>
      <p:ext uri="{BB962C8B-B14F-4D97-AF65-F5344CB8AC3E}">
        <p14:creationId xmlns:p14="http://schemas.microsoft.com/office/powerpoint/2010/main" val="31924901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6B1B-8C64-48D9-BD98-181E00CACBC4}"/>
              </a:ext>
            </a:extLst>
          </p:cNvPr>
          <p:cNvSpPr>
            <a:spLocks noGrp="1"/>
          </p:cNvSpPr>
          <p:nvPr>
            <p:ph type="title"/>
          </p:nvPr>
        </p:nvSpPr>
        <p:spPr/>
        <p:txBody>
          <a:bodyPr/>
          <a:lstStyle/>
          <a:p>
            <a:r>
              <a:rPr lang="en-US" dirty="0"/>
              <a:t>2. Sets</a:t>
            </a:r>
          </a:p>
        </p:txBody>
      </p:sp>
      <p:pic>
        <p:nvPicPr>
          <p:cNvPr id="5" name="Content Placeholder 4" descr="A screenshot of a cell phone&#10;&#10;Description automatically generated">
            <a:extLst>
              <a:ext uri="{FF2B5EF4-FFF2-40B4-BE49-F238E27FC236}">
                <a16:creationId xmlns:a16="http://schemas.microsoft.com/office/drawing/2014/main" id="{322AB3D8-82E0-4FD1-AE4F-918EF8429C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2009"/>
            <a:ext cx="6412922" cy="1826991"/>
          </a:xfrm>
        </p:spPr>
      </p:pic>
      <p:pic>
        <p:nvPicPr>
          <p:cNvPr id="7" name="Picture 6" descr="A screenshot of a cell phone&#10;&#10;Description automatically generated">
            <a:extLst>
              <a:ext uri="{FF2B5EF4-FFF2-40B4-BE49-F238E27FC236}">
                <a16:creationId xmlns:a16="http://schemas.microsoft.com/office/drawing/2014/main" id="{2EDD81B0-7F08-4C4D-A62F-218F85E40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233" y="3875045"/>
            <a:ext cx="10439946" cy="1826991"/>
          </a:xfrm>
          <a:prstGeom prst="rect">
            <a:avLst/>
          </a:prstGeom>
        </p:spPr>
      </p:pic>
    </p:spTree>
    <p:extLst>
      <p:ext uri="{BB962C8B-B14F-4D97-AF65-F5344CB8AC3E}">
        <p14:creationId xmlns:p14="http://schemas.microsoft.com/office/powerpoint/2010/main" val="9015318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250E-52E5-404D-A9D2-7544BF9C3EC1}"/>
              </a:ext>
            </a:extLst>
          </p:cNvPr>
          <p:cNvSpPr>
            <a:spLocks noGrp="1"/>
          </p:cNvSpPr>
          <p:nvPr>
            <p:ph type="title"/>
          </p:nvPr>
        </p:nvSpPr>
        <p:spPr/>
        <p:txBody>
          <a:bodyPr/>
          <a:lstStyle/>
          <a:p>
            <a:r>
              <a:rPr lang="en-US" dirty="0"/>
              <a:t>Update and Delete</a:t>
            </a:r>
          </a:p>
        </p:txBody>
      </p:sp>
      <p:pic>
        <p:nvPicPr>
          <p:cNvPr id="5" name="Content Placeholder 4" descr="A screenshot of a cell phone&#10;&#10;Description automatically generated">
            <a:extLst>
              <a:ext uri="{FF2B5EF4-FFF2-40B4-BE49-F238E27FC236}">
                <a16:creationId xmlns:a16="http://schemas.microsoft.com/office/drawing/2014/main" id="{736CC9AC-3862-46B2-B411-FD155BE63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2050979"/>
            <a:ext cx="11400388" cy="3425895"/>
          </a:xfrm>
        </p:spPr>
      </p:pic>
    </p:spTree>
    <p:extLst>
      <p:ext uri="{BB962C8B-B14F-4D97-AF65-F5344CB8AC3E}">
        <p14:creationId xmlns:p14="http://schemas.microsoft.com/office/powerpoint/2010/main" val="13854747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78D7-8BA5-427A-80D1-C696ED57078F}"/>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013BD8E6-AA3E-433C-B1F6-05DCDB2608DB}"/>
              </a:ext>
            </a:extLst>
          </p:cNvPr>
          <p:cNvSpPr>
            <a:spLocks noGrp="1"/>
          </p:cNvSpPr>
          <p:nvPr>
            <p:ph idx="1"/>
          </p:nvPr>
        </p:nvSpPr>
        <p:spPr/>
        <p:txBody>
          <a:bodyPr/>
          <a:lstStyle/>
          <a:p>
            <a:r>
              <a:rPr lang="en-US" dirty="0"/>
              <a:t>A list is a (sorted) collection of non-unique values where elements are ordered by there position in the list.</a:t>
            </a:r>
          </a:p>
        </p:txBody>
      </p:sp>
      <p:pic>
        <p:nvPicPr>
          <p:cNvPr id="5" name="Picture 4" descr="A screenshot of a cell phone&#10;&#10;Description automatically generated">
            <a:extLst>
              <a:ext uri="{FF2B5EF4-FFF2-40B4-BE49-F238E27FC236}">
                <a16:creationId xmlns:a16="http://schemas.microsoft.com/office/drawing/2014/main" id="{42628529-C18F-48AC-8361-10D8AF54C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751" y="2743722"/>
            <a:ext cx="5027728" cy="178065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BF4CBE5-CCD6-469E-928C-022D44266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751" y="4705627"/>
            <a:ext cx="7826469" cy="1695173"/>
          </a:xfrm>
          <a:prstGeom prst="rect">
            <a:avLst/>
          </a:prstGeom>
        </p:spPr>
      </p:pic>
    </p:spTree>
    <p:extLst>
      <p:ext uri="{BB962C8B-B14F-4D97-AF65-F5344CB8AC3E}">
        <p14:creationId xmlns:p14="http://schemas.microsoft.com/office/powerpoint/2010/main" val="3959666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00B6-75C9-47AC-87F2-FF195C5DCEEC}"/>
              </a:ext>
            </a:extLst>
          </p:cNvPr>
          <p:cNvSpPr>
            <a:spLocks noGrp="1"/>
          </p:cNvSpPr>
          <p:nvPr>
            <p:ph type="title"/>
          </p:nvPr>
        </p:nvSpPr>
        <p:spPr/>
        <p:txBody>
          <a:bodyPr/>
          <a:lstStyle/>
          <a:p>
            <a:r>
              <a:rPr lang="en-US" dirty="0"/>
              <a:t>Updating List</a:t>
            </a:r>
          </a:p>
        </p:txBody>
      </p:sp>
      <p:pic>
        <p:nvPicPr>
          <p:cNvPr id="5" name="Content Placeholder 4" descr="A screenshot of a cell phone&#10;&#10;Description automatically generated">
            <a:extLst>
              <a:ext uri="{FF2B5EF4-FFF2-40B4-BE49-F238E27FC236}">
                <a16:creationId xmlns:a16="http://schemas.microsoft.com/office/drawing/2014/main" id="{6C2E513A-61BE-43DA-967D-EDDADBAA5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275" y="2148723"/>
            <a:ext cx="10069222" cy="3023351"/>
          </a:xfrm>
        </p:spPr>
      </p:pic>
    </p:spTree>
    <p:extLst>
      <p:ext uri="{BB962C8B-B14F-4D97-AF65-F5344CB8AC3E}">
        <p14:creationId xmlns:p14="http://schemas.microsoft.com/office/powerpoint/2010/main" val="32071820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FB57-2203-4A98-9AF0-3BBEE14CBF7C}"/>
              </a:ext>
            </a:extLst>
          </p:cNvPr>
          <p:cNvSpPr>
            <a:spLocks noGrp="1"/>
          </p:cNvSpPr>
          <p:nvPr>
            <p:ph type="title"/>
          </p:nvPr>
        </p:nvSpPr>
        <p:spPr/>
        <p:txBody>
          <a:bodyPr/>
          <a:lstStyle/>
          <a:p>
            <a:r>
              <a:rPr lang="en-US" dirty="0"/>
              <a:t>Deleting List</a:t>
            </a:r>
          </a:p>
        </p:txBody>
      </p:sp>
      <p:pic>
        <p:nvPicPr>
          <p:cNvPr id="5" name="Content Placeholder 4" descr="A screenshot of a cell phone&#10;&#10;Description automatically generated">
            <a:extLst>
              <a:ext uri="{FF2B5EF4-FFF2-40B4-BE49-F238E27FC236}">
                <a16:creationId xmlns:a16="http://schemas.microsoft.com/office/drawing/2014/main" id="{0723E6A3-CBF8-4F58-9CEE-EF28D9033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437" y="1837072"/>
            <a:ext cx="10776926" cy="3925553"/>
          </a:xfrm>
        </p:spPr>
      </p:pic>
    </p:spTree>
    <p:extLst>
      <p:ext uri="{BB962C8B-B14F-4D97-AF65-F5344CB8AC3E}">
        <p14:creationId xmlns:p14="http://schemas.microsoft.com/office/powerpoint/2010/main" val="15222988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056D-DBD4-49DE-97AE-2504CE0582CD}"/>
              </a:ext>
            </a:extLst>
          </p:cNvPr>
          <p:cNvSpPr>
            <a:spLocks noGrp="1"/>
          </p:cNvSpPr>
          <p:nvPr>
            <p:ph type="title"/>
          </p:nvPr>
        </p:nvSpPr>
        <p:spPr/>
        <p:txBody>
          <a:bodyPr/>
          <a:lstStyle/>
          <a:p>
            <a:r>
              <a:rPr lang="en-US" dirty="0"/>
              <a:t>UUID (Universally unique identifier)</a:t>
            </a:r>
          </a:p>
        </p:txBody>
      </p:sp>
      <p:sp>
        <p:nvSpPr>
          <p:cNvPr id="3" name="Content Placeholder 2">
            <a:extLst>
              <a:ext uri="{FF2B5EF4-FFF2-40B4-BE49-F238E27FC236}">
                <a16:creationId xmlns:a16="http://schemas.microsoft.com/office/drawing/2014/main" id="{1E734403-16C6-43F9-85AF-FCFB1EC4933D}"/>
              </a:ext>
            </a:extLst>
          </p:cNvPr>
          <p:cNvSpPr>
            <a:spLocks noGrp="1"/>
          </p:cNvSpPr>
          <p:nvPr>
            <p:ph idx="1"/>
          </p:nvPr>
        </p:nvSpPr>
        <p:spPr/>
        <p:txBody>
          <a:bodyPr/>
          <a:lstStyle/>
          <a:p>
            <a:r>
              <a:rPr lang="en-US" dirty="0"/>
              <a:t>A Universally unique identifier is a </a:t>
            </a:r>
            <a:r>
              <a:rPr lang="en-US" dirty="0">
                <a:highlight>
                  <a:srgbClr val="FFFF00"/>
                </a:highlight>
              </a:rPr>
              <a:t>128-bit</a:t>
            </a:r>
            <a:r>
              <a:rPr lang="en-US" dirty="0"/>
              <a:t> number used to identify information in computer systems.</a:t>
            </a:r>
          </a:p>
          <a:p>
            <a:r>
              <a:rPr lang="en-US" dirty="0"/>
              <a:t>It takes no parameter and generates a random Type-4 UUID suitable for use in Insert and Update statements;</a:t>
            </a:r>
          </a:p>
          <a:p>
            <a:endParaRPr lang="en-US" dirty="0"/>
          </a:p>
        </p:txBody>
      </p:sp>
      <p:pic>
        <p:nvPicPr>
          <p:cNvPr id="4" name="Content Placeholder 4" descr="A close up of a screen&#10;&#10;Description automatically generated">
            <a:extLst>
              <a:ext uri="{FF2B5EF4-FFF2-40B4-BE49-F238E27FC236}">
                <a16:creationId xmlns:a16="http://schemas.microsoft.com/office/drawing/2014/main" id="{02F66BEC-9F25-48C8-852D-223787B67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294" y="4192677"/>
            <a:ext cx="9957530" cy="1601634"/>
          </a:xfrm>
          <a:prstGeom prst="rect">
            <a:avLst/>
          </a:prstGeom>
        </p:spPr>
      </p:pic>
    </p:spTree>
    <p:extLst>
      <p:ext uri="{BB962C8B-B14F-4D97-AF65-F5344CB8AC3E}">
        <p14:creationId xmlns:p14="http://schemas.microsoft.com/office/powerpoint/2010/main" val="107809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AF70-F155-476B-B17D-3782BB36CD28}"/>
              </a:ext>
            </a:extLst>
          </p:cNvPr>
          <p:cNvSpPr>
            <a:spLocks noGrp="1"/>
          </p:cNvSpPr>
          <p:nvPr>
            <p:ph type="title"/>
          </p:nvPr>
        </p:nvSpPr>
        <p:spPr/>
        <p:txBody>
          <a:bodyPr/>
          <a:lstStyle/>
          <a:p>
            <a:r>
              <a:rPr lang="en-US" dirty="0"/>
              <a:t>UUID Versions</a:t>
            </a:r>
          </a:p>
        </p:txBody>
      </p:sp>
      <p:sp>
        <p:nvSpPr>
          <p:cNvPr id="3" name="Content Placeholder 2">
            <a:extLst>
              <a:ext uri="{FF2B5EF4-FFF2-40B4-BE49-F238E27FC236}">
                <a16:creationId xmlns:a16="http://schemas.microsoft.com/office/drawing/2014/main" id="{428C3237-1DEA-4D7D-8A7C-E269BD9996CE}"/>
              </a:ext>
            </a:extLst>
          </p:cNvPr>
          <p:cNvSpPr>
            <a:spLocks noGrp="1"/>
          </p:cNvSpPr>
          <p:nvPr>
            <p:ph idx="1"/>
          </p:nvPr>
        </p:nvSpPr>
        <p:spPr/>
        <p:txBody>
          <a:bodyPr/>
          <a:lstStyle/>
          <a:p>
            <a:pPr marL="514350" indent="-514350">
              <a:buFont typeface="+mj-lt"/>
              <a:buAutoNum type="arabicPeriod"/>
            </a:pPr>
            <a:r>
              <a:rPr lang="en-US" dirty="0"/>
              <a:t>Version 1 (date-time and MAC address)</a:t>
            </a:r>
          </a:p>
          <a:p>
            <a:pPr marL="514350" indent="-514350">
              <a:buFont typeface="+mj-lt"/>
              <a:buAutoNum type="arabicPeriod"/>
            </a:pPr>
            <a:r>
              <a:rPr lang="en-US" dirty="0"/>
              <a:t>Version 2 (date-time and MAC address, DCE security version)</a:t>
            </a:r>
          </a:p>
          <a:p>
            <a:pPr marL="514350" indent="-514350">
              <a:buFont typeface="+mj-lt"/>
              <a:buAutoNum type="arabicPeriod"/>
            </a:pPr>
            <a:r>
              <a:rPr lang="en-US" dirty="0"/>
              <a:t>Versions 3 and 5 (namespace name-based)</a:t>
            </a:r>
          </a:p>
          <a:p>
            <a:pPr marL="514350" indent="-514350">
              <a:buFont typeface="+mj-lt"/>
              <a:buAutoNum type="arabicPeriod"/>
            </a:pPr>
            <a:r>
              <a:rPr lang="en-US" dirty="0"/>
              <a:t>Version 4 (random)</a:t>
            </a:r>
          </a:p>
          <a:p>
            <a:endParaRPr lang="en-US" dirty="0"/>
          </a:p>
        </p:txBody>
      </p:sp>
    </p:spTree>
    <p:extLst>
      <p:ext uri="{BB962C8B-B14F-4D97-AF65-F5344CB8AC3E}">
        <p14:creationId xmlns:p14="http://schemas.microsoft.com/office/powerpoint/2010/main" val="711205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42D7-1815-4739-96D1-18897F12FBA8}"/>
              </a:ext>
            </a:extLst>
          </p:cNvPr>
          <p:cNvSpPr>
            <a:spLocks noGrp="1"/>
          </p:cNvSpPr>
          <p:nvPr>
            <p:ph type="title"/>
          </p:nvPr>
        </p:nvSpPr>
        <p:spPr/>
        <p:txBody>
          <a:bodyPr/>
          <a:lstStyle/>
          <a:p>
            <a:r>
              <a:rPr lang="en-US" dirty="0"/>
              <a:t>Inserting data</a:t>
            </a:r>
          </a:p>
        </p:txBody>
      </p:sp>
      <p:pic>
        <p:nvPicPr>
          <p:cNvPr id="5" name="Content Placeholder 4">
            <a:extLst>
              <a:ext uri="{FF2B5EF4-FFF2-40B4-BE49-F238E27FC236}">
                <a16:creationId xmlns:a16="http://schemas.microsoft.com/office/drawing/2014/main" id="{7707E8F4-11A4-4478-8025-512C9E5EDA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425" y="1682911"/>
            <a:ext cx="11332843" cy="789116"/>
          </a:xfrm>
        </p:spPr>
      </p:pic>
      <p:sp>
        <p:nvSpPr>
          <p:cNvPr id="8" name="Arrow: Up 7">
            <a:extLst>
              <a:ext uri="{FF2B5EF4-FFF2-40B4-BE49-F238E27FC236}">
                <a16:creationId xmlns:a16="http://schemas.microsoft.com/office/drawing/2014/main" id="{8DC30FD3-854A-4C9B-A0AC-8DE42D449141}"/>
              </a:ext>
            </a:extLst>
          </p:cNvPr>
          <p:cNvSpPr/>
          <p:nvPr/>
        </p:nvSpPr>
        <p:spPr>
          <a:xfrm>
            <a:off x="5937574" y="2472027"/>
            <a:ext cx="438150" cy="6997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2E4A02CC-DE01-4B8D-9EEB-20615D07B612}"/>
              </a:ext>
            </a:extLst>
          </p:cNvPr>
          <p:cNvSpPr/>
          <p:nvPr/>
        </p:nvSpPr>
        <p:spPr>
          <a:xfrm>
            <a:off x="3924105" y="5333999"/>
            <a:ext cx="438150" cy="6997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computer&#10;&#10;Description automatically generated">
            <a:extLst>
              <a:ext uri="{FF2B5EF4-FFF2-40B4-BE49-F238E27FC236}">
                <a16:creationId xmlns:a16="http://schemas.microsoft.com/office/drawing/2014/main" id="{A810F6E6-0290-40C2-8BB7-EA519C7EB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24" y="3611454"/>
            <a:ext cx="10252755" cy="1722545"/>
          </a:xfrm>
          <a:prstGeom prst="rect">
            <a:avLst/>
          </a:prstGeom>
        </p:spPr>
      </p:pic>
    </p:spTree>
    <p:extLst>
      <p:ext uri="{BB962C8B-B14F-4D97-AF65-F5344CB8AC3E}">
        <p14:creationId xmlns:p14="http://schemas.microsoft.com/office/powerpoint/2010/main" val="6068261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C6C-FFF6-4E6C-A36F-86B0C4299D97}"/>
              </a:ext>
            </a:extLst>
          </p:cNvPr>
          <p:cNvSpPr>
            <a:spLocks noGrp="1"/>
          </p:cNvSpPr>
          <p:nvPr>
            <p:ph type="title"/>
          </p:nvPr>
        </p:nvSpPr>
        <p:spPr/>
        <p:txBody>
          <a:bodyPr/>
          <a:lstStyle/>
          <a:p>
            <a:r>
              <a:rPr lang="en-US" dirty="0" err="1"/>
              <a:t>Timeuuid</a:t>
            </a:r>
            <a:endParaRPr lang="en-US" dirty="0"/>
          </a:p>
        </p:txBody>
      </p:sp>
      <p:sp>
        <p:nvSpPr>
          <p:cNvPr id="6" name="Content Placeholder 5">
            <a:extLst>
              <a:ext uri="{FF2B5EF4-FFF2-40B4-BE49-F238E27FC236}">
                <a16:creationId xmlns:a16="http://schemas.microsoft.com/office/drawing/2014/main" id="{0E85020F-64E1-4ACF-A299-FD6EAB150572}"/>
              </a:ext>
            </a:extLst>
          </p:cNvPr>
          <p:cNvSpPr>
            <a:spLocks noGrp="1"/>
          </p:cNvSpPr>
          <p:nvPr>
            <p:ph idx="1"/>
          </p:nvPr>
        </p:nvSpPr>
        <p:spPr/>
        <p:txBody>
          <a:bodyPr/>
          <a:lstStyle/>
          <a:p>
            <a:r>
              <a:rPr lang="en-US" dirty="0" err="1"/>
              <a:t>Timeuuid</a:t>
            </a:r>
            <a:r>
              <a:rPr lang="en-US" dirty="0"/>
              <a:t> types can be entered as integers for CQL input. A value of the </a:t>
            </a:r>
            <a:r>
              <a:rPr lang="en-US" dirty="0" err="1"/>
              <a:t>timeuuid</a:t>
            </a:r>
            <a:r>
              <a:rPr lang="en-US" dirty="0"/>
              <a:t> type is a Type 1 UUID.</a:t>
            </a:r>
          </a:p>
          <a:p>
            <a:r>
              <a:rPr lang="en-US" dirty="0"/>
              <a:t>A Version 1 UUID includes the time of its generation and are sorted by timestamp, making them ideal for use in applications requiring conflict-free timestamps. </a:t>
            </a:r>
          </a:p>
          <a:p>
            <a:r>
              <a:rPr lang="en-US" dirty="0"/>
              <a:t>For example, you can use this type to identify a column (such as a blog entry) by its timestamp and allow multiple clients to write to the same partition key simultaneously. </a:t>
            </a:r>
          </a:p>
          <a:p>
            <a:r>
              <a:rPr lang="en-US" dirty="0"/>
              <a:t>Collisions that would potentially overwrite data that was not intended to be overwritten cannot occur.</a:t>
            </a:r>
          </a:p>
        </p:txBody>
      </p:sp>
    </p:spTree>
    <p:extLst>
      <p:ext uri="{BB962C8B-B14F-4D97-AF65-F5344CB8AC3E}">
        <p14:creationId xmlns:p14="http://schemas.microsoft.com/office/powerpoint/2010/main" val="67078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5F0E-7886-44BC-8408-32BD4B0F61F2}"/>
              </a:ext>
            </a:extLst>
          </p:cNvPr>
          <p:cNvSpPr>
            <a:spLocks noGrp="1"/>
          </p:cNvSpPr>
          <p:nvPr>
            <p:ph type="title"/>
          </p:nvPr>
        </p:nvSpPr>
        <p:spPr/>
        <p:txBody>
          <a:bodyPr/>
          <a:lstStyle/>
          <a:p>
            <a:r>
              <a:rPr lang="en-US" dirty="0"/>
              <a:t>Facebook</a:t>
            </a:r>
          </a:p>
        </p:txBody>
      </p:sp>
      <p:sp>
        <p:nvSpPr>
          <p:cNvPr id="3" name="Content Placeholder 2">
            <a:extLst>
              <a:ext uri="{FF2B5EF4-FFF2-40B4-BE49-F238E27FC236}">
                <a16:creationId xmlns:a16="http://schemas.microsoft.com/office/drawing/2014/main" id="{1DF14800-A896-4E5F-8548-930496E4843B}"/>
              </a:ext>
            </a:extLst>
          </p:cNvPr>
          <p:cNvSpPr>
            <a:spLocks noGrp="1"/>
          </p:cNvSpPr>
          <p:nvPr>
            <p:ph idx="1"/>
          </p:nvPr>
        </p:nvSpPr>
        <p:spPr/>
        <p:txBody>
          <a:bodyPr/>
          <a:lstStyle/>
          <a:p>
            <a:r>
              <a:rPr lang="en-US" dirty="0"/>
              <a:t>Facebook took Google’s BigTable and Amazon Dynamo(another KV store) and created a database then that was then put to Apache as Cassandra.</a:t>
            </a:r>
          </a:p>
          <a:p>
            <a:r>
              <a:rPr lang="en-US" dirty="0"/>
              <a:t>Similarly , HBase , which is the database used in Hadoop is also based on Google BigTable</a:t>
            </a:r>
          </a:p>
        </p:txBody>
      </p:sp>
    </p:spTree>
    <p:extLst>
      <p:ext uri="{BB962C8B-B14F-4D97-AF65-F5344CB8AC3E}">
        <p14:creationId xmlns:p14="http://schemas.microsoft.com/office/powerpoint/2010/main" val="885873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646F-B88F-4DDA-9811-74B416CB0ED0}"/>
              </a:ext>
            </a:extLst>
          </p:cNvPr>
          <p:cNvSpPr>
            <a:spLocks noGrp="1"/>
          </p:cNvSpPr>
          <p:nvPr>
            <p:ph type="title"/>
          </p:nvPr>
        </p:nvSpPr>
        <p:spPr/>
        <p:txBody>
          <a:bodyPr/>
          <a:lstStyle/>
          <a:p>
            <a:r>
              <a:rPr lang="en-US" dirty="0"/>
              <a:t>Create table with </a:t>
            </a:r>
            <a:r>
              <a:rPr lang="en-US" dirty="0" err="1"/>
              <a:t>timeuuid</a:t>
            </a:r>
            <a:endParaRPr lang="en-US" dirty="0"/>
          </a:p>
        </p:txBody>
      </p:sp>
      <p:pic>
        <p:nvPicPr>
          <p:cNvPr id="4" name="Content Placeholder 4" descr="A close up of a screen&#10;&#10;Description automatically generated">
            <a:extLst>
              <a:ext uri="{FF2B5EF4-FFF2-40B4-BE49-F238E27FC236}">
                <a16:creationId xmlns:a16="http://schemas.microsoft.com/office/drawing/2014/main" id="{62653C6A-92D3-4978-A15F-49022628D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60" y="2794058"/>
            <a:ext cx="11422880" cy="1736812"/>
          </a:xfrm>
          <a:prstGeom prst="rect">
            <a:avLst/>
          </a:prstGeom>
        </p:spPr>
      </p:pic>
    </p:spTree>
    <p:extLst>
      <p:ext uri="{BB962C8B-B14F-4D97-AF65-F5344CB8AC3E}">
        <p14:creationId xmlns:p14="http://schemas.microsoft.com/office/powerpoint/2010/main" val="22098716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A850-9376-4FC1-B76C-444CCA793DB7}"/>
              </a:ext>
            </a:extLst>
          </p:cNvPr>
          <p:cNvSpPr>
            <a:spLocks noGrp="1"/>
          </p:cNvSpPr>
          <p:nvPr>
            <p:ph type="title"/>
          </p:nvPr>
        </p:nvSpPr>
        <p:spPr/>
        <p:txBody>
          <a:bodyPr/>
          <a:lstStyle/>
          <a:p>
            <a:r>
              <a:rPr lang="en-US" dirty="0"/>
              <a:t>Inserting data</a:t>
            </a:r>
          </a:p>
        </p:txBody>
      </p:sp>
      <p:pic>
        <p:nvPicPr>
          <p:cNvPr id="5" name="Content Placeholder 4" descr="A black and silver text on a screen&#10;&#10;Description automatically generated">
            <a:extLst>
              <a:ext uri="{FF2B5EF4-FFF2-40B4-BE49-F238E27FC236}">
                <a16:creationId xmlns:a16="http://schemas.microsoft.com/office/drawing/2014/main" id="{29CD4645-4C09-4A8E-9C11-0B4CA9A313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597" y="2058412"/>
            <a:ext cx="11194805" cy="3333876"/>
          </a:xfrm>
        </p:spPr>
      </p:pic>
    </p:spTree>
    <p:extLst>
      <p:ext uri="{BB962C8B-B14F-4D97-AF65-F5344CB8AC3E}">
        <p14:creationId xmlns:p14="http://schemas.microsoft.com/office/powerpoint/2010/main" val="384435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0C6B-9955-4295-B7FC-CCB6503A7EC0}"/>
              </a:ext>
            </a:extLst>
          </p:cNvPr>
          <p:cNvSpPr>
            <a:spLocks noGrp="1"/>
          </p:cNvSpPr>
          <p:nvPr>
            <p:ph type="title"/>
          </p:nvPr>
        </p:nvSpPr>
        <p:spPr/>
        <p:txBody>
          <a:bodyPr/>
          <a:lstStyle/>
          <a:p>
            <a:r>
              <a:rPr lang="en-US" dirty="0"/>
              <a:t>Column Family Databases</a:t>
            </a:r>
          </a:p>
        </p:txBody>
      </p:sp>
      <p:sp>
        <p:nvSpPr>
          <p:cNvPr id="3" name="Content Placeholder 2">
            <a:extLst>
              <a:ext uri="{FF2B5EF4-FFF2-40B4-BE49-F238E27FC236}">
                <a16:creationId xmlns:a16="http://schemas.microsoft.com/office/drawing/2014/main" id="{724765A6-53DF-4931-B217-D92EDCEDD87F}"/>
              </a:ext>
            </a:extLst>
          </p:cNvPr>
          <p:cNvSpPr>
            <a:spLocks noGrp="1"/>
          </p:cNvSpPr>
          <p:nvPr>
            <p:ph idx="1"/>
          </p:nvPr>
        </p:nvSpPr>
        <p:spPr/>
        <p:txBody>
          <a:bodyPr/>
          <a:lstStyle/>
          <a:p>
            <a:r>
              <a:rPr lang="en-US" dirty="0"/>
              <a:t>In a Column-Family database, rows are indexed by an ID.</a:t>
            </a:r>
          </a:p>
          <a:p>
            <a:r>
              <a:rPr lang="en-US" dirty="0"/>
              <a:t>Columns are flexible and can vary from row to row.</a:t>
            </a:r>
          </a:p>
          <a:p>
            <a:r>
              <a:rPr lang="en-US" dirty="0"/>
              <a:t>Columns are organized into families of related columns , a bit like relational database are organized into tables.</a:t>
            </a:r>
          </a:p>
        </p:txBody>
      </p:sp>
    </p:spTree>
    <p:extLst>
      <p:ext uri="{BB962C8B-B14F-4D97-AF65-F5344CB8AC3E}">
        <p14:creationId xmlns:p14="http://schemas.microsoft.com/office/powerpoint/2010/main" val="1502083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10" ma:contentTypeDescription="Create a new document." ma:contentTypeScope="" ma:versionID="e553b8f37d64943d8fe14c65f6c69943">
  <xsd:schema xmlns:xsd="http://www.w3.org/2001/XMLSchema" xmlns:xs="http://www.w3.org/2001/XMLSchema" xmlns:p="http://schemas.microsoft.com/office/2006/metadata/properties" xmlns:ns2="ab7afe64-7e45-4e96-aed8-7051e3a79e1d" targetNamespace="http://schemas.microsoft.com/office/2006/metadata/properties" ma:root="true" ma:fieldsID="2171dda1e089086866412d288c59e477"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CC7657-A884-462B-8D95-DF9893B9F2E3}"/>
</file>

<file path=customXml/itemProps2.xml><?xml version="1.0" encoding="utf-8"?>
<ds:datastoreItem xmlns:ds="http://schemas.openxmlformats.org/officeDocument/2006/customXml" ds:itemID="{045003F0-2287-46F0-A46E-EF3A9E562C0C}"/>
</file>

<file path=customXml/itemProps3.xml><?xml version="1.0" encoding="utf-8"?>
<ds:datastoreItem xmlns:ds="http://schemas.openxmlformats.org/officeDocument/2006/customXml" ds:itemID="{FCC210E3-408C-40AA-921E-FFFC0CB641A7}"/>
</file>

<file path=docProps/app.xml><?xml version="1.0" encoding="utf-8"?>
<Properties xmlns="http://schemas.openxmlformats.org/officeDocument/2006/extended-properties" xmlns:vt="http://schemas.openxmlformats.org/officeDocument/2006/docPropsVTypes">
  <TotalTime>552</TotalTime>
  <Words>3377</Words>
  <Application>Microsoft Office PowerPoint</Application>
  <PresentationFormat>Widescreen</PresentationFormat>
  <Paragraphs>648</Paragraphs>
  <Slides>81</Slides>
  <Notes>16</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Arial</vt:lpstr>
      <vt:lpstr>Arial</vt:lpstr>
      <vt:lpstr>Calibri</vt:lpstr>
      <vt:lpstr>Calibri Light</vt:lpstr>
      <vt:lpstr>Carlito</vt:lpstr>
      <vt:lpstr>Helvetica Neue</vt:lpstr>
      <vt:lpstr>Open Sans</vt:lpstr>
      <vt:lpstr>Open Sans</vt:lpstr>
      <vt:lpstr>proxima-nova</vt:lpstr>
      <vt:lpstr>Office Theme</vt:lpstr>
      <vt:lpstr> Introduction to  Cassandra DB</vt:lpstr>
      <vt:lpstr>Taxonomy of NoSQL</vt:lpstr>
      <vt:lpstr>Structure of Data Today</vt:lpstr>
      <vt:lpstr>5 V’s of Big Data </vt:lpstr>
      <vt:lpstr>CAP Theorem</vt:lpstr>
      <vt:lpstr>CAP Theorem</vt:lpstr>
      <vt:lpstr>Google Big Table</vt:lpstr>
      <vt:lpstr>Facebook</vt:lpstr>
      <vt:lpstr>Column Family Databases</vt:lpstr>
      <vt:lpstr>Row vs Column oriented database</vt:lpstr>
      <vt:lpstr>1. Row- Oriented Databases</vt:lpstr>
      <vt:lpstr>Row-oriented Databases</vt:lpstr>
      <vt:lpstr>Writing to Row Store Databases</vt:lpstr>
      <vt:lpstr>Reading from Row Store Databases</vt:lpstr>
      <vt:lpstr>Number of Disks accessed</vt:lpstr>
      <vt:lpstr>2. Column-Oriented Databases</vt:lpstr>
      <vt:lpstr>2. Column-oriented Database</vt:lpstr>
      <vt:lpstr>Data Stored in Disk</vt:lpstr>
      <vt:lpstr>Reading from a Column store Database</vt:lpstr>
      <vt:lpstr>Ordering the data</vt:lpstr>
      <vt:lpstr>What is Cassandra?</vt:lpstr>
      <vt:lpstr>Who is using Cassandra?? </vt:lpstr>
      <vt:lpstr>Basic Architecture of Cassandra</vt:lpstr>
      <vt:lpstr>Components of Cassandra </vt:lpstr>
      <vt:lpstr>Node</vt:lpstr>
      <vt:lpstr>Token</vt:lpstr>
      <vt:lpstr>The cluster</vt:lpstr>
      <vt:lpstr>The cluster</vt:lpstr>
      <vt:lpstr>The cluster</vt:lpstr>
      <vt:lpstr>Replication</vt:lpstr>
      <vt:lpstr>Replication</vt:lpstr>
      <vt:lpstr>Replication</vt:lpstr>
      <vt:lpstr>Consistency</vt:lpstr>
      <vt:lpstr>Consistency level</vt:lpstr>
      <vt:lpstr>Consistency</vt:lpstr>
      <vt:lpstr>Consistency</vt:lpstr>
      <vt:lpstr>Consistency</vt:lpstr>
      <vt:lpstr>Multi-datacenter</vt:lpstr>
      <vt:lpstr>Multi-datacenter</vt:lpstr>
      <vt:lpstr>Cassandra Data model</vt:lpstr>
      <vt:lpstr>When to use Cassandra ?</vt:lpstr>
      <vt:lpstr>Denormalize </vt:lpstr>
      <vt:lpstr>Denormalize design</vt:lpstr>
      <vt:lpstr>Normalize Structure</vt:lpstr>
      <vt:lpstr>Denormalized</vt:lpstr>
      <vt:lpstr>Table example</vt:lpstr>
      <vt:lpstr>Insert</vt:lpstr>
      <vt:lpstr>Partition Keys</vt:lpstr>
      <vt:lpstr>Select statement</vt:lpstr>
      <vt:lpstr>Locality</vt:lpstr>
      <vt:lpstr>Cassandra Write Path</vt:lpstr>
      <vt:lpstr>Write operation at node level</vt:lpstr>
      <vt:lpstr>Node level read operation</vt:lpstr>
      <vt:lpstr>Cassandra Installation</vt:lpstr>
      <vt:lpstr>Query Language - CQL</vt:lpstr>
      <vt:lpstr>Create keyspace</vt:lpstr>
      <vt:lpstr>Alter keyspace</vt:lpstr>
      <vt:lpstr>Drop/Delete keyspace</vt:lpstr>
      <vt:lpstr>Datatypes in Cassandra</vt:lpstr>
      <vt:lpstr>Create Table : tblStudent</vt:lpstr>
      <vt:lpstr>Select statement</vt:lpstr>
      <vt:lpstr>Describe Keyspace</vt:lpstr>
      <vt:lpstr>Insert data</vt:lpstr>
      <vt:lpstr>Insert these data</vt:lpstr>
      <vt:lpstr>Update “Kiran” to “Aarush”</vt:lpstr>
      <vt:lpstr>Delete</vt:lpstr>
      <vt:lpstr>Drop Table</vt:lpstr>
      <vt:lpstr>Collections</vt:lpstr>
      <vt:lpstr>1. Maps</vt:lpstr>
      <vt:lpstr>Update and Delete in Map</vt:lpstr>
      <vt:lpstr>2. Sets</vt:lpstr>
      <vt:lpstr>Update and Delete</vt:lpstr>
      <vt:lpstr>Lists</vt:lpstr>
      <vt:lpstr>Updating List</vt:lpstr>
      <vt:lpstr>Deleting List</vt:lpstr>
      <vt:lpstr>UUID (Universally unique identifier)</vt:lpstr>
      <vt:lpstr>UUID Versions</vt:lpstr>
      <vt:lpstr>Inserting data</vt:lpstr>
      <vt:lpstr>Timeuuid</vt:lpstr>
      <vt:lpstr>Create table with timeuuid</vt:lpstr>
      <vt:lpstr>Inserting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Cassandra DB</dc:title>
  <dc:creator>Kiran Rana</dc:creator>
  <cp:lastModifiedBy>Kiran Rana</cp:lastModifiedBy>
  <cp:revision>94</cp:revision>
  <dcterms:created xsi:type="dcterms:W3CDTF">2020-07-01T08:12:41Z</dcterms:created>
  <dcterms:modified xsi:type="dcterms:W3CDTF">2021-07-07T04:47:42Z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