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59" r:id="rId6"/>
    <p:sldId id="273"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D9E621-6FDD-40B6-87AD-E18B3BACA4DA}"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8D72E-DCBF-49C5-B3DA-7D08CA4FBE3B}" type="slidenum">
              <a:rPr lang="en-US" smtClean="0"/>
              <a:t>‹#›</a:t>
            </a:fld>
            <a:endParaRPr lang="en-US"/>
          </a:p>
        </p:txBody>
      </p:sp>
    </p:spTree>
    <p:extLst>
      <p:ext uri="{BB962C8B-B14F-4D97-AF65-F5344CB8AC3E}">
        <p14:creationId xmlns:p14="http://schemas.microsoft.com/office/powerpoint/2010/main" val="1032925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D9E621-6FDD-40B6-87AD-E18B3BACA4DA}"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8D72E-DCBF-49C5-B3DA-7D08CA4FBE3B}" type="slidenum">
              <a:rPr lang="en-US" smtClean="0"/>
              <a:t>‹#›</a:t>
            </a:fld>
            <a:endParaRPr lang="en-US"/>
          </a:p>
        </p:txBody>
      </p:sp>
    </p:spTree>
    <p:extLst>
      <p:ext uri="{BB962C8B-B14F-4D97-AF65-F5344CB8AC3E}">
        <p14:creationId xmlns:p14="http://schemas.microsoft.com/office/powerpoint/2010/main" val="1065510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D9E621-6FDD-40B6-87AD-E18B3BACA4DA}"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8D72E-DCBF-49C5-B3DA-7D08CA4FBE3B}" type="slidenum">
              <a:rPr lang="en-US" smtClean="0"/>
              <a:t>‹#›</a:t>
            </a:fld>
            <a:endParaRPr lang="en-US"/>
          </a:p>
        </p:txBody>
      </p:sp>
    </p:spTree>
    <p:extLst>
      <p:ext uri="{BB962C8B-B14F-4D97-AF65-F5344CB8AC3E}">
        <p14:creationId xmlns:p14="http://schemas.microsoft.com/office/powerpoint/2010/main" val="413438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D9E621-6FDD-40B6-87AD-E18B3BACA4DA}"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8D72E-DCBF-49C5-B3DA-7D08CA4FBE3B}" type="slidenum">
              <a:rPr lang="en-US" smtClean="0"/>
              <a:t>‹#›</a:t>
            </a:fld>
            <a:endParaRPr lang="en-US"/>
          </a:p>
        </p:txBody>
      </p:sp>
    </p:spTree>
    <p:extLst>
      <p:ext uri="{BB962C8B-B14F-4D97-AF65-F5344CB8AC3E}">
        <p14:creationId xmlns:p14="http://schemas.microsoft.com/office/powerpoint/2010/main" val="1600722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D9E621-6FDD-40B6-87AD-E18B3BACA4DA}"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8D72E-DCBF-49C5-B3DA-7D08CA4FBE3B}" type="slidenum">
              <a:rPr lang="en-US" smtClean="0"/>
              <a:t>‹#›</a:t>
            </a:fld>
            <a:endParaRPr lang="en-US"/>
          </a:p>
        </p:txBody>
      </p:sp>
    </p:spTree>
    <p:extLst>
      <p:ext uri="{BB962C8B-B14F-4D97-AF65-F5344CB8AC3E}">
        <p14:creationId xmlns:p14="http://schemas.microsoft.com/office/powerpoint/2010/main" val="380588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D9E621-6FDD-40B6-87AD-E18B3BACA4DA}" type="datetimeFigureOut">
              <a:rPr lang="en-US" smtClean="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8D72E-DCBF-49C5-B3DA-7D08CA4FBE3B}" type="slidenum">
              <a:rPr lang="en-US" smtClean="0"/>
              <a:t>‹#›</a:t>
            </a:fld>
            <a:endParaRPr lang="en-US"/>
          </a:p>
        </p:txBody>
      </p:sp>
    </p:spTree>
    <p:extLst>
      <p:ext uri="{BB962C8B-B14F-4D97-AF65-F5344CB8AC3E}">
        <p14:creationId xmlns:p14="http://schemas.microsoft.com/office/powerpoint/2010/main" val="317259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D9E621-6FDD-40B6-87AD-E18B3BACA4DA}" type="datetimeFigureOut">
              <a:rPr lang="en-US" smtClean="0"/>
              <a:t>8/1/2021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8D72E-DCBF-49C5-B3DA-7D08CA4FBE3B}" type="slidenum">
              <a:rPr lang="en-US" smtClean="0"/>
              <a:t>‹#›</a:t>
            </a:fld>
            <a:endParaRPr lang="en-US"/>
          </a:p>
        </p:txBody>
      </p:sp>
    </p:spTree>
    <p:extLst>
      <p:ext uri="{BB962C8B-B14F-4D97-AF65-F5344CB8AC3E}">
        <p14:creationId xmlns:p14="http://schemas.microsoft.com/office/powerpoint/2010/main" val="30486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D9E621-6FDD-40B6-87AD-E18B3BACA4DA}" type="datetimeFigureOut">
              <a:rPr lang="en-US" smtClean="0"/>
              <a:t>8/1/2021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8D72E-DCBF-49C5-B3DA-7D08CA4FBE3B}" type="slidenum">
              <a:rPr lang="en-US" smtClean="0"/>
              <a:t>‹#›</a:t>
            </a:fld>
            <a:endParaRPr lang="en-US"/>
          </a:p>
        </p:txBody>
      </p:sp>
    </p:spTree>
    <p:extLst>
      <p:ext uri="{BB962C8B-B14F-4D97-AF65-F5344CB8AC3E}">
        <p14:creationId xmlns:p14="http://schemas.microsoft.com/office/powerpoint/2010/main" val="2550636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9E621-6FDD-40B6-87AD-E18B3BACA4DA}" type="datetimeFigureOut">
              <a:rPr lang="en-US" smtClean="0"/>
              <a:t>8/1/2021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8D72E-DCBF-49C5-B3DA-7D08CA4FBE3B}" type="slidenum">
              <a:rPr lang="en-US" smtClean="0"/>
              <a:t>‹#›</a:t>
            </a:fld>
            <a:endParaRPr lang="en-US"/>
          </a:p>
        </p:txBody>
      </p:sp>
    </p:spTree>
    <p:extLst>
      <p:ext uri="{BB962C8B-B14F-4D97-AF65-F5344CB8AC3E}">
        <p14:creationId xmlns:p14="http://schemas.microsoft.com/office/powerpoint/2010/main" val="125603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D9E621-6FDD-40B6-87AD-E18B3BACA4DA}" type="datetimeFigureOut">
              <a:rPr lang="en-US" smtClean="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8D72E-DCBF-49C5-B3DA-7D08CA4FBE3B}" type="slidenum">
              <a:rPr lang="en-US" smtClean="0"/>
              <a:t>‹#›</a:t>
            </a:fld>
            <a:endParaRPr lang="en-US"/>
          </a:p>
        </p:txBody>
      </p:sp>
    </p:spTree>
    <p:extLst>
      <p:ext uri="{BB962C8B-B14F-4D97-AF65-F5344CB8AC3E}">
        <p14:creationId xmlns:p14="http://schemas.microsoft.com/office/powerpoint/2010/main" val="352683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D9E621-6FDD-40B6-87AD-E18B3BACA4DA}" type="datetimeFigureOut">
              <a:rPr lang="en-US" smtClean="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8D72E-DCBF-49C5-B3DA-7D08CA4FBE3B}" type="slidenum">
              <a:rPr lang="en-US" smtClean="0"/>
              <a:t>‹#›</a:t>
            </a:fld>
            <a:endParaRPr lang="en-US"/>
          </a:p>
        </p:txBody>
      </p:sp>
    </p:spTree>
    <p:extLst>
      <p:ext uri="{BB962C8B-B14F-4D97-AF65-F5344CB8AC3E}">
        <p14:creationId xmlns:p14="http://schemas.microsoft.com/office/powerpoint/2010/main" val="1953879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9E621-6FDD-40B6-87AD-E18B3BACA4DA}" type="datetimeFigureOut">
              <a:rPr lang="en-US" smtClean="0"/>
              <a:t>8/1/2021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8D72E-DCBF-49C5-B3DA-7D08CA4FBE3B}" type="slidenum">
              <a:rPr lang="en-US" smtClean="0"/>
              <a:t>‹#›</a:t>
            </a:fld>
            <a:endParaRPr lang="en-US"/>
          </a:p>
        </p:txBody>
      </p:sp>
    </p:spTree>
    <p:extLst>
      <p:ext uri="{BB962C8B-B14F-4D97-AF65-F5344CB8AC3E}">
        <p14:creationId xmlns:p14="http://schemas.microsoft.com/office/powerpoint/2010/main" val="1779031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Emotions</a:t>
            </a:r>
            <a:endParaRPr lang="en-US" dirty="0"/>
          </a:p>
        </p:txBody>
      </p:sp>
    </p:spTree>
    <p:extLst>
      <p:ext uri="{BB962C8B-B14F-4D97-AF65-F5344CB8AC3E}">
        <p14:creationId xmlns:p14="http://schemas.microsoft.com/office/powerpoint/2010/main" val="3141596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Aesthetic Usability Effect</a:t>
            </a:r>
            <a:endParaRPr lang="en-US" dirty="0"/>
          </a:p>
        </p:txBody>
      </p:sp>
      <p:sp>
        <p:nvSpPr>
          <p:cNvPr id="3" name="Content Placeholder 2"/>
          <p:cNvSpPr>
            <a:spLocks noGrp="1"/>
          </p:cNvSpPr>
          <p:nvPr>
            <p:ph idx="1"/>
          </p:nvPr>
        </p:nvSpPr>
        <p:spPr/>
        <p:txBody>
          <a:bodyPr>
            <a:normAutofit/>
          </a:bodyPr>
          <a:lstStyle/>
          <a:p>
            <a:r>
              <a:rPr lang="en-US" dirty="0" smtClean="0"/>
              <a:t>Inversely, attractive interfaces have the opposite effect. Your focus widens, your pulse slows and as a result creativity increases. In this situation, problems are addressed by modifying your approach. You find an answer and move on with out realizing there was a problem in the first place.</a:t>
            </a:r>
            <a:endParaRPr lang="en-US" dirty="0" smtClean="0"/>
          </a:p>
          <a:p>
            <a:endParaRPr lang="en-US" dirty="0"/>
          </a:p>
        </p:txBody>
      </p:sp>
    </p:spTree>
    <p:extLst>
      <p:ext uri="{BB962C8B-B14F-4D97-AF65-F5344CB8AC3E}">
        <p14:creationId xmlns:p14="http://schemas.microsoft.com/office/powerpoint/2010/main" val="3403972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A visceral reaction is triggered by an initial sensory experience. It is that first impression that sets the mood and initial framing for which you’ll explore everything else.</a:t>
            </a:r>
            <a:endParaRPr lang="en-US" dirty="0"/>
          </a:p>
        </p:txBody>
      </p:sp>
    </p:spTree>
    <p:extLst>
      <p:ext uri="{BB962C8B-B14F-4D97-AF65-F5344CB8AC3E}">
        <p14:creationId xmlns:p14="http://schemas.microsoft.com/office/powerpoint/2010/main" val="3193355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Benefits of Visceral Emotional Design</a:t>
            </a:r>
            <a:br>
              <a:rPr lang="en-US" b="1" dirty="0" smtClean="0"/>
            </a:br>
            <a:endParaRPr lang="en-US" dirty="0"/>
          </a:p>
        </p:txBody>
      </p:sp>
      <p:sp>
        <p:nvSpPr>
          <p:cNvPr id="3" name="Content Placeholder 2"/>
          <p:cNvSpPr>
            <a:spLocks noGrp="1"/>
          </p:cNvSpPr>
          <p:nvPr>
            <p:ph idx="1"/>
          </p:nvPr>
        </p:nvSpPr>
        <p:spPr/>
        <p:txBody>
          <a:bodyPr/>
          <a:lstStyle/>
          <a:p>
            <a:r>
              <a:rPr lang="en-US" dirty="0" smtClean="0"/>
              <a:t>Visceral emotional design set a positive context for every subsequent interaction.</a:t>
            </a:r>
          </a:p>
          <a:p>
            <a:r>
              <a:rPr lang="en-US" dirty="0" smtClean="0"/>
              <a:t>Users are more likely to forgive faults down the line if the initial experience was overwhelmingly positive.</a:t>
            </a:r>
          </a:p>
          <a:p>
            <a:r>
              <a:rPr lang="en-US" dirty="0" smtClean="0"/>
              <a:t>“Love at first sight” will encourage positive socialization of the product.</a:t>
            </a:r>
            <a:endParaRPr lang="en-US" dirty="0"/>
          </a:p>
        </p:txBody>
      </p:sp>
    </p:spTree>
    <p:extLst>
      <p:ext uri="{BB962C8B-B14F-4D97-AF65-F5344CB8AC3E}">
        <p14:creationId xmlns:p14="http://schemas.microsoft.com/office/powerpoint/2010/main" val="1902618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Behavioral emotional</a:t>
            </a:r>
            <a:br>
              <a:rPr lang="en-US" b="1" dirty="0" smtClean="0"/>
            </a:br>
            <a:endParaRPr lang="en-US" dirty="0"/>
          </a:p>
        </p:txBody>
      </p:sp>
      <p:sp>
        <p:nvSpPr>
          <p:cNvPr id="3" name="Content Placeholder 2"/>
          <p:cNvSpPr>
            <a:spLocks noGrp="1"/>
          </p:cNvSpPr>
          <p:nvPr>
            <p:ph idx="1"/>
          </p:nvPr>
        </p:nvSpPr>
        <p:spPr/>
        <p:txBody>
          <a:bodyPr/>
          <a:lstStyle/>
          <a:p>
            <a:r>
              <a:rPr lang="en-US" dirty="0" smtClean="0"/>
              <a:t>Behavioral emotional design refers to the usability of the product, our assessment of how well it performs the desired functions, and how easily we can learn how to use it. A behavioral reaction is how we feel as we are immersed in the product experience. It is how we react to our product interactions and derive value from the products we use.</a:t>
            </a:r>
            <a:endParaRPr lang="en-US" dirty="0"/>
          </a:p>
        </p:txBody>
      </p:sp>
    </p:spTree>
    <p:extLst>
      <p:ext uri="{BB962C8B-B14F-4D97-AF65-F5344CB8AC3E}">
        <p14:creationId xmlns:p14="http://schemas.microsoft.com/office/powerpoint/2010/main" val="3490779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Behavioral design includes</a:t>
            </a:r>
            <a:br>
              <a:rPr lang="en-US" b="1" dirty="0" smtClean="0"/>
            </a:br>
            <a:endParaRPr lang="en-US" dirty="0"/>
          </a:p>
        </p:txBody>
      </p:sp>
      <p:sp>
        <p:nvSpPr>
          <p:cNvPr id="3" name="Content Placeholder 2"/>
          <p:cNvSpPr>
            <a:spLocks noGrp="1"/>
          </p:cNvSpPr>
          <p:nvPr>
            <p:ph idx="1"/>
          </p:nvPr>
        </p:nvSpPr>
        <p:spPr/>
        <p:txBody>
          <a:bodyPr/>
          <a:lstStyle/>
          <a:p>
            <a:r>
              <a:rPr lang="en-US" dirty="0" smtClean="0"/>
              <a:t>Usability</a:t>
            </a:r>
          </a:p>
          <a:p>
            <a:r>
              <a:rPr lang="en-US" dirty="0" smtClean="0"/>
              <a:t>Product function</a:t>
            </a:r>
          </a:p>
          <a:p>
            <a:r>
              <a:rPr lang="en-US" dirty="0" smtClean="0"/>
              <a:t>Performance</a:t>
            </a:r>
          </a:p>
          <a:p>
            <a:r>
              <a:rPr lang="en-US" dirty="0" smtClean="0"/>
              <a:t>Effectiveness of use.</a:t>
            </a:r>
          </a:p>
          <a:p>
            <a:endParaRPr lang="en-US" dirty="0"/>
          </a:p>
        </p:txBody>
      </p:sp>
    </p:spTree>
    <p:extLst>
      <p:ext uri="{BB962C8B-B14F-4D97-AF65-F5344CB8AC3E}">
        <p14:creationId xmlns:p14="http://schemas.microsoft.com/office/powerpoint/2010/main" val="1697406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These emotions are not tied to aesthetics, they are a result of how you use the site. </a:t>
            </a:r>
          </a:p>
          <a:p>
            <a:r>
              <a:rPr lang="en-US" dirty="0" smtClean="0"/>
              <a:t>Poor usability leads to confusion, errors and ultimately negative emotions. </a:t>
            </a:r>
          </a:p>
          <a:p>
            <a:r>
              <a:rPr lang="en-US" dirty="0" smtClean="0"/>
              <a:t>Good usability makes you feel positive about yourself, leading to positive emotions. It’s no different from expertly dicing an onion.</a:t>
            </a:r>
            <a:endParaRPr lang="en-US" dirty="0"/>
          </a:p>
        </p:txBody>
      </p:sp>
    </p:spTree>
    <p:extLst>
      <p:ext uri="{BB962C8B-B14F-4D97-AF65-F5344CB8AC3E}">
        <p14:creationId xmlns:p14="http://schemas.microsoft.com/office/powerpoint/2010/main" val="613670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Benefits of behavioral Emotional design</a:t>
            </a:r>
            <a:br>
              <a:rPr lang="en-US" b="1" dirty="0" smtClean="0"/>
            </a:br>
            <a:endParaRPr lang="en-US" dirty="0"/>
          </a:p>
        </p:txBody>
      </p:sp>
      <p:sp>
        <p:nvSpPr>
          <p:cNvPr id="3" name="Content Placeholder 2"/>
          <p:cNvSpPr>
            <a:spLocks noGrp="1"/>
          </p:cNvSpPr>
          <p:nvPr>
            <p:ph idx="1"/>
          </p:nvPr>
        </p:nvSpPr>
        <p:spPr/>
        <p:txBody>
          <a:bodyPr/>
          <a:lstStyle/>
          <a:p>
            <a:r>
              <a:rPr lang="en-US" dirty="0" smtClean="0"/>
              <a:t>It allows users to feel a sense of empowerment.</a:t>
            </a:r>
          </a:p>
          <a:p>
            <a:r>
              <a:rPr lang="en-US" dirty="0" smtClean="0"/>
              <a:t>It cultivates trust and reliability by creating a direct correlation between a user’s actions and expected value.</a:t>
            </a:r>
          </a:p>
          <a:p>
            <a:r>
              <a:rPr lang="en-US" dirty="0" smtClean="0"/>
              <a:t>It encourages repeat reactions, as people are more inclined to want to experience that delight again.</a:t>
            </a:r>
          </a:p>
          <a:p>
            <a:endParaRPr lang="en-US" dirty="0"/>
          </a:p>
        </p:txBody>
      </p:sp>
    </p:spTree>
    <p:extLst>
      <p:ext uri="{BB962C8B-B14F-4D97-AF65-F5344CB8AC3E}">
        <p14:creationId xmlns:p14="http://schemas.microsoft.com/office/powerpoint/2010/main" val="2157667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Reflective Emotional Design</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best way to understand reflective emotions is through demonstration. Think back to a memorable happy holiday. What made it enjoyable? What made you feel good? The positive feel you’re experiencing is commonly described as “nostalgia,” and is a form of reflective emotion.</a:t>
            </a:r>
          </a:p>
          <a:p>
            <a:r>
              <a:rPr lang="en-US" dirty="0" smtClean="0"/>
              <a:t>Out of all the emotional levels we are most aware of this one.</a:t>
            </a:r>
          </a:p>
          <a:p>
            <a:r>
              <a:rPr lang="en-US" dirty="0" smtClean="0"/>
              <a:t>It’s also the slows emotion we experience and it’s influenced by the two levels before it (behavioral and visceral.)</a:t>
            </a:r>
          </a:p>
          <a:p>
            <a:r>
              <a:rPr lang="en-US" dirty="0" smtClean="0"/>
              <a:t>Interacting with any website will trigger a series of emotional responses. If those responses are primarily negative you will reflect back on the website with negative emotions. If positive, your reflections will also be positive. </a:t>
            </a:r>
          </a:p>
          <a:p>
            <a:r>
              <a:rPr lang="en-US" dirty="0" smtClean="0"/>
              <a:t>Not surprisingly, this final impression of the website is often the difference between a user coming back or visiting a competitor.</a:t>
            </a:r>
            <a:endParaRPr lang="en-US" dirty="0"/>
          </a:p>
        </p:txBody>
      </p:sp>
    </p:spTree>
    <p:extLst>
      <p:ext uri="{BB962C8B-B14F-4D97-AF65-F5344CB8AC3E}">
        <p14:creationId xmlns:p14="http://schemas.microsoft.com/office/powerpoint/2010/main" val="323827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t>
            </a:r>
            <a:r>
              <a:rPr lang="en-US" b="1" dirty="0" smtClean="0"/>
              <a:t>enefits of reflective design</a:t>
            </a:r>
            <a:br>
              <a:rPr lang="en-US" b="1" dirty="0" smtClean="0"/>
            </a:br>
            <a:endParaRPr lang="en-US" dirty="0"/>
          </a:p>
        </p:txBody>
      </p:sp>
      <p:sp>
        <p:nvSpPr>
          <p:cNvPr id="3" name="Content Placeholder 2"/>
          <p:cNvSpPr>
            <a:spLocks noGrp="1"/>
          </p:cNvSpPr>
          <p:nvPr>
            <p:ph idx="1"/>
          </p:nvPr>
        </p:nvSpPr>
        <p:spPr/>
        <p:txBody>
          <a:bodyPr/>
          <a:lstStyle/>
          <a:p>
            <a:r>
              <a:rPr lang="en-US" dirty="0" smtClean="0"/>
              <a:t>It encourages users to share their experiences with others.</a:t>
            </a:r>
          </a:p>
          <a:p>
            <a:r>
              <a:rPr lang="en-US" dirty="0" smtClean="0"/>
              <a:t>It evokes a sense of pride and identity from using a product that extends beyond the product itself.</a:t>
            </a:r>
          </a:p>
          <a:p>
            <a:endParaRPr lang="en-US" dirty="0"/>
          </a:p>
        </p:txBody>
      </p:sp>
    </p:spTree>
    <p:extLst>
      <p:ext uri="{BB962C8B-B14F-4D97-AF65-F5344CB8AC3E}">
        <p14:creationId xmlns:p14="http://schemas.microsoft.com/office/powerpoint/2010/main" val="1981560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Liberation Sans"/>
              </a:rPr>
              <a:t>Emotions and the user experience</a:t>
            </a:r>
            <a:endParaRPr lang="en-US" dirty="0"/>
          </a:p>
        </p:txBody>
      </p:sp>
      <p:sp>
        <p:nvSpPr>
          <p:cNvPr id="3" name="Content Placeholder 2"/>
          <p:cNvSpPr>
            <a:spLocks noGrp="1"/>
          </p:cNvSpPr>
          <p:nvPr>
            <p:ph idx="1"/>
          </p:nvPr>
        </p:nvSpPr>
        <p:spPr/>
        <p:txBody>
          <a:bodyPr/>
          <a:lstStyle/>
          <a:p>
            <a:r>
              <a:rPr lang="en-GB" sz="2400" dirty="0" smtClean="0">
                <a:latin typeface="Liberation Sans"/>
              </a:rPr>
              <a:t>Usability has traditionally been about designing efficient and effective systems.</a:t>
            </a:r>
          </a:p>
          <a:p>
            <a:endParaRPr lang="en-GB" sz="1200" dirty="0" smtClean="0">
              <a:latin typeface="Liberation Sans"/>
            </a:endParaRPr>
          </a:p>
          <a:p>
            <a:r>
              <a:rPr lang="en-GB" sz="2400" dirty="0" smtClean="0">
                <a:latin typeface="Liberation Sans"/>
              </a:rPr>
              <a:t>Now more about how to design interactive systems that make people respond in certain ways</a:t>
            </a:r>
          </a:p>
          <a:p>
            <a:endParaRPr lang="en-GB" sz="800" dirty="0" smtClean="0">
              <a:latin typeface="Liberation Sans"/>
            </a:endParaRPr>
          </a:p>
          <a:p>
            <a:pPr lvl="1"/>
            <a:r>
              <a:rPr lang="en-GB" sz="2000" dirty="0" smtClean="0">
                <a:latin typeface="Liberation Sans"/>
                <a:ea typeface="ＭＳ Ｐゴシック" charset="0"/>
              </a:rPr>
              <a:t> e.g. to be happy, to be trusting, to learn, to be motivated</a:t>
            </a:r>
          </a:p>
          <a:p>
            <a:pPr lvl="1"/>
            <a:endParaRPr lang="en-GB" sz="1200" dirty="0" smtClean="0">
              <a:latin typeface="Liberation Sans"/>
              <a:ea typeface="ＭＳ Ｐゴシック" charset="0"/>
            </a:endParaRPr>
          </a:p>
          <a:p>
            <a:r>
              <a:rPr lang="en-GB" sz="2400" dirty="0" smtClean="0">
                <a:latin typeface="Liberation Sans"/>
              </a:rPr>
              <a:t>Emotional interaction is concerned with how we feel and react when interacting with technologies </a:t>
            </a:r>
          </a:p>
          <a:p>
            <a:endParaRPr lang="en-US" dirty="0"/>
          </a:p>
        </p:txBody>
      </p:sp>
    </p:spTree>
    <p:extLst>
      <p:ext uri="{BB962C8B-B14F-4D97-AF65-F5344CB8AC3E}">
        <p14:creationId xmlns:p14="http://schemas.microsoft.com/office/powerpoint/2010/main" val="3233928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8 Basic emotions of humans</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Anger</a:t>
            </a:r>
          </a:p>
          <a:p>
            <a:r>
              <a:rPr lang="en-US" dirty="0" smtClean="0"/>
              <a:t>Disgust</a:t>
            </a:r>
          </a:p>
          <a:p>
            <a:r>
              <a:rPr lang="en-US" dirty="0" smtClean="0"/>
              <a:t>Fear</a:t>
            </a:r>
          </a:p>
          <a:p>
            <a:r>
              <a:rPr lang="en-US" dirty="0" smtClean="0"/>
              <a:t>Sadness</a:t>
            </a:r>
          </a:p>
          <a:p>
            <a:r>
              <a:rPr lang="en-US" dirty="0" smtClean="0"/>
              <a:t>Anticipation</a:t>
            </a:r>
          </a:p>
          <a:p>
            <a:r>
              <a:rPr lang="en-US" dirty="0" smtClean="0"/>
              <a:t>Joy</a:t>
            </a:r>
          </a:p>
          <a:p>
            <a:r>
              <a:rPr lang="en-US" dirty="0" smtClean="0"/>
              <a:t>Surprise</a:t>
            </a:r>
          </a:p>
          <a:p>
            <a:r>
              <a:rPr lang="en-US" dirty="0" smtClean="0"/>
              <a:t>Trust</a:t>
            </a:r>
          </a:p>
          <a:p>
            <a:endParaRPr lang="en-US" dirty="0"/>
          </a:p>
        </p:txBody>
      </p:sp>
    </p:spTree>
    <p:extLst>
      <p:ext uri="{BB962C8B-B14F-4D97-AF65-F5344CB8AC3E}">
        <p14:creationId xmlns:p14="http://schemas.microsoft.com/office/powerpoint/2010/main" val="2633029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GB" dirty="0" smtClean="0">
                <a:latin typeface="Liberation Sans"/>
              </a:rPr>
              <a:t>Try to remember the emotions you went through when buying a big ticket item online (e.g. a fridge, a vacation, a computer)</a:t>
            </a:r>
          </a:p>
          <a:p>
            <a:endParaRPr lang="en-GB" sz="1200" dirty="0" smtClean="0">
              <a:latin typeface="Liberation Sans"/>
            </a:endParaRPr>
          </a:p>
          <a:p>
            <a:r>
              <a:rPr lang="en-GB" dirty="0" smtClean="0">
                <a:latin typeface="Liberation Sans"/>
              </a:rPr>
              <a:t>How many different emotions did you go through?</a:t>
            </a:r>
          </a:p>
        </p:txBody>
      </p:sp>
    </p:spTree>
    <p:extLst>
      <p:ext uri="{BB962C8B-B14F-4D97-AF65-F5344CB8AC3E}">
        <p14:creationId xmlns:p14="http://schemas.microsoft.com/office/powerpoint/2010/main" val="324904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Liberation Sans"/>
              </a:rPr>
              <a:t>Emotional design model</a:t>
            </a:r>
            <a:endParaRPr lang="en-US" dirty="0"/>
          </a:p>
        </p:txBody>
      </p:sp>
      <p:sp>
        <p:nvSpPr>
          <p:cNvPr id="3" name="Content Placeholder 2"/>
          <p:cNvSpPr>
            <a:spLocks noGrp="1"/>
          </p:cNvSpPr>
          <p:nvPr>
            <p:ph idx="1"/>
          </p:nvPr>
        </p:nvSpPr>
        <p:spPr/>
        <p:txBody>
          <a:bodyPr/>
          <a:lstStyle/>
          <a:p>
            <a:pPr marL="0" indent="0" algn="ctr">
              <a:buNone/>
            </a:pPr>
            <a:r>
              <a:rPr lang="en-GB" sz="2600" dirty="0" smtClean="0">
                <a:latin typeface="Liberation Sans"/>
              </a:rPr>
              <a:t>Norman, </a:t>
            </a:r>
            <a:r>
              <a:rPr lang="en-GB" sz="2600" dirty="0" err="1" smtClean="0">
                <a:latin typeface="Liberation Sans"/>
              </a:rPr>
              <a:t>Ortony</a:t>
            </a:r>
            <a:r>
              <a:rPr lang="en-GB" sz="2600" dirty="0" smtClean="0">
                <a:latin typeface="Liberation Sans"/>
              </a:rPr>
              <a:t> and </a:t>
            </a:r>
            <a:r>
              <a:rPr lang="en-GB" sz="2600" dirty="0" err="1" smtClean="0">
                <a:latin typeface="Liberation Sans"/>
              </a:rPr>
              <a:t>Revelle</a:t>
            </a:r>
            <a:r>
              <a:rPr lang="en-GB" sz="2600" dirty="0" smtClean="0">
                <a:latin typeface="Liberation Sans"/>
              </a:rPr>
              <a:t> (2004) model of emotion</a:t>
            </a:r>
          </a:p>
          <a:p>
            <a:pPr lvl="1"/>
            <a:r>
              <a:rPr lang="en-GB" sz="2200" dirty="0" smtClean="0">
                <a:latin typeface="Liberation Sans"/>
              </a:rPr>
              <a:t>Visceral level: quick decisions; safe or dangerous; pleasurable or not</a:t>
            </a:r>
          </a:p>
          <a:p>
            <a:pPr lvl="1"/>
            <a:r>
              <a:rPr lang="en-GB" sz="2200" dirty="0" smtClean="0">
                <a:latin typeface="Liberation Sans"/>
              </a:rPr>
              <a:t>Behavioural level: action happens</a:t>
            </a:r>
          </a:p>
          <a:p>
            <a:pPr lvl="1"/>
            <a:r>
              <a:rPr lang="en-GB" sz="2200" dirty="0" smtClean="0">
                <a:latin typeface="Liberation Sans"/>
              </a:rPr>
              <a:t>Reflective level: ‘stepping back’ and reflecting on what’s happening</a:t>
            </a:r>
          </a:p>
          <a:p>
            <a:endParaRPr lang="en-US" dirty="0"/>
          </a:p>
        </p:txBody>
      </p:sp>
    </p:spTree>
    <p:extLst>
      <p:ext uri="{BB962C8B-B14F-4D97-AF65-F5344CB8AC3E}">
        <p14:creationId xmlns:p14="http://schemas.microsoft.com/office/powerpoint/2010/main" val="720009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a:p>
        </p:txBody>
      </p:sp>
      <p:sp>
        <p:nvSpPr>
          <p:cNvPr id="3" name="Content Placeholder 2"/>
          <p:cNvSpPr>
            <a:spLocks noGrp="1"/>
          </p:cNvSpPr>
          <p:nvPr>
            <p:ph idx="1"/>
          </p:nvPr>
        </p:nvSpPr>
        <p:spPr/>
        <p:txBody>
          <a:bodyPr/>
          <a:lstStyle/>
          <a:p>
            <a:r>
              <a:rPr lang="en-US" dirty="0" smtClean="0"/>
              <a:t>https://youtu.be/RlQEoJaLQRA</a:t>
            </a:r>
            <a:endParaRPr lang="en-US" dirty="0"/>
          </a:p>
        </p:txBody>
      </p:sp>
    </p:spTree>
    <p:extLst>
      <p:ext uri="{BB962C8B-B14F-4D97-AF65-F5344CB8AC3E}">
        <p14:creationId xmlns:p14="http://schemas.microsoft.com/office/powerpoint/2010/main" val="3249884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Liberation Sans"/>
              </a:rPr>
              <a:t>Visceral level</a:t>
            </a:r>
            <a:endParaRPr lang="en-US" dirty="0"/>
          </a:p>
        </p:txBody>
      </p:sp>
      <p:sp>
        <p:nvSpPr>
          <p:cNvPr id="3" name="Content Placeholder 2"/>
          <p:cNvSpPr>
            <a:spLocks noGrp="1"/>
          </p:cNvSpPr>
          <p:nvPr>
            <p:ph idx="1"/>
          </p:nvPr>
        </p:nvSpPr>
        <p:spPr/>
        <p:txBody>
          <a:bodyPr>
            <a:normAutofit/>
          </a:bodyPr>
          <a:lstStyle/>
          <a:p>
            <a:r>
              <a:rPr lang="en-US" dirty="0" smtClean="0"/>
              <a:t>Normand describes “visceral” emotions as feelings derived from the central nervous system.</a:t>
            </a:r>
          </a:p>
          <a:p>
            <a:r>
              <a:rPr lang="en-US" dirty="0" smtClean="0"/>
              <a:t>These thoughts originate from the central nervous system and not the brain.</a:t>
            </a:r>
          </a:p>
          <a:p>
            <a:r>
              <a:rPr lang="en-US" dirty="0" smtClean="0"/>
              <a:t>They happen the quickest, before your brain has processed the situation.</a:t>
            </a:r>
          </a:p>
          <a:p>
            <a:r>
              <a:rPr lang="en-US" dirty="0" smtClean="0"/>
              <a:t>Because these feelings happen before mental processing they are subconscious.</a:t>
            </a:r>
          </a:p>
        </p:txBody>
      </p:sp>
    </p:spTree>
    <p:extLst>
      <p:ext uri="{BB962C8B-B14F-4D97-AF65-F5344CB8AC3E}">
        <p14:creationId xmlns:p14="http://schemas.microsoft.com/office/powerpoint/2010/main" val="227061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Aesthetic Usability Effect</a:t>
            </a:r>
            <a:endParaRPr lang="en-US" dirty="0"/>
          </a:p>
        </p:txBody>
      </p:sp>
      <p:sp>
        <p:nvSpPr>
          <p:cNvPr id="3" name="Content Placeholder 2"/>
          <p:cNvSpPr>
            <a:spLocks noGrp="1"/>
          </p:cNvSpPr>
          <p:nvPr>
            <p:ph idx="1"/>
          </p:nvPr>
        </p:nvSpPr>
        <p:spPr/>
        <p:txBody>
          <a:bodyPr>
            <a:normAutofit/>
          </a:bodyPr>
          <a:lstStyle/>
          <a:p>
            <a:r>
              <a:rPr lang="en-US" dirty="0" smtClean="0"/>
              <a:t>The most relevant application of visceral emotions to usability is the “Aesthetic Usability Effect,” a phenomenon where a more attractive interface is considered to be more usable than an unattractive one all else equal.</a:t>
            </a:r>
          </a:p>
          <a:p>
            <a:pPr marL="0" indent="0">
              <a:buNone/>
            </a:pPr>
            <a:endParaRPr lang="en-US" dirty="0"/>
          </a:p>
        </p:txBody>
      </p:sp>
    </p:spTree>
    <p:extLst>
      <p:ext uri="{BB962C8B-B14F-4D97-AF65-F5344CB8AC3E}">
        <p14:creationId xmlns:p14="http://schemas.microsoft.com/office/powerpoint/2010/main" val="948661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Aesthetic Usability Effect</a:t>
            </a:r>
            <a:endParaRPr lang="en-US" dirty="0"/>
          </a:p>
        </p:txBody>
      </p:sp>
      <p:sp>
        <p:nvSpPr>
          <p:cNvPr id="3" name="Content Placeholder 2"/>
          <p:cNvSpPr>
            <a:spLocks noGrp="1"/>
          </p:cNvSpPr>
          <p:nvPr>
            <p:ph idx="1"/>
          </p:nvPr>
        </p:nvSpPr>
        <p:spPr/>
        <p:txBody>
          <a:bodyPr>
            <a:normAutofit/>
          </a:bodyPr>
          <a:lstStyle/>
          <a:p>
            <a:r>
              <a:rPr lang="en-US" dirty="0" smtClean="0"/>
              <a:t>This occurs because a cluttered, overwhelming interface causes your body to react the same as it would a dangerous situation (a mild one of course.) Your focus narrows, pulse increases and when confronted with an issue you are likely to retry the same solution rather than alternative, untried methods.</a:t>
            </a:r>
          </a:p>
          <a:p>
            <a:pPr marL="0" indent="0">
              <a:buNone/>
            </a:pPr>
            <a:endParaRPr lang="en-US" dirty="0"/>
          </a:p>
        </p:txBody>
      </p:sp>
    </p:spTree>
    <p:extLst>
      <p:ext uri="{BB962C8B-B14F-4D97-AF65-F5344CB8AC3E}">
        <p14:creationId xmlns:p14="http://schemas.microsoft.com/office/powerpoint/2010/main" val="449231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C5432ED4038944A15F9D91F78AB7B0" ma:contentTypeVersion="10" ma:contentTypeDescription="Create a new document." ma:contentTypeScope="" ma:versionID="e553b8f37d64943d8fe14c65f6c69943">
  <xsd:schema xmlns:xsd="http://www.w3.org/2001/XMLSchema" xmlns:xs="http://www.w3.org/2001/XMLSchema" xmlns:p="http://schemas.microsoft.com/office/2006/metadata/properties" xmlns:ns2="ab7afe64-7e45-4e96-aed8-7051e3a79e1d" targetNamespace="http://schemas.microsoft.com/office/2006/metadata/properties" ma:root="true" ma:fieldsID="2171dda1e089086866412d288c59e477" ns2:_="">
    <xsd:import namespace="ab7afe64-7e45-4e96-aed8-7051e3a79e1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7afe64-7e45-4e96-aed8-7051e3a79e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F99EAC-2F3A-42B0-B0CC-B15A5BF3D7D2}"/>
</file>

<file path=customXml/itemProps2.xml><?xml version="1.0" encoding="utf-8"?>
<ds:datastoreItem xmlns:ds="http://schemas.openxmlformats.org/officeDocument/2006/customXml" ds:itemID="{4F784880-C9B7-49DA-BAF7-C32BBA2B01D6}"/>
</file>

<file path=customXml/itemProps3.xml><?xml version="1.0" encoding="utf-8"?>
<ds:datastoreItem xmlns:ds="http://schemas.openxmlformats.org/officeDocument/2006/customXml" ds:itemID="{4B75BFAC-4212-4E44-BCE0-175223F4AC29}"/>
</file>

<file path=docProps/app.xml><?xml version="1.0" encoding="utf-8"?>
<Properties xmlns="http://schemas.openxmlformats.org/officeDocument/2006/extended-properties" xmlns:vt="http://schemas.openxmlformats.org/officeDocument/2006/docPropsVTypes">
  <TotalTime>66</TotalTime>
  <Words>820</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ＭＳ Ｐゴシック</vt:lpstr>
      <vt:lpstr>Arial</vt:lpstr>
      <vt:lpstr>Calibri</vt:lpstr>
      <vt:lpstr>Calibri Light</vt:lpstr>
      <vt:lpstr>Liberation Sans</vt:lpstr>
      <vt:lpstr>Office Theme</vt:lpstr>
      <vt:lpstr>Emotions</vt:lpstr>
      <vt:lpstr>Emotions and the user experience</vt:lpstr>
      <vt:lpstr>8 Basic emotions of humans </vt:lpstr>
      <vt:lpstr>Activity</vt:lpstr>
      <vt:lpstr>Emotional design model</vt:lpstr>
      <vt:lpstr>Example</vt:lpstr>
      <vt:lpstr>Visceral level</vt:lpstr>
      <vt:lpstr>Aesthetic Usability Effect</vt:lpstr>
      <vt:lpstr>Aesthetic Usability Effect</vt:lpstr>
      <vt:lpstr>Aesthetic Usability Effect</vt:lpstr>
      <vt:lpstr>Conclusion</vt:lpstr>
      <vt:lpstr>Benefits of Visceral Emotional Design </vt:lpstr>
      <vt:lpstr>Behavioral emotional </vt:lpstr>
      <vt:lpstr>Behavioral design includes </vt:lpstr>
      <vt:lpstr>Contd..</vt:lpstr>
      <vt:lpstr>Benefits of behavioral Emotional design </vt:lpstr>
      <vt:lpstr>Reflective Emotional Design </vt:lpstr>
      <vt:lpstr>Benefits of reflective design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Emotions</dc:title>
  <dc:creator>Alaka</dc:creator>
  <cp:lastModifiedBy>Alaka</cp:lastModifiedBy>
  <cp:revision>23</cp:revision>
  <dcterms:created xsi:type="dcterms:W3CDTF">2021-08-01T04:23:26Z</dcterms:created>
  <dcterms:modified xsi:type="dcterms:W3CDTF">2021-08-01T05:30:09Z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0x0101001FC5432ED4038944A15F9D91F78AB7B0</vt:lpwstr>
  </property>
</Properties>
</file>