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364" r:id="rId2"/>
    <p:sldId id="348" r:id="rId3"/>
    <p:sldId id="373" r:id="rId4"/>
    <p:sldId id="374" r:id="rId5"/>
    <p:sldId id="375" r:id="rId6"/>
    <p:sldId id="349" r:id="rId7"/>
    <p:sldId id="350" r:id="rId8"/>
    <p:sldId id="376" r:id="rId9"/>
    <p:sldId id="372" r:id="rId10"/>
    <p:sldId id="378" r:id="rId11"/>
    <p:sldId id="351" r:id="rId12"/>
    <p:sldId id="352" r:id="rId13"/>
    <p:sldId id="353" r:id="rId14"/>
    <p:sldId id="369" r:id="rId15"/>
    <p:sldId id="370" r:id="rId16"/>
    <p:sldId id="368" r:id="rId17"/>
    <p:sldId id="377" r:id="rId18"/>
    <p:sldId id="358" r:id="rId19"/>
    <p:sldId id="359" r:id="rId20"/>
    <p:sldId id="360" r:id="rId21"/>
    <p:sldId id="361" r:id="rId22"/>
    <p:sldId id="362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83" d="100"/>
          <a:sy n="83" d="100"/>
        </p:scale>
        <p:origin x="161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AFB20340-122F-4A7B-851C-80E9C640A7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0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CC45711C-2C59-485A-974A-2C42D4A3D5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51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8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3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6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6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3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658FF-3113-414B-99AF-5ECEAF495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8C0D968A-3420-422E-9224-C5E942033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17957048-1676-4547-9E6F-4AACD88F8F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4B5DF4-C20C-4B10-AA07-2B461D8472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B9F2FE9-8AE0-451A-B373-8B784CD18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A2FAA4E-3A87-48AF-B002-DA9D98F50A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B574D49-5C78-4098-A78A-E2DBA5B4E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963B1383-BCC8-495A-ABFB-FE975564D6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9997DDE7-783B-43BE-959F-FE34BCF5F4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9C7AC7C-1488-4304-9DD2-09C8473433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2D123D70-3965-4A6E-B6CB-788D79F63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6456" y="5486400"/>
            <a:ext cx="467544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D2D5987B-8BAA-405C-9EAC-1078094769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404664"/>
            <a:ext cx="7543800" cy="3096344"/>
          </a:xfrm>
        </p:spPr>
        <p:txBody>
          <a:bodyPr/>
          <a:lstStyle/>
          <a:p>
            <a:r>
              <a:rPr lang="en-GB" sz="4000" b="1" dirty="0"/>
              <a:t>106CR Pre-Week4 Lecture slides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3200" dirty="0"/>
              <a:t>Recap Week3: Affordance</a:t>
            </a:r>
            <a:br>
              <a:rPr lang="en-GB" sz="3200" dirty="0"/>
            </a:br>
            <a:r>
              <a:rPr lang="en-GB" sz="3200" dirty="0"/>
              <a:t>Week4 Topic: Prototyping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789040"/>
            <a:ext cx="7543800" cy="1066800"/>
          </a:xfrm>
        </p:spPr>
        <p:txBody>
          <a:bodyPr/>
          <a:lstStyle/>
          <a:p>
            <a:r>
              <a:rPr lang="en-GB" dirty="0"/>
              <a:t>Most of these slides are from previous years created by </a:t>
            </a:r>
            <a:r>
              <a:rPr lang="en-GB" b="1" dirty="0"/>
              <a:t>Peter Every</a:t>
            </a:r>
            <a:r>
              <a:rPr lang="en-GB" dirty="0"/>
              <a:t> - where updates made they are signalled in the right hand column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675696" y="4139559"/>
            <a:ext cx="2367281" cy="365760"/>
          </a:xfrm>
        </p:spPr>
        <p:txBody>
          <a:bodyPr/>
          <a:lstStyle/>
          <a:p>
            <a:pPr>
              <a:defRPr/>
            </a:pPr>
            <a:r>
              <a:rPr lang="en-GB" dirty="0"/>
              <a:t>106CR Designing for Usability: 2017-18 - Week4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5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A763-3F8F-4AE8-B790-EA20FE24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C982-B130-4E38-BD3B-F278AF09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hierarchical task analysis provides an understanding of the tasks users need to perform to achieve certain goals.</a:t>
            </a:r>
          </a:p>
          <a:p>
            <a:endParaRPr lang="en-US" dirty="0"/>
          </a:p>
          <a:p>
            <a:r>
              <a:rPr lang="en-US" dirty="0"/>
              <a:t>When designing a new system, hierarchical task analysis lets you explore various possible approaches to completing the same task. When analyzing an existing system, it can help you to optimize particular interactions.</a:t>
            </a:r>
          </a:p>
          <a:p>
            <a:endParaRPr lang="en-US" dirty="0"/>
          </a:p>
          <a:p>
            <a:r>
              <a:rPr lang="en-US"/>
              <a:t>Once you’ve created a hierarchical task analysis, it can serve as an effective form of system documentation, enabling developers to rapidly understand how users interact with a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461963" y="287338"/>
            <a:ext cx="7772400" cy="239712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sz="3600" b="1" dirty="0"/>
              <a:t>HTA description consists of 2 parts:</a:t>
            </a:r>
          </a:p>
        </p:txBody>
      </p:sp>
      <p:sp>
        <p:nvSpPr>
          <p:cNvPr id="7171" name="Rectangle 3075"/>
          <p:cNvSpPr>
            <a:spLocks noGrp="1" noChangeArrowheads="1"/>
          </p:cNvSpPr>
          <p:nvPr>
            <p:ph idx="1"/>
          </p:nvPr>
        </p:nvSpPr>
        <p:spPr>
          <a:xfrm>
            <a:off x="508000" y="911225"/>
            <a:ext cx="8085138" cy="55864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/>
              <a:t>1) Hierarchy description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  <a:r>
              <a:rPr lang="en-GB" sz="1800" dirty="0"/>
              <a:t>0. in order to clean the house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1. get the vacuum cleaner 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2. get the appropriate attachment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3. clean the 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	3.1. clean the hall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	3.2. clean the living 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	3.3. clean the bedrooms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4. empty the dust </a:t>
            </a:r>
            <a:r>
              <a:rPr lang="en-GB" sz="1800" dirty="0" smtClean="0"/>
              <a:t>bag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</a:t>
            </a:r>
            <a:r>
              <a:rPr lang="en-GB" sz="1800" dirty="0" smtClean="0"/>
              <a:t>		4.1 some task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</a:t>
            </a:r>
            <a:r>
              <a:rPr lang="en-GB" sz="1800" dirty="0" smtClean="0"/>
              <a:t>		4.2 some other task</a:t>
            </a: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5. put vacuum cleaner and attachments away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/>
              <a:t>2) </a:t>
            </a:r>
            <a:r>
              <a:rPr lang="en-GB" sz="2000" b="1" dirty="0" smtClean="0"/>
              <a:t> </a:t>
            </a:r>
            <a:r>
              <a:rPr lang="en-GB" sz="2000" b="1" dirty="0"/>
              <a:t>plans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  <a:r>
              <a:rPr lang="en-GB" sz="1800" dirty="0"/>
              <a:t>Plan 0: do 1 - 2 - 3 - 5 in that order. when the dust bag gets full do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Plan 3: do any of 3.1, 3.2 or 3.3 in any order depending</a:t>
            </a:r>
            <a:br>
              <a:rPr lang="en-GB" sz="1800" dirty="0"/>
            </a:br>
            <a:r>
              <a:rPr lang="en-GB" sz="1800" dirty="0"/>
              <a:t>		  on which rooms need </a:t>
            </a:r>
            <a:r>
              <a:rPr lang="en-GB" sz="1800" dirty="0" smtClean="0"/>
              <a:t>cleaning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 </a:t>
            </a:r>
            <a:r>
              <a:rPr lang="en-GB" sz="1800" dirty="0" smtClean="0"/>
              <a:t>   Plan 4 : </a:t>
            </a:r>
            <a:r>
              <a:rPr lang="en-GB" sz="1800" smtClean="0"/>
              <a:t>do 4.1 </a:t>
            </a:r>
            <a:r>
              <a:rPr lang="en-GB" sz="1800" dirty="0" smtClean="0"/>
              <a:t>or 4.2 in any order</a:t>
            </a: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dirty="0"/>
              <a:t>Note: only the plans denote order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7772400" cy="3175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sz="6600" b="1" dirty="0"/>
              <a:t>Types of plan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568952" cy="4968552"/>
          </a:xfrm>
        </p:spPr>
        <p:txBody>
          <a:bodyPr>
            <a:noAutofit/>
          </a:bodyPr>
          <a:lstStyle/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fixed sequence	-	do 1 then 2 then 3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optional tasks	-	if hall needs cleaning but other rooms do not, then do 3.1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wait for events	-  when dust bag is full do 4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cycles	-	do 3 while there are still dirty rooms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time-sharing	-	do 0; at the same time …(listen to music)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discretionary	-	do any of 3.1, 3.2 or 3.3 in any order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mixtures	-	most plans involve several of the above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0850" y="433388"/>
            <a:ext cx="7772400" cy="3619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sz="4800" b="1" dirty="0"/>
              <a:t>Hierarchical Task Analysis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519113" y="933450"/>
            <a:ext cx="8072437" cy="5284788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endParaRPr lang="en-GB" sz="2800" dirty="0"/>
          </a:p>
          <a:p>
            <a:pPr marL="609600" indent="-609600" eaLnBrk="1" hangingPunct="1">
              <a:buFontTx/>
              <a:buNone/>
            </a:pPr>
            <a:r>
              <a:rPr lang="en-GB" sz="3600" dirty="0"/>
              <a:t>Problem: Stopping rules</a:t>
            </a:r>
          </a:p>
          <a:p>
            <a:pPr marL="609600" indent="-609600" eaLnBrk="1" hangingPunct="1">
              <a:buFontTx/>
              <a:buNone/>
            </a:pPr>
            <a:r>
              <a:rPr lang="en-GB" sz="3600" dirty="0"/>
              <a:t/>
            </a:r>
            <a:br>
              <a:rPr lang="en-GB" sz="3600" dirty="0"/>
            </a:br>
            <a:r>
              <a:rPr lang="en-GB" dirty="0"/>
              <a:t>How do we know when to stop?</a:t>
            </a:r>
          </a:p>
          <a:p>
            <a:pPr marL="609600" indent="-609600" eaLnBrk="1" hangingPunct="1">
              <a:buFontTx/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Is “empty the dust bag” simple enough?</a:t>
            </a:r>
            <a:br>
              <a:rPr lang="en-GB" dirty="0"/>
            </a:br>
            <a:endParaRPr lang="en-GB" dirty="0"/>
          </a:p>
          <a:p>
            <a:pPr marL="609600" indent="-609600" eaLnBrk="1" hangingPunct="1">
              <a:buFontTx/>
              <a:buNone/>
            </a:pPr>
            <a:r>
              <a:rPr lang="en-GB" dirty="0"/>
              <a:t>	we need to expand only the relevant tasks</a:t>
            </a:r>
            <a:br>
              <a:rPr lang="en-GB" dirty="0"/>
            </a:br>
            <a:endParaRPr lang="en-GB" dirty="0"/>
          </a:p>
          <a:p>
            <a:pPr marL="609600" indent="-609600" eaLnBrk="1" hangingPunct="1">
              <a:buFontTx/>
              <a:buNone/>
            </a:pPr>
            <a:r>
              <a:rPr lang="en-GB" dirty="0"/>
              <a:t>	Motor actions: lowest sensible level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Hierarchical Task Analysis: Buying a DVD-1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From: http://slideplayer.com/slide/5261158/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158438"/>
            <a:ext cx="5940152" cy="44551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10.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Hierarchical Task Analysis: Buying a DVD-2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6792"/>
            <a:ext cx="6400800" cy="4800600"/>
          </a:xfrm>
        </p:spPr>
      </p:pic>
      <p:sp>
        <p:nvSpPr>
          <p:cNvPr id="5" name="Rectangle 4"/>
          <p:cNvSpPr/>
          <p:nvPr/>
        </p:nvSpPr>
        <p:spPr>
          <a:xfrm>
            <a:off x="611560" y="6265713"/>
            <a:ext cx="6830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From: http://slideplayer.com/slide/5261158</a:t>
            </a:r>
            <a:r>
              <a:rPr lang="en-GB" dirty="0"/>
              <a:t>/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10.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HTA for making a cup of tea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9" y="1556792"/>
            <a:ext cx="6894661" cy="434388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10.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9869" y="6093296"/>
            <a:ext cx="33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HTA image from the web</a:t>
            </a:r>
          </a:p>
        </p:txBody>
      </p:sp>
    </p:spTree>
    <p:extLst>
      <p:ext uri="{BB962C8B-B14F-4D97-AF65-F5344CB8AC3E}">
        <p14:creationId xmlns:p14="http://schemas.microsoft.com/office/powerpoint/2010/main" val="32692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B076-B912-403E-9609-A24DB312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828FC-B9FD-46AC-85A4-0A469193D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1" y="1600200"/>
            <a:ext cx="6347977" cy="4800600"/>
          </a:xfrm>
        </p:spPr>
      </p:pic>
    </p:spTree>
    <p:extLst>
      <p:ext uri="{BB962C8B-B14F-4D97-AF65-F5344CB8AC3E}">
        <p14:creationId xmlns:p14="http://schemas.microsoft.com/office/powerpoint/2010/main" val="392147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382000" cy="331787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ts val="300"/>
              </a:spcAft>
            </a:pPr>
            <a:r>
              <a:rPr lang="en-GB" b="1" dirty="0"/>
              <a:t>From tasks to screen interactions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96212" cy="4805362"/>
          </a:xfrm>
        </p:spPr>
        <p:txBody>
          <a:bodyPr/>
          <a:lstStyle/>
          <a:p>
            <a:pPr marL="290513" indent="-290513" algn="just"/>
            <a:r>
              <a:rPr lang="en-GB" sz="2800" dirty="0"/>
              <a:t>A key task in developing interactive systems is taking our analysis of real tasks and mapping them on to an interaction sequence in the interface.</a:t>
            </a:r>
          </a:p>
          <a:p>
            <a:pPr marL="290513" indent="-290513" algn="just" eaLnBrk="1" hangingPunct="1"/>
            <a:endParaRPr lang="en-GB" sz="2800" dirty="0"/>
          </a:p>
          <a:p>
            <a:pPr marL="290513" indent="-290513" algn="just"/>
            <a:r>
              <a:rPr lang="en-GB" sz="2800" dirty="0"/>
              <a:t>We need to know about actions (commands), objects to be controlled, information to be input - all of which can be captured in the task analysis</a:t>
            </a:r>
          </a:p>
          <a:p>
            <a:pPr marL="290513" indent="-290513" algn="just" eaLnBrk="1" hangingPunct="1"/>
            <a:endParaRPr lang="en-GB" sz="28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2800" b="1"/>
              <a:t>Example: buying a book in town</a:t>
            </a:r>
            <a:endParaRPr lang="en-US" sz="2800" b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5114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You enter a book shop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You use the categories / labels on the shelves to select a type of book, for example, </a:t>
            </a:r>
            <a:r>
              <a:rPr lang="en-GB" sz="2400" b="1" dirty="0"/>
              <a:t>“science fiction”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books are presented alphabetically – you could choose the author: </a:t>
            </a:r>
            <a:r>
              <a:rPr lang="en-GB" sz="2400" b="1" dirty="0"/>
              <a:t>“William Gibson” or “Neal Stephenson”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Select a book </a:t>
            </a:r>
            <a:r>
              <a:rPr lang="en-GB" sz="2400" b="1" dirty="0"/>
              <a:t>“</a:t>
            </a:r>
            <a:r>
              <a:rPr lang="en-GB" sz="2400" b="1" dirty="0" err="1"/>
              <a:t>Neuromancer</a:t>
            </a:r>
            <a:r>
              <a:rPr lang="en-GB" sz="2400" b="1" dirty="0"/>
              <a:t>” or “</a:t>
            </a:r>
            <a:r>
              <a:rPr lang="en-GB" sz="2400" b="1" dirty="0" err="1"/>
              <a:t>Cryptonomicon</a:t>
            </a:r>
            <a:r>
              <a:rPr lang="en-GB" sz="2400" b="1" dirty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Browse for more books or you decide to leave and pay.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Visit the till, present the book and your mobile ‘phone or your bank card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book is scanned.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Payment type is validated.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book is wrapped and given to you.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You leave the shop.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09600"/>
            <a:ext cx="8134672" cy="3286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6000" b="1" dirty="0"/>
              <a:t>What is Task Analysis?</a:t>
            </a:r>
            <a:endParaRPr lang="en-GB" sz="60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dirty="0"/>
              <a:t>Task analysis is the process of learning about ordinary users by observing them in action to understand in detail how they perform their tasks and achieve their intended goals. 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dirty="0"/>
              <a:t>Tasks analysis helps identify the tasks that your website and applications must support and can also help you refine or re-define your site’s navigation</a:t>
            </a:r>
            <a:endParaRPr lang="en-GB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371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2800" b="1"/>
              <a:t>Example: Buying a book online</a:t>
            </a:r>
            <a:endParaRPr lang="en-US" sz="2800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08050"/>
            <a:ext cx="7772400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/>
              <a:t>Enter the URL of the online retailer: 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Amazon; Waterstones; Cambridge University Press  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Follow a link to browse by genre – selecting </a:t>
            </a:r>
            <a:r>
              <a:rPr lang="en-GB" sz="2400" b="1" dirty="0"/>
              <a:t>“science fiction”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b="1" i="1" dirty="0"/>
              <a:t>OR</a:t>
            </a:r>
            <a:r>
              <a:rPr lang="en-GB" sz="2400" dirty="0"/>
              <a:t> use the search facility to find books by </a:t>
            </a:r>
            <a:r>
              <a:rPr lang="en-GB" sz="2400" b="1" dirty="0"/>
              <a:t>“William Gibson”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Select the book </a:t>
            </a:r>
            <a:r>
              <a:rPr lang="en-GB" sz="2400" b="1" dirty="0"/>
              <a:t>“</a:t>
            </a:r>
            <a:r>
              <a:rPr lang="en-GB" sz="2400" b="1" dirty="0" err="1"/>
              <a:t>Neuromancer</a:t>
            </a:r>
            <a:r>
              <a:rPr lang="en-GB" sz="2400" b="1" dirty="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Given the choice: </a:t>
            </a:r>
            <a:r>
              <a:rPr lang="en-GB" sz="2400" b="1" dirty="0"/>
              <a:t>“add to shopping cart and continue browsing”</a:t>
            </a:r>
            <a:r>
              <a:rPr lang="en-GB" sz="2400" dirty="0"/>
              <a:t> or </a:t>
            </a:r>
            <a:r>
              <a:rPr lang="en-GB" sz="2400" b="1" dirty="0"/>
              <a:t>“check out now”</a:t>
            </a:r>
            <a:r>
              <a:rPr lang="en-GB" sz="2400" dirty="0"/>
              <a:t> – you choose to check out.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You are presented with a form to enter your email address, delivery address and payment type. You do this and click </a:t>
            </a:r>
            <a:r>
              <a:rPr lang="en-GB" sz="2400" b="1" dirty="0"/>
              <a:t>“buy”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The site shows you a </a:t>
            </a:r>
            <a:r>
              <a:rPr lang="en-GB" sz="2400" b="1" dirty="0"/>
              <a:t>“confirm”</a:t>
            </a:r>
            <a:r>
              <a:rPr lang="en-GB" sz="2400" dirty="0"/>
              <a:t> page – with all the details you entered – it allows you to correct any mistakes in your data. Click </a:t>
            </a:r>
            <a:r>
              <a:rPr lang="en-GB" sz="2400" b="1" dirty="0"/>
              <a:t>“confirm”.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An email is sent to confirming all the details given, promising delivery within [X number] of hours/days.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772400" cy="3714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sz="2800" b="1" dirty="0"/>
              <a:t>Example: Buying a book online</a:t>
            </a:r>
            <a:endParaRPr lang="en-US" sz="2800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804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In that example the interaction design for the online book shop maps closely onto an experience of buying books in a physical book shop – it </a:t>
            </a:r>
            <a:r>
              <a:rPr lang="en-GB" sz="2400" dirty="0">
                <a:solidFill>
                  <a:srgbClr val="FF0000"/>
                </a:solidFill>
              </a:rPr>
              <a:t>matches the ‘mental model’ of the task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There would be a problem if the online shop asked for payment before allowing the selection of a book (</a:t>
            </a:r>
            <a:r>
              <a:rPr lang="en-GB" sz="2400" i="1" dirty="0"/>
              <a:t>that</a:t>
            </a:r>
            <a:r>
              <a:rPr lang="en-GB" sz="2400" dirty="0"/>
              <a:t> would not happen in a ‘real’ shop)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There would also be a problem if you were asked to give unnecessary information about yourself when paying (e.g. income, where you heard about the shop, persuading you to sign up to their mailing list) – </a:t>
            </a:r>
            <a:r>
              <a:rPr lang="en-GB" sz="2400" u="sng" dirty="0"/>
              <a:t>does this happen in a ‘real’ shop</a:t>
            </a:r>
            <a:r>
              <a:rPr lang="en-GB" sz="2400" dirty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72400" cy="2984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b="1" dirty="0"/>
              <a:t>So now we know that: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7772400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Task analysis can be used to guide our decisions about the ‘flow’ or order of interaction in interface design – to bring it close to users’ mental models of the task – and to eliminate unnecessary elements from the interaction.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" y="2895600"/>
            <a:ext cx="77724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" y="3429000"/>
            <a:ext cx="7993063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9DE-1CDC-4282-8A7C-887158A4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What is Task 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16B7-5E71-45D3-B4E8-889DE0F0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3600" dirty="0"/>
              <a:t>A methods to </a:t>
            </a:r>
            <a:r>
              <a:rPr lang="en-US" sz="3600" dirty="0" err="1"/>
              <a:t>analyse</a:t>
            </a:r>
            <a:r>
              <a:rPr lang="en-US" sz="3600" dirty="0"/>
              <a:t> human actions: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 dirty="0"/>
              <a:t>what people do</a:t>
            </a:r>
            <a:endParaRPr lang="en-GB" sz="3200" dirty="0"/>
          </a:p>
          <a:p>
            <a:pPr lvl="1" eaLnBrk="1" hangingPunct="1">
              <a:spcBef>
                <a:spcPct val="50000"/>
              </a:spcBef>
            </a:pPr>
            <a:r>
              <a:rPr lang="en-US" sz="3200" dirty="0"/>
              <a:t>what things they work with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 dirty="0"/>
              <a:t>what they must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2030-16CA-4DD6-8460-EF3EC8C9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Task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B479C5-754A-4163-8A29-026A5AD56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363" y="1572070"/>
            <a:ext cx="69975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your users’ goals are; what they are trying to achieve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users actually do to achieve those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users are influenced by their physical environment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users’ previous knowledge and experience influence: </a:t>
            </a:r>
          </a:p>
        </p:txBody>
      </p:sp>
    </p:spTree>
    <p:extLst>
      <p:ext uri="{BB962C8B-B14F-4D97-AF65-F5344CB8AC3E}">
        <p14:creationId xmlns:p14="http://schemas.microsoft.com/office/powerpoint/2010/main" val="144816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9D68-5025-4536-AC09-B9EFBE8A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When to Perform a Task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FC50-A6C7-4189-90F4-32DE41F6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It’s important to perform a task analysis early in your process, in particular prior to design work.  Task analysis helps support several other aspects of the user-centered design process, including:</a:t>
            </a:r>
          </a:p>
          <a:p>
            <a:endParaRPr lang="en-US" dirty="0"/>
          </a:p>
          <a:p>
            <a:r>
              <a:rPr lang="en-US" dirty="0"/>
              <a:t>    Website requirements gathering</a:t>
            </a:r>
          </a:p>
          <a:p>
            <a:r>
              <a:rPr lang="en-US" dirty="0"/>
              <a:t>    Developing your content strategy and site structure</a:t>
            </a:r>
          </a:p>
          <a:p>
            <a:r>
              <a:rPr lang="en-US" dirty="0"/>
              <a:t>    Wireframing and Prototyping</a:t>
            </a:r>
          </a:p>
          <a:p>
            <a:r>
              <a:rPr lang="en-US" dirty="0"/>
              <a:t>    Performing usability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5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5763" y="341313"/>
            <a:ext cx="7772400" cy="261937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800" b="1" dirty="0"/>
              <a:t>An Example</a:t>
            </a:r>
            <a:endParaRPr lang="en-GB" sz="4800" b="1" dirty="0"/>
          </a:p>
        </p:txBody>
      </p:sp>
      <p:sp>
        <p:nvSpPr>
          <p:cNvPr id="5123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055688"/>
            <a:ext cx="7816850" cy="4884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order to clean the house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get the vacuum cleaner out</a:t>
            </a:r>
            <a:r>
              <a:rPr lang="en-GB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/>
              <a:t>fix </a:t>
            </a:r>
            <a:r>
              <a:rPr lang="en-US" dirty="0"/>
              <a:t>the appropriate attachments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clean the rooms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when the dust bag gets full, empty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put the vacuum cleaner and tools away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person must know about: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vacuum cleaners, their attachments,</a:t>
            </a:r>
            <a:r>
              <a:rPr lang="en-GB" dirty="0"/>
              <a:t> </a:t>
            </a:r>
            <a:r>
              <a:rPr lang="en-US" dirty="0"/>
              <a:t>dust bags, </a:t>
            </a:r>
            <a:br>
              <a:rPr lang="en-US" dirty="0"/>
            </a:br>
            <a:r>
              <a:rPr lang="en-US" dirty="0"/>
              <a:t>cupboards, rooms etc.</a:t>
            </a:r>
          </a:p>
          <a:p>
            <a:pPr eaLnBrk="1" hangingPunct="1">
              <a:lnSpc>
                <a:spcPct val="90000"/>
              </a:lnSpc>
            </a:pPr>
            <a:endParaRPr lang="en-GB" sz="36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1"/>
            <a:ext cx="7926462" cy="96678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b="1" dirty="0"/>
              <a:t>Approaches to Task </a:t>
            </a:r>
            <a:r>
              <a:rPr lang="en-US" sz="3600" b="1" dirty="0" err="1"/>
              <a:t>Analysi</a:t>
            </a:r>
            <a:r>
              <a:rPr lang="en-GB" sz="3600" b="1" dirty="0"/>
              <a:t>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966788"/>
            <a:ext cx="8318500" cy="5229225"/>
          </a:xfrm>
        </p:spPr>
        <p:txBody>
          <a:bodyPr/>
          <a:lstStyle/>
          <a:p>
            <a:pPr marL="284163" indent="-284163" defTabSz="663575" eaLnBrk="1" hangingPunct="1">
              <a:spcBef>
                <a:spcPct val="50000"/>
              </a:spcBef>
            </a:pPr>
            <a:r>
              <a:rPr lang="en-US" sz="2400" dirty="0"/>
              <a:t>Task </a:t>
            </a:r>
            <a:r>
              <a:rPr lang="en-US" sz="2400" b="1" i="1" dirty="0"/>
              <a:t>decomposition</a:t>
            </a:r>
          </a:p>
          <a:p>
            <a:pPr marL="858838" lvl="1" indent="-384175" defTabSz="663575" eaLnBrk="1" hangingPunct="1"/>
            <a:r>
              <a:rPr lang="en-US" sz="2000" dirty="0"/>
              <a:t>splitting task into (ordered) subtasks</a:t>
            </a:r>
          </a:p>
          <a:p>
            <a:pPr marL="858838" lvl="1" indent="-384175" defTabSz="663575" eaLnBrk="1" hangingPunct="1"/>
            <a:endParaRPr lang="en-US" sz="2000" dirty="0"/>
          </a:p>
          <a:p>
            <a:pPr marL="0" indent="0" defTabSz="663575" eaLnBrk="1" hangingPunct="1">
              <a:buNone/>
            </a:pPr>
            <a:endParaRPr lang="en-GB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C1A3-F2E9-4D8C-8331-B1C1FFF8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36712"/>
            <a:ext cx="7537648" cy="580926"/>
          </a:xfrm>
        </p:spPr>
        <p:txBody>
          <a:bodyPr/>
          <a:lstStyle/>
          <a:p>
            <a:r>
              <a:rPr lang="en-US" dirty="0"/>
              <a:t> How to Conduct a Task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CED6-909A-49FC-9110-A7F875B0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Breaks down the process for decomposing a high-level task into the following steps:</a:t>
            </a:r>
          </a:p>
          <a:p>
            <a:endParaRPr lang="en-US" dirty="0"/>
          </a:p>
          <a:p>
            <a:r>
              <a:rPr lang="en-US" dirty="0"/>
              <a:t>    Identify the task to be analyzed.</a:t>
            </a:r>
          </a:p>
          <a:p>
            <a:r>
              <a:rPr lang="en-US" dirty="0"/>
              <a:t>    Break this high-level task down into 4 to 8 subtasks.  The subtask     	should be specified in terms of objectives and, between them, 	should cover the whole area of interest.</a:t>
            </a:r>
          </a:p>
          <a:p>
            <a:r>
              <a:rPr lang="en-US" dirty="0"/>
              <a:t>    Draw a layered task diagram of each subtasks ensuring that it is 	complete</a:t>
            </a:r>
          </a:p>
          <a:p>
            <a:r>
              <a:rPr lang="en-US" dirty="0"/>
              <a:t>    Produce a written account as well as the decomposition diagram.</a:t>
            </a:r>
          </a:p>
          <a:p>
            <a:r>
              <a:rPr lang="en-US" dirty="0"/>
              <a:t>    Present the analysis to someone else who has not been involved in 	the decomposition but who knows the tasks well enough to check for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Please read Shepherd (1998) journal article:</a:t>
            </a:r>
          </a:p>
          <a:p>
            <a:pPr marL="11430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Shepherd, A. (1998) HTA as a framework for task analysis. </a:t>
            </a:r>
            <a:r>
              <a:rPr lang="en-GB" sz="2800" i="1" dirty="0">
                <a:solidFill>
                  <a:srgbClr val="FF0000"/>
                </a:solidFill>
              </a:rPr>
              <a:t>Ergonomics</a:t>
            </a:r>
            <a:r>
              <a:rPr lang="en-GB" sz="2800" dirty="0">
                <a:solidFill>
                  <a:srgbClr val="FF0000"/>
                </a:solidFill>
              </a:rPr>
              <a:t>, VOL. 41 (11), pages 1537-1552</a:t>
            </a:r>
          </a:p>
          <a:p>
            <a:r>
              <a:rPr lang="en-GB" sz="2800" b="1" dirty="0"/>
              <a:t>Please also see slides here: </a:t>
            </a:r>
            <a:r>
              <a:rPr lang="en-GB" dirty="0"/>
              <a:t>https://www8.cs.umu.se/kurser/5DV048/VT10/utdelat/F5-HTA.pdf</a:t>
            </a:r>
          </a:p>
        </p:txBody>
      </p:sp>
    </p:spTree>
    <p:extLst>
      <p:ext uri="{BB962C8B-B14F-4D97-AF65-F5344CB8AC3E}">
        <p14:creationId xmlns:p14="http://schemas.microsoft.com/office/powerpoint/2010/main" val="1584554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 PACT introduction</Template>
  <TotalTime>1317</TotalTime>
  <Words>1061</Words>
  <Application>Microsoft Office PowerPoint</Application>
  <PresentationFormat>On-screen Show (4:3)</PresentationFormat>
  <Paragraphs>145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Tahoma</vt:lpstr>
      <vt:lpstr>Times New Roman</vt:lpstr>
      <vt:lpstr>Adjacency</vt:lpstr>
      <vt:lpstr>106CR Pre-Week4 Lecture slides  Recap Week3: Affordance Week4 Topic: Prototyping</vt:lpstr>
      <vt:lpstr>What is Task Analysis?</vt:lpstr>
      <vt:lpstr>What is Task Analysis?</vt:lpstr>
      <vt:lpstr>Purpose of Task Analysis </vt:lpstr>
      <vt:lpstr> When to Perform a Task Analysis</vt:lpstr>
      <vt:lpstr>An Example</vt:lpstr>
      <vt:lpstr>Approaches to Task Analysis</vt:lpstr>
      <vt:lpstr> How to Conduct a Task Analysis </vt:lpstr>
      <vt:lpstr>Hierarchical Task Analysis</vt:lpstr>
      <vt:lpstr>HTA</vt:lpstr>
      <vt:lpstr>HTA description consists of 2 parts:</vt:lpstr>
      <vt:lpstr>Types of plan</vt:lpstr>
      <vt:lpstr>Hierarchical Task Analysis</vt:lpstr>
      <vt:lpstr>Hierarchical Task Analysis: Buying a DVD-1</vt:lpstr>
      <vt:lpstr>Hierarchical Task Analysis: Buying a DVD-2</vt:lpstr>
      <vt:lpstr>HTA for making a cup of tea</vt:lpstr>
      <vt:lpstr>PowerPoint Presentation</vt:lpstr>
      <vt:lpstr>From tasks to screen interactions</vt:lpstr>
      <vt:lpstr>Example: buying a book in town</vt:lpstr>
      <vt:lpstr>Example: Buying a book online</vt:lpstr>
      <vt:lpstr>Example: Buying a book online</vt:lpstr>
      <vt:lpstr>So now we know that:</vt:lpstr>
    </vt:vector>
  </TitlesOfParts>
  <Company>aQtive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Alaka</cp:lastModifiedBy>
  <cp:revision>67</cp:revision>
  <dcterms:created xsi:type="dcterms:W3CDTF">1999-10-01T14:23:04Z</dcterms:created>
  <dcterms:modified xsi:type="dcterms:W3CDTF">2021-05-27T06:04:14Z</dcterms:modified>
</cp:coreProperties>
</file>