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8" d="100"/>
          <a:sy n="88" d="100"/>
        </p:scale>
        <p:origin x="4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896C-92AA-415C-826A-7512F919B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5B50D-EF56-4773-8B68-01811B75C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B5C911-3ACA-44AF-ACF3-0504F043072C}"/>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8F94554A-9925-4270-8C8E-4AE68273E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5EBCF-29BD-495C-A1C0-6B2A301CCA4C}"/>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406667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1691-A714-4547-8A00-E1A04A0BF2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2A9AF5-F07D-43B5-83E4-245D31939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22593-36CD-4097-B0BB-873EF812B3BB}"/>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C7A0C8A9-491D-4AAA-80AB-36A0BF7E9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7871C-0FBA-4381-AB82-CA366B8F9D8D}"/>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395428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1FEBE-B47B-40A7-9205-54A62D201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05EDD5-A1D5-499A-B9AC-F44BCA123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111C-518E-44AE-A911-6940192B63DF}"/>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6012DD44-2EB5-49CC-AC4F-C455BA2E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DEFD-1405-46C4-9CD1-F2EDA5821DB7}"/>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148181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F1F6-4D0C-455A-AA40-064BC91F2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F3A2F-81A2-4B77-967D-1E78363BC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E2A10-1E49-4715-A4C9-88240DCB268A}"/>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B6ECB048-89B6-480A-9813-522AB62D8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53208-AE35-4D5D-AF79-1256EF20C62D}"/>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19193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ACFF-0501-4304-99B7-A775E79CA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223F3-77E0-4CCC-951C-0CD06A455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B303D-A330-4D68-9040-2050D1175995}"/>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767B3FC8-2C52-45C1-BFA3-731EFA244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2CF06-E8F6-45AE-9E41-61382740B660}"/>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123179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BE37-CA1E-4E98-B4F4-454CD159C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264EE-CCA4-46D3-8A00-56F6260DB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48E21-E0E8-4EBD-BEEF-7D44D1F5A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09D9AF-1873-4815-9FFE-95CA290C50F6}"/>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6" name="Footer Placeholder 5">
            <a:extLst>
              <a:ext uri="{FF2B5EF4-FFF2-40B4-BE49-F238E27FC236}">
                <a16:creationId xmlns:a16="http://schemas.microsoft.com/office/drawing/2014/main" id="{83DF22EB-54B1-4EAE-B5BC-42D58286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CFCDE-FD72-4521-86AF-AB38C0DC26D8}"/>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99728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763E-BDBA-48B0-B676-4EB491E6E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0D0FC-BD53-4A00-BCDF-B79F87431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FE1CD-868D-417D-A115-4DD669BA7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BE81BA-7058-4404-9425-61E8C041C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3666D-8AB8-4792-9018-E80166A58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2ED8D-A0AE-404F-9A53-BA123228D6F7}"/>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8" name="Footer Placeholder 7">
            <a:extLst>
              <a:ext uri="{FF2B5EF4-FFF2-40B4-BE49-F238E27FC236}">
                <a16:creationId xmlns:a16="http://schemas.microsoft.com/office/drawing/2014/main" id="{67DD024C-FC23-41CA-A0B4-436729A3D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FAB712-2523-4789-99E0-3B8EA3EF860D}"/>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297839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EDE2-2290-4A5E-910F-91C2D347A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EF6B24-FCC3-44B8-BB75-CD8F595E1D87}"/>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4" name="Footer Placeholder 3">
            <a:extLst>
              <a:ext uri="{FF2B5EF4-FFF2-40B4-BE49-F238E27FC236}">
                <a16:creationId xmlns:a16="http://schemas.microsoft.com/office/drawing/2014/main" id="{39487160-E0ED-4ED6-9F57-D2ACAF7AC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518BC2-15A3-47D8-B757-1A62896F9AE7}"/>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372746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4A34F-7626-4A0C-A313-4DF726F6E699}"/>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3" name="Footer Placeholder 2">
            <a:extLst>
              <a:ext uri="{FF2B5EF4-FFF2-40B4-BE49-F238E27FC236}">
                <a16:creationId xmlns:a16="http://schemas.microsoft.com/office/drawing/2014/main" id="{05ED669B-CCD7-4E9C-949F-593EBD2B37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18035A-5710-414D-A157-7CD64E692C1C}"/>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129968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0C89-C286-473C-8D53-4DE24BA99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05845-2BF8-4EDE-92BA-99980DCF3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232166-B2E2-4AB7-AD6C-B957438AF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E174F-903C-4BED-B5C6-249087A678B3}"/>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6" name="Footer Placeholder 5">
            <a:extLst>
              <a:ext uri="{FF2B5EF4-FFF2-40B4-BE49-F238E27FC236}">
                <a16:creationId xmlns:a16="http://schemas.microsoft.com/office/drawing/2014/main" id="{DC9456E2-43D0-4954-B4AB-05E0F5BF0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126AC-5C12-4CED-B42B-F61AA37821AE}"/>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5763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4467-2D89-45AE-979A-62884C5BE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AB666-7F5B-44B5-917A-0A2F08BB4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E4858-3592-405D-B36A-E93FDC12A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6683E-B12A-4DA5-BBFA-FEECFDE00BC1}"/>
              </a:ext>
            </a:extLst>
          </p:cNvPr>
          <p:cNvSpPr>
            <a:spLocks noGrp="1"/>
          </p:cNvSpPr>
          <p:nvPr>
            <p:ph type="dt" sz="half" idx="10"/>
          </p:nvPr>
        </p:nvSpPr>
        <p:spPr/>
        <p:txBody>
          <a:bodyPr/>
          <a:lstStyle/>
          <a:p>
            <a:fld id="{CB6F9F69-A83B-432A-8D18-3050A94BA8A4}" type="datetimeFigureOut">
              <a:rPr lang="en-US" smtClean="0"/>
              <a:t>5/21/2021</a:t>
            </a:fld>
            <a:endParaRPr lang="en-US"/>
          </a:p>
        </p:txBody>
      </p:sp>
      <p:sp>
        <p:nvSpPr>
          <p:cNvPr id="6" name="Footer Placeholder 5">
            <a:extLst>
              <a:ext uri="{FF2B5EF4-FFF2-40B4-BE49-F238E27FC236}">
                <a16:creationId xmlns:a16="http://schemas.microsoft.com/office/drawing/2014/main" id="{4B2432F1-A974-452F-804B-A26E696C4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79B73-5A58-41E0-AF29-1178405EACE5}"/>
              </a:ext>
            </a:extLst>
          </p:cNvPr>
          <p:cNvSpPr>
            <a:spLocks noGrp="1"/>
          </p:cNvSpPr>
          <p:nvPr>
            <p:ph type="sldNum" sz="quarter" idx="12"/>
          </p:nvPr>
        </p:nvSpPr>
        <p:spPr/>
        <p:txBody>
          <a:bodyPr/>
          <a:lstStyle/>
          <a:p>
            <a:fld id="{09685DDF-2192-4AEF-B551-C5AB62E8E996}" type="slidenum">
              <a:rPr lang="en-US" smtClean="0"/>
              <a:t>‹#›</a:t>
            </a:fld>
            <a:endParaRPr lang="en-US"/>
          </a:p>
        </p:txBody>
      </p:sp>
    </p:spTree>
    <p:extLst>
      <p:ext uri="{BB962C8B-B14F-4D97-AF65-F5344CB8AC3E}">
        <p14:creationId xmlns:p14="http://schemas.microsoft.com/office/powerpoint/2010/main" val="137501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D4FEA-7803-4DC9-A2F4-6D246DFDB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5E2053-4022-4EFF-95D7-CC670F3EA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9DA89-DC69-4943-A8C9-D09678AA4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F9F69-A83B-432A-8D18-3050A94BA8A4}" type="datetimeFigureOut">
              <a:rPr lang="en-US" smtClean="0"/>
              <a:t>5/21/2021</a:t>
            </a:fld>
            <a:endParaRPr lang="en-US"/>
          </a:p>
        </p:txBody>
      </p:sp>
      <p:sp>
        <p:nvSpPr>
          <p:cNvPr id="5" name="Footer Placeholder 4">
            <a:extLst>
              <a:ext uri="{FF2B5EF4-FFF2-40B4-BE49-F238E27FC236}">
                <a16:creationId xmlns:a16="http://schemas.microsoft.com/office/drawing/2014/main" id="{59EE562C-1B23-4021-ACA7-C3F8B4E92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9F85C8-4963-4076-9D79-6E04C4394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85DDF-2192-4AEF-B551-C5AB62E8E996}" type="slidenum">
              <a:rPr lang="en-US" smtClean="0"/>
              <a:t>‹#›</a:t>
            </a:fld>
            <a:endParaRPr lang="en-US"/>
          </a:p>
        </p:txBody>
      </p:sp>
    </p:spTree>
    <p:extLst>
      <p:ext uri="{BB962C8B-B14F-4D97-AF65-F5344CB8AC3E}">
        <p14:creationId xmlns:p14="http://schemas.microsoft.com/office/powerpoint/2010/main" val="48087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A5D2-5BF1-45F7-A928-386DE87FCD6F}"/>
              </a:ext>
            </a:extLst>
          </p:cNvPr>
          <p:cNvSpPr>
            <a:spLocks noGrp="1"/>
          </p:cNvSpPr>
          <p:nvPr>
            <p:ph type="ctrTitle"/>
          </p:nvPr>
        </p:nvSpPr>
        <p:spPr/>
        <p:txBody>
          <a:bodyPr/>
          <a:lstStyle/>
          <a:p>
            <a:r>
              <a:rPr lang="en-US" dirty="0"/>
              <a:t>Usability</a:t>
            </a:r>
          </a:p>
        </p:txBody>
      </p:sp>
    </p:spTree>
    <p:extLst>
      <p:ext uri="{BB962C8B-B14F-4D97-AF65-F5344CB8AC3E}">
        <p14:creationId xmlns:p14="http://schemas.microsoft.com/office/powerpoint/2010/main" val="268691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6D8D-5DE6-4A68-B4F7-C4763442F112}"/>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B9940172-156B-4DB5-AC21-D587750E105F}"/>
              </a:ext>
            </a:extLst>
          </p:cNvPr>
          <p:cNvSpPr>
            <a:spLocks noGrp="1"/>
          </p:cNvSpPr>
          <p:nvPr>
            <p:ph idx="1"/>
          </p:nvPr>
        </p:nvSpPr>
        <p:spPr/>
        <p:txBody>
          <a:bodyPr/>
          <a:lstStyle/>
          <a:p>
            <a:pPr marL="0" indent="0">
              <a:buNone/>
            </a:pPr>
            <a:r>
              <a:rPr lang="en-US" dirty="0"/>
              <a:t>Usability : the extent to which a product can be used by specified users to achieve specified goals with effectiveness, efficiency and satisfaction in a specified context of use.</a:t>
            </a:r>
          </a:p>
          <a:p>
            <a:pPr>
              <a:buFontTx/>
              <a:buChar char="-"/>
            </a:pPr>
            <a:r>
              <a:rPr lang="en-US" dirty="0"/>
              <a:t>According to the ISO 9241-11</a:t>
            </a:r>
          </a:p>
          <a:p>
            <a:pPr>
              <a:buFontTx/>
              <a:buChar char="-"/>
            </a:pPr>
            <a:endParaRPr lang="en-US" dirty="0"/>
          </a:p>
        </p:txBody>
      </p:sp>
    </p:spTree>
    <p:extLst>
      <p:ext uri="{BB962C8B-B14F-4D97-AF65-F5344CB8AC3E}">
        <p14:creationId xmlns:p14="http://schemas.microsoft.com/office/powerpoint/2010/main" val="34114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BFCC-1528-4EC8-AEED-EF7061EE23A6}"/>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0000AA93-5939-4F6A-A270-A8CC67CCA04B}"/>
              </a:ext>
            </a:extLst>
          </p:cNvPr>
          <p:cNvSpPr>
            <a:spLocks noGrp="1"/>
          </p:cNvSpPr>
          <p:nvPr>
            <p:ph idx="1"/>
          </p:nvPr>
        </p:nvSpPr>
        <p:spPr/>
        <p:txBody>
          <a:bodyPr/>
          <a:lstStyle/>
          <a:p>
            <a:r>
              <a:rPr lang="en-US" dirty="0"/>
              <a:t>Usability is quality attribute that assesses how easy user interfaces are to use.</a:t>
            </a:r>
          </a:p>
          <a:p>
            <a:r>
              <a:rPr lang="en-US" dirty="0"/>
              <a:t>Usability also refers to methods for improving ease-of-use during the design process.</a:t>
            </a:r>
          </a:p>
        </p:txBody>
      </p:sp>
      <p:pic>
        <p:nvPicPr>
          <p:cNvPr id="5" name="Picture 4">
            <a:extLst>
              <a:ext uri="{FF2B5EF4-FFF2-40B4-BE49-F238E27FC236}">
                <a16:creationId xmlns:a16="http://schemas.microsoft.com/office/drawing/2014/main" id="{D1AC8AEA-AD29-4F02-88F4-D9BD75996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91" y="3609642"/>
            <a:ext cx="3572374" cy="2257740"/>
          </a:xfrm>
          <a:prstGeom prst="rect">
            <a:avLst/>
          </a:prstGeom>
        </p:spPr>
      </p:pic>
    </p:spTree>
    <p:extLst>
      <p:ext uri="{BB962C8B-B14F-4D97-AF65-F5344CB8AC3E}">
        <p14:creationId xmlns:p14="http://schemas.microsoft.com/office/powerpoint/2010/main" val="321040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988C-ABBF-4269-BB2F-23DCB20C345C}"/>
              </a:ext>
            </a:extLst>
          </p:cNvPr>
          <p:cNvSpPr>
            <a:spLocks noGrp="1"/>
          </p:cNvSpPr>
          <p:nvPr>
            <p:ph type="title"/>
          </p:nvPr>
        </p:nvSpPr>
        <p:spPr/>
        <p:txBody>
          <a:bodyPr/>
          <a:lstStyle/>
          <a:p>
            <a:r>
              <a:rPr lang="en-US" dirty="0"/>
              <a:t>Components of Usability</a:t>
            </a:r>
          </a:p>
        </p:txBody>
      </p:sp>
      <p:sp>
        <p:nvSpPr>
          <p:cNvPr id="3" name="Content Placeholder 2">
            <a:extLst>
              <a:ext uri="{FF2B5EF4-FFF2-40B4-BE49-F238E27FC236}">
                <a16:creationId xmlns:a16="http://schemas.microsoft.com/office/drawing/2014/main" id="{F0A86D52-DF88-4834-89C7-1E1039CB04CC}"/>
              </a:ext>
            </a:extLst>
          </p:cNvPr>
          <p:cNvSpPr>
            <a:spLocks noGrp="1"/>
          </p:cNvSpPr>
          <p:nvPr>
            <p:ph idx="1"/>
          </p:nvPr>
        </p:nvSpPr>
        <p:spPr/>
        <p:txBody>
          <a:bodyPr/>
          <a:lstStyle/>
          <a:p>
            <a:r>
              <a:rPr lang="en-US" b="1" dirty="0"/>
              <a:t>Learnability</a:t>
            </a:r>
          </a:p>
          <a:p>
            <a:r>
              <a:rPr lang="en-US" b="1" dirty="0"/>
              <a:t>Efficiency</a:t>
            </a:r>
          </a:p>
          <a:p>
            <a:r>
              <a:rPr lang="en-US" b="1" dirty="0"/>
              <a:t>Memorability</a:t>
            </a:r>
          </a:p>
          <a:p>
            <a:r>
              <a:rPr lang="en-US" b="1" dirty="0"/>
              <a:t>Error Tolerance</a:t>
            </a:r>
          </a:p>
          <a:p>
            <a:r>
              <a:rPr lang="en-US" b="1" dirty="0"/>
              <a:t>Satisfaction</a:t>
            </a:r>
          </a:p>
          <a:p>
            <a:pPr marL="0" indent="0">
              <a:buNone/>
            </a:pPr>
            <a:endParaRPr lang="en-US" b="1" dirty="0"/>
          </a:p>
          <a:p>
            <a:endParaRPr lang="en-US" dirty="0"/>
          </a:p>
        </p:txBody>
      </p:sp>
    </p:spTree>
    <p:extLst>
      <p:ext uri="{BB962C8B-B14F-4D97-AF65-F5344CB8AC3E}">
        <p14:creationId xmlns:p14="http://schemas.microsoft.com/office/powerpoint/2010/main" val="28165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974F-20BE-4F64-83BD-BB05043F2BA4}"/>
              </a:ext>
            </a:extLst>
          </p:cNvPr>
          <p:cNvSpPr>
            <a:spLocks noGrp="1"/>
          </p:cNvSpPr>
          <p:nvPr>
            <p:ph type="title"/>
          </p:nvPr>
        </p:nvSpPr>
        <p:spPr/>
        <p:txBody>
          <a:bodyPr/>
          <a:lstStyle/>
          <a:p>
            <a:r>
              <a:rPr lang="en-US" b="1" dirty="0"/>
              <a:t>Learnability</a:t>
            </a:r>
            <a:endParaRPr lang="en-US" dirty="0"/>
          </a:p>
        </p:txBody>
      </p:sp>
      <p:sp>
        <p:nvSpPr>
          <p:cNvPr id="3" name="Content Placeholder 2">
            <a:extLst>
              <a:ext uri="{FF2B5EF4-FFF2-40B4-BE49-F238E27FC236}">
                <a16:creationId xmlns:a16="http://schemas.microsoft.com/office/drawing/2014/main" id="{4AA79779-DA53-48EC-BD1F-7D413D721A9A}"/>
              </a:ext>
            </a:extLst>
          </p:cNvPr>
          <p:cNvSpPr>
            <a:spLocks noGrp="1"/>
          </p:cNvSpPr>
          <p:nvPr>
            <p:ph idx="1"/>
          </p:nvPr>
        </p:nvSpPr>
        <p:spPr/>
        <p:txBody>
          <a:bodyPr/>
          <a:lstStyle/>
          <a:p>
            <a:r>
              <a:rPr lang="en-US" dirty="0"/>
              <a:t>A usable product is easy to learn. In this busy and competitive world, no one has time to use a product which is difficult to understand.</a:t>
            </a:r>
          </a:p>
          <a:p>
            <a:r>
              <a:rPr lang="en-US" dirty="0"/>
              <a:t>Ease of use is the first important thing that a user feels in a product, so it needs to be a priority while making design decisions</a:t>
            </a:r>
            <a:r>
              <a:rPr lang="en-US" dirty="0" smtClean="0"/>
              <a:t>.</a:t>
            </a:r>
          </a:p>
          <a:p>
            <a:r>
              <a:rPr lang="en-US" dirty="0"/>
              <a:t>Basically, ease of learning means that a user must be able to learn how to use a system as quickly and as easily as </a:t>
            </a:r>
            <a:r>
              <a:rPr lang="en-US" dirty="0" smtClean="0"/>
              <a:t>possible.</a:t>
            </a:r>
          </a:p>
          <a:p>
            <a:r>
              <a:rPr lang="en-US" dirty="0"/>
              <a:t>However, different learning times are acceptable, depending on the type of system</a:t>
            </a:r>
            <a:r>
              <a:rPr lang="en-US" dirty="0" smtClean="0"/>
              <a:t>.</a:t>
            </a:r>
          </a:p>
          <a:p>
            <a:r>
              <a:rPr lang="en-US" dirty="0" smtClean="0"/>
              <a:t>Solution??</a:t>
            </a:r>
            <a:endParaRPr lang="en-US" dirty="0"/>
          </a:p>
          <a:p>
            <a:pPr marL="0" indent="0">
              <a:buNone/>
            </a:pPr>
            <a:endParaRPr lang="en-US" dirty="0"/>
          </a:p>
        </p:txBody>
      </p:sp>
    </p:spTree>
    <p:extLst>
      <p:ext uri="{BB962C8B-B14F-4D97-AF65-F5344CB8AC3E}">
        <p14:creationId xmlns:p14="http://schemas.microsoft.com/office/powerpoint/2010/main" val="104970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26EB-4C40-4F40-8310-F36AF328D9F8}"/>
              </a:ext>
            </a:extLst>
          </p:cNvPr>
          <p:cNvSpPr>
            <a:spLocks noGrp="1"/>
          </p:cNvSpPr>
          <p:nvPr>
            <p:ph type="title"/>
          </p:nvPr>
        </p:nvSpPr>
        <p:spPr/>
        <p:txBody>
          <a:bodyPr/>
          <a:lstStyle/>
          <a:p>
            <a:r>
              <a:rPr lang="en-US" b="1" dirty="0"/>
              <a:t>Efficiency</a:t>
            </a:r>
            <a:br>
              <a:rPr lang="en-US" b="1" dirty="0"/>
            </a:br>
            <a:endParaRPr lang="en-US" dirty="0"/>
          </a:p>
        </p:txBody>
      </p:sp>
      <p:sp>
        <p:nvSpPr>
          <p:cNvPr id="3" name="Content Placeholder 2">
            <a:extLst>
              <a:ext uri="{FF2B5EF4-FFF2-40B4-BE49-F238E27FC236}">
                <a16:creationId xmlns:a16="http://schemas.microsoft.com/office/drawing/2014/main" id="{F35AC1DB-79B6-4ADD-84F0-EA399398146C}"/>
              </a:ext>
            </a:extLst>
          </p:cNvPr>
          <p:cNvSpPr>
            <a:spLocks noGrp="1"/>
          </p:cNvSpPr>
          <p:nvPr>
            <p:ph idx="1"/>
          </p:nvPr>
        </p:nvSpPr>
        <p:spPr/>
        <p:txBody>
          <a:bodyPr/>
          <a:lstStyle/>
          <a:p>
            <a:r>
              <a:rPr lang="en-US" b="1" dirty="0"/>
              <a:t>Efficiency</a:t>
            </a:r>
            <a:r>
              <a:rPr lang="en-US" dirty="0"/>
              <a:t> means how fast a user can perform tasks once she has learned to use a system.</a:t>
            </a:r>
            <a:endParaRPr lang="en-US" dirty="0" smtClean="0"/>
          </a:p>
          <a:p>
            <a:r>
              <a:rPr lang="en-US" dirty="0" smtClean="0"/>
              <a:t>An </a:t>
            </a:r>
            <a:r>
              <a:rPr lang="en-US" dirty="0"/>
              <a:t>efficient product is the one that makes it easier for a user to perform his tasks quickly and effectively. </a:t>
            </a:r>
          </a:p>
          <a:p>
            <a:r>
              <a:rPr lang="en-US" dirty="0"/>
              <a:t>If this factor is missing in design, a beautifully designed product will also lose the trust of its users</a:t>
            </a:r>
            <a:r>
              <a:rPr lang="en-US" dirty="0" smtClean="0"/>
              <a:t>.</a:t>
            </a:r>
          </a:p>
          <a:p>
            <a:r>
              <a:rPr lang="en-US" dirty="0" smtClean="0"/>
              <a:t>Solution?</a:t>
            </a:r>
          </a:p>
          <a:p>
            <a:pPr marL="0" indent="0">
              <a:buNone/>
            </a:pPr>
            <a:r>
              <a:rPr lang="en-US" dirty="0"/>
              <a:t>One way to improve efficiency is by adding hidden shortcuts for frequently used functions</a:t>
            </a:r>
            <a:endParaRPr lang="en-US" dirty="0"/>
          </a:p>
        </p:txBody>
      </p:sp>
    </p:spTree>
    <p:extLst>
      <p:ext uri="{BB962C8B-B14F-4D97-AF65-F5344CB8AC3E}">
        <p14:creationId xmlns:p14="http://schemas.microsoft.com/office/powerpoint/2010/main" val="29841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2A67-212A-4CA1-ACAA-5E2063881C24}"/>
              </a:ext>
            </a:extLst>
          </p:cNvPr>
          <p:cNvSpPr>
            <a:spLocks noGrp="1"/>
          </p:cNvSpPr>
          <p:nvPr>
            <p:ph type="title"/>
          </p:nvPr>
        </p:nvSpPr>
        <p:spPr/>
        <p:txBody>
          <a:bodyPr/>
          <a:lstStyle/>
          <a:p>
            <a:r>
              <a:rPr lang="en-US" b="1" dirty="0"/>
              <a:t>Memorability</a:t>
            </a:r>
            <a:endParaRPr lang="en-US" dirty="0"/>
          </a:p>
        </p:txBody>
      </p:sp>
      <p:sp>
        <p:nvSpPr>
          <p:cNvPr id="3" name="Content Placeholder 2">
            <a:extLst>
              <a:ext uri="{FF2B5EF4-FFF2-40B4-BE49-F238E27FC236}">
                <a16:creationId xmlns:a16="http://schemas.microsoft.com/office/drawing/2014/main" id="{3DEECD1F-375E-48E4-91A9-5B6ABBED0BF4}"/>
              </a:ext>
            </a:extLst>
          </p:cNvPr>
          <p:cNvSpPr>
            <a:spLocks noGrp="1"/>
          </p:cNvSpPr>
          <p:nvPr>
            <p:ph idx="1"/>
          </p:nvPr>
        </p:nvSpPr>
        <p:spPr/>
        <p:txBody>
          <a:bodyPr/>
          <a:lstStyle/>
          <a:p>
            <a:r>
              <a:rPr lang="en-US" dirty="0"/>
              <a:t>Memorability measures how well users can remember different functions after they have learned the </a:t>
            </a:r>
            <a:r>
              <a:rPr lang="en-US" dirty="0" smtClean="0"/>
              <a:t>functions.</a:t>
            </a:r>
            <a:endParaRPr lang="en-US" dirty="0" smtClean="0"/>
          </a:p>
          <a:p>
            <a:r>
              <a:rPr lang="en-US" dirty="0" smtClean="0"/>
              <a:t>A </a:t>
            </a:r>
            <a:r>
              <a:rPr lang="en-US" dirty="0"/>
              <a:t>good product is the one that do not require user to memorize it. Instead, user should be able to go through the layout and flow easily whenever he comes to use the product</a:t>
            </a:r>
            <a:r>
              <a:rPr lang="en-US" dirty="0" smtClean="0"/>
              <a:t>.</a:t>
            </a:r>
          </a:p>
          <a:p>
            <a:r>
              <a:rPr lang="en-US" dirty="0" smtClean="0"/>
              <a:t>Solution?</a:t>
            </a:r>
            <a:endParaRPr lang="en-US" dirty="0"/>
          </a:p>
        </p:txBody>
      </p:sp>
    </p:spTree>
    <p:extLst>
      <p:ext uri="{BB962C8B-B14F-4D97-AF65-F5344CB8AC3E}">
        <p14:creationId xmlns:p14="http://schemas.microsoft.com/office/powerpoint/2010/main" val="139108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F158-CB55-44E5-B558-4E6DBEC72B2B}"/>
              </a:ext>
            </a:extLst>
          </p:cNvPr>
          <p:cNvSpPr>
            <a:spLocks noGrp="1"/>
          </p:cNvSpPr>
          <p:nvPr>
            <p:ph type="title"/>
          </p:nvPr>
        </p:nvSpPr>
        <p:spPr/>
        <p:txBody>
          <a:bodyPr/>
          <a:lstStyle/>
          <a:p>
            <a:r>
              <a:rPr lang="en-US" b="1" dirty="0"/>
              <a:t>Error Tolerance</a:t>
            </a:r>
            <a:endParaRPr lang="en-US" dirty="0"/>
          </a:p>
        </p:txBody>
      </p:sp>
      <p:sp>
        <p:nvSpPr>
          <p:cNvPr id="3" name="Content Placeholder 2">
            <a:extLst>
              <a:ext uri="{FF2B5EF4-FFF2-40B4-BE49-F238E27FC236}">
                <a16:creationId xmlns:a16="http://schemas.microsoft.com/office/drawing/2014/main" id="{A8DA6CE7-77D1-466E-AC28-5A93309ABADA}"/>
              </a:ext>
            </a:extLst>
          </p:cNvPr>
          <p:cNvSpPr>
            <a:spLocks noGrp="1"/>
          </p:cNvSpPr>
          <p:nvPr>
            <p:ph idx="1"/>
          </p:nvPr>
        </p:nvSpPr>
        <p:spPr/>
        <p:txBody>
          <a:bodyPr/>
          <a:lstStyle/>
          <a:p>
            <a:r>
              <a:rPr lang="en-US" dirty="0"/>
              <a:t>A product’s usability can easily be measured by the way its response to human errors. A usable product tries to resolve errors seamlessly</a:t>
            </a:r>
            <a:r>
              <a:rPr lang="en-US" dirty="0" smtClean="0"/>
              <a:t>.</a:t>
            </a:r>
          </a:p>
          <a:p>
            <a:pPr marL="0" indent="0">
              <a:buNone/>
            </a:pPr>
            <a:endParaRPr lang="en-US" dirty="0"/>
          </a:p>
        </p:txBody>
      </p:sp>
    </p:spTree>
    <p:extLst>
      <p:ext uri="{BB962C8B-B14F-4D97-AF65-F5344CB8AC3E}">
        <p14:creationId xmlns:p14="http://schemas.microsoft.com/office/powerpoint/2010/main" val="91757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C23-1999-4AD3-9286-E36BC3221F1A}"/>
              </a:ext>
            </a:extLst>
          </p:cNvPr>
          <p:cNvSpPr>
            <a:spLocks noGrp="1"/>
          </p:cNvSpPr>
          <p:nvPr>
            <p:ph type="title"/>
          </p:nvPr>
        </p:nvSpPr>
        <p:spPr/>
        <p:txBody>
          <a:bodyPr/>
          <a:lstStyle/>
          <a:p>
            <a:r>
              <a:rPr lang="en-US" b="1" dirty="0"/>
              <a:t>Satisfaction</a:t>
            </a:r>
            <a:endParaRPr lang="en-US" dirty="0"/>
          </a:p>
        </p:txBody>
      </p:sp>
      <p:sp>
        <p:nvSpPr>
          <p:cNvPr id="3" name="Content Placeholder 2">
            <a:extLst>
              <a:ext uri="{FF2B5EF4-FFF2-40B4-BE49-F238E27FC236}">
                <a16:creationId xmlns:a16="http://schemas.microsoft.com/office/drawing/2014/main" id="{914644FE-4469-4C1C-98C6-DBDFF0549246}"/>
              </a:ext>
            </a:extLst>
          </p:cNvPr>
          <p:cNvSpPr>
            <a:spLocks noGrp="1"/>
          </p:cNvSpPr>
          <p:nvPr>
            <p:ph idx="1"/>
          </p:nvPr>
        </p:nvSpPr>
        <p:spPr/>
        <p:txBody>
          <a:bodyPr/>
          <a:lstStyle/>
          <a:p>
            <a:r>
              <a:rPr lang="en-US" b="1" dirty="0"/>
              <a:t>Satisfaction</a:t>
            </a:r>
            <a:r>
              <a:rPr lang="en-US" dirty="0"/>
              <a:t> with a system means basically how pleasing it is to use. It affects the user’s motivation and thus the effectiveness of use</a:t>
            </a:r>
            <a:endParaRPr lang="en-US" dirty="0" smtClean="0"/>
          </a:p>
          <a:p>
            <a:r>
              <a:rPr lang="en-US" dirty="0" smtClean="0"/>
              <a:t>This </a:t>
            </a:r>
            <a:r>
              <a:rPr lang="en-US" dirty="0"/>
              <a:t>usability component requires to provide a pleasant and satisfactory user experience. If a user comes to use a product, he should be able to accomplish his goals in a way that he wants to come back again to the same product</a:t>
            </a:r>
            <a:r>
              <a:rPr lang="en-US" dirty="0" smtClean="0"/>
              <a:t>.</a:t>
            </a:r>
          </a:p>
          <a:p>
            <a:r>
              <a:rPr lang="en-US" smtClean="0"/>
              <a:t>Solution?</a:t>
            </a:r>
            <a:endParaRPr lang="en-US" dirty="0"/>
          </a:p>
        </p:txBody>
      </p:sp>
    </p:spTree>
    <p:extLst>
      <p:ext uri="{BB962C8B-B14F-4D97-AF65-F5344CB8AC3E}">
        <p14:creationId xmlns:p14="http://schemas.microsoft.com/office/powerpoint/2010/main" val="398179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0" ma:contentTypeDescription="Create a new document." ma:contentTypeScope="" ma:versionID="a5a82d9799d78d3fb8d13ff168874d9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AD73E4-FE05-4A4C-8325-9B68EB533962}"/>
</file>

<file path=customXml/itemProps2.xml><?xml version="1.0" encoding="utf-8"?>
<ds:datastoreItem xmlns:ds="http://schemas.openxmlformats.org/officeDocument/2006/customXml" ds:itemID="{1D75F0EB-EACD-4D62-853A-E7E5A4762303}"/>
</file>

<file path=customXml/itemProps3.xml><?xml version="1.0" encoding="utf-8"?>
<ds:datastoreItem xmlns:ds="http://schemas.openxmlformats.org/officeDocument/2006/customXml" ds:itemID="{1B5264D6-3B09-43B1-B96D-DA5456E0A02B}"/>
</file>

<file path=docProps/app.xml><?xml version="1.0" encoding="utf-8"?>
<Properties xmlns="http://schemas.openxmlformats.org/officeDocument/2006/extended-properties" xmlns:vt="http://schemas.openxmlformats.org/officeDocument/2006/docPropsVTypes">
  <TotalTime>45</TotalTime>
  <Words>409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Usability</vt:lpstr>
      <vt:lpstr>Introduction</vt:lpstr>
      <vt:lpstr>Usability</vt:lpstr>
      <vt:lpstr>Components of Usability</vt:lpstr>
      <vt:lpstr>Learnability</vt:lpstr>
      <vt:lpstr>Efficiency </vt:lpstr>
      <vt:lpstr>Memorability</vt:lpstr>
      <vt:lpstr>Error Tolerance</vt:lpstr>
      <vt:lpstr>Satisfaction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dc:title>
  <dc:creator>Niman</dc:creator>
  <cp:lastModifiedBy>Alaka</cp:lastModifiedBy>
  <cp:revision>36</cp:revision>
  <dcterms:created xsi:type="dcterms:W3CDTF">2020-03-17T05:55:43Z</dcterms:created>
  <dcterms:modified xsi:type="dcterms:W3CDTF">2021-05-21T04:33:17Z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