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5" r:id="rId5"/>
    <p:sldId id="264" r:id="rId6"/>
    <p:sldId id="263"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1C52-AA48-4B56-A47E-410A1C18E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AAA694-29B1-459E-800A-0C6C255D0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A67F01-14B8-44A6-83D1-115DB016AFE5}"/>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5" name="Footer Placeholder 4">
            <a:extLst>
              <a:ext uri="{FF2B5EF4-FFF2-40B4-BE49-F238E27FC236}">
                <a16:creationId xmlns:a16="http://schemas.microsoft.com/office/drawing/2014/main" id="{A161DFDC-9472-4D22-8098-3A47E37A1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D558C-93B7-4641-8500-CEB71707AF86}"/>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85909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092A-692C-4DA6-A8D7-3FF424AD9E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74968-5A04-4709-BD36-01E845E87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538A0-C794-450D-9A92-71F354115610}"/>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5" name="Footer Placeholder 4">
            <a:extLst>
              <a:ext uri="{FF2B5EF4-FFF2-40B4-BE49-F238E27FC236}">
                <a16:creationId xmlns:a16="http://schemas.microsoft.com/office/drawing/2014/main" id="{76AECF75-2A52-41C6-9A08-B2CF62D00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CA107-C858-4E38-9D4F-540E567E14CA}"/>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223831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9468F-7815-420D-A6D8-760CF917F1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F78483-06AD-49C7-B21E-C6886F0C4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B2B68-B625-4DD9-BADD-9637360C9C6B}"/>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5" name="Footer Placeholder 4">
            <a:extLst>
              <a:ext uri="{FF2B5EF4-FFF2-40B4-BE49-F238E27FC236}">
                <a16:creationId xmlns:a16="http://schemas.microsoft.com/office/drawing/2014/main" id="{08EE1AAC-48EC-4265-A6A6-5104B67B2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B0DC1-9A6A-4C32-995F-E2A36513CFB8}"/>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224800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E1CE-8388-4341-AFC9-3CEBFD419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6B50FD-F9CE-4E10-85C7-D911B9ADD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AEF1F-CB7B-40F1-B0BA-C04A48196FC7}"/>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5" name="Footer Placeholder 4">
            <a:extLst>
              <a:ext uri="{FF2B5EF4-FFF2-40B4-BE49-F238E27FC236}">
                <a16:creationId xmlns:a16="http://schemas.microsoft.com/office/drawing/2014/main" id="{3AC67698-F686-409E-B468-56C7561FA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9FCB9-F8C5-420A-A583-AFF680DCDC99}"/>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305842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6A12-2FAF-4427-8D72-DA920D0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A3E68-5E73-404E-9268-E81910443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65AE3-C5CC-468F-B1BB-0FB6B021FBDC}"/>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5" name="Footer Placeholder 4">
            <a:extLst>
              <a:ext uri="{FF2B5EF4-FFF2-40B4-BE49-F238E27FC236}">
                <a16:creationId xmlns:a16="http://schemas.microsoft.com/office/drawing/2014/main" id="{945361BE-872A-4BCD-9AEF-19EF2DB6E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E67FF-7A4A-4F42-99AD-FEE93B8E2B4A}"/>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105270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1083-36BA-464D-A837-16FD80540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73E7-F3C3-44B0-8EE7-F6A9DED22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D00F9-64EA-4671-8FD7-E306B4CC9E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EE900-206E-458C-9A94-CB3EEF552608}"/>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6" name="Footer Placeholder 5">
            <a:extLst>
              <a:ext uri="{FF2B5EF4-FFF2-40B4-BE49-F238E27FC236}">
                <a16:creationId xmlns:a16="http://schemas.microsoft.com/office/drawing/2014/main" id="{AEA26890-6A5F-4391-88EB-4B5F787C0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6A737-B453-492D-90D4-132480F5455E}"/>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182713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3B1-786D-4394-9B19-E7CC7A582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7A1ADD-D523-4264-9567-A46B8E0C5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8EDD88-1A95-4748-A0DF-E83EE75F5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C0235F-EAC3-499D-8056-6C0A7F83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21078-A24D-479E-819A-733F0BFAD1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03E741-2DB6-4100-8E93-DF1FC8B1C611}"/>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8" name="Footer Placeholder 7">
            <a:extLst>
              <a:ext uri="{FF2B5EF4-FFF2-40B4-BE49-F238E27FC236}">
                <a16:creationId xmlns:a16="http://schemas.microsoft.com/office/drawing/2014/main" id="{25635D38-45B6-4BEE-B9E2-A4918E672F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BB4A0-E742-4474-A626-BC72818BFCC5}"/>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246817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5C0C-F77B-4DFE-A567-AF4C3339A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08F1B-DCF9-45AE-AD1E-DFEC61A4508E}"/>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4" name="Footer Placeholder 3">
            <a:extLst>
              <a:ext uri="{FF2B5EF4-FFF2-40B4-BE49-F238E27FC236}">
                <a16:creationId xmlns:a16="http://schemas.microsoft.com/office/drawing/2014/main" id="{21CC05B2-5FFC-47AD-A92B-3B98407BC6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D3CD7-20ED-42F4-8459-C00C533669A9}"/>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252089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734C-81CC-4E71-B87B-62BDAFA4C803}"/>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3" name="Footer Placeholder 2">
            <a:extLst>
              <a:ext uri="{FF2B5EF4-FFF2-40B4-BE49-F238E27FC236}">
                <a16:creationId xmlns:a16="http://schemas.microsoft.com/office/drawing/2014/main" id="{5F192CF6-6D95-4961-939E-CAC8BD0BA1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545904-0CAF-46CE-8880-6A86705B20E1}"/>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365707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2FD0-690E-4B99-8216-9C33467FA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299024-76C9-483C-A981-3B0B5DB43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5CB00-39B5-4801-8B2E-E972D9438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344D9-4DB2-4AEF-9A28-6681175A01C0}"/>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6" name="Footer Placeholder 5">
            <a:extLst>
              <a:ext uri="{FF2B5EF4-FFF2-40B4-BE49-F238E27FC236}">
                <a16:creationId xmlns:a16="http://schemas.microsoft.com/office/drawing/2014/main" id="{EB40D4C9-13A3-4834-AF02-CFDCDB73B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ECF1E-A2EB-4BAA-B83C-213F48CF577D}"/>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16884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B797-BE37-4BA5-9931-EC4EF35B0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CCDBF6-47EB-487E-9FF7-50A764C05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89FA2-179E-4130-85F4-24D7B0922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63E75-A735-409C-9EE1-01961CDF1DEC}"/>
              </a:ext>
            </a:extLst>
          </p:cNvPr>
          <p:cNvSpPr>
            <a:spLocks noGrp="1"/>
          </p:cNvSpPr>
          <p:nvPr>
            <p:ph type="dt" sz="half" idx="10"/>
          </p:nvPr>
        </p:nvSpPr>
        <p:spPr/>
        <p:txBody>
          <a:bodyPr/>
          <a:lstStyle/>
          <a:p>
            <a:fld id="{0BFEF7F6-EF15-42ED-9005-1682F5B94EE2}" type="datetimeFigureOut">
              <a:rPr lang="en-US" smtClean="0"/>
              <a:t>5/30/2021</a:t>
            </a:fld>
            <a:endParaRPr lang="en-US"/>
          </a:p>
        </p:txBody>
      </p:sp>
      <p:sp>
        <p:nvSpPr>
          <p:cNvPr id="6" name="Footer Placeholder 5">
            <a:extLst>
              <a:ext uri="{FF2B5EF4-FFF2-40B4-BE49-F238E27FC236}">
                <a16:creationId xmlns:a16="http://schemas.microsoft.com/office/drawing/2014/main" id="{77DA4870-030D-4DB4-A091-333545DA8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19BC1-FBD9-4301-A002-8F8E83724194}"/>
              </a:ext>
            </a:extLst>
          </p:cNvPr>
          <p:cNvSpPr>
            <a:spLocks noGrp="1"/>
          </p:cNvSpPr>
          <p:nvPr>
            <p:ph type="sldNum" sz="quarter" idx="12"/>
          </p:nvPr>
        </p:nvSpPr>
        <p:spPr/>
        <p:txBody>
          <a:bodyPr/>
          <a:lstStyle/>
          <a:p>
            <a:fld id="{6C4F3B54-28DD-4617-82CC-E02509CD8683}" type="slidenum">
              <a:rPr lang="en-US" smtClean="0"/>
              <a:t>‹#›</a:t>
            </a:fld>
            <a:endParaRPr lang="en-US"/>
          </a:p>
        </p:txBody>
      </p:sp>
    </p:spTree>
    <p:extLst>
      <p:ext uri="{BB962C8B-B14F-4D97-AF65-F5344CB8AC3E}">
        <p14:creationId xmlns:p14="http://schemas.microsoft.com/office/powerpoint/2010/main" val="331851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8DF53-CAB4-40A2-B9CD-CA9A50956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7F56EE-9616-4C9F-8DFE-383F8B97E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5D299-6203-4221-89D6-D26E2D09C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EF7F6-EF15-42ED-9005-1682F5B94EE2}" type="datetimeFigureOut">
              <a:rPr lang="en-US" smtClean="0"/>
              <a:t>5/30/2021</a:t>
            </a:fld>
            <a:endParaRPr lang="en-US"/>
          </a:p>
        </p:txBody>
      </p:sp>
      <p:sp>
        <p:nvSpPr>
          <p:cNvPr id="5" name="Footer Placeholder 4">
            <a:extLst>
              <a:ext uri="{FF2B5EF4-FFF2-40B4-BE49-F238E27FC236}">
                <a16:creationId xmlns:a16="http://schemas.microsoft.com/office/drawing/2014/main" id="{F859275A-B05F-42A4-8862-0F192DBAA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22B9C0-0A16-4CAC-9CC7-10B1B6C3E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F3B54-28DD-4617-82CC-E02509CD8683}" type="slidenum">
              <a:rPr lang="en-US" smtClean="0"/>
              <a:t>‹#›</a:t>
            </a:fld>
            <a:endParaRPr lang="en-US"/>
          </a:p>
        </p:txBody>
      </p:sp>
    </p:spTree>
    <p:extLst>
      <p:ext uri="{BB962C8B-B14F-4D97-AF65-F5344CB8AC3E}">
        <p14:creationId xmlns:p14="http://schemas.microsoft.com/office/powerpoint/2010/main" val="106447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52DB-7D86-46AD-AFBA-AF02A8082586}"/>
              </a:ext>
            </a:extLst>
          </p:cNvPr>
          <p:cNvSpPr>
            <a:spLocks noGrp="1"/>
          </p:cNvSpPr>
          <p:nvPr>
            <p:ph type="ctrTitle"/>
          </p:nvPr>
        </p:nvSpPr>
        <p:spPr/>
        <p:txBody>
          <a:bodyPr/>
          <a:lstStyle/>
          <a:p>
            <a:r>
              <a:rPr lang="en-US" dirty="0"/>
              <a:t>Personas</a:t>
            </a:r>
          </a:p>
        </p:txBody>
      </p:sp>
      <p:sp>
        <p:nvSpPr>
          <p:cNvPr id="3" name="Subtitle 2">
            <a:extLst>
              <a:ext uri="{FF2B5EF4-FFF2-40B4-BE49-F238E27FC236}">
                <a16:creationId xmlns:a16="http://schemas.microsoft.com/office/drawing/2014/main" id="{80ADFA20-AD37-4EF7-A962-12CFC02A77FE}"/>
              </a:ext>
            </a:extLst>
          </p:cNvPr>
          <p:cNvSpPr>
            <a:spLocks noGrp="1"/>
          </p:cNvSpPr>
          <p:nvPr>
            <p:ph type="subTitle" idx="1"/>
          </p:nvPr>
        </p:nvSpPr>
        <p:spPr/>
        <p:txBody>
          <a:bodyPr/>
          <a:lstStyle/>
          <a:p>
            <a:r>
              <a:rPr lang="en-US" dirty="0"/>
              <a:t>The purpose of personas is to create reliable and realistic representations of your key audience segments for reference.</a:t>
            </a:r>
          </a:p>
          <a:p>
            <a:r>
              <a:rPr lang="en-GB" altLang="en-US" dirty="0"/>
              <a:t>It is</a:t>
            </a:r>
            <a:r>
              <a:rPr lang="en-GB" altLang="en-US" sz="2400" dirty="0"/>
              <a:t> based on the research carried out into users:</a:t>
            </a:r>
          </a:p>
          <a:p>
            <a:endParaRPr lang="en-US" dirty="0"/>
          </a:p>
        </p:txBody>
      </p:sp>
    </p:spTree>
    <p:extLst>
      <p:ext uri="{BB962C8B-B14F-4D97-AF65-F5344CB8AC3E}">
        <p14:creationId xmlns:p14="http://schemas.microsoft.com/office/powerpoint/2010/main" val="24513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Personas</a:t>
            </a:r>
            <a:endParaRPr lang="en-US" dirty="0"/>
          </a:p>
        </p:txBody>
      </p:sp>
      <p:sp>
        <p:nvSpPr>
          <p:cNvPr id="3" name="Content Placeholder 2"/>
          <p:cNvSpPr>
            <a:spLocks noGrp="1"/>
          </p:cNvSpPr>
          <p:nvPr>
            <p:ph idx="1"/>
          </p:nvPr>
        </p:nvSpPr>
        <p:spPr/>
        <p:txBody>
          <a:bodyPr/>
          <a:lstStyle/>
          <a:p>
            <a:r>
              <a:rPr lang="en-US" dirty="0"/>
              <a:t>The purpose of personas is to create reliable and realistic representations of your key audience segments for reference. These representations should be based on qualitative and some quantitative user research and web </a:t>
            </a:r>
            <a:r>
              <a:rPr lang="en-US" dirty="0" smtClean="0"/>
              <a:t>analytics. </a:t>
            </a:r>
            <a:r>
              <a:rPr lang="en-US" dirty="0"/>
              <a:t>Remember, your personas are only as good as the research behind them.</a:t>
            </a:r>
          </a:p>
        </p:txBody>
      </p:sp>
    </p:spTree>
    <p:extLst>
      <p:ext uri="{BB962C8B-B14F-4D97-AF65-F5344CB8AC3E}">
        <p14:creationId xmlns:p14="http://schemas.microsoft.com/office/powerpoint/2010/main" val="192032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Personas</a:t>
            </a:r>
            <a:endParaRPr lang="en-US" dirty="0"/>
          </a:p>
        </p:txBody>
      </p:sp>
      <p:sp>
        <p:nvSpPr>
          <p:cNvPr id="3" name="Content Placeholder 2"/>
          <p:cNvSpPr>
            <a:spLocks noGrp="1"/>
          </p:cNvSpPr>
          <p:nvPr>
            <p:ph idx="1"/>
          </p:nvPr>
        </p:nvSpPr>
        <p:spPr/>
        <p:txBody>
          <a:bodyPr/>
          <a:lstStyle/>
          <a:p>
            <a:r>
              <a:rPr lang="en-US" dirty="0"/>
              <a:t>Represent a major user group for your website</a:t>
            </a:r>
          </a:p>
          <a:p>
            <a:r>
              <a:rPr lang="en-US" dirty="0"/>
              <a:t>Express and focus on the major needs and expectations of the most important user groups</a:t>
            </a:r>
          </a:p>
          <a:p>
            <a:r>
              <a:rPr lang="en-US" dirty="0"/>
              <a:t>Give a clear picture of the user's expectations and how they're likely to use the site</a:t>
            </a:r>
          </a:p>
          <a:p>
            <a:r>
              <a:rPr lang="en-US" dirty="0"/>
              <a:t>Aid in uncovering universal features and functionality</a:t>
            </a:r>
          </a:p>
          <a:p>
            <a:r>
              <a:rPr lang="en-US" dirty="0"/>
              <a:t>Describe real people with backgrounds, goals, and values</a:t>
            </a:r>
          </a:p>
          <a:p>
            <a:pPr marL="0" indent="0">
              <a:buNone/>
            </a:pPr>
            <a:endParaRPr lang="en-US" dirty="0"/>
          </a:p>
        </p:txBody>
      </p:sp>
    </p:spTree>
    <p:extLst>
      <p:ext uri="{BB962C8B-B14F-4D97-AF65-F5344CB8AC3E}">
        <p14:creationId xmlns:p14="http://schemas.microsoft.com/office/powerpoint/2010/main" val="335255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Personas</a:t>
            </a:r>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Persona Group (i.e. web manager)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Fictional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Job titles and major responsibilities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Demographics such as age, education, ethnicity, and family status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The goals and tasks they are trying to complete using the site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Their physical, social, and technological environment </a:t>
            </a:r>
          </a:p>
        </p:txBody>
      </p:sp>
    </p:spTree>
    <p:extLst>
      <p:ext uri="{BB962C8B-B14F-4D97-AF65-F5344CB8AC3E}">
        <p14:creationId xmlns:p14="http://schemas.microsoft.com/office/powerpoint/2010/main" val="338590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be asked (Personal)</a:t>
            </a:r>
            <a:endParaRPr lang="en-US" dirty="0"/>
          </a:p>
        </p:txBody>
      </p:sp>
      <p:sp>
        <p:nvSpPr>
          <p:cNvPr id="3" name="Content Placeholder 2"/>
          <p:cNvSpPr>
            <a:spLocks noGrp="1"/>
          </p:cNvSpPr>
          <p:nvPr>
            <p:ph idx="1"/>
          </p:nvPr>
        </p:nvSpPr>
        <p:spPr/>
        <p:txBody>
          <a:bodyPr/>
          <a:lstStyle/>
          <a:p>
            <a:r>
              <a:rPr lang="en-US" dirty="0"/>
              <a:t>What is the age of your person?</a:t>
            </a:r>
          </a:p>
          <a:p>
            <a:r>
              <a:rPr lang="en-US" dirty="0"/>
              <a:t>What is the gender of your person?</a:t>
            </a:r>
          </a:p>
          <a:p>
            <a:r>
              <a:rPr lang="en-US" dirty="0"/>
              <a:t>What is the highest level of education this person has received?</a:t>
            </a:r>
          </a:p>
        </p:txBody>
      </p:sp>
    </p:spTree>
    <p:extLst>
      <p:ext uri="{BB962C8B-B14F-4D97-AF65-F5344CB8AC3E}">
        <p14:creationId xmlns:p14="http://schemas.microsoft.com/office/powerpoint/2010/main" val="82169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to be asked(Technical)</a:t>
            </a:r>
            <a:endParaRPr lang="en-US" dirty="0"/>
          </a:p>
        </p:txBody>
      </p:sp>
      <p:sp>
        <p:nvSpPr>
          <p:cNvPr id="3" name="Content Placeholder 2"/>
          <p:cNvSpPr>
            <a:spLocks noGrp="1"/>
          </p:cNvSpPr>
          <p:nvPr>
            <p:ph idx="1"/>
          </p:nvPr>
        </p:nvSpPr>
        <p:spPr/>
        <p:txBody>
          <a:bodyPr/>
          <a:lstStyle/>
          <a:p>
            <a:r>
              <a:rPr lang="en-US" dirty="0"/>
              <a:t>What technological devices does your person use on a regular basis?</a:t>
            </a:r>
          </a:p>
          <a:p>
            <a:r>
              <a:rPr lang="en-US" dirty="0"/>
              <a:t>What software and/or applications does your person use on a regular basis?</a:t>
            </a:r>
          </a:p>
          <a:p>
            <a:r>
              <a:rPr lang="en-US" dirty="0"/>
              <a:t>Through what technological device does your user primarily access the web for information?</a:t>
            </a:r>
          </a:p>
          <a:p>
            <a:r>
              <a:rPr lang="en-US" dirty="0"/>
              <a:t>How much time does your person spend browsing the web every day?</a:t>
            </a:r>
          </a:p>
        </p:txBody>
      </p:sp>
    </p:spTree>
    <p:extLst>
      <p:ext uri="{BB962C8B-B14F-4D97-AF65-F5344CB8AC3E}">
        <p14:creationId xmlns:p14="http://schemas.microsoft.com/office/powerpoint/2010/main" val="313323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725E-48FC-4CF6-B651-4BA154044B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19B8F4-3376-4A12-AF44-0ED342DC737E}"/>
              </a:ext>
            </a:extLst>
          </p:cNvPr>
          <p:cNvSpPr>
            <a:spLocks noGrp="1"/>
          </p:cNvSpPr>
          <p:nvPr>
            <p:ph idx="1"/>
          </p:nvPr>
        </p:nvSpPr>
        <p:spPr/>
        <p:txBody>
          <a:bodyPr>
            <a:normAutofit lnSpcReduction="10000"/>
          </a:bodyPr>
          <a:lstStyle/>
          <a:p>
            <a:pPr marL="85725" indent="92075" fontAlgn="auto">
              <a:spcBef>
                <a:spcPct val="20000"/>
              </a:spcBef>
              <a:spcAft>
                <a:spcPts val="0"/>
              </a:spcAft>
              <a:buClr>
                <a:schemeClr val="bg2"/>
              </a:buClr>
              <a:tabLst>
                <a:tab pos="447675" algn="l"/>
              </a:tabLst>
              <a:defRPr/>
            </a:pPr>
            <a:endParaRPr lang="en-GB" sz="1100" b="1" kern="0" dirty="0">
              <a:latin typeface="+mn-lt"/>
              <a:ea typeface="+mn-ea"/>
            </a:endParaRPr>
          </a:p>
          <a:p>
            <a:pPr marL="85725" indent="92075" fontAlgn="auto">
              <a:spcBef>
                <a:spcPct val="20000"/>
              </a:spcBef>
              <a:spcAft>
                <a:spcPts val="0"/>
              </a:spcAft>
              <a:buClr>
                <a:schemeClr val="bg2"/>
              </a:buClr>
              <a:tabLst>
                <a:tab pos="447675" algn="l"/>
              </a:tabLst>
              <a:defRPr/>
            </a:pPr>
            <a:r>
              <a:rPr lang="en-GB" sz="2800" b="1" i="1" kern="0" dirty="0">
                <a:latin typeface="+mn-lt"/>
                <a:ea typeface="+mn-ea"/>
              </a:rPr>
              <a:t>Name:</a:t>
            </a:r>
            <a:r>
              <a:rPr lang="en-GB" sz="2800" b="1" kern="0" dirty="0">
                <a:latin typeface="+mn-lt"/>
                <a:ea typeface="+mn-ea"/>
              </a:rPr>
              <a:t> </a:t>
            </a:r>
            <a:r>
              <a:rPr lang="en-GB" sz="2800" kern="0" dirty="0">
                <a:latin typeface="+mn-lt"/>
                <a:ea typeface="+mn-ea"/>
              </a:rPr>
              <a:t>Anne Foster</a:t>
            </a:r>
          </a:p>
          <a:p>
            <a:pPr marL="85725" indent="92075" fontAlgn="auto">
              <a:spcBef>
                <a:spcPct val="20000"/>
              </a:spcBef>
              <a:spcAft>
                <a:spcPts val="0"/>
              </a:spcAft>
              <a:buClr>
                <a:schemeClr val="bg2"/>
              </a:buClr>
              <a:tabLst>
                <a:tab pos="447675" algn="l"/>
              </a:tabLst>
              <a:defRPr/>
            </a:pPr>
            <a:r>
              <a:rPr lang="en-GB" sz="2800" b="1" i="1" kern="0" dirty="0">
                <a:latin typeface="+mn-lt"/>
                <a:ea typeface="+mn-ea"/>
              </a:rPr>
              <a:t>Age:</a:t>
            </a:r>
            <a:r>
              <a:rPr lang="en-GB" sz="2800" b="1" kern="0" dirty="0">
                <a:latin typeface="+mn-lt"/>
                <a:ea typeface="+mn-ea"/>
              </a:rPr>
              <a:t> </a:t>
            </a:r>
            <a:r>
              <a:rPr lang="en-GB" sz="2800" kern="0" dirty="0">
                <a:latin typeface="+mn-lt"/>
                <a:ea typeface="+mn-ea"/>
              </a:rPr>
              <a:t>49</a:t>
            </a:r>
          </a:p>
          <a:p>
            <a:pPr marL="85725" indent="92075" fontAlgn="auto">
              <a:spcBef>
                <a:spcPct val="20000"/>
              </a:spcBef>
              <a:spcAft>
                <a:spcPts val="0"/>
              </a:spcAft>
              <a:buClr>
                <a:schemeClr val="bg2"/>
              </a:buClr>
              <a:tabLst>
                <a:tab pos="447675" algn="l"/>
              </a:tabLst>
              <a:defRPr/>
            </a:pPr>
            <a:r>
              <a:rPr lang="en-GB" sz="2800" b="1" i="1" kern="0" dirty="0">
                <a:latin typeface="+mn-lt"/>
                <a:ea typeface="+mn-ea"/>
              </a:rPr>
              <a:t>Occupation:</a:t>
            </a:r>
            <a:r>
              <a:rPr lang="en-GB" sz="2800" b="1" kern="0" dirty="0">
                <a:latin typeface="+mn-lt"/>
                <a:ea typeface="+mn-ea"/>
              </a:rPr>
              <a:t> </a:t>
            </a:r>
            <a:r>
              <a:rPr lang="en-GB" sz="2800" kern="0" dirty="0">
                <a:latin typeface="+mn-lt"/>
                <a:ea typeface="+mn-ea"/>
              </a:rPr>
              <a:t>Part-time Accountant</a:t>
            </a:r>
          </a:p>
          <a:p>
            <a:pPr marL="85725" indent="92075" fontAlgn="auto">
              <a:spcBef>
                <a:spcPct val="20000"/>
              </a:spcBef>
              <a:spcAft>
                <a:spcPts val="0"/>
              </a:spcAft>
              <a:buClr>
                <a:schemeClr val="bg2"/>
              </a:buClr>
              <a:tabLst>
                <a:tab pos="447675" algn="l"/>
              </a:tabLst>
              <a:defRPr/>
            </a:pPr>
            <a:r>
              <a:rPr lang="en-GB" sz="2800" b="1" i="1" kern="0" dirty="0">
                <a:latin typeface="+mn-lt"/>
                <a:ea typeface="+mn-ea"/>
              </a:rPr>
              <a:t>Browser:</a:t>
            </a:r>
            <a:r>
              <a:rPr lang="en-GB" sz="2800" b="1" kern="0" dirty="0">
                <a:latin typeface="+mn-lt"/>
                <a:ea typeface="+mn-ea"/>
              </a:rPr>
              <a:t> </a:t>
            </a:r>
            <a:r>
              <a:rPr lang="en-GB" sz="2800" kern="0" dirty="0">
                <a:latin typeface="+mn-lt"/>
                <a:ea typeface="+mn-ea"/>
              </a:rPr>
              <a:t>Internet Explorer</a:t>
            </a:r>
          </a:p>
          <a:p>
            <a:pPr marL="85725" indent="92075" fontAlgn="auto">
              <a:spcBef>
                <a:spcPct val="20000"/>
              </a:spcBef>
              <a:spcAft>
                <a:spcPts val="0"/>
              </a:spcAft>
              <a:buClr>
                <a:schemeClr val="bg2"/>
              </a:buClr>
              <a:tabLst>
                <a:tab pos="447675" algn="l"/>
              </a:tabLst>
              <a:defRPr/>
            </a:pPr>
            <a:r>
              <a:rPr lang="en-GB" sz="2800" b="1" i="1" kern="0" dirty="0">
                <a:latin typeface="+mn-lt"/>
                <a:ea typeface="+mn-ea"/>
              </a:rPr>
              <a:t>Screen Resolution:</a:t>
            </a:r>
            <a:r>
              <a:rPr lang="en-GB" sz="2800" b="1" kern="0" dirty="0">
                <a:latin typeface="+mn-lt"/>
                <a:ea typeface="+mn-ea"/>
              </a:rPr>
              <a:t> </a:t>
            </a:r>
            <a:r>
              <a:rPr lang="en-GB" sz="2800" kern="0" dirty="0">
                <a:latin typeface="+mn-lt"/>
                <a:ea typeface="+mn-ea"/>
              </a:rPr>
              <a:t>1024x800</a:t>
            </a:r>
          </a:p>
          <a:p>
            <a:pPr marL="192088" indent="-14288" fontAlgn="auto">
              <a:spcBef>
                <a:spcPct val="20000"/>
              </a:spcBef>
              <a:spcAft>
                <a:spcPts val="0"/>
              </a:spcAft>
              <a:buClr>
                <a:schemeClr val="bg2"/>
              </a:buClr>
              <a:tabLst>
                <a:tab pos="447675" algn="l"/>
              </a:tabLst>
              <a:defRPr/>
            </a:pPr>
            <a:r>
              <a:rPr lang="en-GB" sz="2800" b="1" i="1" kern="0" dirty="0">
                <a:latin typeface="+mn-lt"/>
                <a:ea typeface="+mn-ea"/>
              </a:rPr>
              <a:t>Web experience: </a:t>
            </a:r>
            <a:r>
              <a:rPr lang="en-GB" sz="2800" kern="0" dirty="0">
                <a:latin typeface="+mn-lt"/>
                <a:ea typeface="+mn-ea"/>
              </a:rPr>
              <a:t>Regularly uses the web to check her email, keep in touch with friends and shop online.</a:t>
            </a:r>
          </a:p>
          <a:p>
            <a:pPr marL="192088" indent="-14288" fontAlgn="auto">
              <a:spcBef>
                <a:spcPct val="20000"/>
              </a:spcBef>
              <a:spcAft>
                <a:spcPts val="0"/>
              </a:spcAft>
              <a:buClr>
                <a:schemeClr val="bg2"/>
              </a:buClr>
              <a:tabLst>
                <a:tab pos="447675" algn="l"/>
              </a:tabLst>
              <a:defRPr/>
            </a:pPr>
            <a:r>
              <a:rPr lang="en-GB" sz="2800" b="1" i="1" kern="0" dirty="0">
                <a:latin typeface="+mn-lt"/>
                <a:ea typeface="+mn-ea"/>
              </a:rPr>
              <a:t>Details:</a:t>
            </a:r>
            <a:r>
              <a:rPr lang="en-GB" sz="2800" b="1" kern="0" dirty="0">
                <a:latin typeface="+mn-lt"/>
                <a:ea typeface="+mn-ea"/>
              </a:rPr>
              <a:t> </a:t>
            </a:r>
            <a:r>
              <a:rPr lang="en-GB" sz="2800" kern="0" dirty="0">
                <a:latin typeface="+mn-lt"/>
                <a:ea typeface="+mn-ea"/>
              </a:rPr>
              <a:t>Anne is married with two teenage children. She cares about the way she looks and likes to think she has a distinctive style, not just following the latest fashions and trends.</a:t>
            </a:r>
          </a:p>
          <a:p>
            <a:endParaRPr lang="en-US" dirty="0"/>
          </a:p>
        </p:txBody>
      </p:sp>
    </p:spTree>
    <p:extLst>
      <p:ext uri="{BB962C8B-B14F-4D97-AF65-F5344CB8AC3E}">
        <p14:creationId xmlns:p14="http://schemas.microsoft.com/office/powerpoint/2010/main" val="91109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859E-6F49-424D-B1EE-C95AEF11ADA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9D26E75-A2EB-4161-85F3-853BF927B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4357"/>
            <a:ext cx="6506483" cy="3458058"/>
          </a:xfrm>
        </p:spPr>
      </p:pic>
    </p:spTree>
    <p:extLst>
      <p:ext uri="{BB962C8B-B14F-4D97-AF65-F5344CB8AC3E}">
        <p14:creationId xmlns:p14="http://schemas.microsoft.com/office/powerpoint/2010/main" val="326373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272" y="2368732"/>
            <a:ext cx="8513255" cy="2501318"/>
          </a:xfrm>
        </p:spPr>
      </p:pic>
    </p:spTree>
    <p:extLst>
      <p:ext uri="{BB962C8B-B14F-4D97-AF65-F5344CB8AC3E}">
        <p14:creationId xmlns:p14="http://schemas.microsoft.com/office/powerpoint/2010/main" val="453479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28D353-71F9-478A-9E29-68C7680DD56D}"/>
</file>

<file path=customXml/itemProps2.xml><?xml version="1.0" encoding="utf-8"?>
<ds:datastoreItem xmlns:ds="http://schemas.openxmlformats.org/officeDocument/2006/customXml" ds:itemID="{651D5004-EC82-4F75-8B86-64E4F1313CD4}"/>
</file>

<file path=customXml/itemProps3.xml><?xml version="1.0" encoding="utf-8"?>
<ds:datastoreItem xmlns:ds="http://schemas.openxmlformats.org/officeDocument/2006/customXml" ds:itemID="{EF8179F1-BD7F-4EEA-A9CA-0774A131FDF7}"/>
</file>

<file path=docProps/app.xml><?xml version="1.0" encoding="utf-8"?>
<Properties xmlns="http://schemas.openxmlformats.org/officeDocument/2006/extended-properties" xmlns:vt="http://schemas.openxmlformats.org/officeDocument/2006/docPropsVTypes">
  <TotalTime>35</TotalTime>
  <Words>358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Personas</vt:lpstr>
      <vt:lpstr>Personas</vt:lpstr>
      <vt:lpstr>Effective Personas</vt:lpstr>
      <vt:lpstr>Elements of Personas</vt:lpstr>
      <vt:lpstr>Questions to be asked (Personal)</vt:lpstr>
      <vt:lpstr>Question to be asked(Technical)</vt:lpstr>
      <vt:lpstr>PowerPoint Presentation</vt:lpstr>
      <vt:lpstr>PowerPoint Presentation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Niman</dc:creator>
  <cp:lastModifiedBy>Alaka</cp:lastModifiedBy>
  <cp:revision>14</cp:revision>
  <dcterms:created xsi:type="dcterms:W3CDTF">2020-06-28T06:02:51Z</dcterms:created>
  <dcterms:modified xsi:type="dcterms:W3CDTF">2021-05-30T04:52:03Z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