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74" r:id="rId14"/>
    <p:sldId id="275" r:id="rId15"/>
    <p:sldId id="276" r:id="rId16"/>
    <p:sldId id="267" r:id="rId17"/>
    <p:sldId id="268" r:id="rId18"/>
    <p:sldId id="269" r:id="rId19"/>
    <p:sldId id="270" r:id="rId20"/>
    <p:sldId id="272"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5EB02E-B2F0-4118-BCC3-07E7A3119B53}"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E3C77-8952-4062-A572-F595DB3555AA}" type="slidenum">
              <a:rPr lang="en-US" smtClean="0"/>
              <a:t>‹#›</a:t>
            </a:fld>
            <a:endParaRPr lang="en-US"/>
          </a:p>
        </p:txBody>
      </p:sp>
    </p:spTree>
    <p:extLst>
      <p:ext uri="{BB962C8B-B14F-4D97-AF65-F5344CB8AC3E}">
        <p14:creationId xmlns:p14="http://schemas.microsoft.com/office/powerpoint/2010/main" val="351922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EB02E-B2F0-4118-BCC3-07E7A3119B53}"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E3C77-8952-4062-A572-F595DB3555AA}" type="slidenum">
              <a:rPr lang="en-US" smtClean="0"/>
              <a:t>‹#›</a:t>
            </a:fld>
            <a:endParaRPr lang="en-US"/>
          </a:p>
        </p:txBody>
      </p:sp>
    </p:spTree>
    <p:extLst>
      <p:ext uri="{BB962C8B-B14F-4D97-AF65-F5344CB8AC3E}">
        <p14:creationId xmlns:p14="http://schemas.microsoft.com/office/powerpoint/2010/main" val="350447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EB02E-B2F0-4118-BCC3-07E7A3119B53}"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E3C77-8952-4062-A572-F595DB3555AA}" type="slidenum">
              <a:rPr lang="en-US" smtClean="0"/>
              <a:t>‹#›</a:t>
            </a:fld>
            <a:endParaRPr lang="en-US"/>
          </a:p>
        </p:txBody>
      </p:sp>
    </p:spTree>
    <p:extLst>
      <p:ext uri="{BB962C8B-B14F-4D97-AF65-F5344CB8AC3E}">
        <p14:creationId xmlns:p14="http://schemas.microsoft.com/office/powerpoint/2010/main" val="373131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EB02E-B2F0-4118-BCC3-07E7A3119B53}"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E3C77-8952-4062-A572-F595DB3555AA}" type="slidenum">
              <a:rPr lang="en-US" smtClean="0"/>
              <a:t>‹#›</a:t>
            </a:fld>
            <a:endParaRPr lang="en-US"/>
          </a:p>
        </p:txBody>
      </p:sp>
    </p:spTree>
    <p:extLst>
      <p:ext uri="{BB962C8B-B14F-4D97-AF65-F5344CB8AC3E}">
        <p14:creationId xmlns:p14="http://schemas.microsoft.com/office/powerpoint/2010/main" val="2710943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5EB02E-B2F0-4118-BCC3-07E7A3119B53}"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E3C77-8952-4062-A572-F595DB3555AA}" type="slidenum">
              <a:rPr lang="en-US" smtClean="0"/>
              <a:t>‹#›</a:t>
            </a:fld>
            <a:endParaRPr lang="en-US"/>
          </a:p>
        </p:txBody>
      </p:sp>
    </p:spTree>
    <p:extLst>
      <p:ext uri="{BB962C8B-B14F-4D97-AF65-F5344CB8AC3E}">
        <p14:creationId xmlns:p14="http://schemas.microsoft.com/office/powerpoint/2010/main" val="303944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5EB02E-B2F0-4118-BCC3-07E7A3119B53}"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E3C77-8952-4062-A572-F595DB3555AA}" type="slidenum">
              <a:rPr lang="en-US" smtClean="0"/>
              <a:t>‹#›</a:t>
            </a:fld>
            <a:endParaRPr lang="en-US"/>
          </a:p>
        </p:txBody>
      </p:sp>
    </p:spTree>
    <p:extLst>
      <p:ext uri="{BB962C8B-B14F-4D97-AF65-F5344CB8AC3E}">
        <p14:creationId xmlns:p14="http://schemas.microsoft.com/office/powerpoint/2010/main" val="192912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5EB02E-B2F0-4118-BCC3-07E7A3119B53}" type="datetimeFigureOut">
              <a:rPr lang="en-US" smtClean="0"/>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2E3C77-8952-4062-A572-F595DB3555AA}" type="slidenum">
              <a:rPr lang="en-US" smtClean="0"/>
              <a:t>‹#›</a:t>
            </a:fld>
            <a:endParaRPr lang="en-US"/>
          </a:p>
        </p:txBody>
      </p:sp>
    </p:spTree>
    <p:extLst>
      <p:ext uri="{BB962C8B-B14F-4D97-AF65-F5344CB8AC3E}">
        <p14:creationId xmlns:p14="http://schemas.microsoft.com/office/powerpoint/2010/main" val="22947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5EB02E-B2F0-4118-BCC3-07E7A3119B53}" type="datetimeFigureOut">
              <a:rPr lang="en-US" smtClean="0"/>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2E3C77-8952-4062-A572-F595DB3555AA}" type="slidenum">
              <a:rPr lang="en-US" smtClean="0"/>
              <a:t>‹#›</a:t>
            </a:fld>
            <a:endParaRPr lang="en-US"/>
          </a:p>
        </p:txBody>
      </p:sp>
    </p:spTree>
    <p:extLst>
      <p:ext uri="{BB962C8B-B14F-4D97-AF65-F5344CB8AC3E}">
        <p14:creationId xmlns:p14="http://schemas.microsoft.com/office/powerpoint/2010/main" val="317335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EB02E-B2F0-4118-BCC3-07E7A3119B53}" type="datetimeFigureOut">
              <a:rPr lang="en-US" smtClean="0"/>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2E3C77-8952-4062-A572-F595DB3555AA}" type="slidenum">
              <a:rPr lang="en-US" smtClean="0"/>
              <a:t>‹#›</a:t>
            </a:fld>
            <a:endParaRPr lang="en-US"/>
          </a:p>
        </p:txBody>
      </p:sp>
    </p:spTree>
    <p:extLst>
      <p:ext uri="{BB962C8B-B14F-4D97-AF65-F5344CB8AC3E}">
        <p14:creationId xmlns:p14="http://schemas.microsoft.com/office/powerpoint/2010/main" val="191538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5EB02E-B2F0-4118-BCC3-07E7A3119B53}"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E3C77-8952-4062-A572-F595DB3555AA}" type="slidenum">
              <a:rPr lang="en-US" smtClean="0"/>
              <a:t>‹#›</a:t>
            </a:fld>
            <a:endParaRPr lang="en-US"/>
          </a:p>
        </p:txBody>
      </p:sp>
    </p:spTree>
    <p:extLst>
      <p:ext uri="{BB962C8B-B14F-4D97-AF65-F5344CB8AC3E}">
        <p14:creationId xmlns:p14="http://schemas.microsoft.com/office/powerpoint/2010/main" val="397827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5EB02E-B2F0-4118-BCC3-07E7A3119B53}"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E3C77-8952-4062-A572-F595DB3555AA}" type="slidenum">
              <a:rPr lang="en-US" smtClean="0"/>
              <a:t>‹#›</a:t>
            </a:fld>
            <a:endParaRPr lang="en-US"/>
          </a:p>
        </p:txBody>
      </p:sp>
    </p:spTree>
    <p:extLst>
      <p:ext uri="{BB962C8B-B14F-4D97-AF65-F5344CB8AC3E}">
        <p14:creationId xmlns:p14="http://schemas.microsoft.com/office/powerpoint/2010/main" val="428180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EB02E-B2F0-4118-BCC3-07E7A3119B53}" type="datetimeFigureOut">
              <a:rPr lang="en-US" smtClean="0"/>
              <a:t>6/10/2021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E3C77-8952-4062-A572-F595DB3555AA}" type="slidenum">
              <a:rPr lang="en-US" smtClean="0"/>
              <a:t>‹#›</a:t>
            </a:fld>
            <a:endParaRPr lang="en-US"/>
          </a:p>
        </p:txBody>
      </p:sp>
    </p:spTree>
    <p:extLst>
      <p:ext uri="{BB962C8B-B14F-4D97-AF65-F5344CB8AC3E}">
        <p14:creationId xmlns:p14="http://schemas.microsoft.com/office/powerpoint/2010/main" val="1236922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Prototype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5337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a:t>
            </a:r>
            <a:r>
              <a:rPr lang="en-US" dirty="0"/>
              <a:t>l</a:t>
            </a:r>
            <a:r>
              <a:rPr lang="en-US" dirty="0" smtClean="0"/>
              <a:t>ar techniques for creating Low-fidelity Prototypes:</a:t>
            </a:r>
            <a:endParaRPr lang="en-US" dirty="0"/>
          </a:p>
        </p:txBody>
      </p:sp>
      <p:sp>
        <p:nvSpPr>
          <p:cNvPr id="3" name="Content Placeholder 2"/>
          <p:cNvSpPr>
            <a:spLocks noGrp="1"/>
          </p:cNvSpPr>
          <p:nvPr>
            <p:ph idx="1"/>
          </p:nvPr>
        </p:nvSpPr>
        <p:spPr/>
        <p:txBody>
          <a:bodyPr/>
          <a:lstStyle/>
          <a:p>
            <a:r>
              <a:rPr lang="en-US" dirty="0" smtClean="0"/>
              <a:t>Paper Prototype</a:t>
            </a:r>
          </a:p>
          <a:p>
            <a:r>
              <a:rPr lang="en-US" dirty="0" smtClean="0"/>
              <a:t>Wireframe</a:t>
            </a:r>
            <a:endParaRPr lang="en-US" dirty="0"/>
          </a:p>
        </p:txBody>
      </p:sp>
    </p:spTree>
    <p:extLst>
      <p:ext uri="{BB962C8B-B14F-4D97-AF65-F5344CB8AC3E}">
        <p14:creationId xmlns:p14="http://schemas.microsoft.com/office/powerpoint/2010/main" val="130740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Prototype</a:t>
            </a:r>
            <a:endParaRPr lang="en-US" dirty="0"/>
          </a:p>
        </p:txBody>
      </p:sp>
      <p:sp>
        <p:nvSpPr>
          <p:cNvPr id="3" name="Content Placeholder 2"/>
          <p:cNvSpPr>
            <a:spLocks noGrp="1"/>
          </p:cNvSpPr>
          <p:nvPr>
            <p:ph idx="1"/>
          </p:nvPr>
        </p:nvSpPr>
        <p:spPr/>
        <p:txBody>
          <a:bodyPr/>
          <a:lstStyle/>
          <a:p>
            <a:r>
              <a:rPr lang="en-US" dirty="0"/>
              <a:t>Paper prototyping allows you to prototype a digital product interface without using digital software. The technique is based on creating hand drawings of different screens that represent user interfaces of a product. </a:t>
            </a:r>
            <a:endParaRPr lang="en-US" dirty="0" smtClean="0"/>
          </a:p>
          <a:p>
            <a:r>
              <a:rPr lang="en-US" dirty="0" smtClean="0"/>
              <a:t>While </a:t>
            </a:r>
            <a:r>
              <a:rPr lang="en-US" dirty="0"/>
              <a:t>this is a relatively simple technique, it can be useful when a product team needs to explore different ideas and refine designs quickly</a:t>
            </a:r>
            <a:r>
              <a:rPr lang="en-US" dirty="0" smtClean="0"/>
              <a:t>.</a:t>
            </a:r>
          </a:p>
          <a:p>
            <a:r>
              <a:rPr lang="en-US" dirty="0" smtClean="0"/>
              <a:t> </a:t>
            </a:r>
            <a:r>
              <a:rPr lang="en-US" dirty="0"/>
              <a:t>This is especially true in the early stages of design when the team is trying different approaches.</a:t>
            </a:r>
          </a:p>
        </p:txBody>
      </p:sp>
    </p:spTree>
    <p:extLst>
      <p:ext uri="{BB962C8B-B14F-4D97-AF65-F5344CB8AC3E}">
        <p14:creationId xmlns:p14="http://schemas.microsoft.com/office/powerpoint/2010/main" val="136681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76414" y="1825625"/>
            <a:ext cx="5439172" cy="4351338"/>
          </a:xfrm>
        </p:spPr>
      </p:pic>
    </p:spTree>
    <p:extLst>
      <p:ext uri="{BB962C8B-B14F-4D97-AF65-F5344CB8AC3E}">
        <p14:creationId xmlns:p14="http://schemas.microsoft.com/office/powerpoint/2010/main" val="167681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317859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811026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40549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paper prototype</a:t>
            </a: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    Leverage common design </a:t>
            </a:r>
            <a:r>
              <a:rPr lang="en-US" dirty="0" smtClean="0"/>
              <a:t>skills: </a:t>
            </a:r>
            <a:r>
              <a:rPr lang="en-US" dirty="0"/>
              <a:t>Everyone can sketch (even those who say they can’t) and this means that everyone can build paper prototypes.</a:t>
            </a:r>
          </a:p>
          <a:p>
            <a:r>
              <a:rPr lang="en-US" dirty="0"/>
              <a:t>    Allow early </a:t>
            </a:r>
            <a:r>
              <a:rPr lang="en-US" dirty="0" smtClean="0"/>
              <a:t>testing: </a:t>
            </a:r>
            <a:r>
              <a:rPr lang="en-US" dirty="0"/>
              <a:t>Testing prototypes early lets product teams find big-picture problems — such as unclear information architecture — before they become too difficult to handle.</a:t>
            </a:r>
          </a:p>
          <a:p>
            <a:r>
              <a:rPr lang="en-US" dirty="0"/>
              <a:t>    Support rapid </a:t>
            </a:r>
            <a:r>
              <a:rPr lang="en-US" dirty="0" smtClean="0"/>
              <a:t>experimentation: </a:t>
            </a:r>
            <a:r>
              <a:rPr lang="en-US" dirty="0"/>
              <a:t>Different user interface elements can be drawn, cut out, copied to make extras, and then assembled on a new piece of paper. With paper prototypes, it’s also possible to mimic complex interactions, such as scrolling.</a:t>
            </a:r>
          </a:p>
        </p:txBody>
      </p:sp>
    </p:spTree>
    <p:extLst>
      <p:ext uri="{BB962C8B-B14F-4D97-AF65-F5344CB8AC3E}">
        <p14:creationId xmlns:p14="http://schemas.microsoft.com/office/powerpoint/2010/main" val="1204759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a:t>Serve as documentation</a:t>
            </a:r>
            <a:r>
              <a:rPr lang="en-US" dirty="0"/>
              <a:t>. Unlike digital prototypes, paper prototypes can be used as a reference for future iterations. Notes and revisions can be written either directly on the prototype or on sticky notes attached to the pages</a:t>
            </a:r>
            <a:r>
              <a:rPr lang="en-US" dirty="0" smtClean="0"/>
              <a:t>.</a:t>
            </a:r>
          </a:p>
          <a:p>
            <a:r>
              <a:rPr lang="en-US" b="1" dirty="0"/>
              <a:t>Facilitate adjustments.</a:t>
            </a:r>
            <a:r>
              <a:rPr lang="en-US" dirty="0"/>
              <a:t> Using paper prototypes, it’s possible to make changes during the testing session. If designers need to add a change to the prototype they can quickly sketch a response or erase part of the design.</a:t>
            </a:r>
          </a:p>
        </p:txBody>
      </p:sp>
    </p:spTree>
    <p:extLst>
      <p:ext uri="{BB962C8B-B14F-4D97-AF65-F5344CB8AC3E}">
        <p14:creationId xmlns:p14="http://schemas.microsoft.com/office/powerpoint/2010/main" val="2574012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the drawbacks of Paper prototype</a:t>
            </a:r>
            <a:endParaRPr lang="en-US" dirty="0"/>
          </a:p>
        </p:txBody>
      </p:sp>
      <p:sp>
        <p:nvSpPr>
          <p:cNvPr id="3" name="Content Placeholder 2"/>
          <p:cNvSpPr>
            <a:spLocks noGrp="1"/>
          </p:cNvSpPr>
          <p:nvPr>
            <p:ph idx="1"/>
          </p:nvPr>
        </p:nvSpPr>
        <p:spPr/>
        <p:txBody>
          <a:bodyPr/>
          <a:lstStyle/>
          <a:p>
            <a:r>
              <a:rPr lang="en-US" b="1" dirty="0"/>
              <a:t>An additional person is required to conduct the test session</a:t>
            </a:r>
            <a:r>
              <a:rPr lang="en-US" i="1" dirty="0"/>
              <a:t>.</a:t>
            </a:r>
            <a:r>
              <a:rPr lang="en-US" dirty="0"/>
              <a:t> You’ll need at least two people to conduct the test. One person will be the facilitator (‘computer’) that’s helping the test participant walk through the design and the other person will be actually </a:t>
            </a:r>
            <a:r>
              <a:rPr lang="en-US" dirty="0" smtClean="0"/>
              <a:t>testing the app.</a:t>
            </a:r>
            <a:endParaRPr lang="en-US" dirty="0"/>
          </a:p>
          <a:p>
            <a:r>
              <a:rPr lang="en-US" b="1" dirty="0"/>
              <a:t>It’s hard to convey complicated operations</a:t>
            </a:r>
            <a:r>
              <a:rPr lang="en-US" i="1" dirty="0"/>
              <a:t>.</a:t>
            </a:r>
            <a:r>
              <a:rPr lang="en-US" dirty="0"/>
              <a:t> Paper prototypes are less suitable for visually-complex or highly-interactive interfaces.</a:t>
            </a:r>
          </a:p>
          <a:p>
            <a:endParaRPr lang="en-US" dirty="0"/>
          </a:p>
        </p:txBody>
      </p:sp>
    </p:spTree>
    <p:extLst>
      <p:ext uri="{BB962C8B-B14F-4D97-AF65-F5344CB8AC3E}">
        <p14:creationId xmlns:p14="http://schemas.microsoft.com/office/powerpoint/2010/main" val="2982310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a:t>
            </a:r>
            <a:endParaRPr lang="en-US" dirty="0"/>
          </a:p>
        </p:txBody>
      </p:sp>
      <p:sp>
        <p:nvSpPr>
          <p:cNvPr id="3" name="Content Placeholder 2"/>
          <p:cNvSpPr>
            <a:spLocks noGrp="1"/>
          </p:cNvSpPr>
          <p:nvPr>
            <p:ph idx="1"/>
          </p:nvPr>
        </p:nvSpPr>
        <p:spPr/>
        <p:txBody>
          <a:bodyPr/>
          <a:lstStyle/>
          <a:p>
            <a:r>
              <a:rPr lang="en-US" dirty="0"/>
              <a:t>A wireframe is a visual representation of a product page that the designer can use to arrange page elements. Wireframes can be used as a foundation for lo-fi prototypes</a:t>
            </a:r>
          </a:p>
        </p:txBody>
      </p:sp>
    </p:spTree>
    <p:extLst>
      <p:ext uri="{BB962C8B-B14F-4D97-AF65-F5344CB8AC3E}">
        <p14:creationId xmlns:p14="http://schemas.microsoft.com/office/powerpoint/2010/main" val="123196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Prototype?</a:t>
            </a:r>
            <a:endParaRPr lang="en-US" dirty="0"/>
          </a:p>
        </p:txBody>
      </p:sp>
      <p:sp>
        <p:nvSpPr>
          <p:cNvPr id="3" name="Content Placeholder 2"/>
          <p:cNvSpPr>
            <a:spLocks noGrp="1"/>
          </p:cNvSpPr>
          <p:nvPr>
            <p:ph idx="1"/>
          </p:nvPr>
        </p:nvSpPr>
        <p:spPr/>
        <p:txBody>
          <a:bodyPr/>
          <a:lstStyle/>
          <a:p>
            <a:r>
              <a:rPr lang="en-US" dirty="0"/>
              <a:t>A prototype is a draft version of a product that allows you to explore your ideas and show the intention behind a feature or the overall design concept to users before investing time and money into development</a:t>
            </a:r>
            <a:r>
              <a:rPr lang="en-US" dirty="0" smtClean="0"/>
              <a:t>.</a:t>
            </a:r>
          </a:p>
          <a:p>
            <a:r>
              <a:rPr lang="en-US" dirty="0"/>
              <a:t>A prototype can be anything from paper drawings (low-fidelity) to something that allows click-through of a few pieces of content to a fully functioning site (high-fidelity). </a:t>
            </a:r>
          </a:p>
        </p:txBody>
      </p:sp>
    </p:spTree>
    <p:extLst>
      <p:ext uri="{BB962C8B-B14F-4D97-AF65-F5344CB8AC3E}">
        <p14:creationId xmlns:p14="http://schemas.microsoft.com/office/powerpoint/2010/main" val="3744438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68728" y="2238676"/>
            <a:ext cx="6261466" cy="4132567"/>
          </a:xfrm>
        </p:spPr>
      </p:pic>
    </p:spTree>
    <p:extLst>
      <p:ext uri="{BB962C8B-B14F-4D97-AF65-F5344CB8AC3E}">
        <p14:creationId xmlns:p14="http://schemas.microsoft.com/office/powerpoint/2010/main" val="697595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Benifits</a:t>
            </a:r>
            <a:endParaRPr lang="en-US" dirty="0"/>
          </a:p>
        </p:txBody>
      </p:sp>
      <p:sp>
        <p:nvSpPr>
          <p:cNvPr id="3" name="Content Placeholder 2"/>
          <p:cNvSpPr>
            <a:spLocks noGrp="1"/>
          </p:cNvSpPr>
          <p:nvPr>
            <p:ph idx="1"/>
          </p:nvPr>
        </p:nvSpPr>
        <p:spPr/>
        <p:txBody>
          <a:bodyPr/>
          <a:lstStyle/>
          <a:p>
            <a:r>
              <a:rPr lang="en-US" b="1" dirty="0"/>
              <a:t>Existing design deliverables can be reused</a:t>
            </a:r>
            <a:r>
              <a:rPr lang="en-US" dirty="0"/>
              <a:t>. During a particular phase of the design process you’ll have wireframes or sketches that represent your product’s UI design. In most cases, it’s possible to use them to create a clickable flow.</a:t>
            </a:r>
          </a:p>
          <a:p>
            <a:r>
              <a:rPr lang="en-US" b="1" dirty="0"/>
              <a:t>Layouts can be easily changed</a:t>
            </a:r>
            <a:r>
              <a:rPr lang="en-US" i="1" dirty="0"/>
              <a:t>.</a:t>
            </a:r>
            <a:r>
              <a:rPr lang="en-US" dirty="0"/>
              <a:t> Designers can easily adapt wireframes based on user feedback and repeat the testing process. With the right tool, it’s easy to create or modify click-through prototypes without spending a lot of extra time.</a:t>
            </a:r>
          </a:p>
          <a:p>
            <a:endParaRPr lang="en-US" dirty="0"/>
          </a:p>
        </p:txBody>
      </p:sp>
    </p:spTree>
    <p:extLst>
      <p:ext uri="{BB962C8B-B14F-4D97-AF65-F5344CB8AC3E}">
        <p14:creationId xmlns:p14="http://schemas.microsoft.com/office/powerpoint/2010/main" val="135219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prototype</a:t>
            </a:r>
            <a:endParaRPr lang="en-US" dirty="0"/>
          </a:p>
        </p:txBody>
      </p:sp>
      <p:sp>
        <p:nvSpPr>
          <p:cNvPr id="3" name="Content Placeholder 2"/>
          <p:cNvSpPr>
            <a:spLocks noGrp="1"/>
          </p:cNvSpPr>
          <p:nvPr>
            <p:ph idx="1"/>
          </p:nvPr>
        </p:nvSpPr>
        <p:spPr/>
        <p:txBody>
          <a:bodyPr>
            <a:normAutofit/>
          </a:bodyPr>
          <a:lstStyle/>
          <a:p>
            <a:r>
              <a:rPr lang="en-US" dirty="0"/>
              <a:t>Early discovery of design problems.</a:t>
            </a:r>
          </a:p>
          <a:p>
            <a:r>
              <a:rPr lang="en-US" dirty="0"/>
              <a:t>Estimate production costs, manufacturing time, and requirements for materials.</a:t>
            </a:r>
          </a:p>
          <a:p>
            <a:r>
              <a:rPr lang="en-US" dirty="0"/>
              <a:t>Determine machinery necessary for production.</a:t>
            </a:r>
          </a:p>
          <a:p>
            <a:r>
              <a:rPr lang="en-US" dirty="0"/>
              <a:t>Testing to determine fit and durability.</a:t>
            </a:r>
          </a:p>
          <a:p>
            <a:r>
              <a:rPr lang="en-US" dirty="0"/>
              <a:t>Receive feedback from client and end-users/identify improvements</a:t>
            </a:r>
            <a:r>
              <a:rPr lang="en-US" dirty="0" smtClean="0"/>
              <a:t>.</a:t>
            </a:r>
          </a:p>
          <a:p>
            <a:r>
              <a:rPr lang="en-US" dirty="0"/>
              <a:t>It is much cheaper to change a product early in the development process than to make change after you develop the site</a:t>
            </a:r>
            <a:r>
              <a:rPr lang="en-US" dirty="0" smtClean="0"/>
              <a:t>.</a:t>
            </a:r>
          </a:p>
        </p:txBody>
      </p:sp>
    </p:spTree>
    <p:extLst>
      <p:ext uri="{BB962C8B-B14F-4D97-AF65-F5344CB8AC3E}">
        <p14:creationId xmlns:p14="http://schemas.microsoft.com/office/powerpoint/2010/main" val="365330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the problems of Prototype</a:t>
            </a:r>
            <a:endParaRPr lang="en-US" dirty="0"/>
          </a:p>
        </p:txBody>
      </p:sp>
      <p:sp>
        <p:nvSpPr>
          <p:cNvPr id="3" name="Content Placeholder 2"/>
          <p:cNvSpPr>
            <a:spLocks noGrp="1"/>
          </p:cNvSpPr>
          <p:nvPr>
            <p:ph idx="1"/>
          </p:nvPr>
        </p:nvSpPr>
        <p:spPr/>
        <p:txBody>
          <a:bodyPr>
            <a:normAutofit fontScale="85000" lnSpcReduction="20000"/>
          </a:bodyPr>
          <a:lstStyle/>
          <a:p>
            <a:r>
              <a:rPr lang="en-US" dirty="0"/>
              <a:t>Excessive development time - When the end user is asked to evaluate a prototype and provide feedback there is a risk that they will be forever wanting to tweak the product, thus leading to delays in development.</a:t>
            </a:r>
          </a:p>
          <a:p>
            <a:r>
              <a:rPr lang="en-US" dirty="0"/>
              <a:t>User confusion - Sometimes features appear in a prototype which are then removed from the final system. Users can become confused or disappointed with the final product if it differs greatly from the prototype.</a:t>
            </a:r>
          </a:p>
          <a:p>
            <a:r>
              <a:rPr lang="en-US" dirty="0"/>
              <a:t>Prototyping expense - Building a prototype costs money in terms of development time and possibly hardware.</a:t>
            </a:r>
          </a:p>
          <a:p>
            <a:r>
              <a:rPr lang="en-US" dirty="0"/>
              <a:t>Excessive focus on one part of the product - When a lot of time is spent on one specific part of the prototype, other parts of the product might end up being neglected.</a:t>
            </a:r>
          </a:p>
          <a:p>
            <a:r>
              <a:rPr lang="en-US" dirty="0"/>
              <a:t>Increased development time - The end user might start to ask for features to be included which were never in the original user requirements specification. This can lead to increased development time and costs.</a:t>
            </a:r>
          </a:p>
          <a:p>
            <a:endParaRPr lang="en-US" dirty="0"/>
          </a:p>
        </p:txBody>
      </p:sp>
    </p:spTree>
    <p:extLst>
      <p:ext uri="{BB962C8B-B14F-4D97-AF65-F5344CB8AC3E}">
        <p14:creationId xmlns:p14="http://schemas.microsoft.com/office/powerpoint/2010/main" val="27706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prototype</a:t>
            </a:r>
            <a:endParaRPr lang="en-US" dirty="0"/>
          </a:p>
        </p:txBody>
      </p:sp>
      <p:sp>
        <p:nvSpPr>
          <p:cNvPr id="3" name="Content Placeholder 2"/>
          <p:cNvSpPr>
            <a:spLocks noGrp="1"/>
          </p:cNvSpPr>
          <p:nvPr>
            <p:ph idx="1"/>
          </p:nvPr>
        </p:nvSpPr>
        <p:spPr/>
        <p:txBody>
          <a:bodyPr/>
          <a:lstStyle/>
          <a:p>
            <a:r>
              <a:rPr lang="en-US" dirty="0" smtClean="0"/>
              <a:t>Low Fidelity Prototype</a:t>
            </a:r>
          </a:p>
          <a:p>
            <a:r>
              <a:rPr lang="en-US" dirty="0" smtClean="0"/>
              <a:t>High Fidelity Prototype</a:t>
            </a:r>
            <a:endParaRPr lang="en-US" dirty="0"/>
          </a:p>
        </p:txBody>
      </p:sp>
    </p:spTree>
    <p:extLst>
      <p:ext uri="{BB962C8B-B14F-4D97-AF65-F5344CB8AC3E}">
        <p14:creationId xmlns:p14="http://schemas.microsoft.com/office/powerpoint/2010/main" val="14329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Low-fidelity prototype</a:t>
            </a:r>
            <a:endParaRPr lang="en-US" dirty="0"/>
          </a:p>
        </p:txBody>
      </p:sp>
      <p:sp>
        <p:nvSpPr>
          <p:cNvPr id="3" name="Content Placeholder 2"/>
          <p:cNvSpPr>
            <a:spLocks noGrp="1"/>
          </p:cNvSpPr>
          <p:nvPr>
            <p:ph idx="1"/>
          </p:nvPr>
        </p:nvSpPr>
        <p:spPr/>
        <p:txBody>
          <a:bodyPr/>
          <a:lstStyle/>
          <a:p>
            <a:r>
              <a:rPr lang="en-US" dirty="0"/>
              <a:t>Low-fidelity (lo-fi) prototyping is a quick and easy way to translate high-level design concepts into tangible and testable artifacts. </a:t>
            </a:r>
            <a:endParaRPr lang="en-US" dirty="0" smtClean="0"/>
          </a:p>
          <a:p>
            <a:r>
              <a:rPr lang="en-US" dirty="0" smtClean="0"/>
              <a:t>The </a:t>
            </a:r>
            <a:r>
              <a:rPr lang="en-US" dirty="0"/>
              <a:t>first and most important role of lo-fi prototypes is to check and test functionality rather than the visual appearance of the product.</a:t>
            </a:r>
          </a:p>
        </p:txBody>
      </p:sp>
    </p:spTree>
    <p:extLst>
      <p:ext uri="{BB962C8B-B14F-4D97-AF65-F5344CB8AC3E}">
        <p14:creationId xmlns:p14="http://schemas.microsoft.com/office/powerpoint/2010/main" val="172894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low-fidelity prototype</a:t>
            </a:r>
            <a:endParaRPr lang="en-US" dirty="0"/>
          </a:p>
        </p:txBody>
      </p:sp>
      <p:sp>
        <p:nvSpPr>
          <p:cNvPr id="3" name="Content Placeholder 2"/>
          <p:cNvSpPr>
            <a:spLocks noGrp="1"/>
          </p:cNvSpPr>
          <p:nvPr>
            <p:ph idx="1"/>
          </p:nvPr>
        </p:nvSpPr>
        <p:spPr/>
        <p:txBody>
          <a:bodyPr/>
          <a:lstStyle/>
          <a:p>
            <a:r>
              <a:rPr lang="en-US" dirty="0"/>
              <a:t>Visual design: Only some of the visual attributes of the final product are presented (such as shapes of elements, basic visual hierarchy, etc.).</a:t>
            </a:r>
          </a:p>
          <a:p>
            <a:r>
              <a:rPr lang="en-US" dirty="0"/>
              <a:t>Content: Only key elements of the content are included.</a:t>
            </a:r>
          </a:p>
          <a:p>
            <a:r>
              <a:rPr lang="en-US" dirty="0"/>
              <a:t>Interactivity: The prototype can be simulated by a real </a:t>
            </a:r>
            <a:r>
              <a:rPr lang="en-US" dirty="0" smtClean="0"/>
              <a:t>human.</a:t>
            </a:r>
            <a:endParaRPr lang="en-US" dirty="0"/>
          </a:p>
        </p:txBody>
      </p:sp>
    </p:spTree>
    <p:extLst>
      <p:ext uri="{BB962C8B-B14F-4D97-AF65-F5344CB8AC3E}">
        <p14:creationId xmlns:p14="http://schemas.microsoft.com/office/powerpoint/2010/main" val="402187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endParaRPr lang="en-US" dirty="0"/>
          </a:p>
        </p:txBody>
      </p:sp>
      <p:sp>
        <p:nvSpPr>
          <p:cNvPr id="3" name="Content Placeholder 2"/>
          <p:cNvSpPr>
            <a:spLocks noGrp="1"/>
          </p:cNvSpPr>
          <p:nvPr>
            <p:ph idx="1"/>
          </p:nvPr>
        </p:nvSpPr>
        <p:spPr/>
        <p:txBody>
          <a:bodyPr>
            <a:normAutofit lnSpcReduction="10000"/>
          </a:bodyPr>
          <a:lstStyle/>
          <a:p>
            <a:r>
              <a:rPr lang="en-US" dirty="0" smtClean="0"/>
              <a:t>Inexpensive: </a:t>
            </a:r>
            <a:r>
              <a:rPr lang="en-US" dirty="0"/>
              <a:t>The clear advantage of low-fidelity prototyping is its extremely low cost.</a:t>
            </a:r>
          </a:p>
          <a:p>
            <a:r>
              <a:rPr lang="en-US" dirty="0" smtClean="0"/>
              <a:t>Fast: It’s </a:t>
            </a:r>
            <a:r>
              <a:rPr lang="en-US" dirty="0"/>
              <a:t>possible to create a lo-fi paper prototype in just five to ten minutes. This allows product teams to explore different ideas without too much effort.</a:t>
            </a:r>
          </a:p>
          <a:p>
            <a:r>
              <a:rPr lang="en-US" dirty="0" smtClean="0"/>
              <a:t>Collaborative: </a:t>
            </a:r>
            <a:r>
              <a:rPr lang="en-US" dirty="0"/>
              <a:t>This type of prototyping stimulates group work. Since lo-fi prototyping doesn’t require special skills, more people can be involved in the design process. Even non-designers can play an active part in the idea-formulation process.</a:t>
            </a:r>
          </a:p>
          <a:p>
            <a:r>
              <a:rPr lang="en-US" dirty="0" smtClean="0"/>
              <a:t>Clarifying: </a:t>
            </a:r>
            <a:r>
              <a:rPr lang="en-US" dirty="0"/>
              <a:t>Both team members and stakeholders will have a much clearer expectation about an upcoming project</a:t>
            </a:r>
          </a:p>
        </p:txBody>
      </p:sp>
    </p:spTree>
    <p:extLst>
      <p:ext uri="{BB962C8B-B14F-4D97-AF65-F5344CB8AC3E}">
        <p14:creationId xmlns:p14="http://schemas.microsoft.com/office/powerpoint/2010/main" val="369221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lstStyle/>
          <a:p>
            <a:endParaRPr lang="en-US" dirty="0"/>
          </a:p>
          <a:p>
            <a:r>
              <a:rPr lang="en-US" dirty="0"/>
              <a:t>    Uncertainty during </a:t>
            </a:r>
            <a:r>
              <a:rPr lang="en-US" dirty="0" smtClean="0"/>
              <a:t>testing: </a:t>
            </a:r>
            <a:r>
              <a:rPr lang="en-US" dirty="0"/>
              <a:t>With a lo-fi prototype, it might be unclear to test participants what is supposed to work and what isn’t. A low-fidelity prototype requires a lot of imagination from the user, limiting the outcome of user testing.</a:t>
            </a:r>
          </a:p>
          <a:p>
            <a:r>
              <a:rPr lang="en-US" dirty="0"/>
              <a:t>    Limited </a:t>
            </a:r>
            <a:r>
              <a:rPr lang="en-US" dirty="0" smtClean="0"/>
              <a:t>interactivity: </a:t>
            </a:r>
            <a:r>
              <a:rPr lang="en-US" dirty="0"/>
              <a:t>It’s impossible to convey complex animations or transitions using this type of prototype.</a:t>
            </a:r>
          </a:p>
          <a:p>
            <a:endParaRPr lang="en-US" dirty="0"/>
          </a:p>
        </p:txBody>
      </p:sp>
    </p:spTree>
    <p:extLst>
      <p:ext uri="{BB962C8B-B14F-4D97-AF65-F5344CB8AC3E}">
        <p14:creationId xmlns:p14="http://schemas.microsoft.com/office/powerpoint/2010/main" val="1944836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1062</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Prototype</vt:lpstr>
      <vt:lpstr>What is Prototype?</vt:lpstr>
      <vt:lpstr>Benefits of prototype</vt:lpstr>
      <vt:lpstr>Some of the problems of Prototype</vt:lpstr>
      <vt:lpstr>Types of prototype</vt:lpstr>
      <vt:lpstr>Low-fidelity prototype</vt:lpstr>
      <vt:lpstr>Characteristics of low-fidelity prototype</vt:lpstr>
      <vt:lpstr>PROS</vt:lpstr>
      <vt:lpstr>CONS</vt:lpstr>
      <vt:lpstr>Popular techniques for creating Low-fidelity Prototypes:</vt:lpstr>
      <vt:lpstr>Paper Prototype</vt:lpstr>
      <vt:lpstr>Example</vt:lpstr>
      <vt:lpstr>Example</vt:lpstr>
      <vt:lpstr>Example</vt:lpstr>
      <vt:lpstr>Example</vt:lpstr>
      <vt:lpstr>Benefits of paper prototype</vt:lpstr>
      <vt:lpstr>Cont..</vt:lpstr>
      <vt:lpstr>Some of the drawbacks of Paper prototype</vt:lpstr>
      <vt:lpstr>Wireframe</vt:lpstr>
      <vt:lpstr>Example</vt:lpstr>
      <vt:lpstr>Benifits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dc:title>
  <dc:creator>Alaka</dc:creator>
  <cp:lastModifiedBy>Alaka</cp:lastModifiedBy>
  <cp:revision>52</cp:revision>
  <dcterms:created xsi:type="dcterms:W3CDTF">2021-06-07T17:36:34Z</dcterms:created>
  <dcterms:modified xsi:type="dcterms:W3CDTF">2021-06-10T05:26:45Z</dcterms:modified>
</cp:coreProperties>
</file>