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199900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27860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26140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385768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24590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311416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3922475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7738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45361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317182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AD9B6D-1983-41AB-B9FC-64510902765D}" type="datetimeFigureOut">
              <a:rPr lang="en-US" smtClean="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688F44-C123-4F1A-BFC7-DCF5296ACBDF}" type="slidenum">
              <a:rPr lang="en-US" smtClean="0"/>
              <a:t>‹#›</a:t>
            </a:fld>
            <a:endParaRPr lang="en-US" dirty="0"/>
          </a:p>
        </p:txBody>
      </p:sp>
    </p:spTree>
    <p:extLst>
      <p:ext uri="{BB962C8B-B14F-4D97-AF65-F5344CB8AC3E}">
        <p14:creationId xmlns:p14="http://schemas.microsoft.com/office/powerpoint/2010/main" val="256797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D9B6D-1983-41AB-B9FC-64510902765D}" type="datetimeFigureOut">
              <a:rPr lang="en-US" smtClean="0"/>
              <a:t>6/20/2021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88F44-C123-4F1A-BFC7-DCF5296ACBDF}" type="slidenum">
              <a:rPr lang="en-US" smtClean="0"/>
              <a:t>‹#›</a:t>
            </a:fld>
            <a:endParaRPr lang="en-US" dirty="0"/>
          </a:p>
        </p:txBody>
      </p:sp>
    </p:spTree>
    <p:extLst>
      <p:ext uri="{BB962C8B-B14F-4D97-AF65-F5344CB8AC3E}">
        <p14:creationId xmlns:p14="http://schemas.microsoft.com/office/powerpoint/2010/main" val="706021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usertesting.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Tools</a:t>
            </a:r>
            <a:endParaRPr lang="en-US" dirty="0"/>
          </a:p>
        </p:txBody>
      </p:sp>
    </p:spTree>
    <p:extLst>
      <p:ext uri="{BB962C8B-B14F-4D97-AF65-F5344CB8AC3E}">
        <p14:creationId xmlns:p14="http://schemas.microsoft.com/office/powerpoint/2010/main" val="293839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of OZ</a:t>
            </a:r>
            <a:endParaRPr lang="en-US" dirty="0"/>
          </a:p>
        </p:txBody>
      </p:sp>
      <p:sp>
        <p:nvSpPr>
          <p:cNvPr id="3" name="Content Placeholder 2"/>
          <p:cNvSpPr>
            <a:spLocks noGrp="1"/>
          </p:cNvSpPr>
          <p:nvPr>
            <p:ph idx="1"/>
          </p:nvPr>
        </p:nvSpPr>
        <p:spPr/>
        <p:txBody>
          <a:bodyPr/>
          <a:lstStyle/>
          <a:p>
            <a:r>
              <a:rPr lang="en-US" dirty="0" smtClean="0"/>
              <a:t>In one form we shamelessly fool the participants into believing the system is doing something that it is not.</a:t>
            </a:r>
          </a:p>
          <a:p>
            <a:r>
              <a:rPr lang="en-US" dirty="0" smtClean="0"/>
              <a:t> For example, Wizard of Oz testing was used in developing early speech recognition software.</a:t>
            </a:r>
          </a:p>
          <a:p>
            <a:r>
              <a:rPr lang="en-US" dirty="0" smtClean="0"/>
              <a:t>User-based evaluation of unimplemented technology where, generally unknown to the user, a human or team is simulating some or all the responses of the system.</a:t>
            </a:r>
            <a:endParaRPr lang="en-US" dirty="0"/>
          </a:p>
        </p:txBody>
      </p:sp>
    </p:spTree>
    <p:extLst>
      <p:ext uri="{BB962C8B-B14F-4D97-AF65-F5344CB8AC3E}">
        <p14:creationId xmlns:p14="http://schemas.microsoft.com/office/powerpoint/2010/main" val="189845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You can test future technologies without building an expensive prototype, or can "fill in" functionality that is not yet ready for a prototype. </a:t>
            </a:r>
          </a:p>
          <a:p>
            <a:r>
              <a:rPr lang="en-US" dirty="0" smtClean="0"/>
              <a:t>Rapid iterations, particularly minor changes in wording or call flow, are immediately testable. </a:t>
            </a:r>
          </a:p>
          <a:p>
            <a:r>
              <a:rPr lang="en-US" dirty="0" smtClean="0"/>
              <a:t>Allows the system to be evaluated at an early stage in the design process. </a:t>
            </a:r>
          </a:p>
          <a:p>
            <a:r>
              <a:rPr lang="en-US" dirty="0" smtClean="0"/>
              <a:t>Provides a unique insight into the user's actions, gained from 'interacting' with the user during the evaluation. </a:t>
            </a:r>
          </a:p>
          <a:p>
            <a:r>
              <a:rPr lang="en-US" dirty="0" smtClean="0"/>
              <a:t>Colleagues who play the "wizard" can learn about how users interact with computer systems.</a:t>
            </a:r>
          </a:p>
          <a:p>
            <a:endParaRPr lang="en-US" dirty="0"/>
          </a:p>
        </p:txBody>
      </p:sp>
    </p:spTree>
    <p:extLst>
      <p:ext uri="{BB962C8B-B14F-4D97-AF65-F5344CB8AC3E}">
        <p14:creationId xmlns:p14="http://schemas.microsoft.com/office/powerpoint/2010/main" val="147166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Wizard simulations require significant training so the wizard can respond in a way that is credible.</a:t>
            </a:r>
          </a:p>
          <a:p>
            <a:r>
              <a:rPr lang="en-US" dirty="0" smtClean="0"/>
              <a:t> Involving and training a Wizard is an additional resource cost.</a:t>
            </a:r>
          </a:p>
          <a:p>
            <a:r>
              <a:rPr lang="en-US" dirty="0" smtClean="0"/>
              <a:t>It is difficult for wizards to provide consistent responses across sessions.</a:t>
            </a:r>
          </a:p>
          <a:p>
            <a:r>
              <a:rPr lang="en-US" dirty="0" smtClean="0"/>
              <a:t>Computers respond differently than humans so the wizard needs to match how a computer might respond</a:t>
            </a:r>
          </a:p>
          <a:p>
            <a:r>
              <a:rPr lang="en-US" dirty="0" smtClean="0"/>
              <a:t>Playing the wizard can be exhausting, meaning the wizard's reaction may change over time, mainly due to cognitive fatigue.</a:t>
            </a:r>
          </a:p>
          <a:p>
            <a:r>
              <a:rPr lang="en-US" dirty="0" smtClean="0"/>
              <a:t>It is difficult to evaluate systems with a large graphical interface element.</a:t>
            </a:r>
          </a:p>
          <a:p>
            <a:r>
              <a:rPr lang="en-US" dirty="0" smtClean="0"/>
              <a:t>This approach does not uncover errors that arise as a result of system performance and recognition rates (unless these are specifically simulated), so it is more effective in revealing problems than predicting real world usability</a:t>
            </a:r>
            <a:endParaRPr lang="en-US" dirty="0"/>
          </a:p>
        </p:txBody>
      </p:sp>
    </p:spTree>
    <p:extLst>
      <p:ext uri="{BB962C8B-B14F-4D97-AF65-F5344CB8AC3E}">
        <p14:creationId xmlns:p14="http://schemas.microsoft.com/office/powerpoint/2010/main" val="378418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Cost-Effectiveness </a:t>
            </a:r>
            <a:br>
              <a:rPr lang="en-US" b="1" dirty="0" smtClean="0"/>
            </a:br>
            <a:endParaRPr lang="en-US" dirty="0"/>
          </a:p>
        </p:txBody>
      </p:sp>
      <p:sp>
        <p:nvSpPr>
          <p:cNvPr id="3" name="Content Placeholder 2"/>
          <p:cNvSpPr>
            <a:spLocks noGrp="1"/>
          </p:cNvSpPr>
          <p:nvPr>
            <p:ph idx="1"/>
          </p:nvPr>
        </p:nvSpPr>
        <p:spPr/>
        <p:txBody>
          <a:bodyPr/>
          <a:lstStyle/>
          <a:p>
            <a:r>
              <a:rPr lang="en-US" dirty="0" smtClean="0"/>
              <a:t>Wizard of Oz testing is a highly cost-effective way to compare multiple designs. </a:t>
            </a:r>
          </a:p>
          <a:p>
            <a:endParaRPr lang="en-US" dirty="0"/>
          </a:p>
        </p:txBody>
      </p:sp>
    </p:spTree>
    <p:extLst>
      <p:ext uri="{BB962C8B-B14F-4D97-AF65-F5344CB8AC3E}">
        <p14:creationId xmlns:p14="http://schemas.microsoft.com/office/powerpoint/2010/main" val="47423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a:t>
            </a:r>
            <a:endParaRPr lang="en-US" dirty="0"/>
          </a:p>
        </p:txBody>
      </p:sp>
      <p:sp>
        <p:nvSpPr>
          <p:cNvPr id="3" name="Content Placeholder 2"/>
          <p:cNvSpPr>
            <a:spLocks noGrp="1"/>
          </p:cNvSpPr>
          <p:nvPr>
            <p:ph idx="1"/>
          </p:nvPr>
        </p:nvSpPr>
        <p:spPr/>
        <p:txBody>
          <a:bodyPr/>
          <a:lstStyle/>
          <a:p>
            <a:r>
              <a:rPr lang="en-US" dirty="0" smtClean="0"/>
              <a:t>The wizard sits in a back room, observes the user's actions, and simulates the system's responses in real-time.</a:t>
            </a:r>
            <a:endParaRPr lang="en-US" dirty="0"/>
          </a:p>
        </p:txBody>
      </p:sp>
    </p:spTree>
    <p:extLst>
      <p:ext uri="{BB962C8B-B14F-4D97-AF65-F5344CB8AC3E}">
        <p14:creationId xmlns:p14="http://schemas.microsoft.com/office/powerpoint/2010/main" val="284322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basic wizard of Oz procedure involves the following steps: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Develop a simulated user interface for the target technology. </a:t>
            </a:r>
          </a:p>
          <a:p>
            <a:r>
              <a:rPr lang="en-US" dirty="0" smtClean="0"/>
              <a:t>Develop a detailed test plan with the instructions for the facilitator, wizard, participants and other staff. Determine if you need to set any expectations about the simulation's "performance" so participants are prepared for sub-par performance. </a:t>
            </a:r>
          </a:p>
          <a:p>
            <a:r>
              <a:rPr lang="en-US" dirty="0" smtClean="0"/>
              <a:t>Recruit users who meet the appropriate user profile, try to cover the range of users within the target population. </a:t>
            </a:r>
          </a:p>
          <a:p>
            <a:r>
              <a:rPr lang="en-US" dirty="0" smtClean="0"/>
              <a:t>Prepare realistic task scenarios for the evaluation. </a:t>
            </a:r>
          </a:p>
          <a:p>
            <a:endParaRPr lang="en-US" dirty="0"/>
          </a:p>
        </p:txBody>
      </p:sp>
    </p:spTree>
    <p:extLst>
      <p:ext uri="{BB962C8B-B14F-4D97-AF65-F5344CB8AC3E}">
        <p14:creationId xmlns:p14="http://schemas.microsoft.com/office/powerpoint/2010/main" val="2101740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wizard of Oz procedure involves the following steps:</a:t>
            </a:r>
            <a:endParaRPr lang="en-US" dirty="0"/>
          </a:p>
        </p:txBody>
      </p:sp>
      <p:sp>
        <p:nvSpPr>
          <p:cNvPr id="3" name="Content Placeholder 2"/>
          <p:cNvSpPr>
            <a:spLocks noGrp="1"/>
          </p:cNvSpPr>
          <p:nvPr>
            <p:ph idx="1"/>
          </p:nvPr>
        </p:nvSpPr>
        <p:spPr/>
        <p:txBody>
          <a:bodyPr>
            <a:normAutofit/>
          </a:bodyPr>
          <a:lstStyle/>
          <a:p>
            <a:r>
              <a:rPr lang="en-US" dirty="0" smtClean="0"/>
              <a:t>Develop a procedure where the wizard can respond to input from a participant. </a:t>
            </a:r>
          </a:p>
          <a:p>
            <a:r>
              <a:rPr lang="en-US" dirty="0" smtClean="0"/>
              <a:t>Train the wizard. </a:t>
            </a:r>
          </a:p>
          <a:p>
            <a:r>
              <a:rPr lang="en-US" dirty="0" smtClean="0"/>
              <a:t>Design the instructions for the study so that the participant knows that they are working with an early prototype and that performance is not "optimized" yet. </a:t>
            </a:r>
          </a:p>
          <a:p>
            <a:r>
              <a:rPr lang="en-US" dirty="0" smtClean="0"/>
              <a:t>Conduct pilot tests to refine the procedure and give the wizard some practice. Make any changes to the procedures and test plan. </a:t>
            </a:r>
          </a:p>
          <a:p>
            <a:r>
              <a:rPr lang="en-US" dirty="0" smtClean="0"/>
              <a:t>Ensure recording facilities are available and functioning. </a:t>
            </a:r>
          </a:p>
          <a:p>
            <a:endParaRPr lang="en-US" dirty="0"/>
          </a:p>
        </p:txBody>
      </p:sp>
    </p:spTree>
    <p:extLst>
      <p:ext uri="{BB962C8B-B14F-4D97-AF65-F5344CB8AC3E}">
        <p14:creationId xmlns:p14="http://schemas.microsoft.com/office/powerpoint/2010/main" val="485331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 wizard of Oz procedure involves the following steps:</a:t>
            </a:r>
            <a:endParaRPr lang="en-US" dirty="0"/>
          </a:p>
        </p:txBody>
      </p:sp>
      <p:sp>
        <p:nvSpPr>
          <p:cNvPr id="3" name="Content Placeholder 2"/>
          <p:cNvSpPr>
            <a:spLocks noGrp="1"/>
          </p:cNvSpPr>
          <p:nvPr>
            <p:ph idx="1"/>
          </p:nvPr>
        </p:nvSpPr>
        <p:spPr/>
        <p:txBody>
          <a:bodyPr>
            <a:normAutofit fontScale="92500"/>
          </a:bodyPr>
          <a:lstStyle/>
          <a:p>
            <a:r>
              <a:rPr lang="en-US" dirty="0" smtClean="0"/>
              <a:t>Conduct each session. The facilitator instructs the user to work through the allocated tasks interacting and responding to the system as appropriate. </a:t>
            </a:r>
          </a:p>
          <a:p>
            <a:r>
              <a:rPr lang="en-US" dirty="0" smtClean="0"/>
              <a:t>Conduct a debriefing of the participants. Obtain feedback on the "performance of the wizard system". Tell the users about the wizard and explain why you couldn't tell them earlier. </a:t>
            </a:r>
          </a:p>
          <a:p>
            <a:r>
              <a:rPr lang="en-US" dirty="0" smtClean="0"/>
              <a:t>Collate, analyze, and summarize the data from the study. Consider the themes and severity of the problems identified. </a:t>
            </a:r>
          </a:p>
          <a:p>
            <a:r>
              <a:rPr lang="en-US" dirty="0" err="1" smtClean="0"/>
              <a:t>Summarise</a:t>
            </a:r>
            <a:r>
              <a:rPr lang="en-US" dirty="0" smtClean="0"/>
              <a:t> design implications and recommendations for improvements and feed back to design team. Video recordings can support this. </a:t>
            </a:r>
          </a:p>
          <a:p>
            <a:r>
              <a:rPr lang="en-US" dirty="0" smtClean="0"/>
              <a:t>Where necessary refine the prototype and repeat the above process. </a:t>
            </a:r>
          </a:p>
          <a:p>
            <a:endParaRPr lang="en-US" dirty="0"/>
          </a:p>
        </p:txBody>
      </p:sp>
    </p:spTree>
    <p:extLst>
      <p:ext uri="{BB962C8B-B14F-4D97-AF65-F5344CB8AC3E}">
        <p14:creationId xmlns:p14="http://schemas.microsoft.com/office/powerpoint/2010/main" val="70979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 </a:t>
            </a:r>
            <a:endParaRPr lang="en-US" dirty="0"/>
          </a:p>
        </p:txBody>
      </p:sp>
      <p:sp>
        <p:nvSpPr>
          <p:cNvPr id="3" name="Content Placeholder 2"/>
          <p:cNvSpPr>
            <a:spLocks noGrp="1"/>
          </p:cNvSpPr>
          <p:nvPr>
            <p:ph idx="1"/>
          </p:nvPr>
        </p:nvSpPr>
        <p:spPr/>
        <p:txBody>
          <a:bodyPr/>
          <a:lstStyle/>
          <a:p>
            <a:r>
              <a:rPr lang="en-US" dirty="0" smtClean="0"/>
              <a:t>https://www.youtube.com/watch?v=6dre0P4tRTc</a:t>
            </a:r>
            <a:endParaRPr lang="en-US" dirty="0"/>
          </a:p>
        </p:txBody>
      </p:sp>
      <p:sp>
        <p:nvSpPr>
          <p:cNvPr id="4" name="Rectangle 3"/>
          <p:cNvSpPr/>
          <p:nvPr/>
        </p:nvSpPr>
        <p:spPr>
          <a:xfrm>
            <a:off x="3678383"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4212021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users - 5</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050" y="1825625"/>
            <a:ext cx="7559899" cy="4351338"/>
          </a:xfrm>
        </p:spPr>
      </p:pic>
    </p:spTree>
    <p:extLst>
      <p:ext uri="{BB962C8B-B14F-4D97-AF65-F5344CB8AC3E}">
        <p14:creationId xmlns:p14="http://schemas.microsoft.com/office/powerpoint/2010/main" val="207889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t>
            </a:r>
            <a:r>
              <a:rPr lang="en-US" dirty="0" smtClean="0"/>
              <a:t>usability testing</a:t>
            </a:r>
            <a:endParaRPr lang="en-US" dirty="0"/>
          </a:p>
        </p:txBody>
      </p:sp>
      <p:sp>
        <p:nvSpPr>
          <p:cNvPr id="3" name="Content Placeholder 2"/>
          <p:cNvSpPr>
            <a:spLocks noGrp="1"/>
          </p:cNvSpPr>
          <p:nvPr>
            <p:ph idx="1"/>
          </p:nvPr>
        </p:nvSpPr>
        <p:spPr/>
        <p:txBody>
          <a:bodyPr/>
          <a:lstStyle/>
          <a:p>
            <a:r>
              <a:rPr lang="en-US" dirty="0" smtClean="0"/>
              <a:t>Manual testing</a:t>
            </a:r>
          </a:p>
          <a:p>
            <a:r>
              <a:rPr lang="en-US" dirty="0" smtClean="0"/>
              <a:t>Tools Testing</a:t>
            </a:r>
          </a:p>
          <a:p>
            <a:r>
              <a:rPr lang="en-US" dirty="0" smtClean="0"/>
              <a:t>Online Testing</a:t>
            </a:r>
            <a:endParaRPr lang="en-US" dirty="0"/>
          </a:p>
        </p:txBody>
      </p:sp>
    </p:spTree>
    <p:extLst>
      <p:ext uri="{BB962C8B-B14F-4D97-AF65-F5344CB8AC3E}">
        <p14:creationId xmlns:p14="http://schemas.microsoft.com/office/powerpoint/2010/main" val="231911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pPr marL="0" indent="0">
              <a:buNone/>
            </a:pPr>
            <a:r>
              <a:rPr lang="en-US" dirty="0"/>
              <a:t>Find a neutral and quiet testing environment with a table and chairs, so that you can fit it all your </a:t>
            </a:r>
            <a:r>
              <a:rPr lang="en-US" dirty="0" smtClean="0"/>
              <a:t>participants.</a:t>
            </a:r>
          </a:p>
          <a:p>
            <a:pPr marL="0" indent="0">
              <a:buNone/>
            </a:pPr>
            <a:r>
              <a:rPr lang="en-US" dirty="0" smtClean="0"/>
              <a:t>Apart </a:t>
            </a:r>
            <a:r>
              <a:rPr lang="en-US" dirty="0"/>
              <a:t>from the tester, a session requires at least two more people:</a:t>
            </a:r>
          </a:p>
          <a:p>
            <a:r>
              <a:rPr lang="en-US" dirty="0"/>
              <a:t>Person number one is the facilitator, that instructs users and interacts with them.</a:t>
            </a:r>
          </a:p>
          <a:p>
            <a:r>
              <a:rPr lang="en-US" dirty="0"/>
              <a:t>Person number two is «the computer». This person doesn’t talk during the session and is in charge of changing screens or screen states, whenever the user interacts with your prototype.</a:t>
            </a:r>
          </a:p>
          <a:p>
            <a:r>
              <a:rPr lang="en-US" dirty="0"/>
              <a:t>There might be a third person scribing, and other people observing.</a:t>
            </a:r>
          </a:p>
          <a:p>
            <a:pPr marL="0" indent="0">
              <a:buNone/>
            </a:pPr>
            <a:endParaRPr lang="en-US" dirty="0"/>
          </a:p>
        </p:txBody>
      </p:sp>
    </p:spTree>
    <p:extLst>
      <p:ext uri="{BB962C8B-B14F-4D97-AF65-F5344CB8AC3E}">
        <p14:creationId xmlns:p14="http://schemas.microsoft.com/office/powerpoint/2010/main" val="314954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SETUP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914" y="2210439"/>
            <a:ext cx="9358171" cy="3581710"/>
          </a:xfrm>
        </p:spPr>
      </p:pic>
    </p:spTree>
    <p:extLst>
      <p:ext uri="{BB962C8B-B14F-4D97-AF65-F5344CB8AC3E}">
        <p14:creationId xmlns:p14="http://schemas.microsoft.com/office/powerpoint/2010/main" val="790082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Screen</a:t>
            </a:r>
            <a:endParaRPr lang="en-US" dirty="0"/>
          </a:p>
        </p:txBody>
      </p:sp>
      <p:sp>
        <p:nvSpPr>
          <p:cNvPr id="3" name="Content Placeholder 2"/>
          <p:cNvSpPr>
            <a:spLocks noGrp="1"/>
          </p:cNvSpPr>
          <p:nvPr>
            <p:ph idx="1"/>
          </p:nvPr>
        </p:nvSpPr>
        <p:spPr/>
        <p:txBody>
          <a:bodyPr/>
          <a:lstStyle/>
          <a:p>
            <a:r>
              <a:rPr lang="en-US" dirty="0"/>
              <a:t>Apart from the human resources, you obviously need your prototype screens. Rather than just placing them on a table, have a mockup of your device ready</a:t>
            </a:r>
            <a:r>
              <a:rPr lang="en-US" dirty="0" smtClean="0"/>
              <a:t>.</a:t>
            </a:r>
          </a:p>
          <a:p>
            <a:r>
              <a:rPr lang="en-US" dirty="0" smtClean="0"/>
              <a:t>This </a:t>
            </a:r>
            <a:r>
              <a:rPr lang="en-US" dirty="0"/>
              <a:t>may just be a piece of paper, larger than your drawings, and showing a frame printed or drawn onto it. This will be the device where you place your interfaces on.</a:t>
            </a:r>
          </a:p>
        </p:txBody>
      </p:sp>
    </p:spTree>
    <p:extLst>
      <p:ext uri="{BB962C8B-B14F-4D97-AF65-F5344CB8AC3E}">
        <p14:creationId xmlns:p14="http://schemas.microsoft.com/office/powerpoint/2010/main" val="62398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7234" y="1825625"/>
            <a:ext cx="8737532" cy="4351338"/>
          </a:xfrm>
        </p:spPr>
      </p:pic>
    </p:spTree>
    <p:extLst>
      <p:ext uri="{BB962C8B-B14F-4D97-AF65-F5344CB8AC3E}">
        <p14:creationId xmlns:p14="http://schemas.microsoft.com/office/powerpoint/2010/main" val="2605740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Conduction a testing session</a:t>
            </a:r>
            <a:endParaRPr lang="en-US" dirty="0"/>
          </a:p>
        </p:txBody>
      </p:sp>
      <p:sp>
        <p:nvSpPr>
          <p:cNvPr id="3" name="Content Placeholder 2"/>
          <p:cNvSpPr>
            <a:spLocks noGrp="1"/>
          </p:cNvSpPr>
          <p:nvPr>
            <p:ph idx="1"/>
          </p:nvPr>
        </p:nvSpPr>
        <p:spPr/>
        <p:txBody>
          <a:bodyPr>
            <a:normAutofit/>
          </a:bodyPr>
          <a:lstStyle/>
          <a:p>
            <a:r>
              <a:rPr lang="en-US" dirty="0"/>
              <a:t>Testing sessions need to be well planned and well conducted.</a:t>
            </a:r>
          </a:p>
          <a:p>
            <a:r>
              <a:rPr lang="en-US" dirty="0"/>
              <a:t>Start off with greeting your users and introduce them to yourself, the computer and other people in the room</a:t>
            </a:r>
            <a:r>
              <a:rPr lang="en-US" dirty="0" smtClean="0"/>
              <a:t>.</a:t>
            </a:r>
          </a:p>
          <a:p>
            <a:r>
              <a:rPr lang="en-US" dirty="0" smtClean="0"/>
              <a:t>Clearly </a:t>
            </a:r>
            <a:r>
              <a:rPr lang="en-US" dirty="0"/>
              <a:t>explain the testing scenario and how the paper prototype works. </a:t>
            </a:r>
            <a:endParaRPr lang="en-US" dirty="0" smtClean="0"/>
          </a:p>
          <a:p>
            <a:r>
              <a:rPr lang="en-US" dirty="0" smtClean="0"/>
              <a:t>Tell </a:t>
            </a:r>
            <a:r>
              <a:rPr lang="en-US" dirty="0"/>
              <a:t>users that you are testing a potential system and not them. Let them know, that they can’t do anything wrong.</a:t>
            </a:r>
          </a:p>
          <a:p>
            <a:endParaRPr lang="en-US" dirty="0"/>
          </a:p>
        </p:txBody>
      </p:sp>
    </p:spTree>
    <p:extLst>
      <p:ext uri="{BB962C8B-B14F-4D97-AF65-F5344CB8AC3E}">
        <p14:creationId xmlns:p14="http://schemas.microsoft.com/office/powerpoint/2010/main" val="4087642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Conduction a testing session</a:t>
            </a:r>
            <a:endParaRPr lang="en-US" dirty="0"/>
          </a:p>
        </p:txBody>
      </p:sp>
      <p:sp>
        <p:nvSpPr>
          <p:cNvPr id="3" name="Content Placeholder 2"/>
          <p:cNvSpPr>
            <a:spLocks noGrp="1"/>
          </p:cNvSpPr>
          <p:nvPr>
            <p:ph idx="1"/>
          </p:nvPr>
        </p:nvSpPr>
        <p:spPr/>
        <p:txBody>
          <a:bodyPr>
            <a:normAutofit/>
          </a:bodyPr>
          <a:lstStyle/>
          <a:p>
            <a:r>
              <a:rPr lang="en-US" dirty="0" smtClean="0"/>
              <a:t>Furthermore </a:t>
            </a:r>
            <a:r>
              <a:rPr lang="en-US" dirty="0"/>
              <a:t>instruct them to verbally state their thoughts and thinking process, whilst interacting with the prototype</a:t>
            </a:r>
            <a:r>
              <a:rPr lang="en-US" dirty="0" smtClean="0"/>
              <a:t>.</a:t>
            </a:r>
          </a:p>
          <a:p>
            <a:r>
              <a:rPr lang="en-US" dirty="0" smtClean="0"/>
              <a:t> </a:t>
            </a:r>
            <a:r>
              <a:rPr lang="en-US" dirty="0"/>
              <a:t>Once the general introduction is done, introduce them to the task.</a:t>
            </a:r>
          </a:p>
          <a:p>
            <a:r>
              <a:rPr lang="en-US" dirty="0"/>
              <a:t>In order to get them </a:t>
            </a:r>
            <a:r>
              <a:rPr lang="en-US" dirty="0" smtClean="0"/>
              <a:t>interactive, </a:t>
            </a:r>
            <a:r>
              <a:rPr lang="en-US" dirty="0"/>
              <a:t>show hand them the testing script and make them read it out loud. </a:t>
            </a:r>
            <a:endParaRPr lang="en-US" dirty="0" smtClean="0"/>
          </a:p>
          <a:p>
            <a:r>
              <a:rPr lang="en-US" dirty="0" smtClean="0"/>
              <a:t>The </a:t>
            </a:r>
            <a:r>
              <a:rPr lang="en-US" dirty="0"/>
              <a:t>script consists of the persona the user is playing, the scenario and the task. Make sure that users understand what you expect from them and start the test.</a:t>
            </a:r>
          </a:p>
          <a:p>
            <a:endParaRPr lang="en-US" dirty="0"/>
          </a:p>
        </p:txBody>
      </p:sp>
    </p:spTree>
    <p:extLst>
      <p:ext uri="{BB962C8B-B14F-4D97-AF65-F5344CB8AC3E}">
        <p14:creationId xmlns:p14="http://schemas.microsoft.com/office/powerpoint/2010/main" val="1965927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a:t>
            </a:r>
            <a:endParaRPr lang="en-US" dirty="0"/>
          </a:p>
        </p:txBody>
      </p:sp>
      <p:sp>
        <p:nvSpPr>
          <p:cNvPr id="3" name="Content Placeholder 2"/>
          <p:cNvSpPr>
            <a:spLocks noGrp="1"/>
          </p:cNvSpPr>
          <p:nvPr>
            <p:ph idx="1"/>
          </p:nvPr>
        </p:nvSpPr>
        <p:spPr/>
        <p:txBody>
          <a:bodyPr>
            <a:normAutofit/>
          </a:bodyPr>
          <a:lstStyle/>
          <a:p>
            <a:r>
              <a:rPr lang="en-US" dirty="0"/>
              <a:t>Observe closely, how the they perform, and what kind of reactions and feedbacks you get. Do not interrupt or question. </a:t>
            </a:r>
            <a:endParaRPr lang="en-US" dirty="0" smtClean="0"/>
          </a:p>
          <a:p>
            <a:r>
              <a:rPr lang="en-US" dirty="0" smtClean="0"/>
              <a:t>Talk </a:t>
            </a:r>
            <a:r>
              <a:rPr lang="en-US" dirty="0"/>
              <a:t>as little as possible. If the users gets stuck, let them find a way out and wait until they questions you</a:t>
            </a:r>
            <a:r>
              <a:rPr lang="en-US" dirty="0" smtClean="0"/>
              <a:t>.</a:t>
            </a:r>
          </a:p>
          <a:p>
            <a:endParaRPr lang="en-US" dirty="0"/>
          </a:p>
          <a:p>
            <a:r>
              <a:rPr lang="en-US" dirty="0" smtClean="0"/>
              <a:t> </a:t>
            </a:r>
            <a:r>
              <a:rPr lang="en-US" dirty="0"/>
              <a:t>Respond as little as possible — or at least wait until the end of the session — ask open questions instead, such as: «How did you feel», «What did you expect»</a:t>
            </a:r>
          </a:p>
        </p:txBody>
      </p:sp>
    </p:spTree>
    <p:extLst>
      <p:ext uri="{BB962C8B-B14F-4D97-AF65-F5344CB8AC3E}">
        <p14:creationId xmlns:p14="http://schemas.microsoft.com/office/powerpoint/2010/main" val="2413012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Consent Form</a:t>
            </a:r>
            <a:endParaRPr lang="en-US" dirty="0"/>
          </a:p>
        </p:txBody>
      </p:sp>
      <p:sp>
        <p:nvSpPr>
          <p:cNvPr id="3" name="Content Placeholder 2"/>
          <p:cNvSpPr>
            <a:spLocks noGrp="1"/>
          </p:cNvSpPr>
          <p:nvPr>
            <p:ph idx="1"/>
          </p:nvPr>
        </p:nvSpPr>
        <p:spPr/>
        <p:txBody>
          <a:bodyPr/>
          <a:lstStyle/>
          <a:p>
            <a:r>
              <a:rPr lang="en-US" dirty="0"/>
              <a:t>A </a:t>
            </a:r>
            <a:r>
              <a:rPr lang="en-US" b="1" dirty="0"/>
              <a:t>Consent Form</a:t>
            </a:r>
            <a:r>
              <a:rPr lang="en-US" dirty="0"/>
              <a:t> gives written </a:t>
            </a:r>
            <a:r>
              <a:rPr lang="en-US" b="1" dirty="0"/>
              <a:t>permission</a:t>
            </a:r>
            <a:r>
              <a:rPr lang="en-US" dirty="0"/>
              <a:t> to another party that they understand the terms of an event or activity that will be performed</a:t>
            </a:r>
          </a:p>
        </p:txBody>
      </p:sp>
    </p:spTree>
    <p:extLst>
      <p:ext uri="{BB962C8B-B14F-4D97-AF65-F5344CB8AC3E}">
        <p14:creationId xmlns:p14="http://schemas.microsoft.com/office/powerpoint/2010/main" val="212033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testing</a:t>
            </a:r>
            <a:endParaRPr lang="en-US" dirty="0"/>
          </a:p>
        </p:txBody>
      </p:sp>
      <p:sp>
        <p:nvSpPr>
          <p:cNvPr id="3" name="Content Placeholder 2"/>
          <p:cNvSpPr>
            <a:spLocks noGrp="1"/>
          </p:cNvSpPr>
          <p:nvPr>
            <p:ph idx="1"/>
          </p:nvPr>
        </p:nvSpPr>
        <p:spPr/>
        <p:txBody>
          <a:bodyPr/>
          <a:lstStyle/>
          <a:p>
            <a:pPr marL="0" indent="0">
              <a:buNone/>
            </a:pPr>
            <a:r>
              <a:rPr lang="en-US" dirty="0" smtClean="0"/>
              <a:t>Using </a:t>
            </a:r>
            <a:r>
              <a:rPr lang="en-US" dirty="0" smtClean="0"/>
              <a:t>different </a:t>
            </a:r>
            <a:r>
              <a:rPr lang="en-US" dirty="0" smtClean="0"/>
              <a:t>tools.</a:t>
            </a:r>
          </a:p>
          <a:p>
            <a:pPr marL="0" indent="0">
              <a:buNone/>
            </a:pPr>
            <a:r>
              <a:rPr lang="en-US" dirty="0" smtClean="0"/>
              <a:t>For example :</a:t>
            </a:r>
          </a:p>
          <a:p>
            <a:pPr marL="514350" indent="-514350">
              <a:buFont typeface="+mj-lt"/>
              <a:buAutoNum type="arabicPeriod"/>
            </a:pPr>
            <a:r>
              <a:rPr lang="en-US" dirty="0" smtClean="0"/>
              <a:t>Eye Tracking</a:t>
            </a:r>
          </a:p>
          <a:p>
            <a:pPr marL="514350" indent="-514350">
              <a:buFont typeface="+mj-lt"/>
              <a:buAutoNum type="arabicPeriod"/>
            </a:pPr>
            <a:r>
              <a:rPr lang="en-US" dirty="0" smtClean="0"/>
              <a:t>Heat Maps</a:t>
            </a:r>
            <a:endParaRPr lang="en-US" dirty="0"/>
          </a:p>
        </p:txBody>
      </p:sp>
    </p:spTree>
    <p:extLst>
      <p:ext uri="{BB962C8B-B14F-4D97-AF65-F5344CB8AC3E}">
        <p14:creationId xmlns:p14="http://schemas.microsoft.com/office/powerpoint/2010/main" val="186512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Tracking</a:t>
            </a:r>
            <a:endParaRPr lang="en-US" dirty="0"/>
          </a:p>
        </p:txBody>
      </p:sp>
      <p:sp>
        <p:nvSpPr>
          <p:cNvPr id="3" name="Content Placeholder 2"/>
          <p:cNvSpPr>
            <a:spLocks noGrp="1"/>
          </p:cNvSpPr>
          <p:nvPr>
            <p:ph idx="1"/>
          </p:nvPr>
        </p:nvSpPr>
        <p:spPr/>
        <p:txBody>
          <a:bodyPr/>
          <a:lstStyle/>
          <a:p>
            <a:r>
              <a:rPr lang="en-US" dirty="0" smtClean="0"/>
              <a:t>Eye tracking involves measuring either where the eye is focused or the motion of the eye as an individual views a application/websites.</a:t>
            </a:r>
          </a:p>
          <a:p>
            <a:r>
              <a:rPr lang="en-US" dirty="0" smtClean="0"/>
              <a:t>trace the eye’s movement between areas of focus</a:t>
            </a:r>
            <a:endParaRPr lang="en-US" dirty="0"/>
          </a:p>
        </p:txBody>
      </p:sp>
    </p:spTree>
    <p:extLst>
      <p:ext uri="{BB962C8B-B14F-4D97-AF65-F5344CB8AC3E}">
        <p14:creationId xmlns:p14="http://schemas.microsoft.com/office/powerpoint/2010/main" val="225785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Tracking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6423" y="2107560"/>
            <a:ext cx="4999153" cy="3787468"/>
          </a:xfrm>
          <a:prstGeom prst="rect">
            <a:avLst/>
          </a:prstGeom>
        </p:spPr>
      </p:pic>
    </p:spTree>
    <p:extLst>
      <p:ext uri="{BB962C8B-B14F-4D97-AF65-F5344CB8AC3E}">
        <p14:creationId xmlns:p14="http://schemas.microsoft.com/office/powerpoint/2010/main" val="296838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Maps</a:t>
            </a:r>
            <a:endParaRPr lang="en-US" dirty="0"/>
          </a:p>
        </p:txBody>
      </p:sp>
      <p:sp>
        <p:nvSpPr>
          <p:cNvPr id="3" name="Content Placeholder 2"/>
          <p:cNvSpPr>
            <a:spLocks noGrp="1"/>
          </p:cNvSpPr>
          <p:nvPr>
            <p:ph idx="1"/>
          </p:nvPr>
        </p:nvSpPr>
        <p:spPr/>
        <p:txBody>
          <a:bodyPr/>
          <a:lstStyle/>
          <a:p>
            <a:pPr marL="0" indent="0">
              <a:buNone/>
            </a:pPr>
            <a:r>
              <a:rPr lang="en-US" dirty="0" smtClean="0"/>
              <a:t>Heat maps represent where the visitor concentrated their gaze and how long they gazed at a given point. Generally, a color scale moving from blue to red indicates the duration of focus. Thus, a red spot over an area of your page might indicate that a participant, or group of participants, focused on this part of a page for a longer period of time.</a:t>
            </a:r>
            <a:endParaRPr lang="en-US" u="sng" dirty="0"/>
          </a:p>
        </p:txBody>
      </p:sp>
    </p:spTree>
    <p:extLst>
      <p:ext uri="{BB962C8B-B14F-4D97-AF65-F5344CB8AC3E}">
        <p14:creationId xmlns:p14="http://schemas.microsoft.com/office/powerpoint/2010/main" val="207293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233" y="2126611"/>
            <a:ext cx="4991533" cy="3749365"/>
          </a:xfrm>
        </p:spPr>
      </p:pic>
    </p:spTree>
    <p:extLst>
      <p:ext uri="{BB962C8B-B14F-4D97-AF65-F5344CB8AC3E}">
        <p14:creationId xmlns:p14="http://schemas.microsoft.com/office/powerpoint/2010/main" val="62786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2.Online testing</a:t>
            </a:r>
            <a:endParaRPr lang="en-US" dirty="0"/>
          </a:p>
        </p:txBody>
      </p:sp>
      <p:sp>
        <p:nvSpPr>
          <p:cNvPr id="3" name="Content Placeholder 2"/>
          <p:cNvSpPr>
            <a:spLocks noGrp="1"/>
          </p:cNvSpPr>
          <p:nvPr>
            <p:ph idx="1"/>
          </p:nvPr>
        </p:nvSpPr>
        <p:spPr/>
        <p:txBody>
          <a:bodyPr/>
          <a:lstStyle/>
          <a:p>
            <a:r>
              <a:rPr lang="en-US" dirty="0" smtClean="0">
                <a:hlinkClick r:id="rId2"/>
              </a:rPr>
              <a:t>https://www.usertesting.com/</a:t>
            </a:r>
            <a:endParaRPr lang="en-US" dirty="0" smtClean="0"/>
          </a:p>
          <a:p>
            <a:r>
              <a:rPr lang="en-US" dirty="0" smtClean="0"/>
              <a:t>https://www.testbirds.com/</a:t>
            </a:r>
            <a:endParaRPr lang="en-US" dirty="0"/>
          </a:p>
        </p:txBody>
      </p:sp>
    </p:spTree>
    <p:extLst>
      <p:ext uri="{BB962C8B-B14F-4D97-AF65-F5344CB8AC3E}">
        <p14:creationId xmlns:p14="http://schemas.microsoft.com/office/powerpoint/2010/main" val="363710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Testing</a:t>
            </a:r>
            <a:endParaRPr lang="en-US" dirty="0"/>
          </a:p>
        </p:txBody>
      </p:sp>
      <p:sp>
        <p:nvSpPr>
          <p:cNvPr id="3" name="Content Placeholder 2"/>
          <p:cNvSpPr>
            <a:spLocks noGrp="1"/>
          </p:cNvSpPr>
          <p:nvPr>
            <p:ph idx="1"/>
          </p:nvPr>
        </p:nvSpPr>
        <p:spPr/>
        <p:txBody>
          <a:bodyPr/>
          <a:lstStyle/>
          <a:p>
            <a:r>
              <a:rPr lang="en-US" dirty="0" smtClean="0"/>
              <a:t>Wizard of Oz</a:t>
            </a:r>
            <a:endParaRPr lang="en-US" dirty="0"/>
          </a:p>
        </p:txBody>
      </p:sp>
    </p:spTree>
    <p:extLst>
      <p:ext uri="{BB962C8B-B14F-4D97-AF65-F5344CB8AC3E}">
        <p14:creationId xmlns:p14="http://schemas.microsoft.com/office/powerpoint/2010/main" val="1674784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C5432ED4038944A15F9D91F78AB7B0" ma:contentTypeVersion="8" ma:contentTypeDescription="Create a new document." ma:contentTypeScope="" ma:versionID="9d0940221cf28ef4496c596397ab5d75">
  <xsd:schema xmlns:xsd="http://www.w3.org/2001/XMLSchema" xmlns:xs="http://www.w3.org/2001/XMLSchema" xmlns:p="http://schemas.microsoft.com/office/2006/metadata/properties" xmlns:ns2="ab7afe64-7e45-4e96-aed8-7051e3a79e1d" targetNamespace="http://schemas.microsoft.com/office/2006/metadata/properties" ma:root="true" ma:fieldsID="1878d7b1b0f257549f8af36d861a9b5f" ns2:_="">
    <xsd:import namespace="ab7afe64-7e45-4e96-aed8-7051e3a79e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7afe64-7e45-4e96-aed8-7051e3a79e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83D8E5-F8B5-4153-99A8-DEE0891C9A2D}"/>
</file>

<file path=customXml/itemProps2.xml><?xml version="1.0" encoding="utf-8"?>
<ds:datastoreItem xmlns:ds="http://schemas.openxmlformats.org/officeDocument/2006/customXml" ds:itemID="{87C7E7DB-0A3A-4438-A62E-3EEFCD598599}"/>
</file>

<file path=customXml/itemProps3.xml><?xml version="1.0" encoding="utf-8"?>
<ds:datastoreItem xmlns:ds="http://schemas.openxmlformats.org/officeDocument/2006/customXml" ds:itemID="{0107ED3C-D6B6-4891-A792-AC8E2FE470EB}"/>
</file>

<file path=docProps/app.xml><?xml version="1.0" encoding="utf-8"?>
<Properties xmlns="http://schemas.openxmlformats.org/officeDocument/2006/extended-properties" xmlns:vt="http://schemas.openxmlformats.org/officeDocument/2006/docPropsVTypes">
  <TotalTime>161</TotalTime>
  <Words>1238</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Testing Tools</vt:lpstr>
      <vt:lpstr>Analyzing usability testing</vt:lpstr>
      <vt:lpstr>Tools testing</vt:lpstr>
      <vt:lpstr>Eye Tracking</vt:lpstr>
      <vt:lpstr>Eye Tracking</vt:lpstr>
      <vt:lpstr>Heat Maps</vt:lpstr>
      <vt:lpstr>Heat Maps</vt:lpstr>
      <vt:lpstr>2.Online testing</vt:lpstr>
      <vt:lpstr>Manual Testing</vt:lpstr>
      <vt:lpstr>Wizard of OZ</vt:lpstr>
      <vt:lpstr>PowerPoint Presentation</vt:lpstr>
      <vt:lpstr>Disadvantages</vt:lpstr>
      <vt:lpstr>Cost-Effectiveness  </vt:lpstr>
      <vt:lpstr>HOW TO?</vt:lpstr>
      <vt:lpstr>The basic wizard of Oz procedure involves the following steps:  </vt:lpstr>
      <vt:lpstr>The basic wizard of Oz procedure involves the following steps:</vt:lpstr>
      <vt:lpstr>The basic wizard of Oz procedure involves the following steps:</vt:lpstr>
      <vt:lpstr>Example : </vt:lpstr>
      <vt:lpstr>Number of users - 5</vt:lpstr>
      <vt:lpstr>Setup</vt:lpstr>
      <vt:lpstr>User SETUP</vt:lpstr>
      <vt:lpstr>Prototype Screen</vt:lpstr>
      <vt:lpstr>Example</vt:lpstr>
      <vt:lpstr>Conduction a testing session</vt:lpstr>
      <vt:lpstr>Conduction a testing session</vt:lpstr>
      <vt:lpstr>Observation</vt:lpstr>
      <vt:lpstr>Consent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Tools</dc:title>
  <dc:creator>Alaka</dc:creator>
  <cp:lastModifiedBy>Alaka</cp:lastModifiedBy>
  <cp:revision>57</cp:revision>
  <dcterms:created xsi:type="dcterms:W3CDTF">2021-06-17T07:21:07Z</dcterms:created>
  <dcterms:modified xsi:type="dcterms:W3CDTF">2021-06-20T07:21:11Z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0x0101001FC5432ED4038944A15F9D91F78AB7B0</vt:lpwstr>
  </property>
</Properties>
</file>