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89" r:id="rId8"/>
    <p:sldId id="265" r:id="rId9"/>
    <p:sldId id="266" r:id="rId10"/>
    <p:sldId id="267" r:id="rId11"/>
    <p:sldId id="268" r:id="rId12"/>
    <p:sldId id="269" r:id="rId13"/>
    <p:sldId id="270" r:id="rId14"/>
    <p:sldId id="291" r:id="rId15"/>
    <p:sldId id="292" r:id="rId16"/>
    <p:sldId id="293" r:id="rId17"/>
    <p:sldId id="272" r:id="rId18"/>
    <p:sldId id="273" r:id="rId19"/>
    <p:sldId id="274" r:id="rId20"/>
    <p:sldId id="275" r:id="rId21"/>
    <p:sldId id="276" r:id="rId22"/>
    <p:sldId id="295" r:id="rId23"/>
    <p:sldId id="277" r:id="rId24"/>
    <p:sldId id="279" r:id="rId25"/>
    <p:sldId id="282" r:id="rId26"/>
    <p:sldId id="281"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130B13-40A2-4A45-B997-71066F7F9C72}"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388212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0B13-40A2-4A45-B997-71066F7F9C72}"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121923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0B13-40A2-4A45-B997-71066F7F9C72}"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412400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0B13-40A2-4A45-B997-71066F7F9C72}"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345490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130B13-40A2-4A45-B997-71066F7F9C72}"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392051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130B13-40A2-4A45-B997-71066F7F9C72}"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102821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130B13-40A2-4A45-B997-71066F7F9C72}"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44164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30B13-40A2-4A45-B997-71066F7F9C72}"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229853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30B13-40A2-4A45-B997-71066F7F9C72}"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187176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130B13-40A2-4A45-B997-71066F7F9C72}"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200428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130B13-40A2-4A45-B997-71066F7F9C72}"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90518-A5C0-42D4-9650-F00798374CEA}" type="slidenum">
              <a:rPr lang="en-US" smtClean="0"/>
              <a:t>‹#›</a:t>
            </a:fld>
            <a:endParaRPr lang="en-US"/>
          </a:p>
        </p:txBody>
      </p:sp>
    </p:spTree>
    <p:extLst>
      <p:ext uri="{BB962C8B-B14F-4D97-AF65-F5344CB8AC3E}">
        <p14:creationId xmlns:p14="http://schemas.microsoft.com/office/powerpoint/2010/main" val="387355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30B13-40A2-4A45-B997-71066F7F9C72}" type="datetimeFigureOut">
              <a:rPr lang="en-US" smtClean="0"/>
              <a:t>6/18/2021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90518-A5C0-42D4-9650-F00798374CEA}" type="slidenum">
              <a:rPr lang="en-US" smtClean="0"/>
              <a:t>‹#›</a:t>
            </a:fld>
            <a:endParaRPr lang="en-US"/>
          </a:p>
        </p:txBody>
      </p:sp>
    </p:spTree>
    <p:extLst>
      <p:ext uri="{BB962C8B-B14F-4D97-AF65-F5344CB8AC3E}">
        <p14:creationId xmlns:p14="http://schemas.microsoft.com/office/powerpoint/2010/main" val="299389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Usability Testing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327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t>Comparative research methods involve asking users to choose</a:t>
            </a:r>
            <a:r>
              <a:rPr lang="en-US" dirty="0" smtClean="0"/>
              <a:t> which of two solutions they prefer, and they are used to compare a website with its primary competitors.</a:t>
            </a:r>
            <a:endParaRPr lang="en-US" dirty="0"/>
          </a:p>
        </p:txBody>
      </p:sp>
    </p:spTree>
    <p:extLst>
      <p:ext uri="{BB962C8B-B14F-4D97-AF65-F5344CB8AC3E}">
        <p14:creationId xmlns:p14="http://schemas.microsoft.com/office/powerpoint/2010/main" val="122928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Cost</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Time</a:t>
            </a:r>
            <a:r>
              <a:rPr lang="en-US" dirty="0" smtClean="0"/>
              <a:t>:  You will need time to plan the usability test. It will take the usability specialist and the team time to become familiar with the site and pilot test the test scenarios. Be sure to budget in time for this test prep as well as running tests, analyzing the data, writing the report, and presenting the findings.</a:t>
            </a:r>
          </a:p>
          <a:p>
            <a:r>
              <a:rPr lang="en-US" b="1" dirty="0" smtClean="0"/>
              <a:t>Recruiting Costs</a:t>
            </a:r>
            <a:r>
              <a:rPr lang="en-US" dirty="0" smtClean="0"/>
              <a:t>:  Consider how or where you will recruit your participants.  You will either need to allow for staff time to recruit or engage a recruiting firm to schedule participants for you based on the requirements.</a:t>
            </a:r>
          </a:p>
          <a:p>
            <a:r>
              <a:rPr lang="en-US" b="1" dirty="0" smtClean="0"/>
              <a:t>Participant Compensation</a:t>
            </a:r>
            <a:r>
              <a:rPr lang="en-US" dirty="0" smtClean="0"/>
              <a:t>: If you will be compensating participants for their time or travel, factor that into your testing budget. </a:t>
            </a:r>
          </a:p>
          <a:p>
            <a:r>
              <a:rPr lang="en-US" b="1" dirty="0" smtClean="0"/>
              <a:t>Rental Costs</a:t>
            </a:r>
            <a:r>
              <a:rPr lang="en-US" dirty="0" smtClean="0"/>
              <a:t>:  If you do not have monitoring or recording equipment, you will need to budget for rental costs for the lab or other equipment. You may also need to secure a location for testing, a conference room for example, so consider this as well.</a:t>
            </a:r>
          </a:p>
          <a:p>
            <a:endParaRPr lang="en-US" dirty="0"/>
          </a:p>
        </p:txBody>
      </p:sp>
    </p:spTree>
    <p:extLst>
      <p:ext uri="{BB962C8B-B14F-4D97-AF65-F5344CB8AC3E}">
        <p14:creationId xmlns:p14="http://schemas.microsoft.com/office/powerpoint/2010/main" val="218938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many users do you need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Research (</a:t>
            </a:r>
            <a:r>
              <a:rPr lang="en-US" dirty="0" err="1" smtClean="0"/>
              <a:t>Virzi</a:t>
            </a:r>
            <a:r>
              <a:rPr lang="en-US" dirty="0" smtClean="0"/>
              <a:t>, 1992 and </a:t>
            </a:r>
            <a:r>
              <a:rPr lang="en-US" dirty="0" err="1" smtClean="0"/>
              <a:t>Neilsen</a:t>
            </a:r>
            <a:r>
              <a:rPr lang="en-US" dirty="0" smtClean="0"/>
              <a:t> </a:t>
            </a:r>
            <a:r>
              <a:rPr lang="en-US" dirty="0" err="1" smtClean="0"/>
              <a:t>Landauer</a:t>
            </a:r>
            <a:r>
              <a:rPr lang="en-US" dirty="0" smtClean="0"/>
              <a:t>, 1993) indicates that </a:t>
            </a:r>
            <a:r>
              <a:rPr lang="en-US" b="1" dirty="0" smtClean="0"/>
              <a:t>5 users are enough to uncover 80% of usability problems</a:t>
            </a:r>
            <a:r>
              <a:rPr lang="en-US" dirty="0" smtClean="0"/>
              <a:t>. </a:t>
            </a:r>
            <a:r>
              <a:rPr lang="en-US" b="1" dirty="0" smtClean="0"/>
              <a:t>Some researchers suggest other numbers.</a:t>
            </a:r>
            <a:r>
              <a:rPr lang="en-US" dirty="0" smtClean="0"/>
              <a:t> </a:t>
            </a:r>
          </a:p>
          <a:p>
            <a:endParaRPr lang="en-US" dirty="0" smtClean="0"/>
          </a:p>
          <a:p>
            <a:r>
              <a:rPr lang="en-US" dirty="0" smtClean="0"/>
              <a:t>The truth is , the actual number of the user required depends on the complexity of the given application and your usability goals. Increase in usability participants results into increased cost , planning , participant management and data analysis. </a:t>
            </a:r>
          </a:p>
          <a:p>
            <a:endParaRPr lang="en-US" dirty="0"/>
          </a:p>
        </p:txBody>
      </p:sp>
    </p:spTree>
    <p:extLst>
      <p:ext uri="{BB962C8B-B14F-4D97-AF65-F5344CB8AC3E}">
        <p14:creationId xmlns:p14="http://schemas.microsoft.com/office/powerpoint/2010/main" val="405713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But as a general guideline, if you on a </a:t>
            </a:r>
            <a:r>
              <a:rPr lang="en-US" b="1" dirty="0" smtClean="0"/>
              <a:t>small budget</a:t>
            </a:r>
            <a:r>
              <a:rPr lang="en-US" dirty="0" smtClean="0"/>
              <a:t> and interested in DIY usability testing </a:t>
            </a:r>
            <a:r>
              <a:rPr lang="en-US" b="1" dirty="0" smtClean="0"/>
              <a:t>5 is a good number</a:t>
            </a:r>
            <a:r>
              <a:rPr lang="en-US" dirty="0" smtClean="0"/>
              <a:t> to start with. If </a:t>
            </a:r>
            <a:r>
              <a:rPr lang="en-US" b="1" dirty="0" smtClean="0"/>
              <a:t>budget is not a constraint</a:t>
            </a:r>
            <a:r>
              <a:rPr lang="en-US" dirty="0" smtClean="0"/>
              <a:t> its best </a:t>
            </a:r>
            <a:r>
              <a:rPr lang="en-US" b="1" dirty="0" smtClean="0"/>
              <a:t>consult experienced professionals </a:t>
            </a:r>
            <a:r>
              <a:rPr lang="en-US" dirty="0" smtClean="0"/>
              <a:t>to determine the number of users. </a:t>
            </a:r>
          </a:p>
          <a:p>
            <a:endParaRPr lang="en-US" dirty="0"/>
          </a:p>
        </p:txBody>
      </p:sp>
    </p:spTree>
    <p:extLst>
      <p:ext uri="{BB962C8B-B14F-4D97-AF65-F5344CB8AC3E}">
        <p14:creationId xmlns:p14="http://schemas.microsoft.com/office/powerpoint/2010/main" val="124797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Process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.Planning</a:t>
            </a:r>
            <a:r>
              <a:rPr lang="en-US" dirty="0"/>
              <a:t>:-  During this phase the goals of usability test are determined. Having volunteers sit in front of your application and recording their actions is not a goal. You need to determine critical functionalities and objectives of the system. You need to assign tasks to your testers, which exercise these critical functionalities. During this phase, the usability testing method, number &amp; demographics of usability testers, test report formats are also determined</a:t>
            </a:r>
          </a:p>
          <a:p>
            <a:endParaRPr lang="en-US" dirty="0"/>
          </a:p>
        </p:txBody>
      </p:sp>
    </p:spTree>
    <p:extLst>
      <p:ext uri="{BB962C8B-B14F-4D97-AF65-F5344CB8AC3E}">
        <p14:creationId xmlns:p14="http://schemas.microsoft.com/office/powerpoint/2010/main" val="358518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Process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 Recruiting</a:t>
            </a:r>
            <a:r>
              <a:rPr lang="en-US" dirty="0" smtClean="0"/>
              <a:t>: During this phase, you recruit the desired number of testers as per your usability test plan. Finding testers who match your demographic (age, gender etc.) and professional ( education, job etc.) profile can take time.</a:t>
            </a:r>
          </a:p>
          <a:p>
            <a:pPr marL="0" indent="0">
              <a:buNone/>
            </a:pPr>
            <a:endParaRPr lang="en-US" dirty="0"/>
          </a:p>
        </p:txBody>
      </p:sp>
    </p:spTree>
    <p:extLst>
      <p:ext uri="{BB962C8B-B14F-4D97-AF65-F5344CB8AC3E}">
        <p14:creationId xmlns:p14="http://schemas.microsoft.com/office/powerpoint/2010/main" val="396741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Process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3 Usability</a:t>
            </a:r>
            <a:r>
              <a:rPr lang="en-US" dirty="0" smtClean="0"/>
              <a:t> </a:t>
            </a:r>
            <a:r>
              <a:rPr lang="en-US" b="1" dirty="0" smtClean="0"/>
              <a:t>Testing</a:t>
            </a:r>
            <a:r>
              <a:rPr lang="en-US" dirty="0" smtClean="0"/>
              <a:t>: During this phase, usability tests are actually executed.</a:t>
            </a:r>
          </a:p>
          <a:p>
            <a:pPr marL="0" indent="0">
              <a:buNone/>
            </a:pPr>
            <a:r>
              <a:rPr lang="en-US" b="1" dirty="0" smtClean="0"/>
              <a:t>4 Data Analysis</a:t>
            </a:r>
            <a:r>
              <a:rPr lang="en-US" dirty="0" smtClean="0"/>
              <a:t>: Data from usability tests is thoroughly analyzed to derive meaningful inferences and give actionable recommendations to improve the overall usability of your product.</a:t>
            </a:r>
          </a:p>
          <a:p>
            <a:pPr marL="0" indent="0">
              <a:buNone/>
            </a:pPr>
            <a:r>
              <a:rPr lang="en-US" b="1" dirty="0" smtClean="0"/>
              <a:t>5</a:t>
            </a:r>
            <a:r>
              <a:rPr lang="en-US" dirty="0" smtClean="0"/>
              <a:t> </a:t>
            </a:r>
            <a:r>
              <a:rPr lang="en-US" b="1" dirty="0" smtClean="0"/>
              <a:t>Reporting</a:t>
            </a:r>
            <a:r>
              <a:rPr lang="en-US" dirty="0" smtClean="0"/>
              <a:t>: Findings of the usability test is shared with all concerned stakeholders which can include designer, developer, client, and CEO.</a:t>
            </a:r>
          </a:p>
          <a:p>
            <a:pPr marL="0" indent="0">
              <a:buNone/>
            </a:pPr>
            <a:endParaRPr lang="en-US" dirty="0"/>
          </a:p>
        </p:txBody>
      </p:sp>
    </p:spTree>
    <p:extLst>
      <p:ext uri="{BB962C8B-B14F-4D97-AF65-F5344CB8AC3E}">
        <p14:creationId xmlns:p14="http://schemas.microsoft.com/office/powerpoint/2010/main" val="218275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One of the first steps in each round of usability testing is to develop a plan for the test. The purpose of the plan is to document what you are going to do, how you are going to conduct the test, what metrics you are going to capture, number of participants you are going to test, and what scenarios you will use.</a:t>
            </a:r>
            <a:endParaRPr lang="en-US" dirty="0"/>
          </a:p>
        </p:txBody>
      </p:sp>
    </p:spTree>
    <p:extLst>
      <p:ext uri="{BB962C8B-B14F-4D97-AF65-F5344CB8AC3E}">
        <p14:creationId xmlns:p14="http://schemas.microsoft.com/office/powerpoint/2010/main" val="146343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Test Plan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b="1" dirty="0" smtClean="0"/>
              <a:t>Scope:  </a:t>
            </a:r>
            <a:r>
              <a:rPr lang="en-US" dirty="0" smtClean="0"/>
              <a:t>Indicate what you are testing: Give the name of the Web site, Web application, or other product. Specify how much of the product the test will cover (e.g. the prototype as of a specific date; the navigation; navigation and content).</a:t>
            </a:r>
          </a:p>
          <a:p>
            <a:r>
              <a:rPr lang="en-US" b="1" dirty="0" smtClean="0"/>
              <a:t>Purpose:  </a:t>
            </a:r>
            <a:r>
              <a:rPr lang="en-US" dirty="0" smtClean="0"/>
              <a:t>Identify the concerns, questions, and goals for this test. These can be quite broad; for example, "Can users navigate to important information from the prototype's home page?" They can be quite specific; for example, "Will users easily find the search box in its present location?" In each round of testing, you will probably have several general and several specific concerns to focus on. Your concerns should drive the scenarios you choose for the usability test.</a:t>
            </a:r>
            <a:endParaRPr lang="en-US" dirty="0"/>
          </a:p>
        </p:txBody>
      </p:sp>
    </p:spTree>
    <p:extLst>
      <p:ext uri="{BB962C8B-B14F-4D97-AF65-F5344CB8AC3E}">
        <p14:creationId xmlns:p14="http://schemas.microsoft.com/office/powerpoint/2010/main" val="236611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Test Plan </a:t>
            </a:r>
            <a:br>
              <a:rPr lang="en-US" b="1" dirty="0" smtClean="0"/>
            </a:br>
            <a:endParaRPr lang="en-US" dirty="0"/>
          </a:p>
        </p:txBody>
      </p:sp>
      <p:sp>
        <p:nvSpPr>
          <p:cNvPr id="3" name="Content Placeholder 2"/>
          <p:cNvSpPr>
            <a:spLocks noGrp="1"/>
          </p:cNvSpPr>
          <p:nvPr>
            <p:ph idx="1"/>
          </p:nvPr>
        </p:nvSpPr>
        <p:spPr/>
        <p:txBody>
          <a:bodyPr/>
          <a:lstStyle/>
          <a:p>
            <a:r>
              <a:rPr lang="en-US" dirty="0" smtClean="0"/>
              <a:t> Schedule &amp; Location:  Indicate when and where you will do the test. If you have the schedule set, you may want to be specific about how many sessions you will hold in a day and exactly what times the sessions will be.</a:t>
            </a:r>
          </a:p>
          <a:p>
            <a:r>
              <a:rPr lang="en-US" dirty="0" smtClean="0"/>
              <a:t>Sessions:  You will want to describe the sessions, the length of the sessions (typically one hour to 90 minutes). When scheduling participants, remember to leave time, usually 30 minutes, between session to reset the environment, to briefly review the session with observer(s) and to allow a cushion for sessions that might end a little late or participants who might arrive a little late</a:t>
            </a:r>
            <a:endParaRPr lang="en-US" dirty="0"/>
          </a:p>
        </p:txBody>
      </p:sp>
    </p:spTree>
    <p:extLst>
      <p:ext uri="{BB962C8B-B14F-4D97-AF65-F5344CB8AC3E}">
        <p14:creationId xmlns:p14="http://schemas.microsoft.com/office/powerpoint/2010/main" val="381984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Usability testing is a method of </a:t>
            </a:r>
            <a:r>
              <a:rPr lang="en-US" b="1" dirty="0" smtClean="0"/>
              <a:t>testing the functionality of a website, app, or other digital product by observing real users as they attempt to complete tasks on it</a:t>
            </a:r>
            <a:r>
              <a:rPr lang="en-US" dirty="0" smtClean="0"/>
              <a:t>.</a:t>
            </a:r>
          </a:p>
          <a:p>
            <a:r>
              <a:rPr lang="en-US" dirty="0" smtClean="0"/>
              <a:t>The users are usually observed by researchers working for a business.</a:t>
            </a:r>
          </a:p>
          <a:p>
            <a:r>
              <a:rPr lang="en-US" dirty="0" smtClean="0"/>
              <a:t>The goal of usability testing is to reveal areas of confusion and uncover opportunities to improve the overall user experience.</a:t>
            </a:r>
            <a:endParaRPr lang="en-US" dirty="0"/>
          </a:p>
        </p:txBody>
      </p:sp>
    </p:spTree>
    <p:extLst>
      <p:ext uri="{BB962C8B-B14F-4D97-AF65-F5344CB8AC3E}">
        <p14:creationId xmlns:p14="http://schemas.microsoft.com/office/powerpoint/2010/main" val="323234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Test Plan </a:t>
            </a:r>
            <a:br>
              <a:rPr lang="en-US" b="1" dirty="0" smtClean="0"/>
            </a:br>
            <a:endParaRPr lang="en-US" dirty="0"/>
          </a:p>
        </p:txBody>
      </p:sp>
      <p:sp>
        <p:nvSpPr>
          <p:cNvPr id="3" name="Content Placeholder 2"/>
          <p:cNvSpPr>
            <a:spLocks noGrp="1"/>
          </p:cNvSpPr>
          <p:nvPr>
            <p:ph idx="1"/>
          </p:nvPr>
        </p:nvSpPr>
        <p:spPr/>
        <p:txBody>
          <a:bodyPr/>
          <a:lstStyle/>
          <a:p>
            <a:r>
              <a:rPr lang="en-US" dirty="0" smtClean="0"/>
              <a:t> </a:t>
            </a:r>
            <a:r>
              <a:rPr lang="en-US" b="1" dirty="0" smtClean="0"/>
              <a:t>Equipment</a:t>
            </a:r>
            <a:r>
              <a:rPr lang="en-US" dirty="0" smtClean="0"/>
              <a:t>:  Indicate the type of equipment you will be using in the test; desktop, laptop, mobile/Smartphone. If pertinent, include information about the monitor size and resolution, operating system, browser etc. Also indicate if you are planning on recording or audio taping the test sessions or using any special usability testing and/or accessibility tools.</a:t>
            </a:r>
          </a:p>
          <a:p>
            <a:r>
              <a:rPr lang="en-US" b="1" dirty="0" smtClean="0"/>
              <a:t>Participants</a:t>
            </a:r>
            <a:r>
              <a:rPr lang="en-US" dirty="0" smtClean="0"/>
              <a:t>:  Indicate the number and types of participants to be tested you will be recruiting. Describe how these participants were or will be recruited and consider including the screener as part of the appendix.</a:t>
            </a:r>
            <a:endParaRPr lang="en-US" dirty="0"/>
          </a:p>
        </p:txBody>
      </p:sp>
    </p:spTree>
    <p:extLst>
      <p:ext uri="{BB962C8B-B14F-4D97-AF65-F5344CB8AC3E}">
        <p14:creationId xmlns:p14="http://schemas.microsoft.com/office/powerpoint/2010/main" val="84537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Test Plan </a:t>
            </a:r>
            <a:br>
              <a:rPr lang="en-US" b="1" dirty="0" smtClean="0"/>
            </a:br>
            <a:endParaRPr lang="en-US" dirty="0"/>
          </a:p>
        </p:txBody>
      </p:sp>
      <p:sp>
        <p:nvSpPr>
          <p:cNvPr id="3" name="Content Placeholder 2"/>
          <p:cNvSpPr>
            <a:spLocks noGrp="1"/>
          </p:cNvSpPr>
          <p:nvPr>
            <p:ph idx="1"/>
          </p:nvPr>
        </p:nvSpPr>
        <p:spPr/>
        <p:txBody>
          <a:bodyPr/>
          <a:lstStyle/>
          <a:p>
            <a:r>
              <a:rPr lang="en-US" b="1" dirty="0" smtClean="0"/>
              <a:t>Scenarios</a:t>
            </a:r>
            <a:r>
              <a:rPr lang="en-US" dirty="0" smtClean="0"/>
              <a:t>: Indicate the number and types of tasks included in testing. Typically, for a 60 min. test, you should end up with approximately 10 (+/-2) scenarios for desktop or laptop testing and 8 (+/- 2) scenarios for a mobile/smartphone test. You may want to include more in the test plan so the team can choose the appropriate tasks.</a:t>
            </a:r>
            <a:endParaRPr lang="en-US" dirty="0"/>
          </a:p>
        </p:txBody>
      </p:sp>
    </p:spTree>
    <p:extLst>
      <p:ext uri="{BB962C8B-B14F-4D97-AF65-F5344CB8AC3E}">
        <p14:creationId xmlns:p14="http://schemas.microsoft.com/office/powerpoint/2010/main" val="190257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Test Plan </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b="1" dirty="0" smtClean="0"/>
              <a:t> </a:t>
            </a:r>
          </a:p>
          <a:p>
            <a:r>
              <a:rPr lang="en-US" b="1" dirty="0" smtClean="0"/>
              <a:t>Roles</a:t>
            </a:r>
            <a:r>
              <a:rPr lang="en-US" dirty="0" smtClean="0"/>
              <a:t>:  Include a list of the staff who will participate in the usability testing and what role each will play. The usability specialist should be the facilitator of the sessions. The usability team may also provide the primary note-taker. Other team members should be expected to participate as observers and, perhaps, as note-takers</a:t>
            </a:r>
            <a:r>
              <a:rPr lang="en-US" b="1" dirty="0" smtClean="0"/>
              <a:t>.</a:t>
            </a:r>
            <a:endParaRPr lang="en-US" dirty="0"/>
          </a:p>
        </p:txBody>
      </p:sp>
    </p:spTree>
    <p:extLst>
      <p:ext uri="{BB962C8B-B14F-4D97-AF65-F5344CB8AC3E}">
        <p14:creationId xmlns:p14="http://schemas.microsoft.com/office/powerpoint/2010/main" val="364645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Test Plan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Metrics</a:t>
            </a:r>
            <a:r>
              <a:rPr lang="en-US" dirty="0" smtClean="0"/>
              <a:t>:</a:t>
            </a:r>
          </a:p>
          <a:p>
            <a:r>
              <a:rPr lang="en-US" dirty="0" smtClean="0"/>
              <a:t>  Subjective metrics(qualitative): Include the questions you are going to ask the participants prior to the sessions (e.g., background questionnaire), after each task scenario is completed (ease and satisfaction questions about the task), and overall ease, satisfaction and likelihood to use/recommend questions when the sessions is completed.</a:t>
            </a:r>
          </a:p>
          <a:p>
            <a:endParaRPr lang="en-US" dirty="0"/>
          </a:p>
          <a:p>
            <a:r>
              <a:rPr lang="en-US" dirty="0"/>
              <a:t>Quantitative metrics: Indicate the quantitative data you will be measuring in your test (e.g., successful completion rates, error rates, time on task).</a:t>
            </a:r>
          </a:p>
          <a:p>
            <a:endParaRPr lang="en-US" dirty="0"/>
          </a:p>
        </p:txBody>
      </p:sp>
    </p:spTree>
    <p:extLst>
      <p:ext uri="{BB962C8B-B14F-4D97-AF65-F5344CB8AC3E}">
        <p14:creationId xmlns:p14="http://schemas.microsoft.com/office/powerpoint/2010/main" val="3079376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Identifying Test Metrics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Successful Task Completion</a:t>
            </a:r>
            <a:r>
              <a:rPr lang="en-US" dirty="0" smtClean="0"/>
              <a:t>:  Each scenario requires the participant to obtain specific data that would be used in a typical task. The scenario is successfully completed when the participant indicates they have found the answer or completed the task goal.  In some cases, you may want give participants multiple-choice questions. Remember to include the questions and answers in the test plan and provide them to note-takers and observers.</a:t>
            </a:r>
          </a:p>
          <a:p>
            <a:r>
              <a:rPr lang="en-US" b="1" dirty="0" smtClean="0"/>
              <a:t>Critical Errors</a:t>
            </a:r>
            <a:r>
              <a:rPr lang="en-US" dirty="0" smtClean="0"/>
              <a:t>:  Critical errors are deviations at completion from the targets of the scenario. For example, reporting the wrong data value due to the participant’s workflow. Essentially the participant will not be able to finish the task. Participant may or may not be aware that the task goal is incorrect or incomplete. </a:t>
            </a:r>
          </a:p>
          <a:p>
            <a:endParaRPr lang="en-US" dirty="0"/>
          </a:p>
        </p:txBody>
      </p:sp>
    </p:spTree>
    <p:extLst>
      <p:ext uri="{BB962C8B-B14F-4D97-AF65-F5344CB8AC3E}">
        <p14:creationId xmlns:p14="http://schemas.microsoft.com/office/powerpoint/2010/main" val="414615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Identifying Test Metrics</a:t>
            </a:r>
            <a:endParaRPr lang="en-US" dirty="0"/>
          </a:p>
        </p:txBody>
      </p:sp>
      <p:sp>
        <p:nvSpPr>
          <p:cNvPr id="3" name="Content Placeholder 2"/>
          <p:cNvSpPr>
            <a:spLocks noGrp="1"/>
          </p:cNvSpPr>
          <p:nvPr>
            <p:ph idx="1"/>
          </p:nvPr>
        </p:nvSpPr>
        <p:spPr/>
        <p:txBody>
          <a:bodyPr>
            <a:normAutofit/>
          </a:bodyPr>
          <a:lstStyle/>
          <a:p>
            <a:r>
              <a:rPr lang="en-US" b="1" dirty="0" smtClean="0"/>
              <a:t>Non-Critical Errors</a:t>
            </a:r>
            <a:r>
              <a:rPr lang="en-US" dirty="0" smtClean="0"/>
              <a:t>:  Non-critical errors are errors that are recovered by the participant and do not result in the participant’s ability to successfully complete the task. These errors result in the task being completed less efficiently. For example, exploratory behaviors such as opening the wrong navigation menu item or using a control incorrectly are non-critical errors.</a:t>
            </a:r>
          </a:p>
          <a:p>
            <a:endParaRPr lang="en-US" dirty="0"/>
          </a:p>
        </p:txBody>
      </p:sp>
    </p:spTree>
    <p:extLst>
      <p:ext uri="{BB962C8B-B14F-4D97-AF65-F5344CB8AC3E}">
        <p14:creationId xmlns:p14="http://schemas.microsoft.com/office/powerpoint/2010/main" val="2862045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Identifying Test Metrics</a:t>
            </a:r>
            <a:endParaRPr lang="en-US" dirty="0"/>
          </a:p>
        </p:txBody>
      </p:sp>
      <p:sp>
        <p:nvSpPr>
          <p:cNvPr id="3" name="Content Placeholder 2"/>
          <p:cNvSpPr>
            <a:spLocks noGrp="1"/>
          </p:cNvSpPr>
          <p:nvPr>
            <p:ph idx="1"/>
          </p:nvPr>
        </p:nvSpPr>
        <p:spPr/>
        <p:txBody>
          <a:bodyPr>
            <a:normAutofit lnSpcReduction="10000"/>
          </a:bodyPr>
          <a:lstStyle/>
          <a:p>
            <a:r>
              <a:rPr lang="en-US" b="1" dirty="0" smtClean="0"/>
              <a:t>Error-Free Rate</a:t>
            </a:r>
            <a:r>
              <a:rPr lang="en-US" dirty="0" smtClean="0"/>
              <a:t>:  Error-free rate is the percentage of test participants who complete the task without any errors (critical or non-critical errors).</a:t>
            </a:r>
          </a:p>
          <a:p>
            <a:r>
              <a:rPr lang="en-US" b="1" dirty="0" smtClean="0"/>
              <a:t>Time On Task</a:t>
            </a:r>
            <a:r>
              <a:rPr lang="en-US" dirty="0" smtClean="0"/>
              <a:t>:  The amount of time it takes the participant to complete the task.</a:t>
            </a:r>
          </a:p>
          <a:p>
            <a:r>
              <a:rPr lang="en-US" b="1" dirty="0" smtClean="0"/>
              <a:t>Subjective Measures</a:t>
            </a:r>
            <a:r>
              <a:rPr lang="en-US" dirty="0" smtClean="0"/>
              <a:t>:  These evaluations are self-reported participant ratings for satisfaction, ease of use, ease of finding information, </a:t>
            </a:r>
            <a:r>
              <a:rPr lang="en-US" dirty="0" err="1" smtClean="0"/>
              <a:t>etc</a:t>
            </a:r>
            <a:r>
              <a:rPr lang="en-US" dirty="0" smtClean="0"/>
              <a:t> where participants rate the measure on a 5 to 7-point Likert scale.</a:t>
            </a:r>
          </a:p>
          <a:p>
            <a:r>
              <a:rPr lang="en-US" b="1" dirty="0" smtClean="0"/>
              <a:t>Likes, Dislikes and Recommendations</a:t>
            </a:r>
            <a:r>
              <a:rPr lang="en-US" dirty="0" smtClean="0"/>
              <a:t>:  Participants provide what they liked most about the site, what they liked least about the site, and recommendations for improving the site.</a:t>
            </a:r>
          </a:p>
          <a:p>
            <a:endParaRPr lang="en-US" dirty="0"/>
          </a:p>
        </p:txBody>
      </p:sp>
    </p:spTree>
    <p:extLst>
      <p:ext uri="{BB962C8B-B14F-4D97-AF65-F5344CB8AC3E}">
        <p14:creationId xmlns:p14="http://schemas.microsoft.com/office/powerpoint/2010/main" val="75648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Recruiting Usability Test Participants</a:t>
            </a:r>
            <a:br>
              <a:rPr lang="en-US" b="1" dirty="0" smtClean="0"/>
            </a:br>
            <a:endParaRPr lang="en-US" dirty="0"/>
          </a:p>
        </p:txBody>
      </p:sp>
      <p:sp>
        <p:nvSpPr>
          <p:cNvPr id="3" name="Content Placeholder 2"/>
          <p:cNvSpPr>
            <a:spLocks noGrp="1"/>
          </p:cNvSpPr>
          <p:nvPr>
            <p:ph idx="1"/>
          </p:nvPr>
        </p:nvSpPr>
        <p:spPr/>
        <p:txBody>
          <a:bodyPr/>
          <a:lstStyle/>
          <a:p>
            <a:r>
              <a:rPr lang="en-US" dirty="0" smtClean="0"/>
              <a:t>It is vital to recruit participants who are similar to your site users for your usability testing.  Depending on the site or product, you may have multiple potential users groups.  Try to include representatives of all these groups or optimally, perform testing with each group separately if you really want to concentrate on role-based information or functionality.</a:t>
            </a:r>
            <a:endParaRPr lang="en-US" dirty="0"/>
          </a:p>
        </p:txBody>
      </p:sp>
    </p:spTree>
    <p:extLst>
      <p:ext uri="{BB962C8B-B14F-4D97-AF65-F5344CB8AC3E}">
        <p14:creationId xmlns:p14="http://schemas.microsoft.com/office/powerpoint/2010/main" val="3030804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many participants are enough?</a:t>
            </a:r>
            <a:br>
              <a:rPr lang="en-US" b="1" dirty="0" smtClean="0"/>
            </a:br>
            <a:endParaRPr lang="en-US" dirty="0"/>
          </a:p>
        </p:txBody>
      </p:sp>
      <p:sp>
        <p:nvSpPr>
          <p:cNvPr id="3" name="Content Placeholder 2"/>
          <p:cNvSpPr>
            <a:spLocks noGrp="1"/>
          </p:cNvSpPr>
          <p:nvPr>
            <p:ph idx="1"/>
          </p:nvPr>
        </p:nvSpPr>
        <p:spPr/>
        <p:txBody>
          <a:bodyPr/>
          <a:lstStyle/>
          <a:p>
            <a:r>
              <a:rPr lang="en-US" dirty="0" smtClean="0"/>
              <a:t>5</a:t>
            </a:r>
            <a:endParaRPr lang="en-US" dirty="0"/>
          </a:p>
        </p:txBody>
      </p:sp>
    </p:spTree>
    <p:extLst>
      <p:ext uri="{BB962C8B-B14F-4D97-AF65-F5344CB8AC3E}">
        <p14:creationId xmlns:p14="http://schemas.microsoft.com/office/powerpoint/2010/main" val="3557136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Screening Participants</a:t>
            </a:r>
            <a:br>
              <a:rPr lang="en-US" b="1" dirty="0" smtClean="0"/>
            </a:br>
            <a:endParaRPr lang="en-US" dirty="0"/>
          </a:p>
        </p:txBody>
      </p:sp>
      <p:sp>
        <p:nvSpPr>
          <p:cNvPr id="3" name="Content Placeholder 2"/>
          <p:cNvSpPr>
            <a:spLocks noGrp="1"/>
          </p:cNvSpPr>
          <p:nvPr>
            <p:ph idx="1"/>
          </p:nvPr>
        </p:nvSpPr>
        <p:spPr/>
        <p:txBody>
          <a:bodyPr/>
          <a:lstStyle/>
          <a:p>
            <a:r>
              <a:rPr lang="en-US" dirty="0" smtClean="0"/>
              <a:t>Participant screeners are composed of questions that will help those recruiting for your test to rule individuals in or out of contention. They may be as simple as gender and age or as complex as your target audience dictates.</a:t>
            </a:r>
          </a:p>
          <a:p>
            <a:endParaRPr lang="en-US" dirty="0"/>
          </a:p>
        </p:txBody>
      </p:sp>
    </p:spTree>
    <p:extLst>
      <p:ext uri="{BB962C8B-B14F-4D97-AF65-F5344CB8AC3E}">
        <p14:creationId xmlns:p14="http://schemas.microsoft.com/office/powerpoint/2010/main" val="56874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Testing</a:t>
            </a:r>
            <a:endParaRPr lang="en-US" dirty="0"/>
          </a:p>
        </p:txBody>
      </p:sp>
      <p:sp>
        <p:nvSpPr>
          <p:cNvPr id="3" name="Content Placeholder 2"/>
          <p:cNvSpPr>
            <a:spLocks noGrp="1"/>
          </p:cNvSpPr>
          <p:nvPr>
            <p:ph idx="1"/>
          </p:nvPr>
        </p:nvSpPr>
        <p:spPr/>
        <p:txBody>
          <a:bodyPr/>
          <a:lstStyle/>
          <a:p>
            <a:r>
              <a:rPr lang="en-US" dirty="0" smtClean="0"/>
              <a:t>Understand how your site works and don't get 'lost' or confused</a:t>
            </a:r>
          </a:p>
          <a:p>
            <a:r>
              <a:rPr lang="en-US" dirty="0" smtClean="0"/>
              <a:t>Can complete the main actions they need to</a:t>
            </a:r>
          </a:p>
          <a:p>
            <a:r>
              <a:rPr lang="en-US" dirty="0" smtClean="0"/>
              <a:t>Don't encounter usability issues or bugs </a:t>
            </a:r>
          </a:p>
          <a:p>
            <a:r>
              <a:rPr lang="en-US" dirty="0" smtClean="0"/>
              <a:t>Have a functional and efficient experience</a:t>
            </a:r>
          </a:p>
          <a:p>
            <a:r>
              <a:rPr lang="en-US" dirty="0" smtClean="0"/>
              <a:t>Notice any other usability problems</a:t>
            </a:r>
          </a:p>
          <a:p>
            <a:pPr marL="0" indent="0">
              <a:buNone/>
            </a:pPr>
            <a:endParaRPr lang="en-US" dirty="0"/>
          </a:p>
        </p:txBody>
      </p:sp>
    </p:spTree>
    <p:extLst>
      <p:ext uri="{BB962C8B-B14F-4D97-AF65-F5344CB8AC3E}">
        <p14:creationId xmlns:p14="http://schemas.microsoft.com/office/powerpoint/2010/main" val="462726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Costs of Recruitment</a:t>
            </a:r>
            <a:br>
              <a:rPr lang="en-US" b="1" dirty="0" smtClean="0"/>
            </a:br>
            <a:endParaRPr lang="en-US" dirty="0"/>
          </a:p>
        </p:txBody>
      </p:sp>
      <p:sp>
        <p:nvSpPr>
          <p:cNvPr id="3" name="Content Placeholder 2"/>
          <p:cNvSpPr>
            <a:spLocks noGrp="1"/>
          </p:cNvSpPr>
          <p:nvPr>
            <p:ph idx="1"/>
          </p:nvPr>
        </p:nvSpPr>
        <p:spPr/>
        <p:txBody>
          <a:bodyPr/>
          <a:lstStyle/>
          <a:p>
            <a:r>
              <a:rPr lang="en-US" dirty="0" smtClean="0"/>
              <a:t>We may need to hire recruitment agencies</a:t>
            </a:r>
            <a:endParaRPr lang="en-US" dirty="0"/>
          </a:p>
        </p:txBody>
      </p:sp>
    </p:spTree>
    <p:extLst>
      <p:ext uri="{BB962C8B-B14F-4D97-AF65-F5344CB8AC3E}">
        <p14:creationId xmlns:p14="http://schemas.microsoft.com/office/powerpoint/2010/main" val="324713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Compensating a Participant</a:t>
            </a:r>
            <a:br>
              <a:rPr lang="en-US" b="1" dirty="0" smtClean="0"/>
            </a:br>
            <a:endParaRPr lang="en-US" dirty="0"/>
          </a:p>
        </p:txBody>
      </p:sp>
      <p:sp>
        <p:nvSpPr>
          <p:cNvPr id="3" name="Content Placeholder 2"/>
          <p:cNvSpPr>
            <a:spLocks noGrp="1"/>
          </p:cNvSpPr>
          <p:nvPr>
            <p:ph idx="1"/>
          </p:nvPr>
        </p:nvSpPr>
        <p:spPr/>
        <p:txBody>
          <a:bodyPr/>
          <a:lstStyle/>
          <a:p>
            <a:r>
              <a:rPr lang="en-US" dirty="0" smtClean="0"/>
              <a:t>Gift cards</a:t>
            </a:r>
          </a:p>
          <a:p>
            <a:r>
              <a:rPr lang="en-US" dirty="0" smtClean="0"/>
              <a:t>Certificates</a:t>
            </a:r>
          </a:p>
          <a:p>
            <a:r>
              <a:rPr lang="en-US" dirty="0" smtClean="0"/>
              <a:t>Money</a:t>
            </a:r>
            <a:endParaRPr lang="en-US" dirty="0"/>
          </a:p>
        </p:txBody>
      </p:sp>
    </p:spTree>
    <p:extLst>
      <p:ext uri="{BB962C8B-B14F-4D97-AF65-F5344CB8AC3E}">
        <p14:creationId xmlns:p14="http://schemas.microsoft.com/office/powerpoint/2010/main" val="374651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Usability Test Results</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486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types</a:t>
            </a:r>
            <a:endParaRPr lang="en-US" dirty="0"/>
          </a:p>
        </p:txBody>
      </p:sp>
      <p:sp>
        <p:nvSpPr>
          <p:cNvPr id="3" name="Content Placeholder 2"/>
          <p:cNvSpPr>
            <a:spLocks noGrp="1"/>
          </p:cNvSpPr>
          <p:nvPr>
            <p:ph idx="1"/>
          </p:nvPr>
        </p:nvSpPr>
        <p:spPr/>
        <p:txBody>
          <a:bodyPr/>
          <a:lstStyle/>
          <a:p>
            <a:pPr marL="0" indent="0">
              <a:buNone/>
            </a:pPr>
            <a:r>
              <a:rPr lang="en-US" dirty="0" smtClean="0">
                <a:effectLst/>
              </a:rPr>
              <a:t>1 Moderated vs. unmoderated.</a:t>
            </a:r>
          </a:p>
          <a:p>
            <a:pPr marL="0" indent="0">
              <a:buNone/>
            </a:pPr>
            <a:r>
              <a:rPr lang="en-US" dirty="0" smtClean="0">
                <a:effectLst/>
              </a:rPr>
              <a:t>2 Remote vs. in person.</a:t>
            </a:r>
          </a:p>
          <a:p>
            <a:pPr marL="0" indent="0">
              <a:buNone/>
            </a:pPr>
            <a:r>
              <a:rPr lang="en-US" dirty="0" smtClean="0">
                <a:effectLst/>
              </a:rPr>
              <a:t>3 Explorative vs. comparative.</a:t>
            </a:r>
            <a:br>
              <a:rPr lang="en-US" dirty="0" smtClean="0">
                <a:effectLst/>
              </a:rPr>
            </a:br>
            <a:endParaRPr lang="en-US" dirty="0" smtClean="0">
              <a:effectLst/>
            </a:endParaRPr>
          </a:p>
        </p:txBody>
      </p:sp>
    </p:spTree>
    <p:extLst>
      <p:ext uri="{BB962C8B-B14F-4D97-AF65-F5344CB8AC3E}">
        <p14:creationId xmlns:p14="http://schemas.microsoft.com/office/powerpoint/2010/main" val="42489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1 Moderated vs. unmoderated</a:t>
            </a:r>
            <a:endParaRPr lang="en-US" dirty="0"/>
          </a:p>
        </p:txBody>
      </p:sp>
      <p:sp>
        <p:nvSpPr>
          <p:cNvPr id="3" name="Content Placeholder 2"/>
          <p:cNvSpPr>
            <a:spLocks noGrp="1"/>
          </p:cNvSpPr>
          <p:nvPr>
            <p:ph idx="1"/>
          </p:nvPr>
        </p:nvSpPr>
        <p:spPr/>
        <p:txBody>
          <a:bodyPr>
            <a:normAutofit/>
          </a:bodyPr>
          <a:lstStyle/>
          <a:p>
            <a:r>
              <a:rPr lang="en-US" b="1" dirty="0" smtClean="0"/>
              <a:t>A moderated testing session is administered in person or remotely by a trained researcher</a:t>
            </a:r>
            <a:r>
              <a:rPr lang="en-US" dirty="0" smtClean="0"/>
              <a:t> who introduces the test to participants, answers their queries, and asks follow-up questions. Conversely, </a:t>
            </a:r>
            <a:r>
              <a:rPr lang="en-US" b="1" dirty="0" smtClean="0"/>
              <a:t>an unmoderated test is done without direct supervision</a:t>
            </a:r>
            <a:r>
              <a:rPr lang="en-US" dirty="0" smtClean="0"/>
              <a:t>; participants might be in a lab, but it's more likely they are in their own homes and/or using their own devices to browse the website that is being tested.</a:t>
            </a:r>
          </a:p>
          <a:p>
            <a:endParaRPr lang="en-US" dirty="0"/>
          </a:p>
        </p:txBody>
      </p:sp>
    </p:spTree>
    <p:extLst>
      <p:ext uri="{BB962C8B-B14F-4D97-AF65-F5344CB8AC3E}">
        <p14:creationId xmlns:p14="http://schemas.microsoft.com/office/powerpoint/2010/main" val="288220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Moderated testing usually produces in-depth results thanks to the direct interaction between researchers and test participants, but can be expensive to organize and run (e.g., securing a lab, hiring a trained researcher, and/or providing compensation for the participants). The cost of unmoderated testing is lower, though participant answers can remain superficial and follow-up questions are impossible.</a:t>
            </a:r>
          </a:p>
          <a:p>
            <a:endParaRPr lang="en-US" dirty="0"/>
          </a:p>
        </p:txBody>
      </p:sp>
    </p:spTree>
    <p:extLst>
      <p:ext uri="{BB962C8B-B14F-4D97-AF65-F5344CB8AC3E}">
        <p14:creationId xmlns:p14="http://schemas.microsoft.com/office/powerpoint/2010/main" val="370054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Unmoderated</a:t>
            </a:r>
            <a:endParaRPr lang="en-US" dirty="0"/>
          </a:p>
        </p:txBody>
      </p:sp>
      <p:sp>
        <p:nvSpPr>
          <p:cNvPr id="3" name="Content Placeholder 2"/>
          <p:cNvSpPr>
            <a:spLocks noGrp="1"/>
          </p:cNvSpPr>
          <p:nvPr>
            <p:ph idx="1"/>
          </p:nvPr>
        </p:nvSpPr>
        <p:spPr/>
        <p:txBody>
          <a:bodyPr/>
          <a:lstStyle/>
          <a:p>
            <a:r>
              <a:rPr lang="en-US" dirty="0"/>
              <a:t>Unmoderated usability testing is just like it sounds. It’s not monitored or guided, so there’s no one else present during the study except the participant. The participant completes any tasks and answers questions at their own pace, on their own time, at a time and location of their choosing. Pretty nice, right? Unmoderated testing tends to be faster as participants can complete their tests at any time without any disruption to your daily workflow.</a:t>
            </a:r>
          </a:p>
        </p:txBody>
      </p:sp>
    </p:spTree>
    <p:extLst>
      <p:ext uri="{BB962C8B-B14F-4D97-AF65-F5344CB8AC3E}">
        <p14:creationId xmlns:p14="http://schemas.microsoft.com/office/powerpoint/2010/main" val="24324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Remote vs. in-person usability testing</a:t>
            </a:r>
            <a:br>
              <a:rPr lang="en-US" b="1" dirty="0" smtClean="0"/>
            </a:br>
            <a:endParaRPr lang="en-US" dirty="0"/>
          </a:p>
        </p:txBody>
      </p:sp>
      <p:sp>
        <p:nvSpPr>
          <p:cNvPr id="3" name="Content Placeholder 2"/>
          <p:cNvSpPr>
            <a:spLocks noGrp="1"/>
          </p:cNvSpPr>
          <p:nvPr>
            <p:ph idx="1"/>
          </p:nvPr>
        </p:nvSpPr>
        <p:spPr>
          <a:xfrm>
            <a:off x="838200" y="1799499"/>
            <a:ext cx="10515600" cy="4351338"/>
          </a:xfrm>
        </p:spPr>
        <p:txBody>
          <a:bodyPr/>
          <a:lstStyle/>
          <a:p>
            <a:r>
              <a:rPr lang="en-US" b="1" dirty="0" smtClean="0"/>
              <a:t>Remote usability tests are done over the internet or by phone</a:t>
            </a:r>
            <a:r>
              <a:rPr lang="en-US" dirty="0" smtClean="0"/>
              <a:t>; in-person testing, as the name suggests, requires the test to be </a:t>
            </a:r>
            <a:r>
              <a:rPr lang="en-US" b="1" dirty="0" smtClean="0"/>
              <a:t>completed in the physical presence of a UX researcher/moderator</a:t>
            </a:r>
            <a:r>
              <a:rPr lang="en-US" dirty="0" smtClean="0"/>
              <a:t>.</a:t>
            </a:r>
          </a:p>
          <a:p>
            <a:r>
              <a:rPr lang="en-US" dirty="0" smtClean="0"/>
              <a:t>Compared to remote tests, in-person tests provide extra data points, since researchers can observe and analyze body language and facial expressions. However, in-person testing is usually expensive and time-consuming: you have to find a suitable space, block out a specific date, and recruit (and pay) participants.</a:t>
            </a:r>
          </a:p>
          <a:p>
            <a:endParaRPr lang="en-US" dirty="0"/>
          </a:p>
        </p:txBody>
      </p:sp>
    </p:spTree>
    <p:extLst>
      <p:ext uri="{BB962C8B-B14F-4D97-AF65-F5344CB8AC3E}">
        <p14:creationId xmlns:p14="http://schemas.microsoft.com/office/powerpoint/2010/main" val="375993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Explorative vs.  comparative testing</a:t>
            </a:r>
            <a:br>
              <a:rPr lang="en-US" b="1" dirty="0" smtClean="0"/>
            </a:br>
            <a:endParaRPr lang="en-US" dirty="0"/>
          </a:p>
        </p:txBody>
      </p:sp>
      <p:sp>
        <p:nvSpPr>
          <p:cNvPr id="3" name="Content Placeholder 2"/>
          <p:cNvSpPr>
            <a:spLocks noGrp="1"/>
          </p:cNvSpPr>
          <p:nvPr>
            <p:ph idx="1"/>
          </p:nvPr>
        </p:nvSpPr>
        <p:spPr/>
        <p:txBody>
          <a:bodyPr/>
          <a:lstStyle/>
          <a:p>
            <a:r>
              <a:rPr lang="en-US" b="1" dirty="0" smtClean="0"/>
              <a:t>Explorative tests are open-ended</a:t>
            </a:r>
            <a:r>
              <a:rPr lang="en-US" dirty="0" smtClean="0"/>
              <a:t>. Participants are asked to brainstorm, give opinions, and express emotional impressions about ideas and concepts. The information is typically collected in the early stages of product development and helps researchers pinpoint gaps in the market, identify potential new features, and workshop new ideas.</a:t>
            </a:r>
            <a:endParaRPr lang="en-US" dirty="0"/>
          </a:p>
        </p:txBody>
      </p:sp>
    </p:spTree>
    <p:extLst>
      <p:ext uri="{BB962C8B-B14F-4D97-AF65-F5344CB8AC3E}">
        <p14:creationId xmlns:p14="http://schemas.microsoft.com/office/powerpoint/2010/main" val="113036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AA6D90-A218-4D6B-82EF-7E781EE40163}"/>
</file>

<file path=customXml/itemProps2.xml><?xml version="1.0" encoding="utf-8"?>
<ds:datastoreItem xmlns:ds="http://schemas.openxmlformats.org/officeDocument/2006/customXml" ds:itemID="{1270C86A-3B8C-4904-8345-CB790F23820A}"/>
</file>

<file path=customXml/itemProps3.xml><?xml version="1.0" encoding="utf-8"?>
<ds:datastoreItem xmlns:ds="http://schemas.openxmlformats.org/officeDocument/2006/customXml" ds:itemID="{1A85155D-D481-4E06-B0AC-0EDEDC03BF8C}"/>
</file>

<file path=docProps/app.xml><?xml version="1.0" encoding="utf-8"?>
<Properties xmlns="http://schemas.openxmlformats.org/officeDocument/2006/extended-properties" xmlns:vt="http://schemas.openxmlformats.org/officeDocument/2006/docPropsVTypes">
  <TotalTime>239</TotalTime>
  <Words>1447</Words>
  <Application>Microsoft Office PowerPoint</Application>
  <PresentationFormat>Widescreen</PresentationFormat>
  <Paragraphs>91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Usability Testing</vt:lpstr>
      <vt:lpstr>Introduction</vt:lpstr>
      <vt:lpstr>Importance of Testing</vt:lpstr>
      <vt:lpstr>Usability testing types</vt:lpstr>
      <vt:lpstr>1 Moderated vs. unmoderated</vt:lpstr>
      <vt:lpstr>Contd…..</vt:lpstr>
      <vt:lpstr>Unmoderated</vt:lpstr>
      <vt:lpstr>2. Remote vs. in-person usability testing </vt:lpstr>
      <vt:lpstr>3. Explorative vs.  comparative testing </vt:lpstr>
      <vt:lpstr>Contd..</vt:lpstr>
      <vt:lpstr>Factors Affecting Cost </vt:lpstr>
      <vt:lpstr>How many users do you need ? </vt:lpstr>
      <vt:lpstr>Contd..</vt:lpstr>
      <vt:lpstr>Usability Testing Process</vt:lpstr>
      <vt:lpstr>Usability Testing Process</vt:lpstr>
      <vt:lpstr>Usability Testing Process</vt:lpstr>
      <vt:lpstr>Test Plan</vt:lpstr>
      <vt:lpstr>Elements of a Test Plan  </vt:lpstr>
      <vt:lpstr>Elements of a Test Plan  </vt:lpstr>
      <vt:lpstr>Elements of a Test Plan  </vt:lpstr>
      <vt:lpstr>Elements of a Test Plan  </vt:lpstr>
      <vt:lpstr>Elements of a Test Plan  </vt:lpstr>
      <vt:lpstr>Elements of a Test Plan  </vt:lpstr>
      <vt:lpstr> Identifying Test Metrics</vt:lpstr>
      <vt:lpstr> Identifying Test Metrics</vt:lpstr>
      <vt:lpstr> Identifying Test Metrics</vt:lpstr>
      <vt:lpstr>Recruiting Usability Test Participants </vt:lpstr>
      <vt:lpstr>How many participants are enough? </vt:lpstr>
      <vt:lpstr>Screening Participants </vt:lpstr>
      <vt:lpstr>Costs of Recruitment </vt:lpstr>
      <vt:lpstr>Compensating a Participant </vt:lpstr>
      <vt:lpstr>Reporting Usability Test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Testing</dc:title>
  <dc:creator>Alaka</dc:creator>
  <cp:lastModifiedBy>Alaka</cp:lastModifiedBy>
  <cp:revision>74</cp:revision>
  <dcterms:created xsi:type="dcterms:W3CDTF">2021-06-15T19:17:31Z</dcterms:created>
  <dcterms:modified xsi:type="dcterms:W3CDTF">2021-06-18T06:12:23Z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