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4C85CEA-7110-46A0-8611-186EA086BB2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564854-677F-4D51-A9F8-08CA2ABCF9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42E91F9-A7A8-44DE-B2A7-CE94D5362BC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966310-9DF4-454B-B7A7-BE5A74BC7E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w3schools.com/python/ref_list_append.asp" TargetMode="External"/><Relationship Id="rId2" Type="http://schemas.openxmlformats.org/officeDocument/2006/relationships/hyperlink" Target="https://www.w3schools.com/python/ref_list_clear.asp" TargetMode="External"/><Relationship Id="rId3" Type="http://schemas.openxmlformats.org/officeDocument/2006/relationships/hyperlink" Target="https://www.w3schools.com/python/ref_list_copy.asp" TargetMode="External"/><Relationship Id="rId4" Type="http://schemas.openxmlformats.org/officeDocument/2006/relationships/hyperlink" Target="https://www.w3schools.com/python/ref_list_count.asp" TargetMode="External"/><Relationship Id="rId5" Type="http://schemas.openxmlformats.org/officeDocument/2006/relationships/hyperlink" Target="https://www.w3schools.com/python/ref_list_extend.asp" TargetMode="External"/><Relationship Id="rId6" Type="http://schemas.openxmlformats.org/officeDocument/2006/relationships/hyperlink" Target="https://www.w3schools.com/python/ref_list_index.asp" TargetMode="External"/><Relationship Id="rId7" Type="http://schemas.openxmlformats.org/officeDocument/2006/relationships/hyperlink" Target="https://www.w3schools.com/python/ref_list_insert.asp" TargetMode="External"/><Relationship Id="rId8" Type="http://schemas.openxmlformats.org/officeDocument/2006/relationships/hyperlink" Target="https://www.w3schools.com/python/ref_list_pop.asp" TargetMode="External"/><Relationship Id="rId9" Type="http://schemas.openxmlformats.org/officeDocument/2006/relationships/hyperlink" Target="https://www.w3schools.com/python/ref_list_remove.asp" TargetMode="External"/><Relationship Id="rId10" Type="http://schemas.openxmlformats.org/officeDocument/2006/relationships/hyperlink" Target="https://www.w3schools.com/python/ref_list_reverse.asp" TargetMode="External"/><Relationship Id="rId11" Type="http://schemas.openxmlformats.org/officeDocument/2006/relationships/hyperlink" Target="https://www.w3schools.com/python/ref_list_sort.asp" TargetMode="External"/><Relationship Id="rId1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bablokb/pi-wake-on-rtc.git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 rot="5400000">
            <a:off x="-529200" y="996840"/>
            <a:ext cx="5923080" cy="4864320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rot="5400000">
            <a:off x="-457920" y="1050480"/>
            <a:ext cx="5609160" cy="4756680"/>
          </a:xfrm>
          <a:prstGeom prst="round2SameRect">
            <a:avLst>
              <a:gd name="adj1" fmla="val 2061"/>
              <a:gd name="adj2" fmla="val 0"/>
            </a:avLst>
          </a:prstGeom>
          <a:noFill/>
          <a:ln w="5076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3"/>
          <p:cNvSpPr/>
          <p:nvPr/>
        </p:nvSpPr>
        <p:spPr>
          <a:xfrm>
            <a:off x="523800" y="2705760"/>
            <a:ext cx="1597680" cy="0"/>
          </a:xfrm>
          <a:prstGeom prst="line">
            <a:avLst/>
          </a:prstGeom>
          <a:ln w="507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4"/>
          <p:cNvSpPr txBox="1"/>
          <p:nvPr/>
        </p:nvSpPr>
        <p:spPr>
          <a:xfrm>
            <a:off x="321840" y="981000"/>
            <a:ext cx="4092480" cy="162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RASBERRY PI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WORKSHOP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Day -2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Python Basics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321840" y="3286800"/>
            <a:ext cx="4092480" cy="25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By: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Shrawan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Masters in Computer     Engineering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7" name="Picture 2" descr="https://pluralsight.imgix.net/paths/python-7be70baaac.png"/>
          <p:cNvPicPr/>
          <p:nvPr/>
        </p:nvPicPr>
        <p:blipFill>
          <a:blip r:embed="rId1"/>
          <a:stretch/>
        </p:blipFill>
        <p:spPr>
          <a:xfrm>
            <a:off x="5832360" y="848520"/>
            <a:ext cx="487656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Operators: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4"/>
          <p:cNvSpPr txBox="1"/>
          <p:nvPr/>
        </p:nvSpPr>
        <p:spPr>
          <a:xfrm>
            <a:off x="4975920" y="0"/>
            <a:ext cx="6377400" cy="685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Exponent: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x**y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2**3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= 8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Floor division: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x//y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23 // 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= 5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Assignment with operation: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  [operator] = value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# x -= 4   is   x = x - 4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Execute the operation on X and assign the result to x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Python logical operator: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{print( 2 &gt; 3 and 3 &lt; 4)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= False}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{print( 2 &gt; 3 or 3 &lt; 4)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= True}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{print( not (2 &gt; 3 or 3 &lt; 4))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= False}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Python Identity Operator: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is not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 = 10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y = 10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y is x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Membership Operators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not in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x = ["apple", "banana"]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print("banana" in x)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5340240" cy="1145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Calibri Light"/>
              </a:rPr>
              <a:t>Python Collections (Arrays):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178680" y="0"/>
            <a:ext cx="6012720" cy="1510920"/>
          </a:xfrm>
          <a:custGeom>
            <a:avLst/>
            <a:gdLst/>
            <a:ahLst/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3480840" y="1690560"/>
            <a:ext cx="8710920" cy="5167080"/>
          </a:xfrm>
          <a:custGeom>
            <a:avLst/>
            <a:gdLst/>
            <a:ahLst/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0" y="1691640"/>
            <a:ext cx="5931000" cy="5166000"/>
          </a:xfrm>
          <a:custGeom>
            <a:avLst/>
            <a:gdLst/>
            <a:ahLst/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Shape 5"/>
          <p:cNvSpPr txBox="1"/>
          <p:nvPr/>
        </p:nvSpPr>
        <p:spPr>
          <a:xfrm>
            <a:off x="838080" y="2173320"/>
            <a:ext cx="3602880" cy="3639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There are four collection data types in the Python programming language: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8" name="Table 6"/>
          <p:cNvGraphicFramePr/>
          <p:nvPr/>
        </p:nvGraphicFramePr>
        <p:xfrm>
          <a:off x="5680080" y="3005280"/>
          <a:ext cx="6078600" cy="2538000"/>
        </p:xfrm>
        <a:graphic>
          <a:graphicData uri="http://schemas.openxmlformats.org/drawingml/2006/table">
            <a:tbl>
              <a:tblPr/>
              <a:tblGrid>
                <a:gridCol w="881280"/>
                <a:gridCol w="2050920"/>
                <a:gridCol w="2112840"/>
                <a:gridCol w="1033560"/>
              </a:tblGrid>
              <a:tr h="576000"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ordered and changeable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Allows duplicate members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 ] or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list(())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6000"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Tuple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ordered and unchangeable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Allows duplicate members.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 ) or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tuples(())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6000"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unordered and unindexed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duplicate members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 } or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set(())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0000"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Dictionary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unordered, changeable and indexed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duplicate members.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400" rIns="50400" tIns="25200" b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 } or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dict(())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0400" marR="50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Table 1"/>
          <p:cNvGraphicFramePr/>
          <p:nvPr/>
        </p:nvGraphicFramePr>
        <p:xfrm>
          <a:off x="1381680" y="643320"/>
          <a:ext cx="9428400" cy="5570640"/>
        </p:xfrm>
        <a:graphic>
          <a:graphicData uri="http://schemas.openxmlformats.org/drawingml/2006/table">
            <a:tbl>
              <a:tblPr/>
              <a:tblGrid>
                <a:gridCol w="1944360"/>
                <a:gridCol w="7484040"/>
              </a:tblGrid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"/>
                        </a:rPr>
                        <a:t>append()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Adds an element at the end of the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clear()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Removes all the elements from the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3"/>
                        </a:rPr>
                        <a:t>copy()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a copy of the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4"/>
                        </a:rPr>
                        <a:t>count()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number of elements with the specified 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932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5"/>
                        </a:rPr>
                        <a:t>extend()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 the elements of a list (or any iterable), to the end of the current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6"/>
                        </a:rPr>
                        <a:t>index()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index of the first element with the specified 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7"/>
                        </a:rPr>
                        <a:t>insert()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Adds an element at the specified position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8"/>
                        </a:rPr>
                        <a:t>pop()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Removes the element at the specified position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9"/>
                        </a:rPr>
                        <a:t>remove()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Removes the first item with the specified 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4496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0"/>
                        </a:rPr>
                        <a:t>reverse()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Reverses the order of the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1720">
                <a:tc>
                  <a:txBody>
                    <a:bodyPr lIns="14832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1"/>
                        </a:rPr>
                        <a:t>sort()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4832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4160" rIns="74160" tIns="74160" bIns="741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Sorts the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74160" marR="7416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 Collection:</a:t>
            </a:r>
            <a:br/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Shape 4"/>
          <p:cNvSpPr txBox="1"/>
          <p:nvPr/>
        </p:nvSpPr>
        <p:spPr>
          <a:xfrm>
            <a:off x="4975920" y="0"/>
            <a:ext cx="6377400" cy="6857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thislist = ["apple", "banana", "cherry"]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print(thislist)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thislist = list(("apple", "banana", "cherry")) # note the double round-brackets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print(thislist)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list() : cunstructor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thislist = list(("apple", "banana", "cherry"))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thislist.</a:t>
            </a: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append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("damson")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print(thislist)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thislist = list(("apple", "banana", "cherry"))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thislist.</a:t>
            </a: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remove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("banana")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print(thislist)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thislist = list(("apple", "banana", "cherry"))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</a:t>
            </a:r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len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(thislist))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 Collection:</a:t>
            </a:r>
            <a:br/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tuples,</a:t>
            </a:r>
            <a:br/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4"/>
          <p:cNvSpPr txBox="1"/>
          <p:nvPr/>
        </p:nvSpPr>
        <p:spPr>
          <a:xfrm>
            <a:off x="4975920" y="0"/>
            <a:ext cx="6377400" cy="6857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Tuples: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thistuple = ("apple", "banana", "cherry")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print(thistuple)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cannot change values in a tuple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cannot remove items in a tuple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Set: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thisset = {"apple", "banana", "cherry"}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print(thisset)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list is unordered, items will appear in a random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 Collection: dictionary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TextShape 4"/>
          <p:cNvSpPr txBox="1"/>
          <p:nvPr/>
        </p:nvSpPr>
        <p:spPr>
          <a:xfrm>
            <a:off x="4975920" y="0"/>
            <a:ext cx="6377400" cy="685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Python dictionary: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thisdict =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 "apple": "green",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 "banana": "yellow",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 "cherry": "red"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print(thisdict)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thisdict =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 "apple": "green",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 "banana": "yellow",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 "cherry": "red"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thisdict["apple"] = "red"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print(thisdict)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thisdict = dict(apple="green", banana="yellow", cherry="red")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thisdict["damson"] = "purple"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print(thisdict)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thisdict = dict(apple="green", banana="yellow", cherry="red")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del(thisdict["banana"])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print(thisdict)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457200" algn="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Python : Array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Note: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Python does not have built-in support for Arrays, but Python lists can be used instead.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Python:</a:t>
            </a:r>
            <a:br/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Else if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= 200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 = 33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 b &gt; a:</a:t>
            </a:r>
            <a:br/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  print("b is greater than a")</a:t>
            </a:r>
            <a:br/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elif a == b:</a:t>
            </a:r>
            <a:br/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  print("a and b are equal")</a:t>
            </a:r>
            <a:br/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else:</a:t>
            </a:r>
            <a:br/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  print("a is greater than b")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Python: loop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n-NO" sz="2800" spc="-1" strike="noStrike">
                <a:solidFill>
                  <a:srgbClr val="000000"/>
                </a:solidFill>
                <a:latin typeface="Calibri"/>
              </a:rPr>
              <a:t>While 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n-NO" sz="2400" spc="-1" strike="noStrike">
                <a:solidFill>
                  <a:srgbClr val="000000"/>
                </a:solidFill>
                <a:latin typeface="Calibri"/>
              </a:rPr>
              <a:t>i = 1</a:t>
            </a:r>
            <a:br/>
            <a:r>
              <a:rPr b="0" lang="nn-NO" sz="2400" spc="-1" strike="noStrike">
                <a:solidFill>
                  <a:srgbClr val="000000"/>
                </a:solidFill>
                <a:latin typeface="Calibri"/>
              </a:rPr>
              <a:t>while i &lt; 6:</a:t>
            </a:r>
            <a:br/>
            <a:r>
              <a:rPr b="0" lang="nn-NO" sz="2400" spc="-1" strike="noStrike">
                <a:solidFill>
                  <a:srgbClr val="000000"/>
                </a:solidFill>
                <a:latin typeface="Calibri"/>
              </a:rPr>
              <a:t>      print(i)</a:t>
            </a:r>
            <a:br/>
            <a:r>
              <a:rPr b="0" lang="nn-NO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nn-NO" sz="2400" spc="-1" strike="noStrike">
                <a:solidFill>
                  <a:srgbClr val="000000"/>
                </a:solidFill>
                <a:latin typeface="Calibri"/>
              </a:rPr>
              <a:t>   i += 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n-NO" sz="2400" spc="-1" strike="noStrike">
                <a:solidFill>
                  <a:srgbClr val="000000"/>
                </a:solidFill>
                <a:latin typeface="Calibri"/>
              </a:rPr>
              <a:t>Python : For Loop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fruits = ["apple", "banana", "cherry"]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 x in fruits: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if x == "banana":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break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print(x)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 : Functions 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def my_function(fname):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print(fname + " Refsnes")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my_function("Emil")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my_function("Tobias")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my_function("Linus")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14000"/>
            </a:schemeClr>
          </a:solidFill>
          <a:ln cap="sq" w="127080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838080" y="631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python?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38080" y="2057400"/>
            <a:ext cx="10515240" cy="3871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Python is a high-level, interpreted and general-purpose dynamic programming language. The syntax in Python helps the programmers to do coding in fewer steps as compared to Java or C++. ... The Python is widely used in bigger organizations because of its multiple programming paradigms.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supports multiple programming paradigms, including object-oriented, imperative, functional and procedural, and has a large and comprehensive standard library.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 :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class elex: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x = 5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def __init__(self, name, roll):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self.name = name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self.roll = roll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def name_stud(self):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print('Name of student: ' + self.name)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c1 = elex('Student1', 1)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print('Value: ' + str(c1.x))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c1.name_stud()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print('Roll no: ' + str(c1.roll))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# del c1.roll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# print('Roll no: ' + str(c1.roll))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 : Modules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file containing a set of functions you want to include in your application.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Save the following code in a file name module1.py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def greeting(name):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print("Hello, " + name)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import module1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module1.greeting(“pi”)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41400" y="1074960"/>
            <a:ext cx="7345440" cy="6458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TextShape 2"/>
          <p:cNvSpPr txBox="1"/>
          <p:nvPr/>
        </p:nvSpPr>
        <p:spPr>
          <a:xfrm>
            <a:off x="838080" y="580680"/>
            <a:ext cx="10515240" cy="559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Python: Module (cont.)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module1.py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class c1: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def __init__(self, name, roll)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self.name = name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self.roll = roll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def student_name(self)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 defining method to process the abject values 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print(“Name of student: “ + self.name)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Import module1 as m1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 m1 is short form for module1 )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o1 = m1.c1(‘Student1’, 1)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 o1 : object for class c1 from module1 )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o1.student_name()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 processing o1 with student method 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723840" y="1074960"/>
            <a:ext cx="9086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__init__() function to assign values to object properties,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 other operations that are necessary to do when the object is being created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541400" y="1074960"/>
            <a:ext cx="74509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 rot="5400000">
            <a:off x="3371400" y="1982880"/>
            <a:ext cx="2986200" cy="2462760"/>
          </a:xfrm>
          <a:prstGeom prst="bentConnector3">
            <a:avLst>
              <a:gd name="adj1" fmla="val 62412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 flipV="1" rot="10800000">
            <a:off x="3237840" y="1297080"/>
            <a:ext cx="1303560" cy="423720"/>
          </a:xfrm>
          <a:prstGeom prst="bentConnector3">
            <a:avLst>
              <a:gd name="adj1" fmla="val 100231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 Installing packages: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package manager for Python : pip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$ pip install camelcase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$ python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&gt;&gt;&gt; import  camelcase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&gt;&gt;&gt; h = camelCase.CamelCase()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&gt;&gt;&gt; txt = ‘camel case’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&gt;&gt;&gt; print(h.hump(txt))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#Camel Case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Python: File handling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File handling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 = fopen(‘file name.ext’, ‘opening methods’)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file name.ext  : e.g. test.txt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Opening  method: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r’ : read,  error if file not found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a’ : append, creates the file if does not exist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w’ : write, creates the file if does not exist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x’ : create, returns error if file found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print(f.fread())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reads all the files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print(f.fread(5))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reads first five characters of the file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print(f.readline())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reads first line of the file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print(f.readline(2))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reads 2nd line of the file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Python: File handling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Python file handling (Write and create):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 = open("demofile.txt", "a")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f.write("Now the file has one more line!")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Python file handling (deleting files)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import os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os.path.exists(‘test.txt’):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os.remove(‘test.txt’)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print(‘file does not exists’)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b3838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Picture 1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Terminal Commands and Navigation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Shape 4"/>
          <p:cNvSpPr txBox="1"/>
          <p:nvPr/>
        </p:nvSpPr>
        <p:spPr>
          <a:xfrm>
            <a:off x="4975920" y="0"/>
            <a:ext cx="6377400" cy="6857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 Working Directory: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pwd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/home/piShow content of the directory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ls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(List content of the Directory)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ls –l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(List format)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ls –a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(all)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ls --all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(- -  : full name 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ls –al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(combined cmd : all with list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Change Directory: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cd /home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Back to default directory: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cd ~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Back from the directory: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cd  ..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(single back)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 cd ../../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(double back)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Help command to show available sub-commands available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$ ls –help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(list all the possible sub-commands for ls)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Terminal Commands and Navigation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4"/>
          <p:cNvSpPr txBox="1"/>
          <p:nvPr/>
        </p:nvSpPr>
        <p:spPr>
          <a:xfrm>
            <a:off x="4975920" y="0"/>
            <a:ext cx="6377400" cy="685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$ mkdir example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(make new directory ad new_dir)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$ nano test.py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Print(“Hello World”)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Ctrl + x to exit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Y to save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Run the script :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$ python test.py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(run program using python version 2)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$ python3 test.py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(run program using python version 3)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Downloads: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$ mkdir downloads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$ wget https://images-na.ssl-images-amazon.com/images/I/91zSu44%2B34L._SL1500_.jpg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Terminal Commands and Navigation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Cloning from GIT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$ sudo apt-get install git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Got to git hub and copy the url for some example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$ git clone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https://github.com/bablokb/pi-wake-on-rtc.git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Remove files or directory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$ rm 91zSu44+34L._SL1500_.jpg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(rm : remove normally)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$ mkdir remove_this_folder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$ rmdir remove_this_folder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(rmdir : remove directory)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(remove recursively)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$ rm –r pi-wake-on-rtc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$ sudo –r pi-wake-on-rtc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(might need sometime)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#dont do this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$ sudo reboot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 (to reboot 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$ sudo shutdown –h now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 (System halt and shutdown)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Or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$ sudo shutdown –r now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Used for: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Web development (server-side),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Software development,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Mathematics,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System scripting.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Why: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fewer lines than some other programming languages.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runs on an interpreter system.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Python relies on indentation, using whitespace, to define scope; such as the scope of loops, functions and classes.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Python uses new lines to complete a command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Verdana"/>
              </a:rPr>
              <a:t>Extension is .py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Python: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Shape 4"/>
          <p:cNvSpPr txBox="1"/>
          <p:nvPr/>
        </p:nvSpPr>
        <p:spPr>
          <a:xfrm>
            <a:off x="4975920" y="0"/>
            <a:ext cx="6377400" cy="685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Go to python interpreter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$ python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(python version 2)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$ python3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(python version 3)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&gt;&gt;&gt; print(“Hello World”)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Hello World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&gt;&gt;&gt; if 5 &gt; 2: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...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     print("5 is greater than 2")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(indentation)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...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5 is greater than 2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# comment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“”” 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multi line docstring “””  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(uses triple quotes)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Variables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x = 5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# is integer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br/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a = "John“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# is string</a:t>
            </a:r>
            <a:br/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print(x)</a:t>
            </a:r>
            <a:br/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print(y)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Print(“hello ” + a)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a = “Awesome “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b = “Python.”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print(a + b)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Y = 10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print(x + y)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(x = 2.6   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float)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(x = 2j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complex)       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highlight>
                  <a:srgbClr val="808000"/>
                </a:highlight>
                <a:latin typeface="Calibri"/>
              </a:rPr>
              <a:t>[ print type(x) ]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Typecasting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int(4.56) = 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int(“4”) = 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float(“4.7”) = 4.7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float(4) = 4.0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str(5) = ‘5’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str(5.34) = ‘5.34’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Shape 2"/>
          <p:cNvSpPr txBox="1"/>
          <p:nvPr/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472c4"/>
                </a:solidFill>
                <a:latin typeface="Calibri Light"/>
              </a:rPr>
              <a:t>String Literals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Line 3"/>
          <p:cNvSpPr/>
          <p:nvPr/>
        </p:nvSpPr>
        <p:spPr>
          <a:xfrm>
            <a:off x="465408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Shape 4"/>
          <p:cNvSpPr txBox="1"/>
          <p:nvPr/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= “ HELLO world “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print(a[2])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 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print(a[3:6])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 LLO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print(len(a))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 13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print(a.upper())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 HELLO WORLD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print(a.lower())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 hello world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print(a.replace(“H”, “J”))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 = input(‘Enter something: ’)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{ python 3 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 = raw_input(‘Enter something: ‘)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{python2}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LibreOffice/6.4.7.2$Linux_X86_64 LibreOffice_project/40$Build-2</Application>
  <Words>730</Words>
  <Paragraphs>310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2018-08-03T07:24:59Z</dcterms:created>
  <dc:creator>krrishna shah</dc:creator>
  <dc:description/>
  <dc:language>en-US</dc:language>
  <cp:lastModifiedBy/>
  <dcterms:modified xsi:type="dcterms:W3CDTF">2021-12-07T15:25:48Z</dcterms:modified>
  <cp:revision>8</cp:revision>
  <dc:subject/>
  <dc:title>RASBERRY PI WORKSHOP Day -2 Python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