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79" r:id="rId6"/>
    <p:sldId id="262" r:id="rId7"/>
    <p:sldId id="280" r:id="rId8"/>
    <p:sldId id="276" r:id="rId9"/>
    <p:sldId id="281" r:id="rId10"/>
    <p:sldId id="278" r:id="rId11"/>
    <p:sldId id="282" r:id="rId12"/>
    <p:sldId id="274" r:id="rId13"/>
    <p:sldId id="275" r:id="rId14"/>
  </p:sldIdLst>
  <p:sldSz cx="18288000" cy="10287000"/>
  <p:notesSz cx="6858000" cy="9144000"/>
  <p:embeddedFontLst>
    <p:embeddedFont>
      <p:font typeface="Balsamiq Sans" panose="020B0604020202020204" charset="0"/>
      <p:regular r:id="rId15"/>
    </p:embeddedFont>
    <p:embeddedFont>
      <p:font typeface="Balsamiq Sans Bold" panose="020B0604020202020204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More Sugar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7.png"/><Relationship Id="rId3" Type="http://schemas.openxmlformats.org/officeDocument/2006/relationships/image" Target="../media/image12.svg"/><Relationship Id="rId7" Type="http://schemas.openxmlformats.org/officeDocument/2006/relationships/image" Target="../media/image19.png"/><Relationship Id="rId12" Type="http://schemas.openxmlformats.org/officeDocument/2006/relationships/image" Target="../media/image6.svg"/><Relationship Id="rId2" Type="http://schemas.openxmlformats.org/officeDocument/2006/relationships/image" Target="../media/image11.pn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11" Type="http://schemas.openxmlformats.org/officeDocument/2006/relationships/image" Target="../media/image5.png"/><Relationship Id="rId5" Type="http://schemas.openxmlformats.org/officeDocument/2006/relationships/image" Target="../media/image2.svg"/><Relationship Id="rId15" Type="http://schemas.openxmlformats.org/officeDocument/2006/relationships/image" Target="../media/image13.png"/><Relationship Id="rId10" Type="http://schemas.openxmlformats.org/officeDocument/2006/relationships/image" Target="../media/image10.svg"/><Relationship Id="rId4" Type="http://schemas.openxmlformats.org/officeDocument/2006/relationships/image" Target="../media/image1.png"/><Relationship Id="rId9" Type="http://schemas.openxmlformats.org/officeDocument/2006/relationships/image" Target="../media/image9.png"/><Relationship Id="rId1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7.png"/><Relationship Id="rId3" Type="http://schemas.openxmlformats.org/officeDocument/2006/relationships/image" Target="../media/image12.svg"/><Relationship Id="rId7" Type="http://schemas.openxmlformats.org/officeDocument/2006/relationships/image" Target="../media/image19.png"/><Relationship Id="rId12" Type="http://schemas.openxmlformats.org/officeDocument/2006/relationships/image" Target="../media/image6.svg"/><Relationship Id="rId2" Type="http://schemas.openxmlformats.org/officeDocument/2006/relationships/image" Target="../media/image11.pn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11" Type="http://schemas.openxmlformats.org/officeDocument/2006/relationships/image" Target="../media/image5.png"/><Relationship Id="rId5" Type="http://schemas.openxmlformats.org/officeDocument/2006/relationships/image" Target="../media/image2.svg"/><Relationship Id="rId15" Type="http://schemas.openxmlformats.org/officeDocument/2006/relationships/image" Target="../media/image13.png"/><Relationship Id="rId10" Type="http://schemas.openxmlformats.org/officeDocument/2006/relationships/image" Target="../media/image10.svg"/><Relationship Id="rId4" Type="http://schemas.openxmlformats.org/officeDocument/2006/relationships/image" Target="../media/image1.png"/><Relationship Id="rId9" Type="http://schemas.openxmlformats.org/officeDocument/2006/relationships/image" Target="../media/image9.png"/><Relationship Id="rId1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0.svg"/><Relationship Id="rId3" Type="http://schemas.openxmlformats.org/officeDocument/2006/relationships/image" Target="../media/image12.svg"/><Relationship Id="rId7" Type="http://schemas.openxmlformats.org/officeDocument/2006/relationships/image" Target="../media/image8.svg"/><Relationship Id="rId12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6.svg"/><Relationship Id="rId5" Type="http://schemas.openxmlformats.org/officeDocument/2006/relationships/image" Target="../media/image2.svg"/><Relationship Id="rId15" Type="http://schemas.openxmlformats.org/officeDocument/2006/relationships/image" Target="../media/image14.svg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20.svg"/><Relationship Id="rId1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0.svg"/><Relationship Id="rId3" Type="http://schemas.openxmlformats.org/officeDocument/2006/relationships/image" Target="../media/image14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6.svg"/><Relationship Id="rId5" Type="http://schemas.openxmlformats.org/officeDocument/2006/relationships/image" Target="../media/image2.svg"/><Relationship Id="rId15" Type="http://schemas.openxmlformats.org/officeDocument/2006/relationships/image" Target="../media/image8.svg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12.svg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6.svg"/><Relationship Id="rId18" Type="http://schemas.openxmlformats.org/officeDocument/2006/relationships/image" Target="../media/image13.png"/><Relationship Id="rId3" Type="http://schemas.openxmlformats.org/officeDocument/2006/relationships/image" Target="../media/image12.svg"/><Relationship Id="rId7" Type="http://schemas.openxmlformats.org/officeDocument/2006/relationships/image" Target="../media/image16.jpeg"/><Relationship Id="rId12" Type="http://schemas.openxmlformats.org/officeDocument/2006/relationships/image" Target="../media/image5.png"/><Relationship Id="rId17" Type="http://schemas.openxmlformats.org/officeDocument/2006/relationships/image" Target="../media/image10.svg"/><Relationship Id="rId2" Type="http://schemas.openxmlformats.org/officeDocument/2006/relationships/image" Target="../media/image1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11" Type="http://schemas.openxmlformats.org/officeDocument/2006/relationships/image" Target="../media/image20.svg"/><Relationship Id="rId5" Type="http://schemas.openxmlformats.org/officeDocument/2006/relationships/image" Target="../media/image2.svg"/><Relationship Id="rId15" Type="http://schemas.openxmlformats.org/officeDocument/2006/relationships/image" Target="../media/image8.svg"/><Relationship Id="rId10" Type="http://schemas.openxmlformats.org/officeDocument/2006/relationships/image" Target="../media/image19.png"/><Relationship Id="rId19" Type="http://schemas.openxmlformats.org/officeDocument/2006/relationships/image" Target="../media/image14.svg"/><Relationship Id="rId4" Type="http://schemas.openxmlformats.org/officeDocument/2006/relationships/image" Target="../media/image1.png"/><Relationship Id="rId9" Type="http://schemas.openxmlformats.org/officeDocument/2006/relationships/image" Target="../media/image18.jpeg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0.svg"/><Relationship Id="rId3" Type="http://schemas.openxmlformats.org/officeDocument/2006/relationships/image" Target="../media/image14.svg"/><Relationship Id="rId7" Type="http://schemas.openxmlformats.org/officeDocument/2006/relationships/image" Target="../media/image22.svg"/><Relationship Id="rId12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6.svg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20.sv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0.svg"/><Relationship Id="rId3" Type="http://schemas.openxmlformats.org/officeDocument/2006/relationships/image" Target="../media/image14.svg"/><Relationship Id="rId7" Type="http://schemas.openxmlformats.org/officeDocument/2006/relationships/image" Target="../media/image8.svg"/><Relationship Id="rId12" Type="http://schemas.openxmlformats.org/officeDocument/2006/relationships/image" Target="../media/image9.png"/><Relationship Id="rId17" Type="http://schemas.openxmlformats.org/officeDocument/2006/relationships/image" Target="../media/image24.svg"/><Relationship Id="rId2" Type="http://schemas.openxmlformats.org/officeDocument/2006/relationships/image" Target="../media/image13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6.svg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20.sv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0.svg"/><Relationship Id="rId3" Type="http://schemas.openxmlformats.org/officeDocument/2006/relationships/image" Target="../media/image14.svg"/><Relationship Id="rId7" Type="http://schemas.openxmlformats.org/officeDocument/2006/relationships/image" Target="../media/image8.svg"/><Relationship Id="rId12" Type="http://schemas.openxmlformats.org/officeDocument/2006/relationships/image" Target="../media/image9.png"/><Relationship Id="rId17" Type="http://schemas.openxmlformats.org/officeDocument/2006/relationships/image" Target="../media/image24.svg"/><Relationship Id="rId2" Type="http://schemas.openxmlformats.org/officeDocument/2006/relationships/image" Target="../media/image13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6.svg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20.sv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7.png"/><Relationship Id="rId3" Type="http://schemas.openxmlformats.org/officeDocument/2006/relationships/image" Target="../media/image12.svg"/><Relationship Id="rId7" Type="http://schemas.openxmlformats.org/officeDocument/2006/relationships/image" Target="../media/image19.png"/><Relationship Id="rId12" Type="http://schemas.openxmlformats.org/officeDocument/2006/relationships/image" Target="../media/image6.svg"/><Relationship Id="rId2" Type="http://schemas.openxmlformats.org/officeDocument/2006/relationships/image" Target="../media/image11.pn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11" Type="http://schemas.openxmlformats.org/officeDocument/2006/relationships/image" Target="../media/image5.png"/><Relationship Id="rId5" Type="http://schemas.openxmlformats.org/officeDocument/2006/relationships/image" Target="../media/image2.svg"/><Relationship Id="rId15" Type="http://schemas.openxmlformats.org/officeDocument/2006/relationships/image" Target="../media/image13.png"/><Relationship Id="rId10" Type="http://schemas.openxmlformats.org/officeDocument/2006/relationships/image" Target="../media/image10.svg"/><Relationship Id="rId4" Type="http://schemas.openxmlformats.org/officeDocument/2006/relationships/image" Target="../media/image1.png"/><Relationship Id="rId9" Type="http://schemas.openxmlformats.org/officeDocument/2006/relationships/image" Target="../media/image9.png"/><Relationship Id="rId1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7.png"/><Relationship Id="rId3" Type="http://schemas.openxmlformats.org/officeDocument/2006/relationships/image" Target="../media/image12.svg"/><Relationship Id="rId7" Type="http://schemas.openxmlformats.org/officeDocument/2006/relationships/image" Target="../media/image19.png"/><Relationship Id="rId12" Type="http://schemas.openxmlformats.org/officeDocument/2006/relationships/image" Target="../media/image6.svg"/><Relationship Id="rId2" Type="http://schemas.openxmlformats.org/officeDocument/2006/relationships/image" Target="../media/image11.pn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11" Type="http://schemas.openxmlformats.org/officeDocument/2006/relationships/image" Target="../media/image5.png"/><Relationship Id="rId5" Type="http://schemas.openxmlformats.org/officeDocument/2006/relationships/image" Target="../media/image2.svg"/><Relationship Id="rId15" Type="http://schemas.openxmlformats.org/officeDocument/2006/relationships/image" Target="../media/image13.png"/><Relationship Id="rId10" Type="http://schemas.openxmlformats.org/officeDocument/2006/relationships/image" Target="../media/image10.svg"/><Relationship Id="rId4" Type="http://schemas.openxmlformats.org/officeDocument/2006/relationships/image" Target="../media/image1.png"/><Relationship Id="rId9" Type="http://schemas.openxmlformats.org/officeDocument/2006/relationships/image" Target="../media/image9.png"/><Relationship Id="rId1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7.png"/><Relationship Id="rId3" Type="http://schemas.openxmlformats.org/officeDocument/2006/relationships/image" Target="../media/image12.svg"/><Relationship Id="rId7" Type="http://schemas.openxmlformats.org/officeDocument/2006/relationships/image" Target="../media/image19.png"/><Relationship Id="rId12" Type="http://schemas.openxmlformats.org/officeDocument/2006/relationships/image" Target="../media/image6.svg"/><Relationship Id="rId2" Type="http://schemas.openxmlformats.org/officeDocument/2006/relationships/image" Target="../media/image11.pn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11" Type="http://schemas.openxmlformats.org/officeDocument/2006/relationships/image" Target="../media/image5.png"/><Relationship Id="rId5" Type="http://schemas.openxmlformats.org/officeDocument/2006/relationships/image" Target="../media/image2.svg"/><Relationship Id="rId15" Type="http://schemas.openxmlformats.org/officeDocument/2006/relationships/image" Target="../media/image13.png"/><Relationship Id="rId10" Type="http://schemas.openxmlformats.org/officeDocument/2006/relationships/image" Target="../media/image10.svg"/><Relationship Id="rId4" Type="http://schemas.openxmlformats.org/officeDocument/2006/relationships/image" Target="../media/image1.png"/><Relationship Id="rId9" Type="http://schemas.openxmlformats.org/officeDocument/2006/relationships/image" Target="../media/image9.png"/><Relationship Id="rId1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7.png"/><Relationship Id="rId3" Type="http://schemas.openxmlformats.org/officeDocument/2006/relationships/image" Target="../media/image12.svg"/><Relationship Id="rId7" Type="http://schemas.openxmlformats.org/officeDocument/2006/relationships/image" Target="../media/image19.png"/><Relationship Id="rId12" Type="http://schemas.openxmlformats.org/officeDocument/2006/relationships/image" Target="../media/image6.svg"/><Relationship Id="rId2" Type="http://schemas.openxmlformats.org/officeDocument/2006/relationships/image" Target="../media/image11.pn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11" Type="http://schemas.openxmlformats.org/officeDocument/2006/relationships/image" Target="../media/image5.png"/><Relationship Id="rId5" Type="http://schemas.openxmlformats.org/officeDocument/2006/relationships/image" Target="../media/image2.svg"/><Relationship Id="rId15" Type="http://schemas.openxmlformats.org/officeDocument/2006/relationships/image" Target="../media/image13.png"/><Relationship Id="rId10" Type="http://schemas.openxmlformats.org/officeDocument/2006/relationships/image" Target="../media/image10.svg"/><Relationship Id="rId4" Type="http://schemas.openxmlformats.org/officeDocument/2006/relationships/image" Target="../media/image1.png"/><Relationship Id="rId9" Type="http://schemas.openxmlformats.org/officeDocument/2006/relationships/image" Target="../media/image9.png"/><Relationship Id="rId1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D2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13725615" y="3086100"/>
            <a:ext cx="8229600" cy="4114800"/>
          </a:xfrm>
          <a:custGeom>
            <a:avLst/>
            <a:gdLst/>
            <a:ahLst/>
            <a:cxnLst/>
            <a:rect l="l" t="t" r="r" b="b"/>
            <a:pathLst>
              <a:path w="8229600" h="4114800">
                <a:moveTo>
                  <a:pt x="0" y="0"/>
                </a:moveTo>
                <a:lnTo>
                  <a:pt x="8229600" y="0"/>
                </a:lnTo>
                <a:lnTo>
                  <a:pt x="82296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6E629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rot="-3769150">
            <a:off x="-8279348" y="-99737"/>
            <a:ext cx="14524502" cy="10695315"/>
          </a:xfrm>
          <a:custGeom>
            <a:avLst/>
            <a:gdLst/>
            <a:ahLst/>
            <a:cxnLst/>
            <a:rect l="l" t="t" r="r" b="b"/>
            <a:pathLst>
              <a:path w="14524502" h="10695315">
                <a:moveTo>
                  <a:pt x="0" y="0"/>
                </a:moveTo>
                <a:lnTo>
                  <a:pt x="14524502" y="0"/>
                </a:lnTo>
                <a:lnTo>
                  <a:pt x="14524502" y="10695315"/>
                </a:lnTo>
                <a:lnTo>
                  <a:pt x="0" y="10695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782016" y="8010570"/>
            <a:ext cx="3384970" cy="1353988"/>
          </a:xfrm>
          <a:custGeom>
            <a:avLst/>
            <a:gdLst/>
            <a:ahLst/>
            <a:cxnLst/>
            <a:rect l="l" t="t" r="r" b="b"/>
            <a:pathLst>
              <a:path w="3384970" h="1353988">
                <a:moveTo>
                  <a:pt x="0" y="0"/>
                </a:moveTo>
                <a:lnTo>
                  <a:pt x="3384970" y="0"/>
                </a:lnTo>
                <a:lnTo>
                  <a:pt x="3384970" y="1353988"/>
                </a:lnTo>
                <a:lnTo>
                  <a:pt x="0" y="13539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 rot="-974257">
            <a:off x="581005" y="1467402"/>
            <a:ext cx="3291499" cy="1077218"/>
          </a:xfrm>
          <a:custGeom>
            <a:avLst/>
            <a:gdLst/>
            <a:ahLst/>
            <a:cxnLst/>
            <a:rect l="l" t="t" r="r" b="b"/>
            <a:pathLst>
              <a:path w="3291499" h="1077218">
                <a:moveTo>
                  <a:pt x="0" y="0"/>
                </a:moveTo>
                <a:lnTo>
                  <a:pt x="3291499" y="0"/>
                </a:lnTo>
                <a:lnTo>
                  <a:pt x="3291499" y="1077218"/>
                </a:lnTo>
                <a:lnTo>
                  <a:pt x="0" y="10772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3366821" y="5092850"/>
            <a:ext cx="12197103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100"/>
              </a:lnSpc>
            </a:pPr>
            <a:r>
              <a:rPr lang="en-US" sz="6500">
                <a:solidFill>
                  <a:srgbClr val="FFF4BD"/>
                </a:solidFill>
                <a:latin typeface="Balsamiq Sans Bold"/>
              </a:rPr>
              <a:t>Presented by Gauri Sharma</a:t>
            </a:r>
          </a:p>
        </p:txBody>
      </p:sp>
      <p:sp>
        <p:nvSpPr>
          <p:cNvPr id="10" name="Freeform 10"/>
          <p:cNvSpPr/>
          <p:nvPr/>
        </p:nvSpPr>
        <p:spPr>
          <a:xfrm rot="1439890">
            <a:off x="14682936" y="5429042"/>
            <a:ext cx="1377529" cy="1788105"/>
          </a:xfrm>
          <a:custGeom>
            <a:avLst/>
            <a:gdLst/>
            <a:ahLst/>
            <a:cxnLst/>
            <a:rect l="l" t="t" r="r" b="b"/>
            <a:pathLst>
              <a:path w="1377529" h="1788105">
                <a:moveTo>
                  <a:pt x="0" y="0"/>
                </a:moveTo>
                <a:lnTo>
                  <a:pt x="1377529" y="0"/>
                </a:lnTo>
                <a:lnTo>
                  <a:pt x="1377529" y="1788105"/>
                </a:lnTo>
                <a:lnTo>
                  <a:pt x="0" y="178810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 rot="2971833">
            <a:off x="12845238" y="-1887348"/>
            <a:ext cx="7038615" cy="5182980"/>
          </a:xfrm>
          <a:custGeom>
            <a:avLst/>
            <a:gdLst/>
            <a:ahLst/>
            <a:cxnLst/>
            <a:rect l="l" t="t" r="r" b="b"/>
            <a:pathLst>
              <a:path w="7038615" h="5182980">
                <a:moveTo>
                  <a:pt x="0" y="0"/>
                </a:moveTo>
                <a:lnTo>
                  <a:pt x="7038615" y="0"/>
                </a:lnTo>
                <a:lnTo>
                  <a:pt x="7038615" y="5182980"/>
                </a:lnTo>
                <a:lnTo>
                  <a:pt x="0" y="518298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 rot="-400072">
            <a:off x="13739993" y="7695510"/>
            <a:ext cx="7038615" cy="5182980"/>
          </a:xfrm>
          <a:custGeom>
            <a:avLst/>
            <a:gdLst/>
            <a:ahLst/>
            <a:cxnLst/>
            <a:rect l="l" t="t" r="r" b="b"/>
            <a:pathLst>
              <a:path w="7038615" h="5182980">
                <a:moveTo>
                  <a:pt x="0" y="0"/>
                </a:moveTo>
                <a:lnTo>
                  <a:pt x="7038614" y="0"/>
                </a:lnTo>
                <a:lnTo>
                  <a:pt x="7038614" y="5182980"/>
                </a:lnTo>
                <a:lnTo>
                  <a:pt x="0" y="518298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TextBox 13"/>
          <p:cNvSpPr txBox="1"/>
          <p:nvPr/>
        </p:nvSpPr>
        <p:spPr>
          <a:xfrm>
            <a:off x="3271571" y="3205832"/>
            <a:ext cx="13282421" cy="1857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210"/>
              </a:lnSpc>
            </a:pPr>
            <a:r>
              <a:rPr lang="en-US" sz="10864">
                <a:solidFill>
                  <a:srgbClr val="FFFFFF"/>
                </a:solidFill>
                <a:latin typeface="More Sugar"/>
              </a:rPr>
              <a:t>HMT804 CA - 2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D2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4395692">
            <a:off x="12053664" y="552761"/>
            <a:ext cx="12468673" cy="9181477"/>
          </a:xfrm>
          <a:custGeom>
            <a:avLst/>
            <a:gdLst/>
            <a:ahLst/>
            <a:cxnLst/>
            <a:rect l="l" t="t" r="r" b="b"/>
            <a:pathLst>
              <a:path w="12468673" h="9181477">
                <a:moveTo>
                  <a:pt x="0" y="0"/>
                </a:moveTo>
                <a:lnTo>
                  <a:pt x="12468672" y="0"/>
                </a:lnTo>
                <a:lnTo>
                  <a:pt x="12468672" y="9181478"/>
                </a:lnTo>
                <a:lnTo>
                  <a:pt x="0" y="91814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5400000">
            <a:off x="13725615" y="3086100"/>
            <a:ext cx="8229600" cy="4114800"/>
          </a:xfrm>
          <a:custGeom>
            <a:avLst/>
            <a:gdLst/>
            <a:ahLst/>
            <a:cxnLst/>
            <a:rect l="l" t="t" r="r" b="b"/>
            <a:pathLst>
              <a:path w="8229600" h="4114800">
                <a:moveTo>
                  <a:pt x="0" y="0"/>
                </a:moveTo>
                <a:lnTo>
                  <a:pt x="8229600" y="0"/>
                </a:lnTo>
                <a:lnTo>
                  <a:pt x="82296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887BB0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5008137" y="4569224"/>
            <a:ext cx="3310685" cy="3310685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810000" y="6350000"/>
                  </a:moveTo>
                  <a:lnTo>
                    <a:pt x="2540000" y="6350000"/>
                  </a:lnTo>
                  <a:cubicBezTo>
                    <a:pt x="1136650" y="6350000"/>
                    <a:pt x="0" y="5213350"/>
                    <a:pt x="0" y="3810000"/>
                  </a:cubicBezTo>
                  <a:lnTo>
                    <a:pt x="0" y="2540000"/>
                  </a:lnTo>
                  <a:cubicBezTo>
                    <a:pt x="0" y="1136650"/>
                    <a:pt x="1136650" y="0"/>
                    <a:pt x="2540000" y="0"/>
                  </a:cubicBezTo>
                  <a:lnTo>
                    <a:pt x="3810000" y="0"/>
                  </a:lnTo>
                  <a:cubicBezTo>
                    <a:pt x="5213350" y="0"/>
                    <a:pt x="6350000" y="1136650"/>
                    <a:pt x="6350000" y="2540000"/>
                  </a:cubicBezTo>
                  <a:lnTo>
                    <a:pt x="6350000" y="3810000"/>
                  </a:lnTo>
                  <a:cubicBezTo>
                    <a:pt x="6350000" y="5213350"/>
                    <a:pt x="5213350" y="6350000"/>
                    <a:pt x="3810000" y="6350000"/>
                  </a:cubicBezTo>
                  <a:close/>
                </a:path>
              </a:pathLst>
            </a:custGeom>
            <a:blipFill>
              <a:blip r:embed="rId6"/>
              <a:stretch>
                <a:fillRect t="-14899" b="-35194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894667" y="1475678"/>
            <a:ext cx="10368923" cy="2007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839"/>
              </a:lnSpc>
            </a:pPr>
            <a:r>
              <a:rPr lang="en-US" sz="9000" dirty="0">
                <a:solidFill>
                  <a:srgbClr val="FFFFFF"/>
                </a:solidFill>
                <a:latin typeface="More Sugar"/>
              </a:rPr>
              <a:t>Threats</a:t>
            </a:r>
          </a:p>
          <a:p>
            <a:pPr marL="0" lvl="0" indent="0" algn="l">
              <a:lnSpc>
                <a:spcPts val="7839"/>
              </a:lnSpc>
            </a:pPr>
            <a:endParaRPr lang="en-US" sz="6999" dirty="0">
              <a:solidFill>
                <a:srgbClr val="FFFFFF"/>
              </a:solidFill>
              <a:latin typeface="More Sugar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525920" y="2795114"/>
            <a:ext cx="13163944" cy="5539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GB" sz="4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Competing Festivals: Other music festivals with similar lineups may draw attendees away.</a:t>
            </a:r>
          </a:p>
          <a:p>
            <a:pPr algn="l">
              <a:buFont typeface="+mj-lt"/>
              <a:buAutoNum type="arabicPeriod"/>
            </a:pPr>
            <a:r>
              <a:rPr lang="en-GB" sz="4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Economic Downturn: Economic fluctuations may lead to reduced sponsorships and ticket sales.</a:t>
            </a:r>
          </a:p>
          <a:p>
            <a:pPr algn="l">
              <a:buFont typeface="+mj-lt"/>
              <a:buAutoNum type="arabicPeriod"/>
            </a:pPr>
            <a:r>
              <a:rPr lang="en-GB" sz="4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Adverse Weather Conditions: Unpredictable weather can lead to cancellations or reduced attendance.</a:t>
            </a:r>
          </a:p>
          <a:p>
            <a:pPr>
              <a:buFont typeface="+mj-lt"/>
              <a:buAutoNum type="arabicPeriod"/>
            </a:pPr>
            <a:r>
              <a:rPr lang="en-GB" sz="4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Negative Social Media: Negative social media buzz can harm the festival's reputation.</a:t>
            </a:r>
          </a:p>
          <a:p>
            <a:pPr algn="l">
              <a:buFont typeface="+mj-lt"/>
              <a:buAutoNum type="arabicPeriod"/>
            </a:pPr>
            <a:endParaRPr lang="en-GB" sz="4000" b="1" i="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Freeform 13"/>
          <p:cNvSpPr/>
          <p:nvPr/>
        </p:nvSpPr>
        <p:spPr>
          <a:xfrm rot="-3769150">
            <a:off x="-8279348" y="-99736"/>
            <a:ext cx="14524502" cy="10695315"/>
          </a:xfrm>
          <a:custGeom>
            <a:avLst/>
            <a:gdLst/>
            <a:ahLst/>
            <a:cxnLst/>
            <a:rect l="l" t="t" r="r" b="b"/>
            <a:pathLst>
              <a:path w="14524502" h="10695315">
                <a:moveTo>
                  <a:pt x="0" y="0"/>
                </a:moveTo>
                <a:lnTo>
                  <a:pt x="14524502" y="0"/>
                </a:lnTo>
                <a:lnTo>
                  <a:pt x="14524502" y="10695315"/>
                </a:lnTo>
                <a:lnTo>
                  <a:pt x="0" y="1069531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/>
          <p:nvPr/>
        </p:nvSpPr>
        <p:spPr>
          <a:xfrm>
            <a:off x="555921" y="1088656"/>
            <a:ext cx="1377529" cy="1788105"/>
          </a:xfrm>
          <a:custGeom>
            <a:avLst/>
            <a:gdLst/>
            <a:ahLst/>
            <a:cxnLst/>
            <a:rect l="l" t="t" r="r" b="b"/>
            <a:pathLst>
              <a:path w="1377529" h="1788105">
                <a:moveTo>
                  <a:pt x="0" y="0"/>
                </a:moveTo>
                <a:lnTo>
                  <a:pt x="1377529" y="0"/>
                </a:lnTo>
                <a:lnTo>
                  <a:pt x="1377529" y="1788105"/>
                </a:lnTo>
                <a:lnTo>
                  <a:pt x="0" y="178810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842398" y="7969134"/>
            <a:ext cx="2769512" cy="1107805"/>
          </a:xfrm>
          <a:custGeom>
            <a:avLst/>
            <a:gdLst/>
            <a:ahLst/>
            <a:cxnLst/>
            <a:rect l="l" t="t" r="r" b="b"/>
            <a:pathLst>
              <a:path w="2769512" h="1107805">
                <a:moveTo>
                  <a:pt x="0" y="0"/>
                </a:moveTo>
                <a:lnTo>
                  <a:pt x="2769512" y="0"/>
                </a:lnTo>
                <a:lnTo>
                  <a:pt x="2769512" y="1107805"/>
                </a:lnTo>
                <a:lnTo>
                  <a:pt x="0" y="110780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 rot="1044554">
            <a:off x="13661839" y="1824436"/>
            <a:ext cx="3021645" cy="988902"/>
          </a:xfrm>
          <a:custGeom>
            <a:avLst/>
            <a:gdLst/>
            <a:ahLst/>
            <a:cxnLst/>
            <a:rect l="l" t="t" r="r" b="b"/>
            <a:pathLst>
              <a:path w="3021645" h="988902">
                <a:moveTo>
                  <a:pt x="0" y="0"/>
                </a:moveTo>
                <a:lnTo>
                  <a:pt x="3021646" y="0"/>
                </a:lnTo>
                <a:lnTo>
                  <a:pt x="3021646" y="988903"/>
                </a:lnTo>
                <a:lnTo>
                  <a:pt x="0" y="98890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Freeform 17"/>
          <p:cNvSpPr/>
          <p:nvPr/>
        </p:nvSpPr>
        <p:spPr>
          <a:xfrm rot="-400072">
            <a:off x="13739993" y="7695510"/>
            <a:ext cx="7038615" cy="5182980"/>
          </a:xfrm>
          <a:custGeom>
            <a:avLst/>
            <a:gdLst/>
            <a:ahLst/>
            <a:cxnLst/>
            <a:rect l="l" t="t" r="r" b="b"/>
            <a:pathLst>
              <a:path w="7038615" h="5182980">
                <a:moveTo>
                  <a:pt x="0" y="0"/>
                </a:moveTo>
                <a:lnTo>
                  <a:pt x="7038614" y="0"/>
                </a:lnTo>
                <a:lnTo>
                  <a:pt x="7038614" y="5182980"/>
                </a:lnTo>
                <a:lnTo>
                  <a:pt x="0" y="518298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742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D2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4395692">
            <a:off x="12053664" y="552761"/>
            <a:ext cx="12468673" cy="9181477"/>
          </a:xfrm>
          <a:custGeom>
            <a:avLst/>
            <a:gdLst/>
            <a:ahLst/>
            <a:cxnLst/>
            <a:rect l="l" t="t" r="r" b="b"/>
            <a:pathLst>
              <a:path w="12468673" h="9181477">
                <a:moveTo>
                  <a:pt x="0" y="0"/>
                </a:moveTo>
                <a:lnTo>
                  <a:pt x="12468672" y="0"/>
                </a:lnTo>
                <a:lnTo>
                  <a:pt x="12468672" y="9181478"/>
                </a:lnTo>
                <a:lnTo>
                  <a:pt x="0" y="91814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5400000">
            <a:off x="13725615" y="3086100"/>
            <a:ext cx="8229600" cy="4114800"/>
          </a:xfrm>
          <a:custGeom>
            <a:avLst/>
            <a:gdLst/>
            <a:ahLst/>
            <a:cxnLst/>
            <a:rect l="l" t="t" r="r" b="b"/>
            <a:pathLst>
              <a:path w="8229600" h="4114800">
                <a:moveTo>
                  <a:pt x="0" y="0"/>
                </a:moveTo>
                <a:lnTo>
                  <a:pt x="8229600" y="0"/>
                </a:lnTo>
                <a:lnTo>
                  <a:pt x="82296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887BB0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5008137" y="4569224"/>
            <a:ext cx="3310685" cy="3310685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810000" y="6350000"/>
                  </a:moveTo>
                  <a:lnTo>
                    <a:pt x="2540000" y="6350000"/>
                  </a:lnTo>
                  <a:cubicBezTo>
                    <a:pt x="1136650" y="6350000"/>
                    <a:pt x="0" y="5213350"/>
                    <a:pt x="0" y="3810000"/>
                  </a:cubicBezTo>
                  <a:lnTo>
                    <a:pt x="0" y="2540000"/>
                  </a:lnTo>
                  <a:cubicBezTo>
                    <a:pt x="0" y="1136650"/>
                    <a:pt x="1136650" y="0"/>
                    <a:pt x="2540000" y="0"/>
                  </a:cubicBezTo>
                  <a:lnTo>
                    <a:pt x="3810000" y="0"/>
                  </a:lnTo>
                  <a:cubicBezTo>
                    <a:pt x="5213350" y="0"/>
                    <a:pt x="6350000" y="1136650"/>
                    <a:pt x="6350000" y="2540000"/>
                  </a:cubicBezTo>
                  <a:lnTo>
                    <a:pt x="6350000" y="3810000"/>
                  </a:lnTo>
                  <a:cubicBezTo>
                    <a:pt x="6350000" y="5213350"/>
                    <a:pt x="5213350" y="6350000"/>
                    <a:pt x="3810000" y="6350000"/>
                  </a:cubicBezTo>
                  <a:close/>
                </a:path>
              </a:pathLst>
            </a:custGeom>
            <a:blipFill>
              <a:blip r:embed="rId6"/>
              <a:stretch>
                <a:fillRect t="-14899" b="-35194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894667" y="1475678"/>
            <a:ext cx="10368923" cy="2007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839"/>
              </a:lnSpc>
            </a:pPr>
            <a:r>
              <a:rPr lang="en-US" sz="9000" dirty="0">
                <a:solidFill>
                  <a:srgbClr val="FFFFFF"/>
                </a:solidFill>
                <a:latin typeface="More Sugar"/>
              </a:rPr>
              <a:t>Threats</a:t>
            </a:r>
          </a:p>
          <a:p>
            <a:pPr marL="0" lvl="0" indent="0" algn="l">
              <a:lnSpc>
                <a:spcPts val="7839"/>
              </a:lnSpc>
            </a:pPr>
            <a:endParaRPr lang="en-US" sz="6999" dirty="0">
              <a:solidFill>
                <a:srgbClr val="FFFFFF"/>
              </a:solidFill>
              <a:latin typeface="More Sugar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619071" y="3330069"/>
            <a:ext cx="13163944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4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Logistical Challenges: Unexpected logistical issues can disrupt the smooth operation of the event.</a:t>
            </a:r>
          </a:p>
          <a:p>
            <a:pPr algn="l"/>
            <a:r>
              <a:rPr lang="en-GB" sz="4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 Safety Concerns: Security incidents or health concerns can create safety issues.</a:t>
            </a:r>
          </a:p>
          <a:p>
            <a:pPr algn="l"/>
            <a:r>
              <a:rPr lang="en-GB" sz="4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7. Legal Changes: Regulatory changes in the event industry may impact how the festival operates.</a:t>
            </a:r>
          </a:p>
        </p:txBody>
      </p:sp>
      <p:sp>
        <p:nvSpPr>
          <p:cNvPr id="13" name="Freeform 13"/>
          <p:cNvSpPr/>
          <p:nvPr/>
        </p:nvSpPr>
        <p:spPr>
          <a:xfrm rot="-3769150">
            <a:off x="-8279348" y="-99736"/>
            <a:ext cx="14524502" cy="10695315"/>
          </a:xfrm>
          <a:custGeom>
            <a:avLst/>
            <a:gdLst/>
            <a:ahLst/>
            <a:cxnLst/>
            <a:rect l="l" t="t" r="r" b="b"/>
            <a:pathLst>
              <a:path w="14524502" h="10695315">
                <a:moveTo>
                  <a:pt x="0" y="0"/>
                </a:moveTo>
                <a:lnTo>
                  <a:pt x="14524502" y="0"/>
                </a:lnTo>
                <a:lnTo>
                  <a:pt x="14524502" y="10695315"/>
                </a:lnTo>
                <a:lnTo>
                  <a:pt x="0" y="1069531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/>
          <p:nvPr/>
        </p:nvSpPr>
        <p:spPr>
          <a:xfrm>
            <a:off x="555921" y="1088656"/>
            <a:ext cx="1377529" cy="1788105"/>
          </a:xfrm>
          <a:custGeom>
            <a:avLst/>
            <a:gdLst/>
            <a:ahLst/>
            <a:cxnLst/>
            <a:rect l="l" t="t" r="r" b="b"/>
            <a:pathLst>
              <a:path w="1377529" h="1788105">
                <a:moveTo>
                  <a:pt x="0" y="0"/>
                </a:moveTo>
                <a:lnTo>
                  <a:pt x="1377529" y="0"/>
                </a:lnTo>
                <a:lnTo>
                  <a:pt x="1377529" y="1788105"/>
                </a:lnTo>
                <a:lnTo>
                  <a:pt x="0" y="178810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842398" y="7969134"/>
            <a:ext cx="2769512" cy="1107805"/>
          </a:xfrm>
          <a:custGeom>
            <a:avLst/>
            <a:gdLst/>
            <a:ahLst/>
            <a:cxnLst/>
            <a:rect l="l" t="t" r="r" b="b"/>
            <a:pathLst>
              <a:path w="2769512" h="1107805">
                <a:moveTo>
                  <a:pt x="0" y="0"/>
                </a:moveTo>
                <a:lnTo>
                  <a:pt x="2769512" y="0"/>
                </a:lnTo>
                <a:lnTo>
                  <a:pt x="2769512" y="1107805"/>
                </a:lnTo>
                <a:lnTo>
                  <a:pt x="0" y="110780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 rot="1044554">
            <a:off x="13661839" y="1824436"/>
            <a:ext cx="3021645" cy="988902"/>
          </a:xfrm>
          <a:custGeom>
            <a:avLst/>
            <a:gdLst/>
            <a:ahLst/>
            <a:cxnLst/>
            <a:rect l="l" t="t" r="r" b="b"/>
            <a:pathLst>
              <a:path w="3021645" h="988902">
                <a:moveTo>
                  <a:pt x="0" y="0"/>
                </a:moveTo>
                <a:lnTo>
                  <a:pt x="3021646" y="0"/>
                </a:lnTo>
                <a:lnTo>
                  <a:pt x="3021646" y="988903"/>
                </a:lnTo>
                <a:lnTo>
                  <a:pt x="0" y="98890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Freeform 17"/>
          <p:cNvSpPr/>
          <p:nvPr/>
        </p:nvSpPr>
        <p:spPr>
          <a:xfrm rot="-400072">
            <a:off x="13739993" y="7695510"/>
            <a:ext cx="7038615" cy="5182980"/>
          </a:xfrm>
          <a:custGeom>
            <a:avLst/>
            <a:gdLst/>
            <a:ahLst/>
            <a:cxnLst/>
            <a:rect l="l" t="t" r="r" b="b"/>
            <a:pathLst>
              <a:path w="7038615" h="5182980">
                <a:moveTo>
                  <a:pt x="0" y="0"/>
                </a:moveTo>
                <a:lnTo>
                  <a:pt x="7038614" y="0"/>
                </a:lnTo>
                <a:lnTo>
                  <a:pt x="7038614" y="5182980"/>
                </a:lnTo>
                <a:lnTo>
                  <a:pt x="0" y="518298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103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D2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4395692">
            <a:off x="12053664" y="552761"/>
            <a:ext cx="12468673" cy="9181477"/>
          </a:xfrm>
          <a:custGeom>
            <a:avLst/>
            <a:gdLst/>
            <a:ahLst/>
            <a:cxnLst/>
            <a:rect l="l" t="t" r="r" b="b"/>
            <a:pathLst>
              <a:path w="12468673" h="9181477">
                <a:moveTo>
                  <a:pt x="0" y="0"/>
                </a:moveTo>
                <a:lnTo>
                  <a:pt x="12468672" y="0"/>
                </a:lnTo>
                <a:lnTo>
                  <a:pt x="12468672" y="9181478"/>
                </a:lnTo>
                <a:lnTo>
                  <a:pt x="0" y="91814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5400000">
            <a:off x="13725615" y="3086100"/>
            <a:ext cx="8229600" cy="4114800"/>
          </a:xfrm>
          <a:custGeom>
            <a:avLst/>
            <a:gdLst/>
            <a:ahLst/>
            <a:cxnLst/>
            <a:rect l="l" t="t" r="r" b="b"/>
            <a:pathLst>
              <a:path w="8229600" h="4114800">
                <a:moveTo>
                  <a:pt x="0" y="0"/>
                </a:moveTo>
                <a:lnTo>
                  <a:pt x="8229600" y="0"/>
                </a:lnTo>
                <a:lnTo>
                  <a:pt x="82296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887BB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674073" y="4411235"/>
            <a:ext cx="9803927" cy="14510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505"/>
              </a:lnSpc>
            </a:pPr>
            <a:r>
              <a:rPr lang="en-US" sz="12000" dirty="0">
                <a:solidFill>
                  <a:srgbClr val="FFFFFF"/>
                </a:solidFill>
                <a:latin typeface="More Sugar"/>
              </a:rPr>
              <a:t>Conclusion</a:t>
            </a:r>
          </a:p>
        </p:txBody>
      </p:sp>
      <p:sp>
        <p:nvSpPr>
          <p:cNvPr id="10" name="Freeform 10"/>
          <p:cNvSpPr/>
          <p:nvPr/>
        </p:nvSpPr>
        <p:spPr>
          <a:xfrm rot="736677">
            <a:off x="13036571" y="1844238"/>
            <a:ext cx="2986157" cy="977288"/>
          </a:xfrm>
          <a:custGeom>
            <a:avLst/>
            <a:gdLst/>
            <a:ahLst/>
            <a:cxnLst/>
            <a:rect l="l" t="t" r="r" b="b"/>
            <a:pathLst>
              <a:path w="2986157" h="977288">
                <a:moveTo>
                  <a:pt x="0" y="0"/>
                </a:moveTo>
                <a:lnTo>
                  <a:pt x="2986157" y="0"/>
                </a:lnTo>
                <a:lnTo>
                  <a:pt x="2986157" y="977288"/>
                </a:lnTo>
                <a:lnTo>
                  <a:pt x="0" y="9772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 rot="-3769150">
            <a:off x="-8962494" y="405486"/>
            <a:ext cx="14524502" cy="10695315"/>
          </a:xfrm>
          <a:custGeom>
            <a:avLst/>
            <a:gdLst/>
            <a:ahLst/>
            <a:cxnLst/>
            <a:rect l="l" t="t" r="r" b="b"/>
            <a:pathLst>
              <a:path w="14524502" h="10695315">
                <a:moveTo>
                  <a:pt x="0" y="0"/>
                </a:moveTo>
                <a:lnTo>
                  <a:pt x="14524502" y="0"/>
                </a:lnTo>
                <a:lnTo>
                  <a:pt x="14524502" y="10695315"/>
                </a:lnTo>
                <a:lnTo>
                  <a:pt x="0" y="106953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381077" y="8418711"/>
            <a:ext cx="2792097" cy="1116839"/>
          </a:xfrm>
          <a:custGeom>
            <a:avLst/>
            <a:gdLst/>
            <a:ahLst/>
            <a:cxnLst/>
            <a:rect l="l" t="t" r="r" b="b"/>
            <a:pathLst>
              <a:path w="2792097" h="1116839">
                <a:moveTo>
                  <a:pt x="0" y="0"/>
                </a:moveTo>
                <a:lnTo>
                  <a:pt x="2792097" y="0"/>
                </a:lnTo>
                <a:lnTo>
                  <a:pt x="2792097" y="1116838"/>
                </a:lnTo>
                <a:lnTo>
                  <a:pt x="0" y="111683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>
            <a:off x="501273" y="1354408"/>
            <a:ext cx="1054854" cy="1369256"/>
          </a:xfrm>
          <a:custGeom>
            <a:avLst/>
            <a:gdLst/>
            <a:ahLst/>
            <a:cxnLst/>
            <a:rect l="l" t="t" r="r" b="b"/>
            <a:pathLst>
              <a:path w="1054854" h="1369256">
                <a:moveTo>
                  <a:pt x="0" y="0"/>
                </a:moveTo>
                <a:lnTo>
                  <a:pt x="1054854" y="0"/>
                </a:lnTo>
                <a:lnTo>
                  <a:pt x="1054854" y="1369256"/>
                </a:lnTo>
                <a:lnTo>
                  <a:pt x="0" y="136925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/>
          <p:nvPr/>
        </p:nvSpPr>
        <p:spPr>
          <a:xfrm rot="-400072">
            <a:off x="13843199" y="8109323"/>
            <a:ext cx="6142464" cy="4523087"/>
          </a:xfrm>
          <a:custGeom>
            <a:avLst/>
            <a:gdLst/>
            <a:ahLst/>
            <a:cxnLst/>
            <a:rect l="l" t="t" r="r" b="b"/>
            <a:pathLst>
              <a:path w="6142464" h="4523087">
                <a:moveTo>
                  <a:pt x="0" y="0"/>
                </a:moveTo>
                <a:lnTo>
                  <a:pt x="6142464" y="0"/>
                </a:lnTo>
                <a:lnTo>
                  <a:pt x="6142464" y="4523087"/>
                </a:lnTo>
                <a:lnTo>
                  <a:pt x="0" y="452308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D2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4395692">
            <a:off x="12053664" y="552761"/>
            <a:ext cx="12468673" cy="9181477"/>
          </a:xfrm>
          <a:custGeom>
            <a:avLst/>
            <a:gdLst/>
            <a:ahLst/>
            <a:cxnLst/>
            <a:rect l="l" t="t" r="r" b="b"/>
            <a:pathLst>
              <a:path w="12468673" h="9181477">
                <a:moveTo>
                  <a:pt x="0" y="0"/>
                </a:moveTo>
                <a:lnTo>
                  <a:pt x="12468672" y="0"/>
                </a:lnTo>
                <a:lnTo>
                  <a:pt x="12468672" y="9181478"/>
                </a:lnTo>
                <a:lnTo>
                  <a:pt x="0" y="91814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5400000">
            <a:off x="13725615" y="3086100"/>
            <a:ext cx="8229600" cy="4114800"/>
          </a:xfrm>
          <a:custGeom>
            <a:avLst/>
            <a:gdLst/>
            <a:ahLst/>
            <a:cxnLst/>
            <a:rect l="l" t="t" r="r" b="b"/>
            <a:pathLst>
              <a:path w="8229600" h="4114800">
                <a:moveTo>
                  <a:pt x="0" y="0"/>
                </a:moveTo>
                <a:lnTo>
                  <a:pt x="8229600" y="0"/>
                </a:lnTo>
                <a:lnTo>
                  <a:pt x="82296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6E629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604941" y="4005128"/>
            <a:ext cx="9263688" cy="2168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725"/>
              </a:lnSpc>
            </a:pPr>
            <a:r>
              <a:rPr lang="en-US" sz="12661" dirty="0">
                <a:solidFill>
                  <a:srgbClr val="FFFFFF"/>
                </a:solidFill>
                <a:latin typeface="More Sugar"/>
              </a:rPr>
              <a:t>Thank You</a:t>
            </a:r>
          </a:p>
        </p:txBody>
      </p:sp>
      <p:sp>
        <p:nvSpPr>
          <p:cNvPr id="9" name="Freeform 9"/>
          <p:cNvSpPr/>
          <p:nvPr/>
        </p:nvSpPr>
        <p:spPr>
          <a:xfrm rot="-3769150">
            <a:off x="-8419235" y="441703"/>
            <a:ext cx="14524502" cy="10695315"/>
          </a:xfrm>
          <a:custGeom>
            <a:avLst/>
            <a:gdLst/>
            <a:ahLst/>
            <a:cxnLst/>
            <a:rect l="l" t="t" r="r" b="b"/>
            <a:pathLst>
              <a:path w="14524502" h="10695315">
                <a:moveTo>
                  <a:pt x="0" y="0"/>
                </a:moveTo>
                <a:lnTo>
                  <a:pt x="14524502" y="0"/>
                </a:lnTo>
                <a:lnTo>
                  <a:pt x="14524502" y="10695315"/>
                </a:lnTo>
                <a:lnTo>
                  <a:pt x="0" y="106953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 rot="-400072">
            <a:off x="13843199" y="8109323"/>
            <a:ext cx="6142464" cy="4523087"/>
          </a:xfrm>
          <a:custGeom>
            <a:avLst/>
            <a:gdLst/>
            <a:ahLst/>
            <a:cxnLst/>
            <a:rect l="l" t="t" r="r" b="b"/>
            <a:pathLst>
              <a:path w="6142464" h="4523087">
                <a:moveTo>
                  <a:pt x="0" y="0"/>
                </a:moveTo>
                <a:lnTo>
                  <a:pt x="6142464" y="0"/>
                </a:lnTo>
                <a:lnTo>
                  <a:pt x="6142464" y="4523087"/>
                </a:lnTo>
                <a:lnTo>
                  <a:pt x="0" y="45230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790406" y="7768008"/>
            <a:ext cx="2792097" cy="1116839"/>
          </a:xfrm>
          <a:custGeom>
            <a:avLst/>
            <a:gdLst/>
            <a:ahLst/>
            <a:cxnLst/>
            <a:rect l="l" t="t" r="r" b="b"/>
            <a:pathLst>
              <a:path w="2792097" h="1116839">
                <a:moveTo>
                  <a:pt x="0" y="0"/>
                </a:moveTo>
                <a:lnTo>
                  <a:pt x="2792097" y="0"/>
                </a:lnTo>
                <a:lnTo>
                  <a:pt x="2792097" y="1116839"/>
                </a:lnTo>
                <a:lnTo>
                  <a:pt x="0" y="111683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501273" y="1354408"/>
            <a:ext cx="1254334" cy="1628191"/>
          </a:xfrm>
          <a:custGeom>
            <a:avLst/>
            <a:gdLst/>
            <a:ahLst/>
            <a:cxnLst/>
            <a:rect l="l" t="t" r="r" b="b"/>
            <a:pathLst>
              <a:path w="1254334" h="1628191">
                <a:moveTo>
                  <a:pt x="0" y="0"/>
                </a:moveTo>
                <a:lnTo>
                  <a:pt x="1254334" y="0"/>
                </a:lnTo>
                <a:lnTo>
                  <a:pt x="1254334" y="1628191"/>
                </a:lnTo>
                <a:lnTo>
                  <a:pt x="0" y="162819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 rot="736677">
            <a:off x="12185456" y="4148234"/>
            <a:ext cx="3817842" cy="1249476"/>
          </a:xfrm>
          <a:custGeom>
            <a:avLst/>
            <a:gdLst/>
            <a:ahLst/>
            <a:cxnLst/>
            <a:rect l="l" t="t" r="r" b="b"/>
            <a:pathLst>
              <a:path w="3817842" h="1249476">
                <a:moveTo>
                  <a:pt x="0" y="0"/>
                </a:moveTo>
                <a:lnTo>
                  <a:pt x="3817842" y="0"/>
                </a:lnTo>
                <a:lnTo>
                  <a:pt x="3817842" y="1249475"/>
                </a:lnTo>
                <a:lnTo>
                  <a:pt x="0" y="12494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D2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4395692">
            <a:off x="12053664" y="552761"/>
            <a:ext cx="12468673" cy="9181477"/>
          </a:xfrm>
          <a:custGeom>
            <a:avLst/>
            <a:gdLst/>
            <a:ahLst/>
            <a:cxnLst/>
            <a:rect l="l" t="t" r="r" b="b"/>
            <a:pathLst>
              <a:path w="12468673" h="9181477">
                <a:moveTo>
                  <a:pt x="0" y="0"/>
                </a:moveTo>
                <a:lnTo>
                  <a:pt x="12468672" y="0"/>
                </a:lnTo>
                <a:lnTo>
                  <a:pt x="12468672" y="9181478"/>
                </a:lnTo>
                <a:lnTo>
                  <a:pt x="0" y="91814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5400000">
            <a:off x="13725615" y="3086100"/>
            <a:ext cx="8229600" cy="4114800"/>
          </a:xfrm>
          <a:custGeom>
            <a:avLst/>
            <a:gdLst/>
            <a:ahLst/>
            <a:cxnLst/>
            <a:rect l="l" t="t" r="r" b="b"/>
            <a:pathLst>
              <a:path w="8229600" h="4114800">
                <a:moveTo>
                  <a:pt x="0" y="0"/>
                </a:moveTo>
                <a:lnTo>
                  <a:pt x="8229600" y="0"/>
                </a:lnTo>
                <a:lnTo>
                  <a:pt x="82296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887BB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3213744" y="3702745"/>
            <a:ext cx="2552547" cy="2552536"/>
            <a:chOff x="0" y="0"/>
            <a:chExt cx="6350000" cy="63499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r="-50093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6578673" y="3802802"/>
            <a:ext cx="2552547" cy="2552536"/>
            <a:chOff x="0" y="0"/>
            <a:chExt cx="6350000" cy="634997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7"/>
              <a:stretch>
                <a:fillRect t="-19766" b="-30327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9940844" y="3814693"/>
            <a:ext cx="2552547" cy="2552536"/>
            <a:chOff x="0" y="0"/>
            <a:chExt cx="6350000" cy="634997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8"/>
              <a:stretch>
                <a:fillRect t="-45693" b="-4400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13303016" y="3802802"/>
            <a:ext cx="2552547" cy="2552536"/>
            <a:chOff x="0" y="0"/>
            <a:chExt cx="6350000" cy="634997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9"/>
              <a:stretch>
                <a:fillRect l="-49993" r="-22170" b="-14704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5" name="Freeform 15"/>
          <p:cNvSpPr/>
          <p:nvPr/>
        </p:nvSpPr>
        <p:spPr>
          <a:xfrm rot="-3769150">
            <a:off x="-8279348" y="-99737"/>
            <a:ext cx="14524502" cy="10695315"/>
          </a:xfrm>
          <a:custGeom>
            <a:avLst/>
            <a:gdLst/>
            <a:ahLst/>
            <a:cxnLst/>
            <a:rect l="l" t="t" r="r" b="b"/>
            <a:pathLst>
              <a:path w="14524502" h="10695315">
                <a:moveTo>
                  <a:pt x="0" y="0"/>
                </a:moveTo>
                <a:lnTo>
                  <a:pt x="14524502" y="0"/>
                </a:lnTo>
                <a:lnTo>
                  <a:pt x="14524502" y="10695315"/>
                </a:lnTo>
                <a:lnTo>
                  <a:pt x="0" y="1069531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>
            <a:off x="842398" y="7969134"/>
            <a:ext cx="2769512" cy="1107805"/>
          </a:xfrm>
          <a:custGeom>
            <a:avLst/>
            <a:gdLst/>
            <a:ahLst/>
            <a:cxnLst/>
            <a:rect l="l" t="t" r="r" b="b"/>
            <a:pathLst>
              <a:path w="2769512" h="1107805">
                <a:moveTo>
                  <a:pt x="0" y="0"/>
                </a:moveTo>
                <a:lnTo>
                  <a:pt x="2769512" y="0"/>
                </a:lnTo>
                <a:lnTo>
                  <a:pt x="2769512" y="1107805"/>
                </a:lnTo>
                <a:lnTo>
                  <a:pt x="0" y="110780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Freeform 17"/>
          <p:cNvSpPr/>
          <p:nvPr/>
        </p:nvSpPr>
        <p:spPr>
          <a:xfrm rot="1044554">
            <a:off x="14158925" y="2284463"/>
            <a:ext cx="3021645" cy="988902"/>
          </a:xfrm>
          <a:custGeom>
            <a:avLst/>
            <a:gdLst/>
            <a:ahLst/>
            <a:cxnLst/>
            <a:rect l="l" t="t" r="r" b="b"/>
            <a:pathLst>
              <a:path w="3021645" h="988902">
                <a:moveTo>
                  <a:pt x="0" y="0"/>
                </a:moveTo>
                <a:lnTo>
                  <a:pt x="3021646" y="0"/>
                </a:lnTo>
                <a:lnTo>
                  <a:pt x="3021646" y="988902"/>
                </a:lnTo>
                <a:lnTo>
                  <a:pt x="0" y="98890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Freeform 18"/>
          <p:cNvSpPr/>
          <p:nvPr/>
        </p:nvSpPr>
        <p:spPr>
          <a:xfrm>
            <a:off x="555921" y="1088656"/>
            <a:ext cx="1377529" cy="1788105"/>
          </a:xfrm>
          <a:custGeom>
            <a:avLst/>
            <a:gdLst/>
            <a:ahLst/>
            <a:cxnLst/>
            <a:rect l="l" t="t" r="r" b="b"/>
            <a:pathLst>
              <a:path w="1377529" h="1788105">
                <a:moveTo>
                  <a:pt x="0" y="0"/>
                </a:moveTo>
                <a:lnTo>
                  <a:pt x="1377529" y="0"/>
                </a:lnTo>
                <a:lnTo>
                  <a:pt x="1377529" y="1788105"/>
                </a:lnTo>
                <a:lnTo>
                  <a:pt x="0" y="178810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9" name="TextBox 19"/>
          <p:cNvSpPr txBox="1"/>
          <p:nvPr/>
        </p:nvSpPr>
        <p:spPr>
          <a:xfrm>
            <a:off x="2818592" y="6431239"/>
            <a:ext cx="3342849" cy="485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39"/>
              </a:lnSpc>
              <a:spcBef>
                <a:spcPct val="0"/>
              </a:spcBef>
            </a:pPr>
            <a:r>
              <a:rPr lang="en-US" sz="3030" spc="-60">
                <a:solidFill>
                  <a:srgbClr val="FFFFFF"/>
                </a:solidFill>
                <a:latin typeface="Balsamiq Sans Bold"/>
              </a:rPr>
              <a:t>Strength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473174" y="6562298"/>
            <a:ext cx="2763544" cy="485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39"/>
              </a:lnSpc>
              <a:spcBef>
                <a:spcPct val="0"/>
              </a:spcBef>
            </a:pPr>
            <a:r>
              <a:rPr lang="en-US" sz="3030" spc="-60">
                <a:solidFill>
                  <a:srgbClr val="FFFFFF"/>
                </a:solidFill>
                <a:latin typeface="Balsamiq Sans Bold"/>
              </a:rPr>
              <a:t>Weakness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825685" y="6572210"/>
            <a:ext cx="2782866" cy="485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39"/>
              </a:lnSpc>
              <a:spcBef>
                <a:spcPct val="0"/>
              </a:spcBef>
            </a:pPr>
            <a:r>
              <a:rPr lang="en-US" sz="3030" spc="-60">
                <a:solidFill>
                  <a:srgbClr val="FFFFFF"/>
                </a:solidFill>
                <a:latin typeface="Balsamiq Sans Bold"/>
              </a:rPr>
              <a:t>Opportunity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844188" y="2030334"/>
            <a:ext cx="11236008" cy="1066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217"/>
              </a:lnSpc>
            </a:pPr>
            <a:r>
              <a:rPr lang="en-US" sz="7336">
                <a:solidFill>
                  <a:srgbClr val="FFFFFF"/>
                </a:solidFill>
                <a:latin typeface="More Sugar"/>
              </a:rPr>
              <a:t>SWOT Analysis of events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425011" y="6572210"/>
            <a:ext cx="2368692" cy="485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39"/>
              </a:lnSpc>
              <a:spcBef>
                <a:spcPct val="0"/>
              </a:spcBef>
            </a:pPr>
            <a:r>
              <a:rPr lang="en-US" sz="3030" spc="-60">
                <a:solidFill>
                  <a:srgbClr val="FFFFFF"/>
                </a:solidFill>
                <a:latin typeface="Balsamiq Sans Bold"/>
              </a:rPr>
              <a:t>Threats</a:t>
            </a:r>
          </a:p>
        </p:txBody>
      </p:sp>
      <p:sp>
        <p:nvSpPr>
          <p:cNvPr id="24" name="Freeform 24"/>
          <p:cNvSpPr/>
          <p:nvPr/>
        </p:nvSpPr>
        <p:spPr>
          <a:xfrm rot="-400072">
            <a:off x="13739993" y="7695510"/>
            <a:ext cx="7038615" cy="5182980"/>
          </a:xfrm>
          <a:custGeom>
            <a:avLst/>
            <a:gdLst/>
            <a:ahLst/>
            <a:cxnLst/>
            <a:rect l="l" t="t" r="r" b="b"/>
            <a:pathLst>
              <a:path w="7038615" h="5182980">
                <a:moveTo>
                  <a:pt x="0" y="0"/>
                </a:moveTo>
                <a:lnTo>
                  <a:pt x="7038614" y="0"/>
                </a:lnTo>
                <a:lnTo>
                  <a:pt x="7038614" y="5182980"/>
                </a:lnTo>
                <a:lnTo>
                  <a:pt x="0" y="518298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5" name="TextBox 25"/>
          <p:cNvSpPr txBox="1"/>
          <p:nvPr/>
        </p:nvSpPr>
        <p:spPr>
          <a:xfrm>
            <a:off x="2844188" y="7159442"/>
            <a:ext cx="3342849" cy="1363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9"/>
              </a:lnSpc>
            </a:pPr>
            <a:r>
              <a:rPr lang="en-US" sz="2130" spc="-42">
                <a:solidFill>
                  <a:srgbClr val="FFFFFF"/>
                </a:solidFill>
                <a:latin typeface="Balsamiq Sans Bold"/>
              </a:rPr>
              <a:t>Beautiful Venue</a:t>
            </a:r>
          </a:p>
          <a:p>
            <a:pPr algn="ctr">
              <a:lnSpc>
                <a:spcPts val="2769"/>
              </a:lnSpc>
            </a:pPr>
            <a:r>
              <a:rPr lang="en-US" sz="2130" spc="-42">
                <a:solidFill>
                  <a:srgbClr val="FFFFFF"/>
                </a:solidFill>
                <a:latin typeface="Balsamiq Sans Bold"/>
              </a:rPr>
              <a:t>Experienced Organizers</a:t>
            </a:r>
          </a:p>
          <a:p>
            <a:pPr algn="ctr">
              <a:lnSpc>
                <a:spcPts val="2769"/>
              </a:lnSpc>
            </a:pPr>
            <a:r>
              <a:rPr lang="en-US" sz="2130" spc="-42">
                <a:solidFill>
                  <a:srgbClr val="FFFFFF"/>
                </a:solidFill>
                <a:latin typeface="Balsamiq Sans Bold"/>
              </a:rPr>
              <a:t>Unique Theme</a:t>
            </a:r>
          </a:p>
          <a:p>
            <a:pPr marL="0" lvl="0" indent="0" algn="ctr">
              <a:lnSpc>
                <a:spcPts val="2769"/>
              </a:lnSpc>
              <a:spcBef>
                <a:spcPct val="0"/>
              </a:spcBef>
            </a:pPr>
            <a:r>
              <a:rPr lang="en-US" sz="2130" spc="-42">
                <a:solidFill>
                  <a:srgbClr val="FFFFFF"/>
                </a:solidFill>
                <a:latin typeface="Balsamiq Sans Bold"/>
              </a:rPr>
              <a:t>Sponsorships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6578673" y="7159442"/>
            <a:ext cx="2763544" cy="1363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9"/>
              </a:lnSpc>
            </a:pPr>
            <a:r>
              <a:rPr lang="en-US" sz="2130" spc="-42">
                <a:solidFill>
                  <a:srgbClr val="FFFFFF"/>
                </a:solidFill>
                <a:latin typeface="Balsamiq Sans Bold"/>
              </a:rPr>
              <a:t>Weather-Dependent</a:t>
            </a:r>
          </a:p>
          <a:p>
            <a:pPr algn="ctr">
              <a:lnSpc>
                <a:spcPts val="2769"/>
              </a:lnSpc>
            </a:pPr>
            <a:r>
              <a:rPr lang="en-US" sz="2130" spc="-42">
                <a:solidFill>
                  <a:srgbClr val="FFFFFF"/>
                </a:solidFill>
                <a:latin typeface="Balsamiq Sans Bold"/>
              </a:rPr>
              <a:t>Overcrowding</a:t>
            </a:r>
          </a:p>
          <a:p>
            <a:pPr algn="ctr">
              <a:lnSpc>
                <a:spcPts val="2769"/>
              </a:lnSpc>
            </a:pPr>
            <a:r>
              <a:rPr lang="en-US" sz="2130" spc="-42">
                <a:solidFill>
                  <a:srgbClr val="FFFFFF"/>
                </a:solidFill>
                <a:latin typeface="Balsamiq Sans Bold"/>
              </a:rPr>
              <a:t>Competing Events</a:t>
            </a:r>
          </a:p>
          <a:p>
            <a:pPr marL="0" lvl="0" indent="0" algn="ctr">
              <a:lnSpc>
                <a:spcPts val="2769"/>
              </a:lnSpc>
              <a:spcBef>
                <a:spcPct val="0"/>
              </a:spcBef>
            </a:pPr>
            <a:r>
              <a:rPr lang="en-US" sz="2130" spc="-42">
                <a:solidFill>
                  <a:srgbClr val="FFFFFF"/>
                </a:solidFill>
                <a:latin typeface="Balsamiq Sans Bold"/>
              </a:rPr>
              <a:t>Technical Issues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845007" y="7159442"/>
            <a:ext cx="2763544" cy="1020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9"/>
              </a:lnSpc>
            </a:pPr>
            <a:r>
              <a:rPr lang="en-US" sz="2130" spc="-42">
                <a:solidFill>
                  <a:srgbClr val="FFFFFF"/>
                </a:solidFill>
                <a:latin typeface="Balsamiq Sans Bold"/>
              </a:rPr>
              <a:t>Global Expansion</a:t>
            </a:r>
          </a:p>
          <a:p>
            <a:pPr algn="ctr">
              <a:lnSpc>
                <a:spcPts val="2769"/>
              </a:lnSpc>
            </a:pPr>
            <a:r>
              <a:rPr lang="en-US" sz="2130" spc="-42">
                <a:solidFill>
                  <a:srgbClr val="FFFFFF"/>
                </a:solidFill>
                <a:latin typeface="Balsamiq Sans Bold"/>
              </a:rPr>
              <a:t>Collaborations</a:t>
            </a:r>
          </a:p>
          <a:p>
            <a:pPr marL="0" lvl="0" indent="0" algn="ctr">
              <a:lnSpc>
                <a:spcPts val="2769"/>
              </a:lnSpc>
              <a:spcBef>
                <a:spcPct val="0"/>
              </a:spcBef>
            </a:pPr>
            <a:endParaRPr lang="en-US" sz="2130" spc="-42">
              <a:solidFill>
                <a:srgbClr val="FFFFFF"/>
              </a:solidFill>
              <a:latin typeface="Balsamiq Sans 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3077867" y="7159442"/>
            <a:ext cx="2955219" cy="7103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69"/>
              </a:lnSpc>
            </a:pPr>
            <a:r>
              <a:rPr lang="en-US" sz="2130" spc="-42" dirty="0">
                <a:solidFill>
                  <a:srgbClr val="FFFFFF"/>
                </a:solidFill>
                <a:latin typeface="Balsamiq Sans Bold"/>
              </a:rPr>
              <a:t>Competing Festivals</a:t>
            </a:r>
          </a:p>
          <a:p>
            <a:pPr marL="0" lvl="0" indent="0" algn="ctr">
              <a:lnSpc>
                <a:spcPts val="2769"/>
              </a:lnSpc>
              <a:spcBef>
                <a:spcPct val="0"/>
              </a:spcBef>
            </a:pPr>
            <a:r>
              <a:rPr lang="en-US" sz="2130" spc="-42" dirty="0">
                <a:solidFill>
                  <a:srgbClr val="FFFFFF"/>
                </a:solidFill>
                <a:latin typeface="Balsamiq Sans Bold"/>
              </a:rPr>
              <a:t>Safety Concerns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D2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4395692">
            <a:off x="12053664" y="552761"/>
            <a:ext cx="12468673" cy="9181477"/>
          </a:xfrm>
          <a:custGeom>
            <a:avLst/>
            <a:gdLst/>
            <a:ahLst/>
            <a:cxnLst/>
            <a:rect l="l" t="t" r="r" b="b"/>
            <a:pathLst>
              <a:path w="12468673" h="9181477">
                <a:moveTo>
                  <a:pt x="0" y="0"/>
                </a:moveTo>
                <a:lnTo>
                  <a:pt x="12468672" y="0"/>
                </a:lnTo>
                <a:lnTo>
                  <a:pt x="12468672" y="9181478"/>
                </a:lnTo>
                <a:lnTo>
                  <a:pt x="0" y="91814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5400000">
            <a:off x="13725615" y="3086100"/>
            <a:ext cx="8229600" cy="4114800"/>
          </a:xfrm>
          <a:custGeom>
            <a:avLst/>
            <a:gdLst/>
            <a:ahLst/>
            <a:cxnLst/>
            <a:rect l="l" t="t" r="r" b="b"/>
            <a:pathLst>
              <a:path w="8229600" h="4114800">
                <a:moveTo>
                  <a:pt x="0" y="0"/>
                </a:moveTo>
                <a:lnTo>
                  <a:pt x="8229600" y="0"/>
                </a:lnTo>
                <a:lnTo>
                  <a:pt x="82296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887BB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51684" y="-182559"/>
            <a:ext cx="1862663" cy="2422518"/>
            <a:chOff x="0" y="0"/>
            <a:chExt cx="2483550" cy="3230024"/>
          </a:xfrm>
        </p:grpSpPr>
        <p:grpSp>
          <p:nvGrpSpPr>
            <p:cNvPr id="8" name="Group 8"/>
            <p:cNvGrpSpPr/>
            <p:nvPr/>
          </p:nvGrpSpPr>
          <p:grpSpPr>
            <a:xfrm rot="5400000">
              <a:off x="-373237" y="373237"/>
              <a:ext cx="3230024" cy="2483550"/>
              <a:chOff x="0" y="0"/>
              <a:chExt cx="812800" cy="624958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624958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24958">
                    <a:moveTo>
                      <a:pt x="609600" y="0"/>
                    </a:moveTo>
                    <a:lnTo>
                      <a:pt x="0" y="0"/>
                    </a:lnTo>
                    <a:lnTo>
                      <a:pt x="0" y="624958"/>
                    </a:lnTo>
                    <a:lnTo>
                      <a:pt x="609600" y="624958"/>
                    </a:lnTo>
                    <a:lnTo>
                      <a:pt x="812800" y="312479"/>
                    </a:lnTo>
                    <a:lnTo>
                      <a:pt x="609600" y="0"/>
                    </a:lnTo>
                    <a:close/>
                  </a:path>
                </a:pathLst>
              </a:custGeom>
              <a:solidFill>
                <a:srgbClr val="F4B9B8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28575"/>
                <a:ext cx="698500" cy="653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168299" y="1268331"/>
              <a:ext cx="2146952" cy="7227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156"/>
                </a:lnSpc>
              </a:pPr>
              <a:r>
                <a:rPr lang="en-US" sz="3710">
                  <a:solidFill>
                    <a:srgbClr val="6E6295"/>
                  </a:solidFill>
                  <a:latin typeface="More Sugar"/>
                </a:rPr>
                <a:t>Intro</a:t>
              </a:r>
            </a:p>
          </p:txBody>
        </p:sp>
      </p:grpSp>
      <p:sp>
        <p:nvSpPr>
          <p:cNvPr id="12" name="Freeform 12"/>
          <p:cNvSpPr/>
          <p:nvPr/>
        </p:nvSpPr>
        <p:spPr>
          <a:xfrm rot="924861">
            <a:off x="12110752" y="3610257"/>
            <a:ext cx="3838247" cy="4139286"/>
          </a:xfrm>
          <a:custGeom>
            <a:avLst/>
            <a:gdLst/>
            <a:ahLst/>
            <a:cxnLst/>
            <a:rect l="l" t="t" r="r" b="b"/>
            <a:pathLst>
              <a:path w="3838247" h="4139286">
                <a:moveTo>
                  <a:pt x="0" y="0"/>
                </a:moveTo>
                <a:lnTo>
                  <a:pt x="3838247" y="0"/>
                </a:lnTo>
                <a:lnTo>
                  <a:pt x="3838247" y="4139286"/>
                </a:lnTo>
                <a:lnTo>
                  <a:pt x="0" y="41392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 rot="-3769150">
            <a:off x="-8279348" y="-99737"/>
            <a:ext cx="14524502" cy="10695315"/>
          </a:xfrm>
          <a:custGeom>
            <a:avLst/>
            <a:gdLst/>
            <a:ahLst/>
            <a:cxnLst/>
            <a:rect l="l" t="t" r="r" b="b"/>
            <a:pathLst>
              <a:path w="14524502" h="10695315">
                <a:moveTo>
                  <a:pt x="0" y="0"/>
                </a:moveTo>
                <a:lnTo>
                  <a:pt x="14524502" y="0"/>
                </a:lnTo>
                <a:lnTo>
                  <a:pt x="14524502" y="10695315"/>
                </a:lnTo>
                <a:lnTo>
                  <a:pt x="0" y="106953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/>
          <p:nvPr/>
        </p:nvSpPr>
        <p:spPr>
          <a:xfrm>
            <a:off x="1028700" y="8704398"/>
            <a:ext cx="2769512" cy="1107805"/>
          </a:xfrm>
          <a:custGeom>
            <a:avLst/>
            <a:gdLst/>
            <a:ahLst/>
            <a:cxnLst/>
            <a:rect l="l" t="t" r="r" b="b"/>
            <a:pathLst>
              <a:path w="2769512" h="1107805">
                <a:moveTo>
                  <a:pt x="0" y="0"/>
                </a:moveTo>
                <a:lnTo>
                  <a:pt x="2769512" y="0"/>
                </a:lnTo>
                <a:lnTo>
                  <a:pt x="2769512" y="1107804"/>
                </a:lnTo>
                <a:lnTo>
                  <a:pt x="0" y="1107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 rot="180682">
            <a:off x="555921" y="1088656"/>
            <a:ext cx="1377529" cy="1788105"/>
          </a:xfrm>
          <a:custGeom>
            <a:avLst/>
            <a:gdLst/>
            <a:ahLst/>
            <a:cxnLst/>
            <a:rect l="l" t="t" r="r" b="b"/>
            <a:pathLst>
              <a:path w="1377529" h="1788105">
                <a:moveTo>
                  <a:pt x="0" y="0"/>
                </a:moveTo>
                <a:lnTo>
                  <a:pt x="1377529" y="0"/>
                </a:lnTo>
                <a:lnTo>
                  <a:pt x="1377529" y="1788105"/>
                </a:lnTo>
                <a:lnTo>
                  <a:pt x="0" y="178810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TextBox 16"/>
          <p:cNvSpPr txBox="1"/>
          <p:nvPr/>
        </p:nvSpPr>
        <p:spPr>
          <a:xfrm>
            <a:off x="2939162" y="1958511"/>
            <a:ext cx="10523728" cy="35416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960"/>
              </a:lnSpc>
            </a:pPr>
            <a:r>
              <a:rPr lang="en-US" sz="10000" dirty="0">
                <a:solidFill>
                  <a:srgbClr val="FFFFFF"/>
                </a:solidFill>
                <a:latin typeface="More Sugar"/>
              </a:rPr>
              <a:t>Lets understand this with an example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662119" y="6871721"/>
            <a:ext cx="7589182" cy="596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79"/>
              </a:lnSpc>
              <a:spcBef>
                <a:spcPct val="0"/>
              </a:spcBef>
            </a:pPr>
            <a:r>
              <a:rPr lang="en-US" sz="6000" dirty="0">
                <a:solidFill>
                  <a:srgbClr val="FFFFFF"/>
                </a:solidFill>
                <a:latin typeface="Balsamiq Sans"/>
              </a:rPr>
              <a:t>A Music Festival </a:t>
            </a:r>
          </a:p>
        </p:txBody>
      </p:sp>
      <p:sp>
        <p:nvSpPr>
          <p:cNvPr id="18" name="Freeform 18"/>
          <p:cNvSpPr/>
          <p:nvPr/>
        </p:nvSpPr>
        <p:spPr>
          <a:xfrm rot="-400072">
            <a:off x="13739993" y="7695510"/>
            <a:ext cx="7038615" cy="5182980"/>
          </a:xfrm>
          <a:custGeom>
            <a:avLst/>
            <a:gdLst/>
            <a:ahLst/>
            <a:cxnLst/>
            <a:rect l="l" t="t" r="r" b="b"/>
            <a:pathLst>
              <a:path w="7038615" h="5182980">
                <a:moveTo>
                  <a:pt x="0" y="0"/>
                </a:moveTo>
                <a:lnTo>
                  <a:pt x="7038614" y="0"/>
                </a:lnTo>
                <a:lnTo>
                  <a:pt x="7038614" y="5182980"/>
                </a:lnTo>
                <a:lnTo>
                  <a:pt x="0" y="518298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D2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4395692">
            <a:off x="12053664" y="552761"/>
            <a:ext cx="12468673" cy="9181477"/>
          </a:xfrm>
          <a:custGeom>
            <a:avLst/>
            <a:gdLst/>
            <a:ahLst/>
            <a:cxnLst/>
            <a:rect l="l" t="t" r="r" b="b"/>
            <a:pathLst>
              <a:path w="12468673" h="9181477">
                <a:moveTo>
                  <a:pt x="0" y="0"/>
                </a:moveTo>
                <a:lnTo>
                  <a:pt x="12468672" y="0"/>
                </a:lnTo>
                <a:lnTo>
                  <a:pt x="12468672" y="9181478"/>
                </a:lnTo>
                <a:lnTo>
                  <a:pt x="0" y="91814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5400000">
            <a:off x="13725615" y="3086100"/>
            <a:ext cx="8229600" cy="4114800"/>
          </a:xfrm>
          <a:custGeom>
            <a:avLst/>
            <a:gdLst/>
            <a:ahLst/>
            <a:cxnLst/>
            <a:rect l="l" t="t" r="r" b="b"/>
            <a:pathLst>
              <a:path w="8229600" h="4114800">
                <a:moveTo>
                  <a:pt x="0" y="0"/>
                </a:moveTo>
                <a:lnTo>
                  <a:pt x="8229600" y="0"/>
                </a:lnTo>
                <a:lnTo>
                  <a:pt x="82296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028700" y="860958"/>
            <a:ext cx="16230600" cy="8229600"/>
            <a:chOff x="0" y="0"/>
            <a:chExt cx="4274726" cy="21674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887BB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5400000">
            <a:off x="14575882" y="-50385"/>
            <a:ext cx="2422518" cy="2158170"/>
            <a:chOff x="0" y="0"/>
            <a:chExt cx="812800" cy="72410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724106"/>
            </a:xfrm>
            <a:custGeom>
              <a:avLst/>
              <a:gdLst/>
              <a:ahLst/>
              <a:cxnLst/>
              <a:rect l="l" t="t" r="r" b="b"/>
              <a:pathLst>
                <a:path w="812800" h="724106">
                  <a:moveTo>
                    <a:pt x="609600" y="0"/>
                  </a:moveTo>
                  <a:lnTo>
                    <a:pt x="0" y="0"/>
                  </a:lnTo>
                  <a:lnTo>
                    <a:pt x="0" y="724106"/>
                  </a:lnTo>
                  <a:lnTo>
                    <a:pt x="609600" y="724106"/>
                  </a:lnTo>
                  <a:lnTo>
                    <a:pt x="812800" y="362053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4B9B8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698500" cy="752681"/>
            </a:xfrm>
            <a:prstGeom prst="rect">
              <a:avLst/>
            </a:prstGeom>
          </p:spPr>
          <p:txBody>
            <a:bodyPr lIns="40084" tIns="40084" rIns="40084" bIns="40084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rot="1044554">
            <a:off x="13732257" y="2382310"/>
            <a:ext cx="3021645" cy="988902"/>
          </a:xfrm>
          <a:custGeom>
            <a:avLst/>
            <a:gdLst/>
            <a:ahLst/>
            <a:cxnLst/>
            <a:rect l="l" t="t" r="r" b="b"/>
            <a:pathLst>
              <a:path w="3021645" h="988902">
                <a:moveTo>
                  <a:pt x="0" y="0"/>
                </a:moveTo>
                <a:lnTo>
                  <a:pt x="3021645" y="0"/>
                </a:lnTo>
                <a:lnTo>
                  <a:pt x="3021645" y="988902"/>
                </a:lnTo>
                <a:lnTo>
                  <a:pt x="0" y="9889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 rot="-3769150">
            <a:off x="-8255540" y="-64071"/>
            <a:ext cx="14524502" cy="10695315"/>
          </a:xfrm>
          <a:custGeom>
            <a:avLst/>
            <a:gdLst/>
            <a:ahLst/>
            <a:cxnLst/>
            <a:rect l="l" t="t" r="r" b="b"/>
            <a:pathLst>
              <a:path w="14524502" h="10695315">
                <a:moveTo>
                  <a:pt x="0" y="0"/>
                </a:moveTo>
                <a:lnTo>
                  <a:pt x="14524502" y="0"/>
                </a:lnTo>
                <a:lnTo>
                  <a:pt x="14524502" y="10695315"/>
                </a:lnTo>
                <a:lnTo>
                  <a:pt x="0" y="106953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842398" y="7969134"/>
            <a:ext cx="2769512" cy="1107805"/>
          </a:xfrm>
          <a:custGeom>
            <a:avLst/>
            <a:gdLst/>
            <a:ahLst/>
            <a:cxnLst/>
            <a:rect l="l" t="t" r="r" b="b"/>
            <a:pathLst>
              <a:path w="2769512" h="1107805">
                <a:moveTo>
                  <a:pt x="0" y="0"/>
                </a:moveTo>
                <a:lnTo>
                  <a:pt x="2769512" y="0"/>
                </a:lnTo>
                <a:lnTo>
                  <a:pt x="2769512" y="1107805"/>
                </a:lnTo>
                <a:lnTo>
                  <a:pt x="0" y="110780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>
            <a:off x="555921" y="1088656"/>
            <a:ext cx="1377529" cy="1788105"/>
          </a:xfrm>
          <a:custGeom>
            <a:avLst/>
            <a:gdLst/>
            <a:ahLst/>
            <a:cxnLst/>
            <a:rect l="l" t="t" r="r" b="b"/>
            <a:pathLst>
              <a:path w="1377529" h="1788105">
                <a:moveTo>
                  <a:pt x="0" y="0"/>
                </a:moveTo>
                <a:lnTo>
                  <a:pt x="1377529" y="0"/>
                </a:lnTo>
                <a:lnTo>
                  <a:pt x="1377529" y="1788105"/>
                </a:lnTo>
                <a:lnTo>
                  <a:pt x="0" y="178810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/>
          <p:nvPr/>
        </p:nvSpPr>
        <p:spPr>
          <a:xfrm rot="-400072">
            <a:off x="13287973" y="7659679"/>
            <a:ext cx="7156506" cy="5269791"/>
          </a:xfrm>
          <a:custGeom>
            <a:avLst/>
            <a:gdLst/>
            <a:ahLst/>
            <a:cxnLst/>
            <a:rect l="l" t="t" r="r" b="b"/>
            <a:pathLst>
              <a:path w="7156506" h="5269791">
                <a:moveTo>
                  <a:pt x="0" y="0"/>
                </a:moveTo>
                <a:lnTo>
                  <a:pt x="7156506" y="0"/>
                </a:lnTo>
                <a:lnTo>
                  <a:pt x="7156506" y="5269791"/>
                </a:lnTo>
                <a:lnTo>
                  <a:pt x="0" y="526979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 flipH="1">
            <a:off x="14406831" y="6372964"/>
            <a:ext cx="3266673" cy="3100370"/>
          </a:xfrm>
          <a:custGeom>
            <a:avLst/>
            <a:gdLst/>
            <a:ahLst/>
            <a:cxnLst/>
            <a:rect l="l" t="t" r="r" b="b"/>
            <a:pathLst>
              <a:path w="3266673" h="3100370">
                <a:moveTo>
                  <a:pt x="3266673" y="0"/>
                </a:moveTo>
                <a:lnTo>
                  <a:pt x="0" y="0"/>
                </a:lnTo>
                <a:lnTo>
                  <a:pt x="0" y="3100370"/>
                </a:lnTo>
                <a:lnTo>
                  <a:pt x="3266673" y="3100370"/>
                </a:lnTo>
                <a:lnTo>
                  <a:pt x="3266673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TextBox 16"/>
          <p:cNvSpPr txBox="1"/>
          <p:nvPr/>
        </p:nvSpPr>
        <p:spPr>
          <a:xfrm>
            <a:off x="3108339" y="1423323"/>
            <a:ext cx="9145809" cy="1196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60"/>
              </a:lnSpc>
            </a:pPr>
            <a:r>
              <a:rPr lang="en-US" sz="9000" dirty="0">
                <a:solidFill>
                  <a:srgbClr val="FFFFFF"/>
                </a:solidFill>
                <a:latin typeface="More Sugar"/>
              </a:rPr>
              <a:t>Strength</a:t>
            </a:r>
            <a:r>
              <a:rPr lang="en-US" sz="4000" dirty="0">
                <a:solidFill>
                  <a:srgbClr val="FFFFFF"/>
                </a:solidFill>
                <a:latin typeface="More Sugar"/>
              </a:rPr>
              <a:t>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730366" y="2912864"/>
            <a:ext cx="13283635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GB" sz="4000" b="1" i="0" dirty="0">
                <a:solidFill>
                  <a:schemeClr val="bg1"/>
                </a:solidFill>
                <a:effectLst/>
                <a:latin typeface="+mj-lt"/>
              </a:rPr>
              <a:t>Experienced Organizers:</a:t>
            </a:r>
            <a:r>
              <a:rPr lang="en-GB" sz="4000" b="0" i="0" dirty="0">
                <a:solidFill>
                  <a:schemeClr val="bg1"/>
                </a:solidFill>
                <a:effectLst/>
                <a:latin typeface="+mj-lt"/>
              </a:rPr>
              <a:t> The event is organized by a team with years of experience in managing music festivals.</a:t>
            </a:r>
          </a:p>
          <a:p>
            <a:pPr algn="l">
              <a:buFont typeface="+mj-lt"/>
              <a:buAutoNum type="arabicPeriod"/>
            </a:pPr>
            <a:r>
              <a:rPr lang="en-GB" sz="4000" b="1" i="0" dirty="0">
                <a:solidFill>
                  <a:schemeClr val="bg1"/>
                </a:solidFill>
                <a:effectLst/>
                <a:latin typeface="+mj-lt"/>
              </a:rPr>
              <a:t>Unique Theme:</a:t>
            </a:r>
            <a:r>
              <a:rPr lang="en-GB" sz="4000" b="0" i="0" dirty="0">
                <a:solidFill>
                  <a:schemeClr val="bg1"/>
                </a:solidFill>
                <a:effectLst/>
                <a:latin typeface="+mj-lt"/>
              </a:rPr>
              <a:t> The festival has a unique theme that sets it apart from competitors, such as an eco-friendly focus or a specific music genre.</a:t>
            </a:r>
          </a:p>
          <a:p>
            <a:pPr algn="l">
              <a:buFont typeface="+mj-lt"/>
              <a:buAutoNum type="arabicPeriod"/>
            </a:pPr>
            <a:r>
              <a:rPr lang="en-GB" sz="4000" b="1" i="0" dirty="0">
                <a:solidFill>
                  <a:schemeClr val="bg1"/>
                </a:solidFill>
                <a:effectLst/>
                <a:latin typeface="+mj-lt"/>
              </a:rPr>
              <a:t>Loyal Fan Base:</a:t>
            </a:r>
            <a:r>
              <a:rPr lang="en-GB" sz="4000" b="0" i="0" dirty="0">
                <a:solidFill>
                  <a:schemeClr val="bg1"/>
                </a:solidFill>
                <a:effectLst/>
                <a:latin typeface="+mj-lt"/>
              </a:rPr>
              <a:t> The festival has a dedicated following of attendees who return year after year.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599320" y="838291"/>
            <a:ext cx="2367391" cy="399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35"/>
              </a:lnSpc>
            </a:pPr>
            <a:r>
              <a:rPr lang="en-US" sz="2799">
                <a:solidFill>
                  <a:srgbClr val="6E6295"/>
                </a:solidFill>
                <a:latin typeface="More Sugar"/>
              </a:rPr>
              <a:t>Chapter 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D2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4395692">
            <a:off x="12053664" y="552761"/>
            <a:ext cx="12468673" cy="9181477"/>
          </a:xfrm>
          <a:custGeom>
            <a:avLst/>
            <a:gdLst/>
            <a:ahLst/>
            <a:cxnLst/>
            <a:rect l="l" t="t" r="r" b="b"/>
            <a:pathLst>
              <a:path w="12468673" h="9181477">
                <a:moveTo>
                  <a:pt x="0" y="0"/>
                </a:moveTo>
                <a:lnTo>
                  <a:pt x="12468672" y="0"/>
                </a:lnTo>
                <a:lnTo>
                  <a:pt x="12468672" y="9181478"/>
                </a:lnTo>
                <a:lnTo>
                  <a:pt x="0" y="91814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5400000">
            <a:off x="13725615" y="3086100"/>
            <a:ext cx="8229600" cy="4114800"/>
          </a:xfrm>
          <a:custGeom>
            <a:avLst/>
            <a:gdLst/>
            <a:ahLst/>
            <a:cxnLst/>
            <a:rect l="l" t="t" r="r" b="b"/>
            <a:pathLst>
              <a:path w="8229600" h="4114800">
                <a:moveTo>
                  <a:pt x="0" y="0"/>
                </a:moveTo>
                <a:lnTo>
                  <a:pt x="8229600" y="0"/>
                </a:lnTo>
                <a:lnTo>
                  <a:pt x="82296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028700" y="952500"/>
            <a:ext cx="16230600" cy="8229600"/>
            <a:chOff x="0" y="0"/>
            <a:chExt cx="4274726" cy="21674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887BB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5400000">
            <a:off x="14575882" y="-50385"/>
            <a:ext cx="2422518" cy="2158170"/>
            <a:chOff x="0" y="0"/>
            <a:chExt cx="812800" cy="72410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724106"/>
            </a:xfrm>
            <a:custGeom>
              <a:avLst/>
              <a:gdLst/>
              <a:ahLst/>
              <a:cxnLst/>
              <a:rect l="l" t="t" r="r" b="b"/>
              <a:pathLst>
                <a:path w="812800" h="724106">
                  <a:moveTo>
                    <a:pt x="609600" y="0"/>
                  </a:moveTo>
                  <a:lnTo>
                    <a:pt x="0" y="0"/>
                  </a:lnTo>
                  <a:lnTo>
                    <a:pt x="0" y="724106"/>
                  </a:lnTo>
                  <a:lnTo>
                    <a:pt x="609600" y="724106"/>
                  </a:lnTo>
                  <a:lnTo>
                    <a:pt x="812800" y="362053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4B9B8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698500" cy="752681"/>
            </a:xfrm>
            <a:prstGeom prst="rect">
              <a:avLst/>
            </a:prstGeom>
          </p:spPr>
          <p:txBody>
            <a:bodyPr lIns="40084" tIns="40084" rIns="40084" bIns="40084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rot="1044554">
            <a:off x="13732257" y="2382310"/>
            <a:ext cx="3021645" cy="988902"/>
          </a:xfrm>
          <a:custGeom>
            <a:avLst/>
            <a:gdLst/>
            <a:ahLst/>
            <a:cxnLst/>
            <a:rect l="l" t="t" r="r" b="b"/>
            <a:pathLst>
              <a:path w="3021645" h="988902">
                <a:moveTo>
                  <a:pt x="0" y="0"/>
                </a:moveTo>
                <a:lnTo>
                  <a:pt x="3021645" y="0"/>
                </a:lnTo>
                <a:lnTo>
                  <a:pt x="3021645" y="988902"/>
                </a:lnTo>
                <a:lnTo>
                  <a:pt x="0" y="9889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 rot="-3769150">
            <a:off x="-8255540" y="-64071"/>
            <a:ext cx="14524502" cy="10695315"/>
          </a:xfrm>
          <a:custGeom>
            <a:avLst/>
            <a:gdLst/>
            <a:ahLst/>
            <a:cxnLst/>
            <a:rect l="l" t="t" r="r" b="b"/>
            <a:pathLst>
              <a:path w="14524502" h="10695315">
                <a:moveTo>
                  <a:pt x="0" y="0"/>
                </a:moveTo>
                <a:lnTo>
                  <a:pt x="14524502" y="0"/>
                </a:lnTo>
                <a:lnTo>
                  <a:pt x="14524502" y="10695315"/>
                </a:lnTo>
                <a:lnTo>
                  <a:pt x="0" y="106953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842398" y="7969134"/>
            <a:ext cx="2769512" cy="1107805"/>
          </a:xfrm>
          <a:custGeom>
            <a:avLst/>
            <a:gdLst/>
            <a:ahLst/>
            <a:cxnLst/>
            <a:rect l="l" t="t" r="r" b="b"/>
            <a:pathLst>
              <a:path w="2769512" h="1107805">
                <a:moveTo>
                  <a:pt x="0" y="0"/>
                </a:moveTo>
                <a:lnTo>
                  <a:pt x="2769512" y="0"/>
                </a:lnTo>
                <a:lnTo>
                  <a:pt x="2769512" y="1107805"/>
                </a:lnTo>
                <a:lnTo>
                  <a:pt x="0" y="110780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>
            <a:off x="555921" y="1088656"/>
            <a:ext cx="1377529" cy="1788105"/>
          </a:xfrm>
          <a:custGeom>
            <a:avLst/>
            <a:gdLst/>
            <a:ahLst/>
            <a:cxnLst/>
            <a:rect l="l" t="t" r="r" b="b"/>
            <a:pathLst>
              <a:path w="1377529" h="1788105">
                <a:moveTo>
                  <a:pt x="0" y="0"/>
                </a:moveTo>
                <a:lnTo>
                  <a:pt x="1377529" y="0"/>
                </a:lnTo>
                <a:lnTo>
                  <a:pt x="1377529" y="1788105"/>
                </a:lnTo>
                <a:lnTo>
                  <a:pt x="0" y="178810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/>
          <p:nvPr/>
        </p:nvSpPr>
        <p:spPr>
          <a:xfrm rot="-400072">
            <a:off x="13287973" y="7659679"/>
            <a:ext cx="7156506" cy="5269791"/>
          </a:xfrm>
          <a:custGeom>
            <a:avLst/>
            <a:gdLst/>
            <a:ahLst/>
            <a:cxnLst/>
            <a:rect l="l" t="t" r="r" b="b"/>
            <a:pathLst>
              <a:path w="7156506" h="5269791">
                <a:moveTo>
                  <a:pt x="0" y="0"/>
                </a:moveTo>
                <a:lnTo>
                  <a:pt x="7156506" y="0"/>
                </a:lnTo>
                <a:lnTo>
                  <a:pt x="7156506" y="5269791"/>
                </a:lnTo>
                <a:lnTo>
                  <a:pt x="0" y="526979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 flipH="1">
            <a:off x="14406831" y="6372964"/>
            <a:ext cx="3266673" cy="3100370"/>
          </a:xfrm>
          <a:custGeom>
            <a:avLst/>
            <a:gdLst/>
            <a:ahLst/>
            <a:cxnLst/>
            <a:rect l="l" t="t" r="r" b="b"/>
            <a:pathLst>
              <a:path w="3266673" h="3100370">
                <a:moveTo>
                  <a:pt x="3266673" y="0"/>
                </a:moveTo>
                <a:lnTo>
                  <a:pt x="0" y="0"/>
                </a:lnTo>
                <a:lnTo>
                  <a:pt x="0" y="3100370"/>
                </a:lnTo>
                <a:lnTo>
                  <a:pt x="3266673" y="3100370"/>
                </a:lnTo>
                <a:lnTo>
                  <a:pt x="3266673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TextBox 16"/>
          <p:cNvSpPr txBox="1"/>
          <p:nvPr/>
        </p:nvSpPr>
        <p:spPr>
          <a:xfrm>
            <a:off x="3167973" y="1170094"/>
            <a:ext cx="9145809" cy="1196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60"/>
              </a:lnSpc>
            </a:pPr>
            <a:r>
              <a:rPr lang="en-US" sz="9000" dirty="0">
                <a:solidFill>
                  <a:srgbClr val="FFFFFF"/>
                </a:solidFill>
                <a:latin typeface="More Sugar"/>
              </a:rPr>
              <a:t>Strength</a:t>
            </a:r>
            <a:r>
              <a:rPr lang="en-US" sz="4000" dirty="0">
                <a:solidFill>
                  <a:srgbClr val="FFFFFF"/>
                </a:solidFill>
                <a:latin typeface="More Sugar"/>
              </a:rPr>
              <a:t>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677528" y="2889416"/>
            <a:ext cx="13283635" cy="4924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4000" b="1" dirty="0">
                <a:solidFill>
                  <a:schemeClr val="bg1"/>
                </a:solidFill>
                <a:latin typeface="+mj-lt"/>
              </a:rPr>
              <a:t>4.</a:t>
            </a:r>
            <a:r>
              <a:rPr lang="en-GB" sz="4000" b="1" i="0" dirty="0">
                <a:solidFill>
                  <a:schemeClr val="bg1"/>
                </a:solidFill>
                <a:effectLst/>
                <a:latin typeface="+mj-lt"/>
              </a:rPr>
              <a:t> Sponsorships:</a:t>
            </a:r>
            <a:r>
              <a:rPr lang="en-GB" sz="4000" b="0" i="0" dirty="0">
                <a:solidFill>
                  <a:schemeClr val="bg1"/>
                </a:solidFill>
                <a:effectLst/>
                <a:latin typeface="+mj-lt"/>
              </a:rPr>
              <a:t> The festival has secured major sponsorships from well-known brands, providing financial support and promotional opportunities.</a:t>
            </a:r>
          </a:p>
          <a:p>
            <a:pPr algn="l"/>
            <a:r>
              <a:rPr lang="en-GB" sz="4000" b="1" dirty="0">
                <a:solidFill>
                  <a:schemeClr val="bg1"/>
                </a:solidFill>
                <a:latin typeface="+mj-lt"/>
              </a:rPr>
              <a:t>5.</a:t>
            </a:r>
            <a:r>
              <a:rPr lang="en-GB" sz="4000" b="1" i="0" dirty="0">
                <a:solidFill>
                  <a:schemeClr val="bg1"/>
                </a:solidFill>
                <a:effectLst/>
                <a:latin typeface="+mj-lt"/>
              </a:rPr>
              <a:t> Effective Marketing:</a:t>
            </a:r>
            <a:r>
              <a:rPr lang="en-GB" sz="4000" b="0" i="0" dirty="0">
                <a:solidFill>
                  <a:schemeClr val="bg1"/>
                </a:solidFill>
                <a:effectLst/>
                <a:latin typeface="+mj-lt"/>
              </a:rPr>
              <a:t> The festival has a well-structured marketing plan, utilizing social media, email campaigns, and partnerships with media outlets.</a:t>
            </a:r>
          </a:p>
          <a:p>
            <a:pPr algn="l"/>
            <a:r>
              <a:rPr lang="en-GB" sz="4000" b="1" dirty="0">
                <a:solidFill>
                  <a:schemeClr val="bg1"/>
                </a:solidFill>
                <a:latin typeface="+mj-lt"/>
              </a:rPr>
              <a:t>6.</a:t>
            </a:r>
            <a:r>
              <a:rPr lang="en-GB" sz="4000" b="1" i="0" dirty="0">
                <a:solidFill>
                  <a:schemeClr val="bg1"/>
                </a:solidFill>
                <a:effectLst/>
                <a:latin typeface="+mj-lt"/>
              </a:rPr>
              <a:t> Beautiful Venue:</a:t>
            </a:r>
            <a:r>
              <a:rPr lang="en-GB" sz="4000" b="0" i="0" dirty="0">
                <a:solidFill>
                  <a:schemeClr val="bg1"/>
                </a:solidFill>
                <a:effectLst/>
                <a:latin typeface="+mj-lt"/>
              </a:rPr>
              <a:t> The event takes place in a picturesque location, offering attendees a unique experience.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599320" y="838291"/>
            <a:ext cx="2367391" cy="399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35"/>
              </a:lnSpc>
            </a:pPr>
            <a:r>
              <a:rPr lang="en-US" sz="2799">
                <a:solidFill>
                  <a:srgbClr val="6E6295"/>
                </a:solidFill>
                <a:latin typeface="More Sugar"/>
              </a:rPr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1755906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D2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4395692">
            <a:off x="12053664" y="552761"/>
            <a:ext cx="12468673" cy="9181477"/>
          </a:xfrm>
          <a:custGeom>
            <a:avLst/>
            <a:gdLst/>
            <a:ahLst/>
            <a:cxnLst/>
            <a:rect l="l" t="t" r="r" b="b"/>
            <a:pathLst>
              <a:path w="12468673" h="9181477">
                <a:moveTo>
                  <a:pt x="0" y="0"/>
                </a:moveTo>
                <a:lnTo>
                  <a:pt x="12468672" y="0"/>
                </a:lnTo>
                <a:lnTo>
                  <a:pt x="12468672" y="9181478"/>
                </a:lnTo>
                <a:lnTo>
                  <a:pt x="0" y="91814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5400000">
            <a:off x="13725615" y="3086100"/>
            <a:ext cx="8229600" cy="4114800"/>
          </a:xfrm>
          <a:custGeom>
            <a:avLst/>
            <a:gdLst/>
            <a:ahLst/>
            <a:cxnLst/>
            <a:rect l="l" t="t" r="r" b="b"/>
            <a:pathLst>
              <a:path w="8229600" h="4114800">
                <a:moveTo>
                  <a:pt x="0" y="0"/>
                </a:moveTo>
                <a:lnTo>
                  <a:pt x="8229600" y="0"/>
                </a:lnTo>
                <a:lnTo>
                  <a:pt x="82296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887BB0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5008137" y="4569224"/>
            <a:ext cx="3310685" cy="3310685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810000" y="6350000"/>
                  </a:moveTo>
                  <a:lnTo>
                    <a:pt x="2540000" y="6350000"/>
                  </a:lnTo>
                  <a:cubicBezTo>
                    <a:pt x="1136650" y="6350000"/>
                    <a:pt x="0" y="5213350"/>
                    <a:pt x="0" y="3810000"/>
                  </a:cubicBezTo>
                  <a:lnTo>
                    <a:pt x="0" y="2540000"/>
                  </a:lnTo>
                  <a:cubicBezTo>
                    <a:pt x="0" y="1136650"/>
                    <a:pt x="1136650" y="0"/>
                    <a:pt x="2540000" y="0"/>
                  </a:cubicBezTo>
                  <a:lnTo>
                    <a:pt x="3810000" y="0"/>
                  </a:lnTo>
                  <a:cubicBezTo>
                    <a:pt x="5213350" y="0"/>
                    <a:pt x="6350000" y="1136650"/>
                    <a:pt x="6350000" y="2540000"/>
                  </a:cubicBezTo>
                  <a:lnTo>
                    <a:pt x="6350000" y="3810000"/>
                  </a:lnTo>
                  <a:cubicBezTo>
                    <a:pt x="6350000" y="5213350"/>
                    <a:pt x="5213350" y="6350000"/>
                    <a:pt x="3810000" y="6350000"/>
                  </a:cubicBezTo>
                  <a:close/>
                </a:path>
              </a:pathLst>
            </a:custGeom>
            <a:blipFill>
              <a:blip r:embed="rId6"/>
              <a:stretch>
                <a:fillRect t="-14899" b="-35194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894667" y="1475678"/>
            <a:ext cx="10368923" cy="1081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839"/>
              </a:lnSpc>
            </a:pPr>
            <a:r>
              <a:rPr lang="en-US" sz="9000" dirty="0">
                <a:solidFill>
                  <a:srgbClr val="FFFFFF"/>
                </a:solidFill>
                <a:latin typeface="More Sugar"/>
              </a:rPr>
              <a:t>Weakness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562028" y="2798488"/>
            <a:ext cx="13163944" cy="5539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GB" sz="4000" b="1" i="0" dirty="0">
                <a:solidFill>
                  <a:schemeClr val="bg1"/>
                </a:solidFill>
                <a:effectLst/>
                <a:latin typeface="+mj-lt"/>
              </a:rPr>
              <a:t>Budget Constraints:</a:t>
            </a:r>
            <a:r>
              <a:rPr lang="en-GB" sz="4000" b="0" i="0" dirty="0">
                <a:solidFill>
                  <a:schemeClr val="bg1"/>
                </a:solidFill>
                <a:effectLst/>
                <a:latin typeface="+mj-lt"/>
              </a:rPr>
              <a:t> The festival is operating with a limited budget, which may restrict the extent of marketing and event enhancements.</a:t>
            </a:r>
          </a:p>
          <a:p>
            <a:pPr algn="l">
              <a:buFont typeface="+mj-lt"/>
              <a:buAutoNum type="arabicPeriod"/>
            </a:pPr>
            <a:r>
              <a:rPr lang="en-GB" sz="4000" b="1" i="0" dirty="0">
                <a:solidFill>
                  <a:schemeClr val="bg1"/>
                </a:solidFill>
                <a:effectLst/>
                <a:latin typeface="+mj-lt"/>
              </a:rPr>
              <a:t>Weather-Dependent:</a:t>
            </a:r>
            <a:r>
              <a:rPr lang="en-GB" sz="4000" b="0" i="0" dirty="0">
                <a:solidFill>
                  <a:schemeClr val="bg1"/>
                </a:solidFill>
                <a:effectLst/>
                <a:latin typeface="+mj-lt"/>
              </a:rPr>
              <a:t> The festival is outdoors, and adverse weather conditions can lead to cancellations or reduced attendance.</a:t>
            </a:r>
          </a:p>
          <a:p>
            <a:pPr algn="l">
              <a:buFont typeface="+mj-lt"/>
              <a:buAutoNum type="arabicPeriod"/>
            </a:pPr>
            <a:r>
              <a:rPr lang="en-GB" sz="4000" b="1" i="0" dirty="0">
                <a:solidFill>
                  <a:schemeClr val="bg1"/>
                </a:solidFill>
                <a:effectLst/>
                <a:latin typeface="+mj-lt"/>
              </a:rPr>
              <a:t>Limited Facilities:</a:t>
            </a:r>
            <a:r>
              <a:rPr lang="en-GB" sz="4000" b="0" i="0" dirty="0">
                <a:solidFill>
                  <a:schemeClr val="bg1"/>
                </a:solidFill>
                <a:effectLst/>
                <a:latin typeface="+mj-lt"/>
              </a:rPr>
              <a:t> The venue may have limited restroom facilities and catering options, potentially affecting attendee satisfaction.</a:t>
            </a:r>
          </a:p>
        </p:txBody>
      </p:sp>
      <p:sp>
        <p:nvSpPr>
          <p:cNvPr id="13" name="Freeform 13"/>
          <p:cNvSpPr/>
          <p:nvPr/>
        </p:nvSpPr>
        <p:spPr>
          <a:xfrm rot="-3769150">
            <a:off x="-8255540" y="-64070"/>
            <a:ext cx="14524502" cy="10695315"/>
          </a:xfrm>
          <a:custGeom>
            <a:avLst/>
            <a:gdLst/>
            <a:ahLst/>
            <a:cxnLst/>
            <a:rect l="l" t="t" r="r" b="b"/>
            <a:pathLst>
              <a:path w="14524502" h="10695315">
                <a:moveTo>
                  <a:pt x="0" y="0"/>
                </a:moveTo>
                <a:lnTo>
                  <a:pt x="14524502" y="0"/>
                </a:lnTo>
                <a:lnTo>
                  <a:pt x="14524502" y="10695315"/>
                </a:lnTo>
                <a:lnTo>
                  <a:pt x="0" y="1069531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/>
          <p:nvPr/>
        </p:nvSpPr>
        <p:spPr>
          <a:xfrm>
            <a:off x="555921" y="1088656"/>
            <a:ext cx="1377529" cy="1788105"/>
          </a:xfrm>
          <a:custGeom>
            <a:avLst/>
            <a:gdLst/>
            <a:ahLst/>
            <a:cxnLst/>
            <a:rect l="l" t="t" r="r" b="b"/>
            <a:pathLst>
              <a:path w="1377529" h="1788105">
                <a:moveTo>
                  <a:pt x="0" y="0"/>
                </a:moveTo>
                <a:lnTo>
                  <a:pt x="1377529" y="0"/>
                </a:lnTo>
                <a:lnTo>
                  <a:pt x="1377529" y="1788105"/>
                </a:lnTo>
                <a:lnTo>
                  <a:pt x="0" y="178810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842398" y="7969134"/>
            <a:ext cx="2769512" cy="1107805"/>
          </a:xfrm>
          <a:custGeom>
            <a:avLst/>
            <a:gdLst/>
            <a:ahLst/>
            <a:cxnLst/>
            <a:rect l="l" t="t" r="r" b="b"/>
            <a:pathLst>
              <a:path w="2769512" h="1107805">
                <a:moveTo>
                  <a:pt x="0" y="0"/>
                </a:moveTo>
                <a:lnTo>
                  <a:pt x="2769512" y="0"/>
                </a:lnTo>
                <a:lnTo>
                  <a:pt x="2769512" y="1107805"/>
                </a:lnTo>
                <a:lnTo>
                  <a:pt x="0" y="110780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 rot="1044554">
            <a:off x="13661839" y="1824436"/>
            <a:ext cx="3021645" cy="988902"/>
          </a:xfrm>
          <a:custGeom>
            <a:avLst/>
            <a:gdLst/>
            <a:ahLst/>
            <a:cxnLst/>
            <a:rect l="l" t="t" r="r" b="b"/>
            <a:pathLst>
              <a:path w="3021645" h="988902">
                <a:moveTo>
                  <a:pt x="0" y="0"/>
                </a:moveTo>
                <a:lnTo>
                  <a:pt x="3021646" y="0"/>
                </a:lnTo>
                <a:lnTo>
                  <a:pt x="3021646" y="988903"/>
                </a:lnTo>
                <a:lnTo>
                  <a:pt x="0" y="98890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Freeform 17"/>
          <p:cNvSpPr/>
          <p:nvPr/>
        </p:nvSpPr>
        <p:spPr>
          <a:xfrm rot="-400072">
            <a:off x="13739993" y="7695510"/>
            <a:ext cx="7038615" cy="5182980"/>
          </a:xfrm>
          <a:custGeom>
            <a:avLst/>
            <a:gdLst/>
            <a:ahLst/>
            <a:cxnLst/>
            <a:rect l="l" t="t" r="r" b="b"/>
            <a:pathLst>
              <a:path w="7038615" h="5182980">
                <a:moveTo>
                  <a:pt x="0" y="0"/>
                </a:moveTo>
                <a:lnTo>
                  <a:pt x="7038614" y="0"/>
                </a:lnTo>
                <a:lnTo>
                  <a:pt x="7038614" y="5182980"/>
                </a:lnTo>
                <a:lnTo>
                  <a:pt x="0" y="518298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D2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4395692">
            <a:off x="12053664" y="552761"/>
            <a:ext cx="12468673" cy="9181477"/>
          </a:xfrm>
          <a:custGeom>
            <a:avLst/>
            <a:gdLst/>
            <a:ahLst/>
            <a:cxnLst/>
            <a:rect l="l" t="t" r="r" b="b"/>
            <a:pathLst>
              <a:path w="12468673" h="9181477">
                <a:moveTo>
                  <a:pt x="0" y="0"/>
                </a:moveTo>
                <a:lnTo>
                  <a:pt x="12468672" y="0"/>
                </a:lnTo>
                <a:lnTo>
                  <a:pt x="12468672" y="9181478"/>
                </a:lnTo>
                <a:lnTo>
                  <a:pt x="0" y="91814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5400000">
            <a:off x="13725615" y="3086100"/>
            <a:ext cx="8229600" cy="4114800"/>
          </a:xfrm>
          <a:custGeom>
            <a:avLst/>
            <a:gdLst/>
            <a:ahLst/>
            <a:cxnLst/>
            <a:rect l="l" t="t" r="r" b="b"/>
            <a:pathLst>
              <a:path w="8229600" h="4114800">
                <a:moveTo>
                  <a:pt x="0" y="0"/>
                </a:moveTo>
                <a:lnTo>
                  <a:pt x="8229600" y="0"/>
                </a:lnTo>
                <a:lnTo>
                  <a:pt x="82296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887BB0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5008137" y="4569224"/>
            <a:ext cx="3310685" cy="3310685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810000" y="6350000"/>
                  </a:moveTo>
                  <a:lnTo>
                    <a:pt x="2540000" y="6350000"/>
                  </a:lnTo>
                  <a:cubicBezTo>
                    <a:pt x="1136650" y="6350000"/>
                    <a:pt x="0" y="5213350"/>
                    <a:pt x="0" y="3810000"/>
                  </a:cubicBezTo>
                  <a:lnTo>
                    <a:pt x="0" y="2540000"/>
                  </a:lnTo>
                  <a:cubicBezTo>
                    <a:pt x="0" y="1136650"/>
                    <a:pt x="1136650" y="0"/>
                    <a:pt x="2540000" y="0"/>
                  </a:cubicBezTo>
                  <a:lnTo>
                    <a:pt x="3810000" y="0"/>
                  </a:lnTo>
                  <a:cubicBezTo>
                    <a:pt x="5213350" y="0"/>
                    <a:pt x="6350000" y="1136650"/>
                    <a:pt x="6350000" y="2540000"/>
                  </a:cubicBezTo>
                  <a:lnTo>
                    <a:pt x="6350000" y="3810000"/>
                  </a:lnTo>
                  <a:cubicBezTo>
                    <a:pt x="6350000" y="5213350"/>
                    <a:pt x="5213350" y="6350000"/>
                    <a:pt x="3810000" y="6350000"/>
                  </a:cubicBezTo>
                  <a:close/>
                </a:path>
              </a:pathLst>
            </a:custGeom>
            <a:blipFill>
              <a:blip r:embed="rId6"/>
              <a:stretch>
                <a:fillRect t="-14899" b="-35194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894667" y="1475678"/>
            <a:ext cx="10368923" cy="1081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839"/>
              </a:lnSpc>
            </a:pPr>
            <a:r>
              <a:rPr lang="en-US" sz="9000" dirty="0">
                <a:solidFill>
                  <a:srgbClr val="FFFFFF"/>
                </a:solidFill>
                <a:latin typeface="More Sugar"/>
              </a:rPr>
              <a:t>Weakness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562028" y="2798488"/>
            <a:ext cx="13163944" cy="4924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4000" b="1" dirty="0">
                <a:solidFill>
                  <a:schemeClr val="bg1"/>
                </a:solidFill>
                <a:latin typeface="+mj-lt"/>
              </a:rPr>
              <a:t>4. </a:t>
            </a:r>
            <a:r>
              <a:rPr lang="en-GB" sz="4000" b="1" i="0" dirty="0">
                <a:solidFill>
                  <a:schemeClr val="bg1"/>
                </a:solidFill>
                <a:effectLst/>
                <a:latin typeface="+mj-lt"/>
              </a:rPr>
              <a:t>Overcrowding:</a:t>
            </a:r>
            <a:r>
              <a:rPr lang="en-GB" sz="4000" b="0" i="0" dirty="0">
                <a:solidFill>
                  <a:schemeClr val="bg1"/>
                </a:solidFill>
                <a:effectLst/>
                <a:latin typeface="+mj-lt"/>
              </a:rPr>
              <a:t> Overbooking or poor crowd management in some areas can lead to overcrowding issues.</a:t>
            </a:r>
          </a:p>
          <a:p>
            <a:pPr algn="l"/>
            <a:r>
              <a:rPr lang="en-GB" sz="4000" b="1" i="0" dirty="0">
                <a:solidFill>
                  <a:schemeClr val="bg1"/>
                </a:solidFill>
                <a:effectLst/>
                <a:latin typeface="+mj-lt"/>
              </a:rPr>
              <a:t>5. Competing Events:</a:t>
            </a:r>
            <a:r>
              <a:rPr lang="en-GB" sz="4000" b="0" i="0" dirty="0">
                <a:solidFill>
                  <a:schemeClr val="bg1"/>
                </a:solidFill>
                <a:effectLst/>
                <a:latin typeface="+mj-lt"/>
              </a:rPr>
              <a:t> Other festivals and events may be scheduled on the same weekend, potentially splitting the potential audience.</a:t>
            </a:r>
          </a:p>
          <a:p>
            <a:pPr algn="l"/>
            <a:r>
              <a:rPr lang="en-GB" sz="4000" b="1" i="0" dirty="0">
                <a:solidFill>
                  <a:schemeClr val="bg1"/>
                </a:solidFill>
                <a:effectLst/>
                <a:latin typeface="+mj-lt"/>
              </a:rPr>
              <a:t>6. Sound and Technical Issues:</a:t>
            </a:r>
            <a:r>
              <a:rPr lang="en-GB" sz="4000" b="0" i="0" dirty="0">
                <a:solidFill>
                  <a:schemeClr val="bg1"/>
                </a:solidFill>
                <a:effectLst/>
                <a:latin typeface="+mj-lt"/>
              </a:rPr>
              <a:t> Technical glitches or sound problems during performances can negatively impact the attendee experience.</a:t>
            </a:r>
          </a:p>
        </p:txBody>
      </p:sp>
      <p:sp>
        <p:nvSpPr>
          <p:cNvPr id="13" name="Freeform 13"/>
          <p:cNvSpPr/>
          <p:nvPr/>
        </p:nvSpPr>
        <p:spPr>
          <a:xfrm rot="-3769150">
            <a:off x="-8255540" y="-64069"/>
            <a:ext cx="14524502" cy="10695315"/>
          </a:xfrm>
          <a:custGeom>
            <a:avLst/>
            <a:gdLst/>
            <a:ahLst/>
            <a:cxnLst/>
            <a:rect l="l" t="t" r="r" b="b"/>
            <a:pathLst>
              <a:path w="14524502" h="10695315">
                <a:moveTo>
                  <a:pt x="0" y="0"/>
                </a:moveTo>
                <a:lnTo>
                  <a:pt x="14524502" y="0"/>
                </a:lnTo>
                <a:lnTo>
                  <a:pt x="14524502" y="10695315"/>
                </a:lnTo>
                <a:lnTo>
                  <a:pt x="0" y="1069531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/>
          <p:nvPr/>
        </p:nvSpPr>
        <p:spPr>
          <a:xfrm>
            <a:off x="555921" y="1088656"/>
            <a:ext cx="1377529" cy="1788105"/>
          </a:xfrm>
          <a:custGeom>
            <a:avLst/>
            <a:gdLst/>
            <a:ahLst/>
            <a:cxnLst/>
            <a:rect l="l" t="t" r="r" b="b"/>
            <a:pathLst>
              <a:path w="1377529" h="1788105">
                <a:moveTo>
                  <a:pt x="0" y="0"/>
                </a:moveTo>
                <a:lnTo>
                  <a:pt x="1377529" y="0"/>
                </a:lnTo>
                <a:lnTo>
                  <a:pt x="1377529" y="1788105"/>
                </a:lnTo>
                <a:lnTo>
                  <a:pt x="0" y="178810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842398" y="7969134"/>
            <a:ext cx="2769512" cy="1107805"/>
          </a:xfrm>
          <a:custGeom>
            <a:avLst/>
            <a:gdLst/>
            <a:ahLst/>
            <a:cxnLst/>
            <a:rect l="l" t="t" r="r" b="b"/>
            <a:pathLst>
              <a:path w="2769512" h="1107805">
                <a:moveTo>
                  <a:pt x="0" y="0"/>
                </a:moveTo>
                <a:lnTo>
                  <a:pt x="2769512" y="0"/>
                </a:lnTo>
                <a:lnTo>
                  <a:pt x="2769512" y="1107805"/>
                </a:lnTo>
                <a:lnTo>
                  <a:pt x="0" y="110780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 rot="1044554">
            <a:off x="13661839" y="1824436"/>
            <a:ext cx="3021645" cy="988902"/>
          </a:xfrm>
          <a:custGeom>
            <a:avLst/>
            <a:gdLst/>
            <a:ahLst/>
            <a:cxnLst/>
            <a:rect l="l" t="t" r="r" b="b"/>
            <a:pathLst>
              <a:path w="3021645" h="988902">
                <a:moveTo>
                  <a:pt x="0" y="0"/>
                </a:moveTo>
                <a:lnTo>
                  <a:pt x="3021646" y="0"/>
                </a:lnTo>
                <a:lnTo>
                  <a:pt x="3021646" y="988903"/>
                </a:lnTo>
                <a:lnTo>
                  <a:pt x="0" y="98890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Freeform 17"/>
          <p:cNvSpPr/>
          <p:nvPr/>
        </p:nvSpPr>
        <p:spPr>
          <a:xfrm rot="-400072">
            <a:off x="13739993" y="7695510"/>
            <a:ext cx="7038615" cy="5182980"/>
          </a:xfrm>
          <a:custGeom>
            <a:avLst/>
            <a:gdLst/>
            <a:ahLst/>
            <a:cxnLst/>
            <a:rect l="l" t="t" r="r" b="b"/>
            <a:pathLst>
              <a:path w="7038615" h="5182980">
                <a:moveTo>
                  <a:pt x="0" y="0"/>
                </a:moveTo>
                <a:lnTo>
                  <a:pt x="7038614" y="0"/>
                </a:lnTo>
                <a:lnTo>
                  <a:pt x="7038614" y="5182980"/>
                </a:lnTo>
                <a:lnTo>
                  <a:pt x="0" y="518298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519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D2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4395692">
            <a:off x="12053664" y="552761"/>
            <a:ext cx="12468673" cy="9181477"/>
          </a:xfrm>
          <a:custGeom>
            <a:avLst/>
            <a:gdLst/>
            <a:ahLst/>
            <a:cxnLst/>
            <a:rect l="l" t="t" r="r" b="b"/>
            <a:pathLst>
              <a:path w="12468673" h="9181477">
                <a:moveTo>
                  <a:pt x="0" y="0"/>
                </a:moveTo>
                <a:lnTo>
                  <a:pt x="12468672" y="0"/>
                </a:lnTo>
                <a:lnTo>
                  <a:pt x="12468672" y="9181478"/>
                </a:lnTo>
                <a:lnTo>
                  <a:pt x="0" y="91814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5400000">
            <a:off x="13725615" y="3086100"/>
            <a:ext cx="8229600" cy="4114800"/>
          </a:xfrm>
          <a:custGeom>
            <a:avLst/>
            <a:gdLst/>
            <a:ahLst/>
            <a:cxnLst/>
            <a:rect l="l" t="t" r="r" b="b"/>
            <a:pathLst>
              <a:path w="8229600" h="4114800">
                <a:moveTo>
                  <a:pt x="0" y="0"/>
                </a:moveTo>
                <a:lnTo>
                  <a:pt x="8229600" y="0"/>
                </a:lnTo>
                <a:lnTo>
                  <a:pt x="82296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887BB0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5008137" y="4569224"/>
            <a:ext cx="3310685" cy="3310685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810000" y="6350000"/>
                  </a:moveTo>
                  <a:lnTo>
                    <a:pt x="2540000" y="6350000"/>
                  </a:lnTo>
                  <a:cubicBezTo>
                    <a:pt x="1136650" y="6350000"/>
                    <a:pt x="0" y="5213350"/>
                    <a:pt x="0" y="3810000"/>
                  </a:cubicBezTo>
                  <a:lnTo>
                    <a:pt x="0" y="2540000"/>
                  </a:lnTo>
                  <a:cubicBezTo>
                    <a:pt x="0" y="1136650"/>
                    <a:pt x="1136650" y="0"/>
                    <a:pt x="2540000" y="0"/>
                  </a:cubicBezTo>
                  <a:lnTo>
                    <a:pt x="3810000" y="0"/>
                  </a:lnTo>
                  <a:cubicBezTo>
                    <a:pt x="5213350" y="0"/>
                    <a:pt x="6350000" y="1136650"/>
                    <a:pt x="6350000" y="2540000"/>
                  </a:cubicBezTo>
                  <a:lnTo>
                    <a:pt x="6350000" y="3810000"/>
                  </a:lnTo>
                  <a:cubicBezTo>
                    <a:pt x="6350000" y="5213350"/>
                    <a:pt x="5213350" y="6350000"/>
                    <a:pt x="3810000" y="6350000"/>
                  </a:cubicBezTo>
                  <a:close/>
                </a:path>
              </a:pathLst>
            </a:custGeom>
            <a:blipFill>
              <a:blip r:embed="rId6"/>
              <a:stretch>
                <a:fillRect t="-14899" b="-35194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894667" y="1475678"/>
            <a:ext cx="10368923" cy="1081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839"/>
              </a:lnSpc>
            </a:pPr>
            <a:r>
              <a:rPr lang="en-US" sz="9000" dirty="0">
                <a:solidFill>
                  <a:srgbClr val="FFFFFF"/>
                </a:solidFill>
                <a:latin typeface="More Sugar"/>
              </a:rPr>
              <a:t>Opportunities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628903" y="3350963"/>
            <a:ext cx="13163944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GB" sz="4000" b="1" i="0" dirty="0">
                <a:solidFill>
                  <a:schemeClr val="bg1"/>
                </a:solidFill>
                <a:effectLst/>
              </a:rPr>
              <a:t>Emerging Artists: Discover and promote new and emerging talent alongside established acts.</a:t>
            </a:r>
          </a:p>
          <a:p>
            <a:pPr algn="l">
              <a:buFont typeface="+mj-lt"/>
              <a:buAutoNum type="arabicPeriod"/>
            </a:pPr>
            <a:r>
              <a:rPr lang="en-GB" sz="4000" b="1" i="0" dirty="0">
                <a:solidFill>
                  <a:schemeClr val="bg1"/>
                </a:solidFill>
                <a:effectLst/>
              </a:rPr>
              <a:t>Global Expansion: Consider expanding the festival to international locations to reach new markets.</a:t>
            </a:r>
          </a:p>
          <a:p>
            <a:pPr algn="l">
              <a:buFont typeface="+mj-lt"/>
              <a:buAutoNum type="arabicPeriod"/>
            </a:pPr>
            <a:r>
              <a:rPr lang="en-GB" sz="4000" b="1" i="0" dirty="0">
                <a:solidFill>
                  <a:schemeClr val="bg1"/>
                </a:solidFill>
                <a:effectLst/>
              </a:rPr>
              <a:t>Digital Engagement: Create online experiences and live streams to reach a broader, global audience.</a:t>
            </a:r>
          </a:p>
        </p:txBody>
      </p:sp>
      <p:sp>
        <p:nvSpPr>
          <p:cNvPr id="13" name="Freeform 13"/>
          <p:cNvSpPr/>
          <p:nvPr/>
        </p:nvSpPr>
        <p:spPr>
          <a:xfrm rot="-3769150">
            <a:off x="-8279348" y="-99736"/>
            <a:ext cx="14524502" cy="10695315"/>
          </a:xfrm>
          <a:custGeom>
            <a:avLst/>
            <a:gdLst/>
            <a:ahLst/>
            <a:cxnLst/>
            <a:rect l="l" t="t" r="r" b="b"/>
            <a:pathLst>
              <a:path w="14524502" h="10695315">
                <a:moveTo>
                  <a:pt x="0" y="0"/>
                </a:moveTo>
                <a:lnTo>
                  <a:pt x="14524502" y="0"/>
                </a:lnTo>
                <a:lnTo>
                  <a:pt x="14524502" y="10695315"/>
                </a:lnTo>
                <a:lnTo>
                  <a:pt x="0" y="1069531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/>
          <p:nvPr/>
        </p:nvSpPr>
        <p:spPr>
          <a:xfrm>
            <a:off x="555921" y="1088656"/>
            <a:ext cx="1377529" cy="1788105"/>
          </a:xfrm>
          <a:custGeom>
            <a:avLst/>
            <a:gdLst/>
            <a:ahLst/>
            <a:cxnLst/>
            <a:rect l="l" t="t" r="r" b="b"/>
            <a:pathLst>
              <a:path w="1377529" h="1788105">
                <a:moveTo>
                  <a:pt x="0" y="0"/>
                </a:moveTo>
                <a:lnTo>
                  <a:pt x="1377529" y="0"/>
                </a:lnTo>
                <a:lnTo>
                  <a:pt x="1377529" y="1788105"/>
                </a:lnTo>
                <a:lnTo>
                  <a:pt x="0" y="178810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842398" y="7969134"/>
            <a:ext cx="2769512" cy="1107805"/>
          </a:xfrm>
          <a:custGeom>
            <a:avLst/>
            <a:gdLst/>
            <a:ahLst/>
            <a:cxnLst/>
            <a:rect l="l" t="t" r="r" b="b"/>
            <a:pathLst>
              <a:path w="2769512" h="1107805">
                <a:moveTo>
                  <a:pt x="0" y="0"/>
                </a:moveTo>
                <a:lnTo>
                  <a:pt x="2769512" y="0"/>
                </a:lnTo>
                <a:lnTo>
                  <a:pt x="2769512" y="1107805"/>
                </a:lnTo>
                <a:lnTo>
                  <a:pt x="0" y="110780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 rot="1044554">
            <a:off x="13661839" y="1824436"/>
            <a:ext cx="3021645" cy="988902"/>
          </a:xfrm>
          <a:custGeom>
            <a:avLst/>
            <a:gdLst/>
            <a:ahLst/>
            <a:cxnLst/>
            <a:rect l="l" t="t" r="r" b="b"/>
            <a:pathLst>
              <a:path w="3021645" h="988902">
                <a:moveTo>
                  <a:pt x="0" y="0"/>
                </a:moveTo>
                <a:lnTo>
                  <a:pt x="3021646" y="0"/>
                </a:lnTo>
                <a:lnTo>
                  <a:pt x="3021646" y="988903"/>
                </a:lnTo>
                <a:lnTo>
                  <a:pt x="0" y="98890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Freeform 17"/>
          <p:cNvSpPr/>
          <p:nvPr/>
        </p:nvSpPr>
        <p:spPr>
          <a:xfrm rot="-400072">
            <a:off x="13739993" y="7695510"/>
            <a:ext cx="7038615" cy="5182980"/>
          </a:xfrm>
          <a:custGeom>
            <a:avLst/>
            <a:gdLst/>
            <a:ahLst/>
            <a:cxnLst/>
            <a:rect l="l" t="t" r="r" b="b"/>
            <a:pathLst>
              <a:path w="7038615" h="5182980">
                <a:moveTo>
                  <a:pt x="0" y="0"/>
                </a:moveTo>
                <a:lnTo>
                  <a:pt x="7038614" y="0"/>
                </a:lnTo>
                <a:lnTo>
                  <a:pt x="7038614" y="5182980"/>
                </a:lnTo>
                <a:lnTo>
                  <a:pt x="0" y="518298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067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D2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4395692">
            <a:off x="12053664" y="552761"/>
            <a:ext cx="12468673" cy="9181477"/>
          </a:xfrm>
          <a:custGeom>
            <a:avLst/>
            <a:gdLst/>
            <a:ahLst/>
            <a:cxnLst/>
            <a:rect l="l" t="t" r="r" b="b"/>
            <a:pathLst>
              <a:path w="12468673" h="9181477">
                <a:moveTo>
                  <a:pt x="0" y="0"/>
                </a:moveTo>
                <a:lnTo>
                  <a:pt x="12468672" y="0"/>
                </a:lnTo>
                <a:lnTo>
                  <a:pt x="12468672" y="9181478"/>
                </a:lnTo>
                <a:lnTo>
                  <a:pt x="0" y="91814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5400000">
            <a:off x="13725615" y="3086100"/>
            <a:ext cx="8229600" cy="4114800"/>
          </a:xfrm>
          <a:custGeom>
            <a:avLst/>
            <a:gdLst/>
            <a:ahLst/>
            <a:cxnLst/>
            <a:rect l="l" t="t" r="r" b="b"/>
            <a:pathLst>
              <a:path w="8229600" h="4114800">
                <a:moveTo>
                  <a:pt x="0" y="0"/>
                </a:moveTo>
                <a:lnTo>
                  <a:pt x="8229600" y="0"/>
                </a:lnTo>
                <a:lnTo>
                  <a:pt x="82296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887BB0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5008137" y="4569224"/>
            <a:ext cx="3310685" cy="3310685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810000" y="6350000"/>
                  </a:moveTo>
                  <a:lnTo>
                    <a:pt x="2540000" y="6350000"/>
                  </a:lnTo>
                  <a:cubicBezTo>
                    <a:pt x="1136650" y="6350000"/>
                    <a:pt x="0" y="5213350"/>
                    <a:pt x="0" y="3810000"/>
                  </a:cubicBezTo>
                  <a:lnTo>
                    <a:pt x="0" y="2540000"/>
                  </a:lnTo>
                  <a:cubicBezTo>
                    <a:pt x="0" y="1136650"/>
                    <a:pt x="1136650" y="0"/>
                    <a:pt x="2540000" y="0"/>
                  </a:cubicBezTo>
                  <a:lnTo>
                    <a:pt x="3810000" y="0"/>
                  </a:lnTo>
                  <a:cubicBezTo>
                    <a:pt x="5213350" y="0"/>
                    <a:pt x="6350000" y="1136650"/>
                    <a:pt x="6350000" y="2540000"/>
                  </a:cubicBezTo>
                  <a:lnTo>
                    <a:pt x="6350000" y="3810000"/>
                  </a:lnTo>
                  <a:cubicBezTo>
                    <a:pt x="6350000" y="5213350"/>
                    <a:pt x="5213350" y="6350000"/>
                    <a:pt x="3810000" y="6350000"/>
                  </a:cubicBezTo>
                  <a:close/>
                </a:path>
              </a:pathLst>
            </a:custGeom>
            <a:blipFill>
              <a:blip r:embed="rId6"/>
              <a:stretch>
                <a:fillRect t="-14899" b="-35194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894667" y="1475678"/>
            <a:ext cx="10368923" cy="1081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839"/>
              </a:lnSpc>
            </a:pPr>
            <a:r>
              <a:rPr lang="en-US" sz="9000" dirty="0">
                <a:solidFill>
                  <a:srgbClr val="FFFFFF"/>
                </a:solidFill>
                <a:latin typeface="More Sugar"/>
              </a:rPr>
              <a:t>Opportunities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628903" y="3350963"/>
            <a:ext cx="13163944" cy="4924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GB" sz="4000" b="1" i="0" dirty="0">
                <a:solidFill>
                  <a:schemeClr val="bg1"/>
                </a:solidFill>
                <a:effectLst/>
              </a:rPr>
              <a:t>4. Interactive Elements: Introduce interactive and immersive experiences like virtual reality zones.</a:t>
            </a:r>
          </a:p>
          <a:p>
            <a:pPr algn="l"/>
            <a:r>
              <a:rPr lang="en-GB" sz="4000" b="1" i="0" dirty="0">
                <a:solidFill>
                  <a:schemeClr val="bg1"/>
                </a:solidFill>
                <a:effectLst/>
              </a:rPr>
              <a:t>5. Sustainable Practices: Embrace sustainability and eco-friendly practices to align with growing environmental concerns.</a:t>
            </a:r>
          </a:p>
          <a:p>
            <a:pPr algn="l"/>
            <a:r>
              <a:rPr lang="en-GB" sz="4000" b="1" i="0" dirty="0">
                <a:solidFill>
                  <a:schemeClr val="bg1"/>
                </a:solidFill>
                <a:effectLst/>
              </a:rPr>
              <a:t>6. Collaborations: Partner with local businesses and influencers to enhance the festival experience and draw more attendees.</a:t>
            </a:r>
            <a:endParaRPr lang="en-GB" sz="40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3" name="Freeform 13"/>
          <p:cNvSpPr/>
          <p:nvPr/>
        </p:nvSpPr>
        <p:spPr>
          <a:xfrm rot="-3769150">
            <a:off x="-8279348" y="-99736"/>
            <a:ext cx="14524502" cy="10695315"/>
          </a:xfrm>
          <a:custGeom>
            <a:avLst/>
            <a:gdLst/>
            <a:ahLst/>
            <a:cxnLst/>
            <a:rect l="l" t="t" r="r" b="b"/>
            <a:pathLst>
              <a:path w="14524502" h="10695315">
                <a:moveTo>
                  <a:pt x="0" y="0"/>
                </a:moveTo>
                <a:lnTo>
                  <a:pt x="14524502" y="0"/>
                </a:lnTo>
                <a:lnTo>
                  <a:pt x="14524502" y="10695315"/>
                </a:lnTo>
                <a:lnTo>
                  <a:pt x="0" y="1069531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/>
          <p:nvPr/>
        </p:nvSpPr>
        <p:spPr>
          <a:xfrm>
            <a:off x="555921" y="1088656"/>
            <a:ext cx="1377529" cy="1788105"/>
          </a:xfrm>
          <a:custGeom>
            <a:avLst/>
            <a:gdLst/>
            <a:ahLst/>
            <a:cxnLst/>
            <a:rect l="l" t="t" r="r" b="b"/>
            <a:pathLst>
              <a:path w="1377529" h="1788105">
                <a:moveTo>
                  <a:pt x="0" y="0"/>
                </a:moveTo>
                <a:lnTo>
                  <a:pt x="1377529" y="0"/>
                </a:lnTo>
                <a:lnTo>
                  <a:pt x="1377529" y="1788105"/>
                </a:lnTo>
                <a:lnTo>
                  <a:pt x="0" y="178810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842398" y="7969134"/>
            <a:ext cx="2769512" cy="1107805"/>
          </a:xfrm>
          <a:custGeom>
            <a:avLst/>
            <a:gdLst/>
            <a:ahLst/>
            <a:cxnLst/>
            <a:rect l="l" t="t" r="r" b="b"/>
            <a:pathLst>
              <a:path w="2769512" h="1107805">
                <a:moveTo>
                  <a:pt x="0" y="0"/>
                </a:moveTo>
                <a:lnTo>
                  <a:pt x="2769512" y="0"/>
                </a:lnTo>
                <a:lnTo>
                  <a:pt x="2769512" y="1107805"/>
                </a:lnTo>
                <a:lnTo>
                  <a:pt x="0" y="110780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 rot="1044554">
            <a:off x="13661839" y="1824436"/>
            <a:ext cx="3021645" cy="988902"/>
          </a:xfrm>
          <a:custGeom>
            <a:avLst/>
            <a:gdLst/>
            <a:ahLst/>
            <a:cxnLst/>
            <a:rect l="l" t="t" r="r" b="b"/>
            <a:pathLst>
              <a:path w="3021645" h="988902">
                <a:moveTo>
                  <a:pt x="0" y="0"/>
                </a:moveTo>
                <a:lnTo>
                  <a:pt x="3021646" y="0"/>
                </a:lnTo>
                <a:lnTo>
                  <a:pt x="3021646" y="988903"/>
                </a:lnTo>
                <a:lnTo>
                  <a:pt x="0" y="98890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Freeform 17"/>
          <p:cNvSpPr/>
          <p:nvPr/>
        </p:nvSpPr>
        <p:spPr>
          <a:xfrm rot="-400072">
            <a:off x="13739993" y="7695510"/>
            <a:ext cx="7038615" cy="5182980"/>
          </a:xfrm>
          <a:custGeom>
            <a:avLst/>
            <a:gdLst/>
            <a:ahLst/>
            <a:cxnLst/>
            <a:rect l="l" t="t" r="r" b="b"/>
            <a:pathLst>
              <a:path w="7038615" h="5182980">
                <a:moveTo>
                  <a:pt x="0" y="0"/>
                </a:moveTo>
                <a:lnTo>
                  <a:pt x="7038614" y="0"/>
                </a:lnTo>
                <a:lnTo>
                  <a:pt x="7038614" y="5182980"/>
                </a:lnTo>
                <a:lnTo>
                  <a:pt x="0" y="518298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040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519</Words>
  <Application>Microsoft Office PowerPoint</Application>
  <PresentationFormat>Custom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Arial</vt:lpstr>
      <vt:lpstr>Balsamiq Sans</vt:lpstr>
      <vt:lpstr>More Sugar</vt:lpstr>
      <vt:lpstr>Balsamiq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and Tosca Playful Group Project Presentation</dc:title>
  <cp:lastModifiedBy>gauri sharma</cp:lastModifiedBy>
  <cp:revision>6</cp:revision>
  <dcterms:created xsi:type="dcterms:W3CDTF">2006-08-16T00:00:00Z</dcterms:created>
  <dcterms:modified xsi:type="dcterms:W3CDTF">2023-10-31T07:17:19Z</dcterms:modified>
  <dc:identifier>DAFyweLLeJo</dc:identifier>
</cp:coreProperties>
</file>