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rittany" charset="1" panose="00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06006" y="4718954"/>
            <a:ext cx="14275988" cy="1870076"/>
          </a:xfrm>
          <a:prstGeom prst="rect">
            <a:avLst/>
          </a:prstGeom>
        </p:spPr>
        <p:txBody>
          <a:bodyPr anchor="t" rtlCol="false" tIns="0" lIns="0" bIns="0" rIns="0">
            <a:spAutoFit/>
          </a:bodyPr>
          <a:lstStyle/>
          <a:p>
            <a:pPr algn="ctr">
              <a:lnSpc>
                <a:spcPts val="14000"/>
              </a:lnSpc>
            </a:pPr>
            <a:r>
              <a:rPr lang="en-US" sz="14000">
                <a:solidFill>
                  <a:srgbClr val="000000"/>
                </a:solidFill>
                <a:latin typeface="Montserrat Classic Bold"/>
              </a:rPr>
              <a:t>PORTFOLIO</a:t>
            </a:r>
          </a:p>
        </p:txBody>
      </p:sp>
      <p:grpSp>
        <p:nvGrpSpPr>
          <p:cNvPr name="Group 3" id="3"/>
          <p:cNvGrpSpPr/>
          <p:nvPr/>
        </p:nvGrpSpPr>
        <p:grpSpPr>
          <a:xfrm rot="0">
            <a:off x="2554368" y="2705199"/>
            <a:ext cx="5469649" cy="5469649"/>
            <a:chOff x="0" y="0"/>
            <a:chExt cx="812800" cy="812800"/>
          </a:xfrm>
        </p:grpSpPr>
        <p:sp>
          <p:nvSpPr>
            <p:cNvPr name="Freeform 4" id="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6E3"/>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363172" y="4718954"/>
            <a:ext cx="11561656" cy="1870076"/>
          </a:xfrm>
          <a:prstGeom prst="rect">
            <a:avLst/>
          </a:prstGeom>
        </p:spPr>
        <p:txBody>
          <a:bodyPr anchor="t" rtlCol="false" tIns="0" lIns="0" bIns="0" rIns="0">
            <a:spAutoFit/>
          </a:bodyPr>
          <a:lstStyle/>
          <a:p>
            <a:pPr algn="ctr">
              <a:lnSpc>
                <a:spcPts val="14000"/>
              </a:lnSpc>
            </a:pPr>
            <a:r>
              <a:rPr lang="en-US" sz="14000">
                <a:solidFill>
                  <a:srgbClr val="000000"/>
                </a:solidFill>
                <a:latin typeface="Montserrat Classic Bold"/>
              </a:rPr>
              <a:t>PORTFOLIO</a:t>
            </a:r>
          </a:p>
        </p:txBody>
      </p:sp>
      <p:sp>
        <p:nvSpPr>
          <p:cNvPr name="TextBox 7" id="7"/>
          <p:cNvSpPr txBox="true"/>
          <p:nvPr/>
        </p:nvSpPr>
        <p:spPr>
          <a:xfrm rot="0">
            <a:off x="5932271" y="6895016"/>
            <a:ext cx="6423458" cy="422275"/>
          </a:xfrm>
          <a:prstGeom prst="rect">
            <a:avLst/>
          </a:prstGeom>
        </p:spPr>
        <p:txBody>
          <a:bodyPr anchor="t" rtlCol="false" tIns="0" lIns="0" bIns="0" rIns="0">
            <a:spAutoFit/>
          </a:bodyPr>
          <a:lstStyle/>
          <a:p>
            <a:pPr algn="ctr">
              <a:lnSpc>
                <a:spcPts val="3499"/>
              </a:lnSpc>
            </a:pPr>
            <a:r>
              <a:rPr lang="en-US" sz="2499" spc="124">
                <a:solidFill>
                  <a:srgbClr val="000000"/>
                </a:solidFill>
                <a:latin typeface="Montserrat Classic"/>
              </a:rPr>
              <a:t>GAURI SHEDGE</a:t>
            </a:r>
          </a:p>
        </p:txBody>
      </p:sp>
      <p:sp>
        <p:nvSpPr>
          <p:cNvPr name="TextBox 8" id="8"/>
          <p:cNvSpPr txBox="true"/>
          <p:nvPr/>
        </p:nvSpPr>
        <p:spPr>
          <a:xfrm rot="0">
            <a:off x="1595435" y="8729796"/>
            <a:ext cx="4865095" cy="339725"/>
          </a:xfrm>
          <a:prstGeom prst="rect">
            <a:avLst/>
          </a:prstGeom>
        </p:spPr>
        <p:txBody>
          <a:bodyPr anchor="t" rtlCol="false" tIns="0" lIns="0" bIns="0" rIns="0">
            <a:spAutoFit/>
          </a:bodyPr>
          <a:lstStyle/>
          <a:p>
            <a:pPr>
              <a:lnSpc>
                <a:spcPts val="2799"/>
              </a:lnSpc>
            </a:pPr>
            <a:r>
              <a:rPr lang="en-US" sz="1999">
                <a:solidFill>
                  <a:srgbClr val="000000"/>
                </a:solidFill>
                <a:latin typeface="Montserrat Classic"/>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51" y="0"/>
            <a:ext cx="12504579" cy="10839793"/>
            <a:chOff x="0" y="0"/>
            <a:chExt cx="3293387" cy="2854925"/>
          </a:xfrm>
        </p:grpSpPr>
        <p:sp>
          <p:nvSpPr>
            <p:cNvPr name="Freeform 3" id="3"/>
            <p:cNvSpPr/>
            <p:nvPr/>
          </p:nvSpPr>
          <p:spPr>
            <a:xfrm flipH="false" flipV="false" rot="0">
              <a:off x="0" y="0"/>
              <a:ext cx="3293387" cy="2854925"/>
            </a:xfrm>
            <a:custGeom>
              <a:avLst/>
              <a:gdLst/>
              <a:ahLst/>
              <a:cxnLst/>
              <a:rect r="r" b="b" t="t" l="l"/>
              <a:pathLst>
                <a:path h="2854925" w="3293387">
                  <a:moveTo>
                    <a:pt x="0" y="0"/>
                  </a:moveTo>
                  <a:lnTo>
                    <a:pt x="3293387" y="0"/>
                  </a:lnTo>
                  <a:lnTo>
                    <a:pt x="3293387" y="2854925"/>
                  </a:lnTo>
                  <a:lnTo>
                    <a:pt x="0" y="2854925"/>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346247" y="348446"/>
            <a:ext cx="4169628" cy="8268504"/>
            <a:chOff x="0" y="0"/>
            <a:chExt cx="5559505" cy="11024672"/>
          </a:xfrm>
        </p:grpSpPr>
        <p:pic>
          <p:nvPicPr>
            <p:cNvPr name="Picture 6" id="6"/>
            <p:cNvPicPr>
              <a:picLocks noChangeAspect="true"/>
            </p:cNvPicPr>
            <p:nvPr/>
          </p:nvPicPr>
          <p:blipFill>
            <a:blip r:embed="rId2"/>
            <a:srcRect l="0" t="571" r="0" b="571"/>
            <a:stretch>
              <a:fillRect/>
            </a:stretch>
          </p:blipFill>
          <p:spPr>
            <a:xfrm flipH="false" flipV="false">
              <a:off x="0" y="0"/>
              <a:ext cx="5559505" cy="11024672"/>
            </a:xfrm>
            <a:prstGeom prst="rect">
              <a:avLst/>
            </a:prstGeom>
          </p:spPr>
        </p:pic>
      </p:grpSp>
      <p:grpSp>
        <p:nvGrpSpPr>
          <p:cNvPr name="Group 7" id="7"/>
          <p:cNvGrpSpPr/>
          <p:nvPr/>
        </p:nvGrpSpPr>
        <p:grpSpPr>
          <a:xfrm rot="0">
            <a:off x="11531600" y="8616950"/>
            <a:ext cx="6756400" cy="1282700"/>
            <a:chOff x="0" y="0"/>
            <a:chExt cx="1779463" cy="337830"/>
          </a:xfrm>
        </p:grpSpPr>
        <p:sp>
          <p:nvSpPr>
            <p:cNvPr name="Freeform 8" id="8"/>
            <p:cNvSpPr/>
            <p:nvPr/>
          </p:nvSpPr>
          <p:spPr>
            <a:xfrm flipH="false" flipV="false" rot="0">
              <a:off x="0" y="0"/>
              <a:ext cx="1779463" cy="337830"/>
            </a:xfrm>
            <a:custGeom>
              <a:avLst/>
              <a:gdLst/>
              <a:ahLst/>
              <a:cxnLst/>
              <a:rect r="r" b="b" t="t" l="l"/>
              <a:pathLst>
                <a:path h="337830" w="1779463">
                  <a:moveTo>
                    <a:pt x="0" y="0"/>
                  </a:moveTo>
                  <a:lnTo>
                    <a:pt x="1779463" y="0"/>
                  </a:lnTo>
                  <a:lnTo>
                    <a:pt x="1779463" y="337830"/>
                  </a:lnTo>
                  <a:lnTo>
                    <a:pt x="0" y="337830"/>
                  </a:lnTo>
                  <a:close/>
                </a:path>
              </a:pathLst>
            </a:custGeom>
            <a:solidFill>
              <a:srgbClr val="FFF6E3">
                <a:alpha val="74902"/>
              </a:srgbClr>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2681546" y="8616950"/>
            <a:ext cx="5499031" cy="953560"/>
            <a:chOff x="0" y="0"/>
            <a:chExt cx="7332041" cy="1271413"/>
          </a:xfrm>
        </p:grpSpPr>
        <p:sp>
          <p:nvSpPr>
            <p:cNvPr name="TextBox 11" id="11"/>
            <p:cNvSpPr txBox="true"/>
            <p:nvPr/>
          </p:nvSpPr>
          <p:spPr>
            <a:xfrm rot="0">
              <a:off x="0" y="724255"/>
              <a:ext cx="7332041" cy="547158"/>
            </a:xfrm>
            <a:prstGeom prst="rect">
              <a:avLst/>
            </a:prstGeom>
          </p:spPr>
          <p:txBody>
            <a:bodyPr anchor="t" rtlCol="false" tIns="0" lIns="0" bIns="0" rIns="0">
              <a:spAutoFit/>
            </a:bodyPr>
            <a:lstStyle/>
            <a:p>
              <a:pPr algn="ctr">
                <a:lnSpc>
                  <a:spcPts val="3499"/>
                </a:lnSpc>
              </a:pPr>
              <a:r>
                <a:rPr lang="en-US" sz="2499">
                  <a:solidFill>
                    <a:srgbClr val="000000"/>
                  </a:solidFill>
                  <a:latin typeface="Montserrat Classic"/>
                </a:rPr>
                <a:t>Computer Science Engineere</a:t>
              </a:r>
            </a:p>
          </p:txBody>
        </p:sp>
        <p:sp>
          <p:nvSpPr>
            <p:cNvPr name="TextBox 12" id="12"/>
            <p:cNvSpPr txBox="true"/>
            <p:nvPr/>
          </p:nvSpPr>
          <p:spPr>
            <a:xfrm rot="0">
              <a:off x="0" y="-76200"/>
              <a:ext cx="7332041" cy="783167"/>
            </a:xfrm>
            <a:prstGeom prst="rect">
              <a:avLst/>
            </a:prstGeom>
          </p:spPr>
          <p:txBody>
            <a:bodyPr anchor="t" rtlCol="false" tIns="0" lIns="0" bIns="0" rIns="0">
              <a:spAutoFit/>
            </a:bodyPr>
            <a:lstStyle/>
            <a:p>
              <a:pPr algn="ctr">
                <a:lnSpc>
                  <a:spcPts val="4900"/>
                </a:lnSpc>
              </a:pPr>
              <a:r>
                <a:rPr lang="en-US" sz="3500">
                  <a:solidFill>
                    <a:srgbClr val="000000"/>
                  </a:solidFill>
                  <a:latin typeface="Montserrat Classic Bold"/>
                </a:rPr>
                <a:t>GAURI SHEDGE</a:t>
              </a:r>
            </a:p>
          </p:txBody>
        </p:sp>
      </p:grpSp>
      <p:sp>
        <p:nvSpPr>
          <p:cNvPr name="TextBox 13" id="13"/>
          <p:cNvSpPr txBox="true"/>
          <p:nvPr/>
        </p:nvSpPr>
        <p:spPr>
          <a:xfrm rot="0">
            <a:off x="6234739" y="489122"/>
            <a:ext cx="5653707" cy="955329"/>
          </a:xfrm>
          <a:prstGeom prst="rect">
            <a:avLst/>
          </a:prstGeom>
        </p:spPr>
        <p:txBody>
          <a:bodyPr anchor="t" rtlCol="false" tIns="0" lIns="0" bIns="0" rIns="0">
            <a:spAutoFit/>
          </a:bodyPr>
          <a:lstStyle/>
          <a:p>
            <a:pPr>
              <a:lnSpc>
                <a:spcPts val="7118"/>
              </a:lnSpc>
            </a:pPr>
            <a:r>
              <a:rPr lang="en-US" sz="7118">
                <a:solidFill>
                  <a:srgbClr val="000000"/>
                </a:solidFill>
                <a:latin typeface="Montserrat Classic Bold"/>
              </a:rPr>
              <a:t>ABOUT ME</a:t>
            </a:r>
          </a:p>
        </p:txBody>
      </p:sp>
      <p:sp>
        <p:nvSpPr>
          <p:cNvPr name="TextBox 14" id="14"/>
          <p:cNvSpPr txBox="true"/>
          <p:nvPr/>
        </p:nvSpPr>
        <p:spPr>
          <a:xfrm rot="0">
            <a:off x="235725" y="2225347"/>
            <a:ext cx="11998028" cy="7530234"/>
          </a:xfrm>
          <a:prstGeom prst="rect">
            <a:avLst/>
          </a:prstGeom>
        </p:spPr>
        <p:txBody>
          <a:bodyPr anchor="t" rtlCol="false" tIns="0" lIns="0" bIns="0" rIns="0">
            <a:spAutoFit/>
          </a:bodyPr>
          <a:lstStyle/>
          <a:p>
            <a:pPr>
              <a:lnSpc>
                <a:spcPts val="3372"/>
              </a:lnSpc>
            </a:pPr>
            <a:r>
              <a:rPr lang="en-US" sz="2409">
                <a:solidFill>
                  <a:srgbClr val="000000"/>
                </a:solidFill>
                <a:latin typeface="Montserrat Classic"/>
              </a:rPr>
              <a:t>Greetings! My name is Gauri Babasaheb Shedge, and I am a resident of the vibrant city of Aurangabad, where I share my life's journey with my loving family. </a:t>
            </a:r>
          </a:p>
          <a:p>
            <a:pPr>
              <a:lnSpc>
                <a:spcPts val="3372"/>
              </a:lnSpc>
            </a:pPr>
          </a:p>
          <a:p>
            <a:pPr>
              <a:lnSpc>
                <a:spcPts val="3372"/>
              </a:lnSpc>
            </a:pPr>
            <a:r>
              <a:rPr lang="en-US" sz="2409">
                <a:solidFill>
                  <a:srgbClr val="000000"/>
                </a:solidFill>
                <a:latin typeface="Montserrat Classic"/>
              </a:rPr>
              <a:t>As for my own path, I am currently in the final year of pursuing a Bachelor's degree in Computer Science, a field that has consistently captured my fascination and curiosity. Throughout my academic journey, </a:t>
            </a:r>
          </a:p>
          <a:p>
            <a:pPr>
              <a:lnSpc>
                <a:spcPts val="3372"/>
              </a:lnSpc>
            </a:pPr>
          </a:p>
          <a:p>
            <a:pPr>
              <a:lnSpc>
                <a:spcPts val="3372"/>
              </a:lnSpc>
            </a:pPr>
            <a:r>
              <a:rPr lang="en-US" sz="2409">
                <a:solidFill>
                  <a:srgbClr val="000000"/>
                </a:solidFill>
                <a:latin typeface="Montserrat Classic"/>
              </a:rPr>
              <a:t>My skill set is diverse and comprehensive, ranging from programming languages such as C, Python, to frontend development and even essential DevOps skills. The fusion of these skills enables me to approach challenges from multiple angles, facilitating effective problem-solving and innovation.</a:t>
            </a:r>
          </a:p>
          <a:p>
            <a:pPr>
              <a:lnSpc>
                <a:spcPts val="3372"/>
              </a:lnSpc>
            </a:pPr>
          </a:p>
          <a:p>
            <a:pPr>
              <a:lnSpc>
                <a:spcPts val="3372"/>
              </a:lnSpc>
            </a:pPr>
            <a:r>
              <a:rPr lang="en-US" sz="2409">
                <a:solidFill>
                  <a:srgbClr val="000000"/>
                </a:solidFill>
                <a:latin typeface="Montserrat Classic"/>
              </a:rPr>
              <a:t>I am an ardent singer with a background in classical music, a pursuit that resonates with my love for rhythm and melody. </a:t>
            </a:r>
            <a:r>
              <a:rPr lang="en-US" sz="2409">
                <a:solidFill>
                  <a:srgbClr val="000000"/>
                </a:solidFill>
                <a:latin typeface="Montserrat Classic"/>
              </a:rPr>
              <a:t>I eagerly anticipate the opportunities that lie ahead, where I can combine my technical prowess, artistic inclinations, and interpersonal skills to make a meaningful impact on the world around me.</a:t>
            </a:r>
          </a:p>
        </p:txBody>
      </p:sp>
      <p:sp>
        <p:nvSpPr>
          <p:cNvPr name="TextBox 15" id="15"/>
          <p:cNvSpPr txBox="true"/>
          <p:nvPr/>
        </p:nvSpPr>
        <p:spPr>
          <a:xfrm rot="0">
            <a:off x="1028700" y="370570"/>
            <a:ext cx="5499443" cy="1192431"/>
          </a:xfrm>
          <a:prstGeom prst="rect">
            <a:avLst/>
          </a:prstGeom>
        </p:spPr>
        <p:txBody>
          <a:bodyPr anchor="t" rtlCol="false" tIns="0" lIns="0" bIns="0" rIns="0">
            <a:spAutoFit/>
          </a:bodyPr>
          <a:lstStyle/>
          <a:p>
            <a:pPr>
              <a:lnSpc>
                <a:spcPts val="9174"/>
              </a:lnSpc>
            </a:pPr>
            <a:r>
              <a:rPr lang="en-US" sz="8654">
                <a:solidFill>
                  <a:srgbClr val="000000"/>
                </a:solidFill>
                <a:latin typeface="Brittany Bold"/>
              </a:rPr>
              <a:t>introducing</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804977" y="723032"/>
            <a:ext cx="8483023" cy="1279449"/>
            <a:chOff x="0" y="0"/>
            <a:chExt cx="2234212" cy="336974"/>
          </a:xfrm>
        </p:grpSpPr>
        <p:sp>
          <p:nvSpPr>
            <p:cNvPr name="Freeform 3" id="3"/>
            <p:cNvSpPr/>
            <p:nvPr/>
          </p:nvSpPr>
          <p:spPr>
            <a:xfrm flipH="false" flipV="false" rot="0">
              <a:off x="0" y="0"/>
              <a:ext cx="2234212" cy="336974"/>
            </a:xfrm>
            <a:custGeom>
              <a:avLst/>
              <a:gdLst/>
              <a:ahLst/>
              <a:cxnLst/>
              <a:rect r="r" b="b" t="t" l="l"/>
              <a:pathLst>
                <a:path h="336974" w="2234212">
                  <a:moveTo>
                    <a:pt x="0" y="0"/>
                  </a:moveTo>
                  <a:lnTo>
                    <a:pt x="2234212" y="0"/>
                  </a:lnTo>
                  <a:lnTo>
                    <a:pt x="2234212" y="336974"/>
                  </a:lnTo>
                  <a:lnTo>
                    <a:pt x="0" y="336974"/>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804977" y="5953315"/>
            <a:ext cx="8483023" cy="1279449"/>
            <a:chOff x="0" y="0"/>
            <a:chExt cx="2234212" cy="336974"/>
          </a:xfrm>
        </p:grpSpPr>
        <p:sp>
          <p:nvSpPr>
            <p:cNvPr name="Freeform 6" id="6"/>
            <p:cNvSpPr/>
            <p:nvPr/>
          </p:nvSpPr>
          <p:spPr>
            <a:xfrm flipH="false" flipV="false" rot="0">
              <a:off x="0" y="0"/>
              <a:ext cx="2234212" cy="336974"/>
            </a:xfrm>
            <a:custGeom>
              <a:avLst/>
              <a:gdLst/>
              <a:ahLst/>
              <a:cxnLst/>
              <a:rect r="r" b="b" t="t" l="l"/>
              <a:pathLst>
                <a:path h="336974" w="2234212">
                  <a:moveTo>
                    <a:pt x="0" y="0"/>
                  </a:moveTo>
                  <a:lnTo>
                    <a:pt x="2234212" y="0"/>
                  </a:lnTo>
                  <a:lnTo>
                    <a:pt x="2234212" y="336974"/>
                  </a:lnTo>
                  <a:lnTo>
                    <a:pt x="0" y="336974"/>
                  </a:lnTo>
                  <a:close/>
                </a:path>
              </a:pathLst>
            </a:custGeom>
            <a:solidFill>
              <a:srgbClr val="FFF6E3"/>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328504" y="800781"/>
            <a:ext cx="7435970" cy="1057275"/>
          </a:xfrm>
          <a:prstGeom prst="rect">
            <a:avLst/>
          </a:prstGeom>
        </p:spPr>
        <p:txBody>
          <a:bodyPr anchor="t" rtlCol="false" tIns="0" lIns="0" bIns="0" rIns="0">
            <a:spAutoFit/>
          </a:bodyPr>
          <a:lstStyle/>
          <a:p>
            <a:pPr>
              <a:lnSpc>
                <a:spcPts val="4200"/>
              </a:lnSpc>
            </a:pPr>
            <a:r>
              <a:rPr lang="en-US" sz="3000">
                <a:solidFill>
                  <a:srgbClr val="000000"/>
                </a:solidFill>
                <a:latin typeface="Montserrat Classic Bold"/>
              </a:rPr>
              <a:t>2005-2017</a:t>
            </a:r>
          </a:p>
          <a:p>
            <a:pPr algn="l" marL="0" indent="0" lvl="1">
              <a:lnSpc>
                <a:spcPts val="4200"/>
              </a:lnSpc>
            </a:pPr>
            <a:r>
              <a:rPr lang="en-US" sz="3000">
                <a:solidFill>
                  <a:srgbClr val="000000"/>
                </a:solidFill>
                <a:latin typeface="Montserrat Classic"/>
              </a:rPr>
              <a:t>10th</a:t>
            </a:r>
          </a:p>
        </p:txBody>
      </p:sp>
      <p:sp>
        <p:nvSpPr>
          <p:cNvPr name="TextBox 9" id="9"/>
          <p:cNvSpPr txBox="true"/>
          <p:nvPr/>
        </p:nvSpPr>
        <p:spPr>
          <a:xfrm rot="0">
            <a:off x="10007594" y="2113029"/>
            <a:ext cx="7756879" cy="497840"/>
          </a:xfrm>
          <a:prstGeom prst="rect">
            <a:avLst/>
          </a:prstGeom>
        </p:spPr>
        <p:txBody>
          <a:bodyPr anchor="t" rtlCol="false" tIns="0" lIns="0" bIns="0" rIns="0">
            <a:spAutoFit/>
          </a:bodyPr>
          <a:lstStyle/>
          <a:p>
            <a:pPr algn="l" marL="0" indent="0" lvl="0">
              <a:lnSpc>
                <a:spcPts val="4059"/>
              </a:lnSpc>
            </a:pPr>
            <a:r>
              <a:rPr lang="en-US" sz="2899">
                <a:solidFill>
                  <a:srgbClr val="000000"/>
                </a:solidFill>
                <a:latin typeface="Montserrat Classic"/>
              </a:rPr>
              <a:t>Shri Sharada Mandir Girls High School</a:t>
            </a:r>
          </a:p>
        </p:txBody>
      </p:sp>
      <p:sp>
        <p:nvSpPr>
          <p:cNvPr name="TextBox 10" id="10"/>
          <p:cNvSpPr txBox="true"/>
          <p:nvPr/>
        </p:nvSpPr>
        <p:spPr>
          <a:xfrm rot="0">
            <a:off x="10328504" y="6031065"/>
            <a:ext cx="5461697" cy="1057275"/>
          </a:xfrm>
          <a:prstGeom prst="rect">
            <a:avLst/>
          </a:prstGeom>
        </p:spPr>
        <p:txBody>
          <a:bodyPr anchor="t" rtlCol="false" tIns="0" lIns="0" bIns="0" rIns="0">
            <a:spAutoFit/>
          </a:bodyPr>
          <a:lstStyle/>
          <a:p>
            <a:pPr>
              <a:lnSpc>
                <a:spcPts val="4200"/>
              </a:lnSpc>
            </a:pPr>
            <a:r>
              <a:rPr lang="en-US" sz="3000">
                <a:solidFill>
                  <a:srgbClr val="000000"/>
                </a:solidFill>
                <a:latin typeface="Montserrat Classic Bold"/>
              </a:rPr>
              <a:t>2020-2024</a:t>
            </a:r>
          </a:p>
          <a:p>
            <a:pPr algn="l" marL="0" indent="0" lvl="1">
              <a:lnSpc>
                <a:spcPts val="4200"/>
              </a:lnSpc>
            </a:pPr>
            <a:r>
              <a:rPr lang="en-US" sz="3000">
                <a:solidFill>
                  <a:srgbClr val="000000"/>
                </a:solidFill>
                <a:latin typeface="Montserrat Classic"/>
              </a:rPr>
              <a:t>Btech computer science</a:t>
            </a:r>
          </a:p>
        </p:txBody>
      </p:sp>
      <p:sp>
        <p:nvSpPr>
          <p:cNvPr name="TextBox 11" id="11"/>
          <p:cNvSpPr txBox="true"/>
          <p:nvPr/>
        </p:nvSpPr>
        <p:spPr>
          <a:xfrm rot="0">
            <a:off x="10007594" y="7594714"/>
            <a:ext cx="8945627" cy="481330"/>
          </a:xfrm>
          <a:prstGeom prst="rect">
            <a:avLst/>
          </a:prstGeom>
        </p:spPr>
        <p:txBody>
          <a:bodyPr anchor="t" rtlCol="false" tIns="0" lIns="0" bIns="0" rIns="0">
            <a:spAutoFit/>
          </a:bodyPr>
          <a:lstStyle/>
          <a:p>
            <a:pPr algn="l" marL="0" indent="0" lvl="0">
              <a:lnSpc>
                <a:spcPts val="3919"/>
              </a:lnSpc>
            </a:pPr>
            <a:r>
              <a:rPr lang="en-US" sz="2799">
                <a:solidFill>
                  <a:srgbClr val="000000"/>
                </a:solidFill>
                <a:latin typeface="Montserrat Classic"/>
              </a:rPr>
              <a:t>MGM'S Jawaharlal Nehru Engineering College</a:t>
            </a:r>
          </a:p>
        </p:txBody>
      </p:sp>
      <p:grpSp>
        <p:nvGrpSpPr>
          <p:cNvPr name="Group 12" id="12"/>
          <p:cNvGrpSpPr/>
          <p:nvPr/>
        </p:nvGrpSpPr>
        <p:grpSpPr>
          <a:xfrm rot="0">
            <a:off x="0" y="0"/>
            <a:ext cx="8535829" cy="10627180"/>
            <a:chOff x="0" y="0"/>
            <a:chExt cx="2248119" cy="2798928"/>
          </a:xfrm>
        </p:grpSpPr>
        <p:sp>
          <p:nvSpPr>
            <p:cNvPr name="Freeform 13" id="13"/>
            <p:cNvSpPr/>
            <p:nvPr/>
          </p:nvSpPr>
          <p:spPr>
            <a:xfrm flipH="false" flipV="false" rot="0">
              <a:off x="0" y="0"/>
              <a:ext cx="2248119" cy="2798928"/>
            </a:xfrm>
            <a:custGeom>
              <a:avLst/>
              <a:gdLst/>
              <a:ahLst/>
              <a:cxnLst/>
              <a:rect r="r" b="b" t="t" l="l"/>
              <a:pathLst>
                <a:path h="2798928" w="2248119">
                  <a:moveTo>
                    <a:pt x="0" y="0"/>
                  </a:moveTo>
                  <a:lnTo>
                    <a:pt x="2248119" y="0"/>
                  </a:lnTo>
                  <a:lnTo>
                    <a:pt x="2248119" y="2798928"/>
                  </a:lnTo>
                  <a:lnTo>
                    <a:pt x="0" y="2798928"/>
                  </a:lnTo>
                  <a:close/>
                </a:path>
              </a:pathLst>
            </a:custGeom>
            <a:solidFill>
              <a:srgbClr val="FFF6E3"/>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532954" y="4130062"/>
            <a:ext cx="7469921" cy="1183529"/>
          </a:xfrm>
          <a:prstGeom prst="rect">
            <a:avLst/>
          </a:prstGeom>
        </p:spPr>
        <p:txBody>
          <a:bodyPr anchor="t" rtlCol="false" tIns="0" lIns="0" bIns="0" rIns="0">
            <a:spAutoFit/>
          </a:bodyPr>
          <a:lstStyle/>
          <a:p>
            <a:pPr algn="ctr">
              <a:lnSpc>
                <a:spcPts val="9280"/>
              </a:lnSpc>
            </a:pPr>
            <a:r>
              <a:rPr lang="en-US" sz="8000" spc="376">
                <a:solidFill>
                  <a:srgbClr val="000000"/>
                </a:solidFill>
                <a:latin typeface="Montserrat Classic Bold"/>
              </a:rPr>
              <a:t>EDUCATION</a:t>
            </a:r>
          </a:p>
        </p:txBody>
      </p:sp>
      <p:grpSp>
        <p:nvGrpSpPr>
          <p:cNvPr name="Group 16" id="16"/>
          <p:cNvGrpSpPr/>
          <p:nvPr/>
        </p:nvGrpSpPr>
        <p:grpSpPr>
          <a:xfrm rot="0">
            <a:off x="9804977" y="3329291"/>
            <a:ext cx="8483023" cy="1279449"/>
            <a:chOff x="0" y="0"/>
            <a:chExt cx="2234212" cy="336974"/>
          </a:xfrm>
        </p:grpSpPr>
        <p:sp>
          <p:nvSpPr>
            <p:cNvPr name="Freeform 17" id="17"/>
            <p:cNvSpPr/>
            <p:nvPr/>
          </p:nvSpPr>
          <p:spPr>
            <a:xfrm flipH="false" flipV="false" rot="0">
              <a:off x="0" y="0"/>
              <a:ext cx="2234212" cy="336974"/>
            </a:xfrm>
            <a:custGeom>
              <a:avLst/>
              <a:gdLst/>
              <a:ahLst/>
              <a:cxnLst/>
              <a:rect r="r" b="b" t="t" l="l"/>
              <a:pathLst>
                <a:path h="336974" w="2234212">
                  <a:moveTo>
                    <a:pt x="0" y="0"/>
                  </a:moveTo>
                  <a:lnTo>
                    <a:pt x="2234212" y="0"/>
                  </a:lnTo>
                  <a:lnTo>
                    <a:pt x="2234212" y="336974"/>
                  </a:lnTo>
                  <a:lnTo>
                    <a:pt x="0" y="336974"/>
                  </a:lnTo>
                  <a:close/>
                </a:path>
              </a:pathLst>
            </a:custGeom>
            <a:solidFill>
              <a:srgbClr val="FFF6E3"/>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0328504" y="3408380"/>
            <a:ext cx="3851106" cy="1057275"/>
          </a:xfrm>
          <a:prstGeom prst="rect">
            <a:avLst/>
          </a:prstGeom>
        </p:spPr>
        <p:txBody>
          <a:bodyPr anchor="t" rtlCol="false" tIns="0" lIns="0" bIns="0" rIns="0">
            <a:spAutoFit/>
          </a:bodyPr>
          <a:lstStyle/>
          <a:p>
            <a:pPr algn="l">
              <a:lnSpc>
                <a:spcPts val="4200"/>
              </a:lnSpc>
            </a:pPr>
            <a:r>
              <a:rPr lang="en-US" sz="3000" u="none">
                <a:solidFill>
                  <a:srgbClr val="000000"/>
                </a:solidFill>
                <a:latin typeface="Montserrat Classic Bold"/>
              </a:rPr>
              <a:t>2017 - 2020</a:t>
            </a:r>
          </a:p>
          <a:p>
            <a:pPr algn="l" marL="0" indent="0" lvl="1">
              <a:lnSpc>
                <a:spcPts val="4200"/>
              </a:lnSpc>
            </a:pPr>
            <a:r>
              <a:rPr lang="en-US" sz="3000" u="none">
                <a:solidFill>
                  <a:srgbClr val="000000"/>
                </a:solidFill>
                <a:latin typeface="Montserrat Classic"/>
              </a:rPr>
              <a:t>12th</a:t>
            </a:r>
          </a:p>
        </p:txBody>
      </p:sp>
      <p:sp>
        <p:nvSpPr>
          <p:cNvPr name="TextBox 20" id="20"/>
          <p:cNvSpPr txBox="true"/>
          <p:nvPr/>
        </p:nvSpPr>
        <p:spPr>
          <a:xfrm rot="0">
            <a:off x="10007594" y="4830162"/>
            <a:ext cx="7548055" cy="497840"/>
          </a:xfrm>
          <a:prstGeom prst="rect">
            <a:avLst/>
          </a:prstGeom>
        </p:spPr>
        <p:txBody>
          <a:bodyPr anchor="t" rtlCol="false" tIns="0" lIns="0" bIns="0" rIns="0">
            <a:spAutoFit/>
          </a:bodyPr>
          <a:lstStyle/>
          <a:p>
            <a:pPr algn="l" marL="0" indent="0" lvl="0">
              <a:lnSpc>
                <a:spcPts val="4059"/>
              </a:lnSpc>
            </a:pPr>
            <a:r>
              <a:rPr lang="en-US" sz="2899">
                <a:solidFill>
                  <a:srgbClr val="000000"/>
                </a:solidFill>
                <a:latin typeface="Montserrat Classic"/>
              </a:rPr>
              <a:t>S.B.E.S  College of science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93252" y="4730000"/>
            <a:ext cx="6754335" cy="1069976"/>
          </a:xfrm>
          <a:prstGeom prst="rect">
            <a:avLst/>
          </a:prstGeom>
        </p:spPr>
        <p:txBody>
          <a:bodyPr anchor="t" rtlCol="false" tIns="0" lIns="0" bIns="0" rIns="0">
            <a:spAutoFit/>
          </a:bodyPr>
          <a:lstStyle/>
          <a:p>
            <a:pPr>
              <a:lnSpc>
                <a:spcPts val="8000"/>
              </a:lnSpc>
            </a:pPr>
            <a:r>
              <a:rPr lang="en-US" sz="8000">
                <a:solidFill>
                  <a:srgbClr val="000000"/>
                </a:solidFill>
                <a:latin typeface="Montserrat Classic Bold"/>
              </a:rPr>
              <a:t>PORTFOLIO</a:t>
            </a:r>
          </a:p>
        </p:txBody>
      </p:sp>
      <p:sp>
        <p:nvSpPr>
          <p:cNvPr name="TextBox 3" id="3"/>
          <p:cNvSpPr txBox="true"/>
          <p:nvPr/>
        </p:nvSpPr>
        <p:spPr>
          <a:xfrm rot="0">
            <a:off x="1593252" y="6118184"/>
            <a:ext cx="6433982" cy="1054100"/>
          </a:xfrm>
          <a:prstGeom prst="rect">
            <a:avLst/>
          </a:prstGeom>
        </p:spPr>
        <p:txBody>
          <a:bodyPr anchor="t" rtlCol="false" tIns="0" lIns="0" bIns="0" rIns="0">
            <a:spAutoFit/>
          </a:bodyPr>
          <a:lstStyle/>
          <a:p>
            <a:pPr>
              <a:lnSpc>
                <a:spcPts val="2800"/>
              </a:lnSpc>
            </a:pPr>
            <a:r>
              <a:rPr lang="en-US" sz="2000">
                <a:solidFill>
                  <a:srgbClr val="000000"/>
                </a:solidFill>
                <a:latin typeface="Montserrat Classic"/>
              </a:rPr>
              <a:t>Lorem ipsum dolor sit amet, consectetur adipiscing elit, sed do eiusmod tempor incididunt ut labore et dolore magna aliqua. </a:t>
            </a:r>
          </a:p>
        </p:txBody>
      </p:sp>
      <p:sp>
        <p:nvSpPr>
          <p:cNvPr name="TextBox 4" id="4"/>
          <p:cNvSpPr txBox="true"/>
          <p:nvPr/>
        </p:nvSpPr>
        <p:spPr>
          <a:xfrm rot="0">
            <a:off x="1593252" y="3248066"/>
            <a:ext cx="5703935" cy="1387475"/>
          </a:xfrm>
          <a:prstGeom prst="rect">
            <a:avLst/>
          </a:prstGeom>
        </p:spPr>
        <p:txBody>
          <a:bodyPr anchor="t" rtlCol="false" tIns="0" lIns="0" bIns="0" rIns="0">
            <a:spAutoFit/>
          </a:bodyPr>
          <a:lstStyle/>
          <a:p>
            <a:pPr>
              <a:lnSpc>
                <a:spcPts val="10599"/>
              </a:lnSpc>
            </a:pPr>
            <a:r>
              <a:rPr lang="en-US" sz="9999">
                <a:solidFill>
                  <a:srgbClr val="000000"/>
                </a:solidFill>
                <a:latin typeface="Brittany Bold"/>
              </a:rPr>
              <a:t>project</a:t>
            </a:r>
          </a:p>
        </p:txBody>
      </p:sp>
      <p:grpSp>
        <p:nvGrpSpPr>
          <p:cNvPr name="Group 5" id="5"/>
          <p:cNvGrpSpPr/>
          <p:nvPr/>
        </p:nvGrpSpPr>
        <p:grpSpPr>
          <a:xfrm rot="-1330815">
            <a:off x="9144000" y="0"/>
            <a:ext cx="9235941" cy="10287000"/>
            <a:chOff x="0" y="0"/>
            <a:chExt cx="2432511" cy="2709333"/>
          </a:xfrm>
        </p:grpSpPr>
        <p:sp>
          <p:nvSpPr>
            <p:cNvPr name="Freeform 6" id="6"/>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FFF6E3"/>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144000" y="1625688"/>
            <a:ext cx="5353644" cy="1159345"/>
            <a:chOff x="0" y="0"/>
            <a:chExt cx="7138192" cy="1545794"/>
          </a:xfrm>
        </p:grpSpPr>
        <p:sp>
          <p:nvSpPr>
            <p:cNvPr name="TextBox 9" id="9"/>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01</a:t>
              </a:r>
            </a:p>
          </p:txBody>
        </p:sp>
        <p:sp>
          <p:nvSpPr>
            <p:cNvPr name="TextBox 10" id="10"/>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000000"/>
                  </a:solidFill>
                  <a:latin typeface="Montserrat Classic Bold"/>
                </a:rPr>
                <a:t>Project</a:t>
              </a:r>
            </a:p>
          </p:txBody>
        </p:sp>
        <p:sp>
          <p:nvSpPr>
            <p:cNvPr name="TextBox 11" id="11"/>
            <p:cNvSpPr txBox="true"/>
            <p:nvPr/>
          </p:nvSpPr>
          <p:spPr>
            <a:xfrm rot="0">
              <a:off x="2321349" y="762196"/>
              <a:ext cx="4816843" cy="569172"/>
            </a:xfrm>
            <a:prstGeom prst="rect">
              <a:avLst/>
            </a:prstGeom>
          </p:spPr>
          <p:txBody>
            <a:bodyPr anchor="t" rtlCol="false" tIns="0" lIns="0" bIns="0" rIns="0">
              <a:spAutoFit/>
            </a:bodyPr>
            <a:lstStyle/>
            <a:p>
              <a:pPr algn="l" marL="0" indent="0" lvl="0">
                <a:lnSpc>
                  <a:spcPts val="3639"/>
                </a:lnSpc>
              </a:pPr>
              <a:r>
                <a:rPr lang="en-US" sz="2599">
                  <a:solidFill>
                    <a:srgbClr val="000000"/>
                  </a:solidFill>
                  <a:latin typeface="Montserrat Classic"/>
                </a:rPr>
                <a:t>Movie Website</a:t>
              </a:r>
            </a:p>
          </p:txBody>
        </p:sp>
      </p:grpSp>
      <p:grpSp>
        <p:nvGrpSpPr>
          <p:cNvPr name="Group 12" id="12"/>
          <p:cNvGrpSpPr/>
          <p:nvPr/>
        </p:nvGrpSpPr>
        <p:grpSpPr>
          <a:xfrm rot="0">
            <a:off x="10287000" y="4512792"/>
            <a:ext cx="5353644" cy="1159345"/>
            <a:chOff x="0" y="0"/>
            <a:chExt cx="7138192" cy="1545794"/>
          </a:xfrm>
        </p:grpSpPr>
        <p:sp>
          <p:nvSpPr>
            <p:cNvPr name="TextBox 13" id="13"/>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02</a:t>
              </a:r>
            </a:p>
          </p:txBody>
        </p:sp>
        <p:sp>
          <p:nvSpPr>
            <p:cNvPr name="TextBox 14" id="14"/>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000000"/>
                  </a:solidFill>
                  <a:latin typeface="Montserrat Classic Bold"/>
                </a:rPr>
                <a:t>Project</a:t>
              </a:r>
            </a:p>
          </p:txBody>
        </p:sp>
        <p:sp>
          <p:nvSpPr>
            <p:cNvPr name="TextBox 15" id="15"/>
            <p:cNvSpPr txBox="true"/>
            <p:nvPr/>
          </p:nvSpPr>
          <p:spPr>
            <a:xfrm rot="0">
              <a:off x="2321349" y="762196"/>
              <a:ext cx="4816843" cy="569172"/>
            </a:xfrm>
            <a:prstGeom prst="rect">
              <a:avLst/>
            </a:prstGeom>
          </p:spPr>
          <p:txBody>
            <a:bodyPr anchor="t" rtlCol="false" tIns="0" lIns="0" bIns="0" rIns="0">
              <a:spAutoFit/>
            </a:bodyPr>
            <a:lstStyle/>
            <a:p>
              <a:pPr algn="l" marL="0" indent="0" lvl="0">
                <a:lnSpc>
                  <a:spcPts val="3639"/>
                </a:lnSpc>
              </a:pPr>
              <a:r>
                <a:rPr lang="en-US" sz="2599">
                  <a:solidFill>
                    <a:srgbClr val="000000"/>
                  </a:solidFill>
                  <a:latin typeface="Montserrat Classic"/>
                </a:rPr>
                <a:t>Digital Menu Access </a:t>
              </a:r>
            </a:p>
          </p:txBody>
        </p:sp>
      </p:grpSp>
      <p:grpSp>
        <p:nvGrpSpPr>
          <p:cNvPr name="Group 16" id="16"/>
          <p:cNvGrpSpPr/>
          <p:nvPr/>
        </p:nvGrpSpPr>
        <p:grpSpPr>
          <a:xfrm rot="0">
            <a:off x="11905656" y="7396163"/>
            <a:ext cx="5353644" cy="1455726"/>
            <a:chOff x="0" y="0"/>
            <a:chExt cx="7138192" cy="1940968"/>
          </a:xfrm>
        </p:grpSpPr>
        <p:sp>
          <p:nvSpPr>
            <p:cNvPr name="TextBox 17" id="17"/>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03</a:t>
              </a:r>
            </a:p>
          </p:txBody>
        </p:sp>
        <p:sp>
          <p:nvSpPr>
            <p:cNvPr name="TextBox 18" id="18"/>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000000"/>
                  </a:solidFill>
                  <a:latin typeface="Montserrat Classic Bold"/>
                </a:rPr>
                <a:t>Project</a:t>
              </a:r>
            </a:p>
          </p:txBody>
        </p:sp>
        <p:sp>
          <p:nvSpPr>
            <p:cNvPr name="TextBox 19" id="19"/>
            <p:cNvSpPr txBox="true"/>
            <p:nvPr/>
          </p:nvSpPr>
          <p:spPr>
            <a:xfrm rot="0">
              <a:off x="2321349" y="762196"/>
              <a:ext cx="4816843" cy="1178772"/>
            </a:xfrm>
            <a:prstGeom prst="rect">
              <a:avLst/>
            </a:prstGeom>
          </p:spPr>
          <p:txBody>
            <a:bodyPr anchor="t" rtlCol="false" tIns="0" lIns="0" bIns="0" rIns="0">
              <a:spAutoFit/>
            </a:bodyPr>
            <a:lstStyle/>
            <a:p>
              <a:pPr algn="l" marL="0" indent="0" lvl="0">
                <a:lnSpc>
                  <a:spcPts val="3639"/>
                </a:lnSpc>
              </a:pPr>
              <a:r>
                <a:rPr lang="en-US" sz="2599">
                  <a:solidFill>
                    <a:srgbClr val="000000"/>
                  </a:solidFill>
                  <a:latin typeface="Montserrat Classic"/>
                </a:rPr>
                <a:t>Optical Character Recognition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658" y="-361441"/>
            <a:ext cx="9829008" cy="4806441"/>
            <a:chOff x="0" y="0"/>
            <a:chExt cx="2588710" cy="1265894"/>
          </a:xfrm>
        </p:grpSpPr>
        <p:sp>
          <p:nvSpPr>
            <p:cNvPr name="Freeform 3" id="3"/>
            <p:cNvSpPr/>
            <p:nvPr/>
          </p:nvSpPr>
          <p:spPr>
            <a:xfrm flipH="false" flipV="false" rot="0">
              <a:off x="0" y="0"/>
              <a:ext cx="2588710" cy="1265894"/>
            </a:xfrm>
            <a:custGeom>
              <a:avLst/>
              <a:gdLst/>
              <a:ahLst/>
              <a:cxnLst/>
              <a:rect r="r" b="b" t="t" l="l"/>
              <a:pathLst>
                <a:path h="1265894" w="2588710">
                  <a:moveTo>
                    <a:pt x="0" y="0"/>
                  </a:moveTo>
                  <a:lnTo>
                    <a:pt x="2588710" y="0"/>
                  </a:lnTo>
                  <a:lnTo>
                    <a:pt x="2588710" y="1265894"/>
                  </a:lnTo>
                  <a:lnTo>
                    <a:pt x="0" y="1265894"/>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0385" y="5028841"/>
            <a:ext cx="8890965" cy="4089491"/>
            <a:chOff x="0" y="0"/>
            <a:chExt cx="11854620" cy="5452655"/>
          </a:xfrm>
        </p:grpSpPr>
        <p:pic>
          <p:nvPicPr>
            <p:cNvPr name="Picture 6" id="6"/>
            <p:cNvPicPr>
              <a:picLocks noChangeAspect="true"/>
            </p:cNvPicPr>
            <p:nvPr/>
          </p:nvPicPr>
          <p:blipFill>
            <a:blip r:embed="rId2"/>
            <a:srcRect l="200" t="0" r="200" b="0"/>
            <a:stretch>
              <a:fillRect/>
            </a:stretch>
          </p:blipFill>
          <p:spPr>
            <a:xfrm flipH="false" flipV="false">
              <a:off x="0" y="0"/>
              <a:ext cx="11854620" cy="5452655"/>
            </a:xfrm>
            <a:prstGeom prst="rect">
              <a:avLst/>
            </a:prstGeom>
          </p:spPr>
        </p:pic>
      </p:grpSp>
      <p:grpSp>
        <p:nvGrpSpPr>
          <p:cNvPr name="Group 7" id="7"/>
          <p:cNvGrpSpPr/>
          <p:nvPr/>
        </p:nvGrpSpPr>
        <p:grpSpPr>
          <a:xfrm rot="0">
            <a:off x="9804956" y="2467527"/>
            <a:ext cx="8117053" cy="4606059"/>
            <a:chOff x="0" y="0"/>
            <a:chExt cx="10822737" cy="6141412"/>
          </a:xfrm>
        </p:grpSpPr>
        <p:pic>
          <p:nvPicPr>
            <p:cNvPr name="Picture 8" id="8"/>
            <p:cNvPicPr>
              <a:picLocks noChangeAspect="true"/>
            </p:cNvPicPr>
            <p:nvPr/>
          </p:nvPicPr>
          <p:blipFill>
            <a:blip r:embed="rId3"/>
            <a:srcRect l="461" t="0" r="461" b="0"/>
            <a:stretch>
              <a:fillRect/>
            </a:stretch>
          </p:blipFill>
          <p:spPr>
            <a:xfrm flipH="false" flipV="false">
              <a:off x="0" y="0"/>
              <a:ext cx="10822737" cy="6141412"/>
            </a:xfrm>
            <a:prstGeom prst="rect">
              <a:avLst/>
            </a:prstGeom>
          </p:spPr>
        </p:pic>
      </p:grpSp>
      <p:sp>
        <p:nvSpPr>
          <p:cNvPr name="TextBox 9" id="9"/>
          <p:cNvSpPr txBox="true"/>
          <p:nvPr/>
        </p:nvSpPr>
        <p:spPr>
          <a:xfrm rot="0">
            <a:off x="1753145" y="1119230"/>
            <a:ext cx="7155905" cy="1228725"/>
          </a:xfrm>
          <a:prstGeom prst="rect">
            <a:avLst/>
          </a:prstGeom>
        </p:spPr>
        <p:txBody>
          <a:bodyPr anchor="t" rtlCol="false" tIns="0" lIns="0" bIns="0" rIns="0">
            <a:spAutoFit/>
          </a:bodyPr>
          <a:lstStyle/>
          <a:p>
            <a:pPr>
              <a:lnSpc>
                <a:spcPts val="9600"/>
              </a:lnSpc>
            </a:pPr>
            <a:r>
              <a:rPr lang="en-US" sz="8000">
                <a:solidFill>
                  <a:srgbClr val="000000"/>
                </a:solidFill>
                <a:latin typeface="Montserrat Classic Bold"/>
              </a:rPr>
              <a:t>PROJECT 01</a:t>
            </a:r>
          </a:p>
        </p:txBody>
      </p:sp>
      <p:sp>
        <p:nvSpPr>
          <p:cNvPr name="TextBox 10" id="10"/>
          <p:cNvSpPr txBox="true"/>
          <p:nvPr/>
        </p:nvSpPr>
        <p:spPr>
          <a:xfrm rot="0">
            <a:off x="1752002" y="2678186"/>
            <a:ext cx="7157048" cy="1406525"/>
          </a:xfrm>
          <a:prstGeom prst="rect">
            <a:avLst/>
          </a:prstGeom>
        </p:spPr>
        <p:txBody>
          <a:bodyPr anchor="t" rtlCol="false" tIns="0" lIns="0" bIns="0" rIns="0">
            <a:spAutoFit/>
          </a:bodyPr>
          <a:lstStyle/>
          <a:p>
            <a:pPr>
              <a:lnSpc>
                <a:spcPts val="2800"/>
              </a:lnSpc>
            </a:pPr>
            <a:r>
              <a:rPr lang="en-US" sz="2000">
                <a:solidFill>
                  <a:srgbClr val="000000"/>
                </a:solidFill>
                <a:latin typeface="Montserrat Classic"/>
              </a:rPr>
              <a:t>I used html-css to programmed and develop a movie player to access movie library for available data set in a personalized fashion. This player uses algorithm of movie genres suggestion based on user preference.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191351"/>
            <a:ext cx="9526703" cy="10669703"/>
            <a:chOff x="0" y="0"/>
            <a:chExt cx="2509090" cy="2810127"/>
          </a:xfrm>
        </p:grpSpPr>
        <p:sp>
          <p:nvSpPr>
            <p:cNvPr name="Freeform 3" id="3"/>
            <p:cNvSpPr/>
            <p:nvPr/>
          </p:nvSpPr>
          <p:spPr>
            <a:xfrm flipH="false" flipV="false" rot="0">
              <a:off x="0" y="0"/>
              <a:ext cx="2509090" cy="2810128"/>
            </a:xfrm>
            <a:custGeom>
              <a:avLst/>
              <a:gdLst/>
              <a:ahLst/>
              <a:cxnLst/>
              <a:rect r="r" b="b" t="t" l="l"/>
              <a:pathLst>
                <a:path h="2810128" w="2509090">
                  <a:moveTo>
                    <a:pt x="0" y="0"/>
                  </a:moveTo>
                  <a:lnTo>
                    <a:pt x="2509090" y="0"/>
                  </a:lnTo>
                  <a:lnTo>
                    <a:pt x="2509090" y="2810128"/>
                  </a:lnTo>
                  <a:lnTo>
                    <a:pt x="0" y="2810128"/>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564705" y="1028700"/>
            <a:ext cx="5781889" cy="8229600"/>
            <a:chOff x="0" y="0"/>
            <a:chExt cx="1461702" cy="2080500"/>
          </a:xfrm>
        </p:grpSpPr>
        <p:sp>
          <p:nvSpPr>
            <p:cNvPr name="Freeform 6" id="6"/>
            <p:cNvSpPr/>
            <p:nvPr/>
          </p:nvSpPr>
          <p:spPr>
            <a:xfrm flipH="false" flipV="false" rot="0">
              <a:off x="0" y="0"/>
              <a:ext cx="1461702" cy="2080500"/>
            </a:xfrm>
            <a:custGeom>
              <a:avLst/>
              <a:gdLst/>
              <a:ahLst/>
              <a:cxnLst/>
              <a:rect r="r" b="b" t="t" l="l"/>
              <a:pathLst>
                <a:path h="2080500" w="1461702">
                  <a:moveTo>
                    <a:pt x="0" y="0"/>
                  </a:moveTo>
                  <a:lnTo>
                    <a:pt x="1461702" y="0"/>
                  </a:lnTo>
                  <a:lnTo>
                    <a:pt x="1461702" y="2080500"/>
                  </a:lnTo>
                  <a:lnTo>
                    <a:pt x="0" y="2080500"/>
                  </a:lnTo>
                  <a:close/>
                </a:path>
              </a:pathLst>
            </a:custGeom>
            <a:solidFill>
              <a:srgbClr val="00000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564705" y="1028700"/>
            <a:ext cx="5781889" cy="7985275"/>
            <a:chOff x="0" y="0"/>
            <a:chExt cx="7709186" cy="10647033"/>
          </a:xfrm>
        </p:grpSpPr>
        <p:pic>
          <p:nvPicPr>
            <p:cNvPr name="Picture 9" id="9"/>
            <p:cNvPicPr>
              <a:picLocks noChangeAspect="true"/>
            </p:cNvPicPr>
            <p:nvPr/>
          </p:nvPicPr>
          <p:blipFill>
            <a:blip r:embed="rId2"/>
            <a:srcRect l="11156" t="0" r="11156" b="0"/>
            <a:stretch>
              <a:fillRect/>
            </a:stretch>
          </p:blipFill>
          <p:spPr>
            <a:xfrm flipH="false" flipV="false">
              <a:off x="0" y="0"/>
              <a:ext cx="7709186" cy="10647033"/>
            </a:xfrm>
            <a:prstGeom prst="rect">
              <a:avLst/>
            </a:prstGeom>
          </p:spPr>
        </p:pic>
      </p:grpSp>
      <p:sp>
        <p:nvSpPr>
          <p:cNvPr name="Freeform 10" id="10"/>
          <p:cNvSpPr/>
          <p:nvPr/>
        </p:nvSpPr>
        <p:spPr>
          <a:xfrm flipH="false" flipV="false" rot="0">
            <a:off x="1209756" y="5959561"/>
            <a:ext cx="7352942" cy="3941450"/>
          </a:xfrm>
          <a:custGeom>
            <a:avLst/>
            <a:gdLst/>
            <a:ahLst/>
            <a:cxnLst/>
            <a:rect r="r" b="b" t="t" l="l"/>
            <a:pathLst>
              <a:path h="3941450" w="7352942">
                <a:moveTo>
                  <a:pt x="0" y="0"/>
                </a:moveTo>
                <a:lnTo>
                  <a:pt x="7352942" y="0"/>
                </a:lnTo>
                <a:lnTo>
                  <a:pt x="7352942" y="3941450"/>
                </a:lnTo>
                <a:lnTo>
                  <a:pt x="0" y="3941450"/>
                </a:lnTo>
                <a:lnTo>
                  <a:pt x="0" y="0"/>
                </a:lnTo>
                <a:close/>
              </a:path>
            </a:pathLst>
          </a:custGeom>
          <a:blipFill>
            <a:blip r:embed="rId3"/>
            <a:stretch>
              <a:fillRect l="0" t="-8534" r="0" b="-8534"/>
            </a:stretch>
          </a:blipFill>
        </p:spPr>
      </p:sp>
      <p:sp>
        <p:nvSpPr>
          <p:cNvPr name="TextBox 11" id="11"/>
          <p:cNvSpPr txBox="true"/>
          <p:nvPr/>
        </p:nvSpPr>
        <p:spPr>
          <a:xfrm rot="0">
            <a:off x="1588960" y="2295585"/>
            <a:ext cx="6774384" cy="1113790"/>
          </a:xfrm>
          <a:prstGeom prst="rect">
            <a:avLst/>
          </a:prstGeom>
        </p:spPr>
        <p:txBody>
          <a:bodyPr anchor="t" rtlCol="false" tIns="0" lIns="0" bIns="0" rIns="0">
            <a:spAutoFit/>
          </a:bodyPr>
          <a:lstStyle/>
          <a:p>
            <a:pPr>
              <a:lnSpc>
                <a:spcPts val="8480"/>
              </a:lnSpc>
            </a:pPr>
            <a:r>
              <a:rPr lang="en-US" sz="8000">
                <a:solidFill>
                  <a:srgbClr val="000000"/>
                </a:solidFill>
                <a:latin typeface="Montserrat Classic Bold"/>
              </a:rPr>
              <a:t>PROJECT 02</a:t>
            </a:r>
          </a:p>
        </p:txBody>
      </p:sp>
      <p:sp>
        <p:nvSpPr>
          <p:cNvPr name="TextBox 12" id="12"/>
          <p:cNvSpPr txBox="true"/>
          <p:nvPr/>
        </p:nvSpPr>
        <p:spPr>
          <a:xfrm rot="0">
            <a:off x="1588960" y="3781511"/>
            <a:ext cx="6973738" cy="1758950"/>
          </a:xfrm>
          <a:prstGeom prst="rect">
            <a:avLst/>
          </a:prstGeom>
        </p:spPr>
        <p:txBody>
          <a:bodyPr anchor="t" rtlCol="false" tIns="0" lIns="0" bIns="0" rIns="0">
            <a:spAutoFit/>
          </a:bodyPr>
          <a:lstStyle/>
          <a:p>
            <a:pPr>
              <a:lnSpc>
                <a:spcPts val="2800"/>
              </a:lnSpc>
            </a:pPr>
            <a:r>
              <a:rPr lang="en-US" sz="2000">
                <a:solidFill>
                  <a:srgbClr val="000000"/>
                </a:solidFill>
                <a:latin typeface="Montserrat Classic"/>
              </a:rPr>
              <a:t>I programmed a digital application to access coffee shop menu for its customers. I categorized the data in different sections with dropdown lists for easy and neat user interface. I extensively develop my python skills during this project.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25078" y="-191351"/>
            <a:ext cx="18910736" cy="5264818"/>
            <a:chOff x="0" y="0"/>
            <a:chExt cx="4980605" cy="1386619"/>
          </a:xfrm>
        </p:grpSpPr>
        <p:sp>
          <p:nvSpPr>
            <p:cNvPr name="Freeform 3" id="3"/>
            <p:cNvSpPr/>
            <p:nvPr/>
          </p:nvSpPr>
          <p:spPr>
            <a:xfrm flipH="false" flipV="false" rot="0">
              <a:off x="0" y="0"/>
              <a:ext cx="4980605" cy="1386619"/>
            </a:xfrm>
            <a:custGeom>
              <a:avLst/>
              <a:gdLst/>
              <a:ahLst/>
              <a:cxnLst/>
              <a:rect r="r" b="b" t="t" l="l"/>
              <a:pathLst>
                <a:path h="1386619" w="4980605">
                  <a:moveTo>
                    <a:pt x="0" y="0"/>
                  </a:moveTo>
                  <a:lnTo>
                    <a:pt x="4980605" y="0"/>
                  </a:lnTo>
                  <a:lnTo>
                    <a:pt x="4980605" y="1386619"/>
                  </a:lnTo>
                  <a:lnTo>
                    <a:pt x="0" y="1386619"/>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55718" y="841232"/>
            <a:ext cx="7660861" cy="3917910"/>
            <a:chOff x="0" y="0"/>
            <a:chExt cx="1938364" cy="991316"/>
          </a:xfrm>
        </p:grpSpPr>
        <p:sp>
          <p:nvSpPr>
            <p:cNvPr name="Freeform 6" id="6"/>
            <p:cNvSpPr/>
            <p:nvPr/>
          </p:nvSpPr>
          <p:spPr>
            <a:xfrm flipH="false" flipV="false" rot="0">
              <a:off x="0" y="0"/>
              <a:ext cx="1938364" cy="991316"/>
            </a:xfrm>
            <a:custGeom>
              <a:avLst/>
              <a:gdLst/>
              <a:ahLst/>
              <a:cxnLst/>
              <a:rect r="r" b="b" t="t" l="l"/>
              <a:pathLst>
                <a:path h="991316" w="1938364">
                  <a:moveTo>
                    <a:pt x="0" y="0"/>
                  </a:moveTo>
                  <a:lnTo>
                    <a:pt x="1938364" y="0"/>
                  </a:lnTo>
                  <a:lnTo>
                    <a:pt x="1938364" y="991316"/>
                  </a:lnTo>
                  <a:lnTo>
                    <a:pt x="0" y="991316"/>
                  </a:lnTo>
                  <a:close/>
                </a:path>
              </a:pathLst>
            </a:custGeom>
            <a:solidFill>
              <a:srgbClr val="00000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73099" y="431461"/>
            <a:ext cx="7913512" cy="4604103"/>
            <a:chOff x="0" y="0"/>
            <a:chExt cx="10551349" cy="6138803"/>
          </a:xfrm>
        </p:grpSpPr>
        <p:pic>
          <p:nvPicPr>
            <p:cNvPr name="Picture 9" id="9"/>
            <p:cNvPicPr>
              <a:picLocks noChangeAspect="true"/>
            </p:cNvPicPr>
            <p:nvPr/>
          </p:nvPicPr>
          <p:blipFill>
            <a:blip r:embed="rId2"/>
            <a:srcRect l="2599" t="0" r="2599" b="0"/>
            <a:stretch>
              <a:fillRect/>
            </a:stretch>
          </p:blipFill>
          <p:spPr>
            <a:xfrm flipH="false" flipV="false">
              <a:off x="0" y="0"/>
              <a:ext cx="10551349" cy="6138803"/>
            </a:xfrm>
            <a:prstGeom prst="rect">
              <a:avLst/>
            </a:prstGeom>
          </p:spPr>
        </p:pic>
      </p:grpSp>
      <p:grpSp>
        <p:nvGrpSpPr>
          <p:cNvPr name="Group 10" id="10"/>
          <p:cNvGrpSpPr/>
          <p:nvPr/>
        </p:nvGrpSpPr>
        <p:grpSpPr>
          <a:xfrm rot="0">
            <a:off x="10627139" y="5487099"/>
            <a:ext cx="6439929" cy="4241669"/>
            <a:chOff x="0" y="0"/>
            <a:chExt cx="8586572" cy="5655558"/>
          </a:xfrm>
        </p:grpSpPr>
        <p:pic>
          <p:nvPicPr>
            <p:cNvPr name="Picture 11" id="11"/>
            <p:cNvPicPr>
              <a:picLocks noChangeAspect="true"/>
            </p:cNvPicPr>
            <p:nvPr/>
          </p:nvPicPr>
          <p:blipFill>
            <a:blip r:embed="rId3"/>
            <a:srcRect l="2223" t="0" r="2223" b="0"/>
            <a:stretch>
              <a:fillRect/>
            </a:stretch>
          </p:blipFill>
          <p:spPr>
            <a:xfrm flipH="false" flipV="false">
              <a:off x="0" y="0"/>
              <a:ext cx="8586572" cy="5655558"/>
            </a:xfrm>
            <a:prstGeom prst="rect">
              <a:avLst/>
            </a:prstGeom>
          </p:spPr>
        </p:pic>
      </p:grpSp>
      <p:sp>
        <p:nvSpPr>
          <p:cNvPr name="TextBox 12" id="12"/>
          <p:cNvSpPr txBox="true"/>
          <p:nvPr/>
        </p:nvSpPr>
        <p:spPr>
          <a:xfrm rot="0">
            <a:off x="9666011" y="2229004"/>
            <a:ext cx="6698184" cy="1113790"/>
          </a:xfrm>
          <a:prstGeom prst="rect">
            <a:avLst/>
          </a:prstGeom>
        </p:spPr>
        <p:txBody>
          <a:bodyPr anchor="t" rtlCol="false" tIns="0" lIns="0" bIns="0" rIns="0">
            <a:spAutoFit/>
          </a:bodyPr>
          <a:lstStyle/>
          <a:p>
            <a:pPr algn="ctr">
              <a:lnSpc>
                <a:spcPts val="8480"/>
              </a:lnSpc>
            </a:pPr>
            <a:r>
              <a:rPr lang="en-US" sz="8000">
                <a:solidFill>
                  <a:srgbClr val="000000"/>
                </a:solidFill>
                <a:latin typeface="Montserrat Classic Bold"/>
              </a:rPr>
              <a:t>PROJECT 03</a:t>
            </a:r>
          </a:p>
        </p:txBody>
      </p:sp>
      <p:sp>
        <p:nvSpPr>
          <p:cNvPr name="TextBox 13" id="13"/>
          <p:cNvSpPr txBox="true"/>
          <p:nvPr/>
        </p:nvSpPr>
        <p:spPr>
          <a:xfrm rot="0">
            <a:off x="1028700" y="6777325"/>
            <a:ext cx="6701449" cy="1934845"/>
          </a:xfrm>
          <a:prstGeom prst="rect">
            <a:avLst/>
          </a:prstGeom>
        </p:spPr>
        <p:txBody>
          <a:bodyPr anchor="t" rtlCol="false" tIns="0" lIns="0" bIns="0" rIns="0">
            <a:spAutoFit/>
          </a:bodyPr>
          <a:lstStyle/>
          <a:p>
            <a:pPr algn="ctr">
              <a:lnSpc>
                <a:spcPts val="3079"/>
              </a:lnSpc>
            </a:pPr>
            <a:r>
              <a:rPr lang="en-US" sz="2199">
                <a:solidFill>
                  <a:srgbClr val="000000"/>
                </a:solidFill>
                <a:latin typeface="Montserrat Classic"/>
              </a:rPr>
              <a:t>This is an AI based application which interpret the character and context on image. I used pycharm to program this application and it works on pytesseract library . This project gave me brief understanding of python.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7764" y="-110329"/>
            <a:ext cx="9511764" cy="10507658"/>
            <a:chOff x="0" y="0"/>
            <a:chExt cx="2505156" cy="2767449"/>
          </a:xfrm>
        </p:grpSpPr>
        <p:sp>
          <p:nvSpPr>
            <p:cNvPr name="Freeform 3" id="3"/>
            <p:cNvSpPr/>
            <p:nvPr/>
          </p:nvSpPr>
          <p:spPr>
            <a:xfrm flipH="false" flipV="false" rot="0">
              <a:off x="0" y="0"/>
              <a:ext cx="2505156" cy="2767449"/>
            </a:xfrm>
            <a:custGeom>
              <a:avLst/>
              <a:gdLst/>
              <a:ahLst/>
              <a:cxnLst/>
              <a:rect r="r" b="b" t="t" l="l"/>
              <a:pathLst>
                <a:path h="2767449" w="2505156">
                  <a:moveTo>
                    <a:pt x="0" y="0"/>
                  </a:moveTo>
                  <a:lnTo>
                    <a:pt x="2505156" y="0"/>
                  </a:lnTo>
                  <a:lnTo>
                    <a:pt x="2505156" y="2767449"/>
                  </a:lnTo>
                  <a:lnTo>
                    <a:pt x="0" y="2767449"/>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77504">
            <a:off x="10805663" y="3900333"/>
            <a:ext cx="5289193" cy="2924817"/>
            <a:chOff x="0" y="0"/>
            <a:chExt cx="1393038" cy="770322"/>
          </a:xfrm>
        </p:grpSpPr>
        <p:sp>
          <p:nvSpPr>
            <p:cNvPr name="Freeform 6" id="6"/>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34315">
            <a:off x="10751458" y="3831904"/>
            <a:ext cx="5289193" cy="2924817"/>
            <a:chOff x="0" y="0"/>
            <a:chExt cx="1393038" cy="770322"/>
          </a:xfrm>
        </p:grpSpPr>
        <p:sp>
          <p:nvSpPr>
            <p:cNvPr name="Freeform 9" id="9"/>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a:solidFill>
                <a:srgbClr val="000000"/>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696353" y="3681092"/>
            <a:ext cx="5289193" cy="2924817"/>
            <a:chOff x="0" y="0"/>
            <a:chExt cx="1393038" cy="770322"/>
          </a:xfrm>
        </p:grpSpPr>
        <p:sp>
          <p:nvSpPr>
            <p:cNvPr name="Freeform 12" id="12"/>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a:solidFill>
                <a:srgbClr val="000000"/>
              </a:solidFill>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1439642" y="4167187"/>
            <a:ext cx="3802615" cy="438786"/>
          </a:xfrm>
          <a:prstGeom prst="rect">
            <a:avLst/>
          </a:prstGeom>
        </p:spPr>
        <p:txBody>
          <a:bodyPr anchor="t" rtlCol="false" tIns="0" lIns="0" bIns="0" rIns="0">
            <a:spAutoFit/>
          </a:bodyPr>
          <a:lstStyle/>
          <a:p>
            <a:pPr algn="ctr">
              <a:lnSpc>
                <a:spcPts val="3639"/>
              </a:lnSpc>
            </a:pPr>
            <a:r>
              <a:rPr lang="en-US" sz="2599">
                <a:solidFill>
                  <a:srgbClr val="000000"/>
                </a:solidFill>
                <a:latin typeface="Montserrat Classic"/>
              </a:rPr>
              <a:t>8010642243</a:t>
            </a:r>
          </a:p>
        </p:txBody>
      </p:sp>
      <p:sp>
        <p:nvSpPr>
          <p:cNvPr name="TextBox 15" id="15"/>
          <p:cNvSpPr txBox="true"/>
          <p:nvPr/>
        </p:nvSpPr>
        <p:spPr>
          <a:xfrm rot="0">
            <a:off x="11439642" y="4954587"/>
            <a:ext cx="3802615" cy="339725"/>
          </a:xfrm>
          <a:prstGeom prst="rect">
            <a:avLst/>
          </a:prstGeom>
        </p:spPr>
        <p:txBody>
          <a:bodyPr anchor="t" rtlCol="false" tIns="0" lIns="0" bIns="0" rIns="0">
            <a:spAutoFit/>
          </a:bodyPr>
          <a:lstStyle/>
          <a:p>
            <a:pPr algn="ctr">
              <a:lnSpc>
                <a:spcPts val="2799"/>
              </a:lnSpc>
            </a:pPr>
            <a:r>
              <a:rPr lang="en-US" sz="1999">
                <a:solidFill>
                  <a:srgbClr val="000000"/>
                </a:solidFill>
                <a:latin typeface="Montserrat Classic"/>
              </a:rPr>
              <a:t>gaurishedge08@gmail.com</a:t>
            </a:r>
          </a:p>
        </p:txBody>
      </p:sp>
      <p:sp>
        <p:nvSpPr>
          <p:cNvPr name="TextBox 16" id="16"/>
          <p:cNvSpPr txBox="true"/>
          <p:nvPr/>
        </p:nvSpPr>
        <p:spPr>
          <a:xfrm rot="0">
            <a:off x="1028700" y="2584685"/>
            <a:ext cx="7947263" cy="4203700"/>
          </a:xfrm>
          <a:prstGeom prst="rect">
            <a:avLst/>
          </a:prstGeom>
        </p:spPr>
        <p:txBody>
          <a:bodyPr anchor="t" rtlCol="false" tIns="0" lIns="0" bIns="0" rIns="0">
            <a:spAutoFit/>
          </a:bodyPr>
          <a:lstStyle/>
          <a:p>
            <a:pPr>
              <a:lnSpc>
                <a:spcPts val="10999"/>
              </a:lnSpc>
            </a:pPr>
            <a:r>
              <a:rPr lang="en-US" sz="9999">
                <a:solidFill>
                  <a:srgbClr val="000000"/>
                </a:solidFill>
                <a:latin typeface="Montserrat Classic Bold"/>
              </a:rPr>
              <a:t>THANKS</a:t>
            </a:r>
          </a:p>
          <a:p>
            <a:pPr>
              <a:lnSpc>
                <a:spcPts val="10999"/>
              </a:lnSpc>
            </a:pPr>
            <a:r>
              <a:rPr lang="en-US" sz="9999">
                <a:solidFill>
                  <a:srgbClr val="000000"/>
                </a:solidFill>
                <a:latin typeface="Montserrat Classic Bold"/>
              </a:rPr>
              <a:t>FOR WATCHING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DAFrPf5Kvpc</dc:identifier>
  <dcterms:modified xsi:type="dcterms:W3CDTF">2011-08-01T06:04:30Z</dcterms:modified>
  <cp:revision>1</cp:revision>
  <dc:title>Creative and Minimal Portfolio Presentation</dc:title>
</cp:coreProperties>
</file>