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63" r:id="rId3"/>
    <p:sldId id="257" r:id="rId4"/>
    <p:sldId id="260" r:id="rId5"/>
    <p:sldId id="265" r:id="rId6"/>
    <p:sldId id="264" r:id="rId7"/>
    <p:sldId id="266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5B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5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1A8066-A811-409F-B15B-3CE487391B63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E2F56-DB38-4AF2-9948-3164842ABB95}">
      <dgm:prSet phldrT="[Text]" custT="1"/>
      <dgm:spPr/>
      <dgm:t>
        <a:bodyPr/>
        <a:lstStyle/>
        <a:p>
          <a:r>
            <a:rPr lang="en-US" sz="1400" b="1" kern="1200" dirty="0" smtClean="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rPr>
            <a:t>FORESIGHTEDNESS</a:t>
          </a:r>
        </a:p>
      </dgm:t>
    </dgm:pt>
    <dgm:pt modelId="{4CAC1358-99AA-49F4-AD8D-D0393F583DC4}" type="parTrans" cxnId="{B5111928-881C-47CC-899E-0491681F304D}">
      <dgm:prSet/>
      <dgm:spPr/>
      <dgm:t>
        <a:bodyPr/>
        <a:lstStyle/>
        <a:p>
          <a:endParaRPr lang="en-US"/>
        </a:p>
      </dgm:t>
    </dgm:pt>
    <dgm:pt modelId="{FA413115-456F-4066-ABB3-58DC569AEBCF}" type="sibTrans" cxnId="{B5111928-881C-47CC-899E-0491681F304D}">
      <dgm:prSet/>
      <dgm:spPr/>
      <dgm:t>
        <a:bodyPr/>
        <a:lstStyle/>
        <a:p>
          <a:endParaRPr lang="en-US"/>
        </a:p>
      </dgm:t>
    </dgm:pt>
    <dgm:pt modelId="{15404C74-83B6-438F-80BA-21A1E3CED1D0}">
      <dgm:prSet phldrT="[Text]" custT="1"/>
      <dgm:spPr/>
      <dgm:t>
        <a:bodyPr/>
        <a:lstStyle/>
        <a:p>
          <a:pPr marL="0" lvl="0" algn="l" defTabSz="457200" rtl="0" eaLnBrk="1" latinLnBrk="0" hangingPunct="1"/>
          <a:r>
            <a:rPr lang="en-US" sz="1600" b="1" kern="1200" dirty="0" smtClean="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rPr>
            <a:t>AFFORDABLE SERVICE</a:t>
          </a:r>
          <a:endParaRPr lang="en-US" sz="1600" b="1" kern="1200" dirty="0" smtClean="0">
            <a:solidFill>
              <a:schemeClr val="accent6">
                <a:lumMod val="75000"/>
              </a:schemeClr>
            </a:solidFill>
            <a:latin typeface="+mn-lt"/>
            <a:ea typeface="+mn-ea"/>
            <a:cs typeface="+mn-cs"/>
          </a:endParaRPr>
        </a:p>
      </dgm:t>
    </dgm:pt>
    <dgm:pt modelId="{D70FCB16-293C-42E1-87B8-C7F91E79A2AC}" type="parTrans" cxnId="{D3116C67-7852-4C74-9BB6-1FD16E83D622}">
      <dgm:prSet/>
      <dgm:spPr/>
      <dgm:t>
        <a:bodyPr/>
        <a:lstStyle/>
        <a:p>
          <a:endParaRPr lang="en-US"/>
        </a:p>
      </dgm:t>
    </dgm:pt>
    <dgm:pt modelId="{3FB9F660-7CAF-4BA5-BBE7-4549EC29A77E}" type="sibTrans" cxnId="{D3116C67-7852-4C74-9BB6-1FD16E83D622}">
      <dgm:prSet/>
      <dgm:spPr/>
      <dgm:t>
        <a:bodyPr/>
        <a:lstStyle/>
        <a:p>
          <a:endParaRPr lang="en-US"/>
        </a:p>
      </dgm:t>
    </dgm:pt>
    <dgm:pt modelId="{A831C3C6-0DF5-42F4-B631-1E5C56929416}">
      <dgm:prSet/>
      <dgm:spPr/>
      <dgm:t>
        <a:bodyPr/>
        <a:lstStyle/>
        <a:p>
          <a:endParaRPr lang="en-US"/>
        </a:p>
      </dgm:t>
    </dgm:pt>
    <dgm:pt modelId="{AC4F31F0-ABC3-45E8-9F3E-5AD140476E97}" type="parTrans" cxnId="{3CECBFA1-4D72-43BD-9B5C-C4EBDA7BC114}">
      <dgm:prSet/>
      <dgm:spPr/>
      <dgm:t>
        <a:bodyPr/>
        <a:lstStyle/>
        <a:p>
          <a:endParaRPr lang="en-US"/>
        </a:p>
      </dgm:t>
    </dgm:pt>
    <dgm:pt modelId="{27CBA318-EA3F-4113-B121-F48BEEAD24CA}" type="sibTrans" cxnId="{3CECBFA1-4D72-43BD-9B5C-C4EBDA7BC114}">
      <dgm:prSet/>
      <dgm:spPr/>
      <dgm:t>
        <a:bodyPr/>
        <a:lstStyle/>
        <a:p>
          <a:endParaRPr lang="en-US"/>
        </a:p>
      </dgm:t>
    </dgm:pt>
    <dgm:pt modelId="{999E7344-437D-4A1B-9368-B5D9CE92AFCE}">
      <dgm:prSet phldrT="[Text]" custT="1"/>
      <dgm:spPr/>
      <dgm:t>
        <a:bodyPr/>
        <a:lstStyle/>
        <a:p>
          <a:endParaRPr lang="en-US" sz="1600" b="1" dirty="0">
            <a:solidFill>
              <a:schemeClr val="accent6">
                <a:lumMod val="50000"/>
              </a:schemeClr>
            </a:solidFill>
          </a:endParaRPr>
        </a:p>
      </dgm:t>
    </dgm:pt>
    <dgm:pt modelId="{A99CE0BA-7CC2-415D-B687-7602C3DD3742}" type="parTrans" cxnId="{410CAC95-BE48-4A0E-B0F9-D4165BD6B5EC}">
      <dgm:prSet/>
      <dgm:spPr/>
      <dgm:t>
        <a:bodyPr/>
        <a:lstStyle/>
        <a:p>
          <a:endParaRPr lang="en-US"/>
        </a:p>
      </dgm:t>
    </dgm:pt>
    <dgm:pt modelId="{DA89A891-9992-4423-8E8B-450CFB4B75CE}" type="sibTrans" cxnId="{410CAC95-BE48-4A0E-B0F9-D4165BD6B5EC}">
      <dgm:prSet/>
      <dgm:spPr/>
      <dgm:t>
        <a:bodyPr/>
        <a:lstStyle/>
        <a:p>
          <a:endParaRPr lang="en-US"/>
        </a:p>
      </dgm:t>
    </dgm:pt>
    <dgm:pt modelId="{56BD20A8-2E9D-4CFC-A90B-5DF0F5722803}" type="pres">
      <dgm:prSet presAssocID="{651A8066-A811-409F-B15B-3CE487391B63}" presName="arrowDiagram" presStyleCnt="0">
        <dgm:presLayoutVars>
          <dgm:chMax val="5"/>
          <dgm:dir/>
          <dgm:resizeHandles val="exact"/>
        </dgm:presLayoutVars>
      </dgm:prSet>
      <dgm:spPr/>
    </dgm:pt>
    <dgm:pt modelId="{12654A79-89DD-4973-9DAD-A7A9641ABE98}" type="pres">
      <dgm:prSet presAssocID="{651A8066-A811-409F-B15B-3CE487391B63}" presName="arrow" presStyleLbl="bgShp" presStyleIdx="0" presStyleCnt="1" custScaleY="106667"/>
      <dgm:spPr/>
    </dgm:pt>
    <dgm:pt modelId="{6AA2B544-9D80-4006-95C3-AAD272DCE66A}" type="pres">
      <dgm:prSet presAssocID="{651A8066-A811-409F-B15B-3CE487391B63}" presName="arrowDiagram4" presStyleCnt="0"/>
      <dgm:spPr/>
    </dgm:pt>
    <dgm:pt modelId="{3BBA2197-E445-4A59-B1D1-9CCCF6E29083}" type="pres">
      <dgm:prSet presAssocID="{30CE2F56-DB38-4AF2-9948-3164842ABB95}" presName="bullet4a" presStyleLbl="node1" presStyleIdx="0" presStyleCnt="4"/>
      <dgm:spPr/>
    </dgm:pt>
    <dgm:pt modelId="{70B74697-24FE-4432-9760-359F5BC274B8}" type="pres">
      <dgm:prSet presAssocID="{30CE2F56-DB38-4AF2-9948-3164842ABB95}" presName="textBox4a" presStyleLbl="revTx" presStyleIdx="0" presStyleCnt="4" custScaleX="181992" custLinFactNeighborX="59340">
        <dgm:presLayoutVars>
          <dgm:bulletEnabled val="1"/>
        </dgm:presLayoutVars>
      </dgm:prSet>
      <dgm:spPr/>
    </dgm:pt>
    <dgm:pt modelId="{C7F1FBEF-9112-435F-B1A8-18293DAC684B}" type="pres">
      <dgm:prSet presAssocID="{15404C74-83B6-438F-80BA-21A1E3CED1D0}" presName="bullet4b" presStyleLbl="node1" presStyleIdx="1" presStyleCnt="4"/>
      <dgm:spPr/>
    </dgm:pt>
    <dgm:pt modelId="{8074C08E-945A-4EE0-86AA-EFFF697BE03D}" type="pres">
      <dgm:prSet presAssocID="{15404C74-83B6-438F-80BA-21A1E3CED1D0}" presName="textBox4b" presStyleLbl="revTx" presStyleIdx="1" presStyleCnt="4" custScaleX="146387" custLinFactNeighborX="33600" custLinFactNeighborY="1118">
        <dgm:presLayoutVars>
          <dgm:bulletEnabled val="1"/>
        </dgm:presLayoutVars>
      </dgm:prSet>
      <dgm:spPr/>
    </dgm:pt>
    <dgm:pt modelId="{839E6E14-DFB7-4279-9A82-CDB7C35AFE79}" type="pres">
      <dgm:prSet presAssocID="{A831C3C6-0DF5-42F4-B631-1E5C56929416}" presName="bullet4c" presStyleLbl="node1" presStyleIdx="2" presStyleCnt="4"/>
      <dgm:spPr/>
    </dgm:pt>
    <dgm:pt modelId="{91757DEB-01EC-4583-95E6-927A1C182565}" type="pres">
      <dgm:prSet presAssocID="{A831C3C6-0DF5-42F4-B631-1E5C56929416}" presName="textBox4c" presStyleLbl="revTx" presStyleIdx="2" presStyleCnt="4">
        <dgm:presLayoutVars>
          <dgm:bulletEnabled val="1"/>
        </dgm:presLayoutVars>
      </dgm:prSet>
      <dgm:spPr/>
    </dgm:pt>
    <dgm:pt modelId="{2333233D-D005-4966-BFB6-856736C33CFD}" type="pres">
      <dgm:prSet presAssocID="{999E7344-437D-4A1B-9368-B5D9CE92AFCE}" presName="bullet4d" presStyleLbl="node1" presStyleIdx="3" presStyleCnt="4"/>
      <dgm:spPr/>
    </dgm:pt>
    <dgm:pt modelId="{F8B5164D-B373-4B95-947E-310832255097}" type="pres">
      <dgm:prSet presAssocID="{999E7344-437D-4A1B-9368-B5D9CE92AFCE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D3116C67-7852-4C74-9BB6-1FD16E83D622}" srcId="{651A8066-A811-409F-B15B-3CE487391B63}" destId="{15404C74-83B6-438F-80BA-21A1E3CED1D0}" srcOrd="1" destOrd="0" parTransId="{D70FCB16-293C-42E1-87B8-C7F91E79A2AC}" sibTransId="{3FB9F660-7CAF-4BA5-BBE7-4549EC29A77E}"/>
    <dgm:cxn modelId="{3CECBFA1-4D72-43BD-9B5C-C4EBDA7BC114}" srcId="{651A8066-A811-409F-B15B-3CE487391B63}" destId="{A831C3C6-0DF5-42F4-B631-1E5C56929416}" srcOrd="2" destOrd="0" parTransId="{AC4F31F0-ABC3-45E8-9F3E-5AD140476E97}" sibTransId="{27CBA318-EA3F-4113-B121-F48BEEAD24CA}"/>
    <dgm:cxn modelId="{FFC9F6C5-8264-4F24-A638-0F3EC2ED69B1}" type="presOf" srcId="{15404C74-83B6-438F-80BA-21A1E3CED1D0}" destId="{8074C08E-945A-4EE0-86AA-EFFF697BE03D}" srcOrd="0" destOrd="0" presId="urn:microsoft.com/office/officeart/2005/8/layout/arrow2"/>
    <dgm:cxn modelId="{6EB91673-ECD5-4889-B602-60D07434AC82}" type="presOf" srcId="{30CE2F56-DB38-4AF2-9948-3164842ABB95}" destId="{70B74697-24FE-4432-9760-359F5BC274B8}" srcOrd="0" destOrd="0" presId="urn:microsoft.com/office/officeart/2005/8/layout/arrow2"/>
    <dgm:cxn modelId="{B5111928-881C-47CC-899E-0491681F304D}" srcId="{651A8066-A811-409F-B15B-3CE487391B63}" destId="{30CE2F56-DB38-4AF2-9948-3164842ABB95}" srcOrd="0" destOrd="0" parTransId="{4CAC1358-99AA-49F4-AD8D-D0393F583DC4}" sibTransId="{FA413115-456F-4066-ABB3-58DC569AEBCF}"/>
    <dgm:cxn modelId="{410CAC95-BE48-4A0E-B0F9-D4165BD6B5EC}" srcId="{651A8066-A811-409F-B15B-3CE487391B63}" destId="{999E7344-437D-4A1B-9368-B5D9CE92AFCE}" srcOrd="3" destOrd="0" parTransId="{A99CE0BA-7CC2-415D-B687-7602C3DD3742}" sibTransId="{DA89A891-9992-4423-8E8B-450CFB4B75CE}"/>
    <dgm:cxn modelId="{16D389B4-A7DB-4858-A0AE-C644C8C01D13}" type="presOf" srcId="{A831C3C6-0DF5-42F4-B631-1E5C56929416}" destId="{91757DEB-01EC-4583-95E6-927A1C182565}" srcOrd="0" destOrd="0" presId="urn:microsoft.com/office/officeart/2005/8/layout/arrow2"/>
    <dgm:cxn modelId="{590D2D53-05C2-4D0B-81A2-DE95FB715328}" type="presOf" srcId="{651A8066-A811-409F-B15B-3CE487391B63}" destId="{56BD20A8-2E9D-4CFC-A90B-5DF0F5722803}" srcOrd="0" destOrd="0" presId="urn:microsoft.com/office/officeart/2005/8/layout/arrow2"/>
    <dgm:cxn modelId="{DD2668DE-902E-4B1F-97A3-F5119240E43D}" type="presOf" srcId="{999E7344-437D-4A1B-9368-B5D9CE92AFCE}" destId="{F8B5164D-B373-4B95-947E-310832255097}" srcOrd="0" destOrd="0" presId="urn:microsoft.com/office/officeart/2005/8/layout/arrow2"/>
    <dgm:cxn modelId="{52122D78-412A-4369-A6CD-A1C5B45C06C4}" type="presParOf" srcId="{56BD20A8-2E9D-4CFC-A90B-5DF0F5722803}" destId="{12654A79-89DD-4973-9DAD-A7A9641ABE98}" srcOrd="0" destOrd="0" presId="urn:microsoft.com/office/officeart/2005/8/layout/arrow2"/>
    <dgm:cxn modelId="{0E776F27-0F5D-41A2-86BD-21A7457C01AC}" type="presParOf" srcId="{56BD20A8-2E9D-4CFC-A90B-5DF0F5722803}" destId="{6AA2B544-9D80-4006-95C3-AAD272DCE66A}" srcOrd="1" destOrd="0" presId="urn:microsoft.com/office/officeart/2005/8/layout/arrow2"/>
    <dgm:cxn modelId="{D3F61496-C1DE-4CF2-9B40-516A952DAA65}" type="presParOf" srcId="{6AA2B544-9D80-4006-95C3-AAD272DCE66A}" destId="{3BBA2197-E445-4A59-B1D1-9CCCF6E29083}" srcOrd="0" destOrd="0" presId="urn:microsoft.com/office/officeart/2005/8/layout/arrow2"/>
    <dgm:cxn modelId="{A89A02DE-7CC6-40B8-8826-277987803CF7}" type="presParOf" srcId="{6AA2B544-9D80-4006-95C3-AAD272DCE66A}" destId="{70B74697-24FE-4432-9760-359F5BC274B8}" srcOrd="1" destOrd="0" presId="urn:microsoft.com/office/officeart/2005/8/layout/arrow2"/>
    <dgm:cxn modelId="{80FBB8D3-FC2F-4729-B4FA-D43F34662F49}" type="presParOf" srcId="{6AA2B544-9D80-4006-95C3-AAD272DCE66A}" destId="{C7F1FBEF-9112-435F-B1A8-18293DAC684B}" srcOrd="2" destOrd="0" presId="urn:microsoft.com/office/officeart/2005/8/layout/arrow2"/>
    <dgm:cxn modelId="{244881FD-15A0-4442-B500-F16AE5E6CEF5}" type="presParOf" srcId="{6AA2B544-9D80-4006-95C3-AAD272DCE66A}" destId="{8074C08E-945A-4EE0-86AA-EFFF697BE03D}" srcOrd="3" destOrd="0" presId="urn:microsoft.com/office/officeart/2005/8/layout/arrow2"/>
    <dgm:cxn modelId="{33B176E6-1C91-46B8-A641-FA42ADE51473}" type="presParOf" srcId="{6AA2B544-9D80-4006-95C3-AAD272DCE66A}" destId="{839E6E14-DFB7-4279-9A82-CDB7C35AFE79}" srcOrd="4" destOrd="0" presId="urn:microsoft.com/office/officeart/2005/8/layout/arrow2"/>
    <dgm:cxn modelId="{A5640132-FFE0-4A23-8E30-B5875F578476}" type="presParOf" srcId="{6AA2B544-9D80-4006-95C3-AAD272DCE66A}" destId="{91757DEB-01EC-4583-95E6-927A1C182565}" srcOrd="5" destOrd="0" presId="urn:microsoft.com/office/officeart/2005/8/layout/arrow2"/>
    <dgm:cxn modelId="{C4481729-B468-45F0-A8BC-602E7807647A}" type="presParOf" srcId="{6AA2B544-9D80-4006-95C3-AAD272DCE66A}" destId="{2333233D-D005-4966-BFB6-856736C33CFD}" srcOrd="6" destOrd="0" presId="urn:microsoft.com/office/officeart/2005/8/layout/arrow2"/>
    <dgm:cxn modelId="{C5643C17-129A-4CDE-8981-7E5AB6F7696A}" type="presParOf" srcId="{6AA2B544-9D80-4006-95C3-AAD272DCE66A}" destId="{F8B5164D-B373-4B95-947E-310832255097}" srcOrd="7" destOrd="0" presId="urn:microsoft.com/office/officeart/2005/8/layout/arrow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227E-465C-477A-BB6B-75DE83D15465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6C3B-77CE-4ED5-BDB6-55C15C8302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756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227E-465C-477A-BB6B-75DE83D15465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6C3B-77CE-4ED5-BDB6-55C15C8302E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83012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227E-465C-477A-BB6B-75DE83D15465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6C3B-77CE-4ED5-BDB6-55C15C8302E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70461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227E-465C-477A-BB6B-75DE83D15465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6C3B-77CE-4ED5-BDB6-55C15C8302E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25257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227E-465C-477A-BB6B-75DE83D15465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6C3B-77CE-4ED5-BDB6-55C15C8302E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9272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227E-465C-477A-BB6B-75DE83D15465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6C3B-77CE-4ED5-BDB6-55C15C8302E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06412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227E-465C-477A-BB6B-75DE83D15465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6C3B-77CE-4ED5-BDB6-55C15C8302E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94946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227E-465C-477A-BB6B-75DE83D15465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6C3B-77CE-4ED5-BDB6-55C15C8302E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423919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227E-465C-477A-BB6B-75DE83D15465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6C3B-77CE-4ED5-BDB6-55C15C8302E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68400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227E-465C-477A-BB6B-75DE83D15465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6C3B-77CE-4ED5-BDB6-55C15C8302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443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227E-465C-477A-BB6B-75DE83D15465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6C3B-77CE-4ED5-BDB6-55C15C8302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5144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7000"/>
            <a:lum/>
          </a:blip>
          <a:srcRect/>
          <a:stretch>
            <a:fillRect l="2000" t="86000" r="80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FABE227E-465C-477A-BB6B-75DE83D15465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B786C3B-77CE-4ED5-BDB6-55C15C8302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589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theygrow.co/p/how-stripe-grow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207742" y="508397"/>
            <a:ext cx="11346594" cy="5406603"/>
            <a:chOff x="144989" y="660798"/>
            <a:chExt cx="11346594" cy="5406603"/>
          </a:xfrm>
        </p:grpSpPr>
        <p:pic>
          <p:nvPicPr>
            <p:cNvPr id="5" name="Graphic 4">
              <a:extLst>
                <a:ext uri="{FF2B5EF4-FFF2-40B4-BE49-F238E27FC236}">
                  <a16:creationId xmlns="" xmlns:a16="http://schemas.microsoft.com/office/drawing/2014/main" id="{B923EEF2-F77D-4C7F-8156-7C27168C7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989" y="660798"/>
              <a:ext cx="11346594" cy="5406603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1685365" y="914399"/>
              <a:ext cx="8821270" cy="4831977"/>
              <a:chOff x="1595717" y="932329"/>
              <a:chExt cx="8910918" cy="4831977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1595717" y="1461247"/>
                <a:ext cx="1138518" cy="4231341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2985246" y="968188"/>
                <a:ext cx="1138518" cy="4231341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312022" y="1524000"/>
                <a:ext cx="1138518" cy="4231341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558117" y="932329"/>
                <a:ext cx="1138518" cy="4231341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6849035" y="1532965"/>
                <a:ext cx="1138518" cy="4231341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8130988" y="1165411"/>
                <a:ext cx="1138518" cy="4231341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9368117" y="1488141"/>
                <a:ext cx="1138518" cy="4231341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1595718" y="5764325"/>
            <a:ext cx="95294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MV Boli" pitchFamily="2" charset="0"/>
                <a:cs typeface="MV Boli" pitchFamily="2" charset="0"/>
              </a:rPr>
              <a:t>Payments infrastructure for the internet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573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547" y="1846734"/>
            <a:ext cx="26893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cs typeface="MV Boli" pitchFamily="2" charset="0"/>
              </a:rPr>
              <a:t>PRESENTERS:</a:t>
            </a:r>
            <a:endParaRPr lang="en-US" sz="2400" b="1" dirty="0" smtClean="0">
              <a:solidFill>
                <a:schemeClr val="bg1"/>
              </a:solidFill>
              <a:cs typeface="MV Boli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cs typeface="MV Boli" pitchFamily="2" charset="0"/>
              </a:rPr>
              <a:t>GAURI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cs typeface="MV Boli" pitchFamily="2" charset="0"/>
              </a:rPr>
              <a:t>ROSHNI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cs typeface="MV Boli" pitchFamily="2" charset="0"/>
              </a:rPr>
              <a:t>TAARAN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cs typeface="MV Boli" pitchFamily="2" charset="0"/>
              </a:rPr>
              <a:t>SAHIL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cs typeface="MV Boli" pitchFamily="2" charset="0"/>
              </a:rPr>
              <a:t>LAKSHITHA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cs typeface="MV Boli" pitchFamily="2" charset="0"/>
              </a:rPr>
              <a:t>SANJEEV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7A20001-722B-2F84-4FBB-43F649F036A9}"/>
              </a:ext>
            </a:extLst>
          </p:cNvPr>
          <p:cNvSpPr txBox="1"/>
          <p:nvPr/>
        </p:nvSpPr>
        <p:spPr>
          <a:xfrm>
            <a:off x="603940" y="165966"/>
            <a:ext cx="4156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b="1" dirty="0">
                <a:solidFill>
                  <a:srgbClr val="635B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FOUNDER’S </a:t>
            </a:r>
            <a:r>
              <a:rPr lang="en-IN" sz="4000" b="1" dirty="0" smtClean="0">
                <a:solidFill>
                  <a:srgbClr val="635B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STORY</a:t>
            </a:r>
            <a:endParaRPr lang="en-IN" sz="4000" b="1" dirty="0">
              <a:solidFill>
                <a:srgbClr val="635B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C39F773-FD97-BB40-692E-CF5538C6E533}"/>
              </a:ext>
            </a:extLst>
          </p:cNvPr>
          <p:cNvSpPr txBox="1"/>
          <p:nvPr/>
        </p:nvSpPr>
        <p:spPr>
          <a:xfrm>
            <a:off x="2683434" y="6080311"/>
            <a:ext cx="6911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https://www.limerickpost.ie/2023/06/08/collison-brothers-acquire-us-tech-startup/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8283389" y="0"/>
            <a:ext cx="2931459" cy="1891553"/>
          </a:xfrm>
          <a:prstGeom prst="wedgeEllipseCallout">
            <a:avLst/>
          </a:prstGeom>
          <a:solidFill>
            <a:schemeClr val="accent1">
              <a:alpha val="22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44747" y="591675"/>
            <a:ext cx="2581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/>
                </a:solidFill>
                <a:latin typeface="Comic Sans MS" pitchFamily="66" charset="0"/>
                <a:ea typeface="Calibri" panose="020F0502020204030204" pitchFamily="34" charset="0"/>
                <a:cs typeface="Calibri" panose="020F0502020204030204" pitchFamily="34" charset="0"/>
              </a:rPr>
              <a:t>PATRICK COLLISON</a:t>
            </a:r>
          </a:p>
          <a:p>
            <a:pPr algn="ctr"/>
            <a:r>
              <a:rPr lang="en-IN" b="1" dirty="0" smtClean="0">
                <a:solidFill>
                  <a:schemeClr val="accent6"/>
                </a:solidFill>
                <a:latin typeface="Comic Sans MS" pitchFamily="66" charset="0"/>
                <a:ea typeface="Calibri" panose="020F0502020204030204" pitchFamily="34" charset="0"/>
                <a:cs typeface="Calibri" panose="020F0502020204030204" pitchFamily="34" charset="0"/>
              </a:rPr>
              <a:t>CEO, STRIPE INC</a:t>
            </a:r>
            <a:r>
              <a:rPr lang="en-IN" dirty="0" smtClean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14" name="Oval Callout 13"/>
          <p:cNvSpPr/>
          <p:nvPr/>
        </p:nvSpPr>
        <p:spPr>
          <a:xfrm>
            <a:off x="-197223" y="815796"/>
            <a:ext cx="3316942" cy="1891553"/>
          </a:xfrm>
          <a:prstGeom prst="wedgeEllipseCallout">
            <a:avLst>
              <a:gd name="adj1" fmla="val 27485"/>
              <a:gd name="adj2" fmla="val 61552"/>
            </a:avLst>
          </a:prstGeom>
          <a:solidFill>
            <a:schemeClr val="accent1">
              <a:alpha val="22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/>
                </a:solidFill>
                <a:latin typeface="Comic Sans MS" pitchFamily="66" charset="0"/>
                <a:ea typeface="Calibri" panose="020F0502020204030204" pitchFamily="34" charset="0"/>
                <a:cs typeface="Calibri" panose="020F0502020204030204" pitchFamily="34" charset="0"/>
              </a:rPr>
              <a:t> JOHN </a:t>
            </a:r>
            <a:r>
              <a:rPr lang="en-IN" b="1" dirty="0" smtClean="0">
                <a:solidFill>
                  <a:schemeClr val="accent6"/>
                </a:solidFill>
                <a:latin typeface="Comic Sans MS" pitchFamily="66" charset="0"/>
                <a:ea typeface="Calibri" panose="020F0502020204030204" pitchFamily="34" charset="0"/>
                <a:cs typeface="Calibri" panose="020F0502020204030204" pitchFamily="34" charset="0"/>
              </a:rPr>
              <a:t>COLLISON</a:t>
            </a:r>
          </a:p>
          <a:p>
            <a:pPr algn="ctr"/>
            <a:r>
              <a:rPr lang="en-IN" b="1" dirty="0" smtClean="0">
                <a:solidFill>
                  <a:schemeClr val="accent6"/>
                </a:solidFill>
                <a:latin typeface="Comic Sans MS" pitchFamily="66" charset="0"/>
                <a:ea typeface="Calibri" panose="020F0502020204030204" pitchFamily="34" charset="0"/>
                <a:cs typeface="Calibri" panose="020F0502020204030204" pitchFamily="34" charset="0"/>
              </a:rPr>
              <a:t>PRESIDENT</a:t>
            </a:r>
            <a:r>
              <a:rPr lang="en-IN" b="1" dirty="0" smtClean="0">
                <a:solidFill>
                  <a:schemeClr val="accent6"/>
                </a:solidFill>
                <a:latin typeface="Comic Sans MS" pitchFamily="66" charset="0"/>
                <a:ea typeface="Calibri" panose="020F0502020204030204" pitchFamily="34" charset="0"/>
                <a:cs typeface="Calibri" panose="020F0502020204030204" pitchFamily="34" charset="0"/>
              </a:rPr>
              <a:t>, STRIPE INC.</a:t>
            </a:r>
            <a:endParaRPr lang="en-IN" b="1" dirty="0" smtClean="0">
              <a:solidFill>
                <a:schemeClr val="accent6"/>
              </a:solidFill>
              <a:latin typeface="Comic Sans MS" pitchFamily="66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0519" y="537882"/>
            <a:ext cx="1846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STRIPE’S BORN    	</a:t>
            </a:r>
            <a:r>
              <a:rPr lang="en-US" sz="1400" b="1" dirty="0" smtClean="0">
                <a:solidFill>
                  <a:schemeClr val="tx2"/>
                </a:solidFill>
                <a:latin typeface="Comic Sans MS" pitchFamily="66" charset="0"/>
              </a:rPr>
              <a:t>IN 2010</a:t>
            </a:r>
          </a:p>
        </p:txBody>
      </p:sp>
      <p:sp>
        <p:nvSpPr>
          <p:cNvPr id="17" name="Flowchart: Punched Tape 16"/>
          <p:cNvSpPr/>
          <p:nvPr/>
        </p:nvSpPr>
        <p:spPr>
          <a:xfrm>
            <a:off x="4598894" y="4787153"/>
            <a:ext cx="3863788" cy="1201271"/>
          </a:xfrm>
          <a:prstGeom prst="flowChartPunchedTape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93343" y="5074024"/>
            <a:ext cx="2976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The Brain Child of $ 95 </a:t>
            </a:r>
            <a:r>
              <a:rPr lang="en-US" sz="2000" b="1" dirty="0" err="1" smtClean="0">
                <a:solidFill>
                  <a:schemeClr val="bg1"/>
                </a:solidFill>
                <a:latin typeface="Comic Sans MS" pitchFamily="66" charset="0"/>
              </a:rPr>
              <a:t>Bn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 Unicorn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9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825A738-CC96-112D-A58A-3571F0121CE7}"/>
              </a:ext>
            </a:extLst>
          </p:cNvPr>
          <p:cNvSpPr txBox="1"/>
          <p:nvPr/>
        </p:nvSpPr>
        <p:spPr>
          <a:xfrm>
            <a:off x="1964580" y="237683"/>
            <a:ext cx="8262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b="1" dirty="0">
                <a:solidFill>
                  <a:srgbClr val="635B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STRIPE’S PRODUCT RELEASE TIMELINE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6199FB-DD5D-75B2-721F-583377B30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36" y="1179505"/>
            <a:ext cx="10729890" cy="4435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A849557-C419-B8EC-28C5-B6F7E42FC96B}"/>
              </a:ext>
            </a:extLst>
          </p:cNvPr>
          <p:cNvSpPr txBox="1"/>
          <p:nvPr/>
        </p:nvSpPr>
        <p:spPr>
          <a:xfrm>
            <a:off x="7591424" y="5614729"/>
            <a:ext cx="364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i="1" u="sng" dirty="0">
                <a:solidFill>
                  <a:schemeClr val="bg1">
                    <a:lumMod val="50000"/>
                  </a:schemeClr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https://www.howtheygrow.co/p/how-stripe-grows</a:t>
            </a:r>
            <a:endParaRPr lang="en-IN" sz="1200" i="1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64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52275"/>
            <a:ext cx="9224682" cy="41596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724481" y="402521"/>
            <a:ext cx="68241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635B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STRIPE’S MARKET DOMINANCE</a:t>
            </a:r>
            <a:endParaRPr lang="en-IN" sz="4000" b="1" dirty="0">
              <a:solidFill>
                <a:srgbClr val="635B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5445" y="1290638"/>
            <a:ext cx="80391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670094" y="429417"/>
            <a:ext cx="39531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rgbClr val="635B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MODEL</a:t>
            </a:r>
            <a:endParaRPr lang="en-US" sz="4000" b="1" dirty="0">
              <a:solidFill>
                <a:srgbClr val="635B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324" y="1494871"/>
            <a:ext cx="8065943" cy="453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25A738-CC96-112D-A58A-3571F0121CE7}"/>
              </a:ext>
            </a:extLst>
          </p:cNvPr>
          <p:cNvSpPr txBox="1"/>
          <p:nvPr/>
        </p:nvSpPr>
        <p:spPr>
          <a:xfrm>
            <a:off x="3614084" y="354224"/>
            <a:ext cx="4682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635B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LEADING INVESTORS </a:t>
            </a:r>
            <a:endParaRPr lang="en-IN" sz="4000" b="1" dirty="0">
              <a:solidFill>
                <a:srgbClr val="635B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955741" y="1452282"/>
            <a:ext cx="2151530" cy="4437530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215718" y="1703294"/>
            <a:ext cx="175708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Y COMBINATOR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PETER THIEL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SEQUOIA CAPITAL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ELON MUSK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TIGER GLOBAL </a:t>
            </a:r>
          </a:p>
          <a:p>
            <a:r>
              <a:rPr lang="en-US" sz="1400" dirty="0" smtClean="0"/>
              <a:t>MANAGEMENT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ALLIANZ INSURANCE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IRELAND NATIONAL TREASURY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032000" y="11499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10277" y="2187386"/>
            <a:ext cx="197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INNOVATION</a:t>
            </a:r>
          </a:p>
          <a:p>
            <a:pPr lvl="0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7692" y="2994210"/>
            <a:ext cx="2250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TRANSPARENT PRICING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0168" y="224115"/>
            <a:ext cx="8480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635B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TO THE SUCCESS - SIMPLICITY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88778" y="2214295"/>
            <a:ext cx="7333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accent6"/>
                </a:solidFill>
              </a:rPr>
              <a:t>THANK YOU</a:t>
            </a:r>
            <a:endParaRPr lang="en-US" sz="8000" b="1" dirty="0">
              <a:solidFill>
                <a:schemeClr val="accent6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48118" y="519951"/>
            <a:ext cx="7321676" cy="5145741"/>
            <a:chOff x="1748118" y="519951"/>
            <a:chExt cx="7321676" cy="5145741"/>
          </a:xfrm>
        </p:grpSpPr>
        <p:sp>
          <p:nvSpPr>
            <p:cNvPr id="4" name="Rounded Rectangle 3"/>
            <p:cNvSpPr/>
            <p:nvPr/>
          </p:nvSpPr>
          <p:spPr>
            <a:xfrm>
              <a:off x="1748118" y="1290916"/>
              <a:ext cx="1127064" cy="4231341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003177" y="986116"/>
              <a:ext cx="1127064" cy="4231341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258237" y="1281951"/>
              <a:ext cx="1127064" cy="4231341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495365" y="833716"/>
              <a:ext cx="1127064" cy="4231341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723530" y="1434351"/>
              <a:ext cx="1127064" cy="4231341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942730" y="519951"/>
              <a:ext cx="1127064" cy="4231341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131</TotalTime>
  <Words>89</Words>
  <Application>Microsoft Office PowerPoint</Application>
  <PresentationFormat>Custom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View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Sailee</dc:creator>
  <cp:lastModifiedBy>Sanjeev</cp:lastModifiedBy>
  <cp:revision>20</cp:revision>
  <dcterms:created xsi:type="dcterms:W3CDTF">2023-11-04T19:42:24Z</dcterms:created>
  <dcterms:modified xsi:type="dcterms:W3CDTF">2023-11-05T21:09:22Z</dcterms:modified>
</cp:coreProperties>
</file>