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Thin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regular.fntdata"/><Relationship Id="rId22" Type="http://schemas.openxmlformats.org/officeDocument/2006/relationships/font" Target="fonts/RobotoThin-italic.fntdata"/><Relationship Id="rId21" Type="http://schemas.openxmlformats.org/officeDocument/2006/relationships/font" Target="fonts/RobotoThin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Thin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91175a709_0_1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91175a709_0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91175a709_0_1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91175a709_0_1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a8e690d36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a8e690d36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8e690d368_2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8e690d368_2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a91175a709_0_2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a91175a709_0_2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91175a709_0_1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91175a709_0_1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8e690cc33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8e690cc33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8e690cc33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8e690cc33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8e690cc33_0_2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8e690cc33_0_2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91175a709_0_1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91175a709_0_1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91175a709_0_1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a91175a709_0_1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a91175a709_0_1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a91175a709_0_1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91175a709_0_1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91175a709_0_1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CESS DATA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60950" y="358100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IMMEDIATE MONEY TRANSFER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idx="4294967295" type="subTitle"/>
          </p:nvPr>
        </p:nvSpPr>
        <p:spPr>
          <a:xfrm>
            <a:off x="112975" y="93800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</a:rPr>
              <a:t>Experience faster payments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50" y="1701125"/>
            <a:ext cx="8603500" cy="327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Arial"/>
                <a:ea typeface="Arial"/>
                <a:cs typeface="Arial"/>
                <a:sym typeface="Arial"/>
              </a:rPr>
              <a:t>VAST POTENTIAL OF IMMEDIATE MONEY TRANSFER (IMT)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328400" y="917775"/>
            <a:ext cx="83622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EU has seen a surge in demand for Instant Money Transfer which have been driven by the below factors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Increasing adoption of mobile banking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Growing popularity of cross-border payments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Demand for faster and more efficient payment solutions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EU IMT Market is projected to reach $33.2 Billion Dollars by 2024, expanding at the CAGR of 19.2% which is fuelled by adoption of SCT (SEPA Instant Credit Transfer)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EU IMT Landscape is still under innovation phase along with the regulations in place to further support the growth of IMT makes it a viable and promising field to invest to reap fruits in the coming future.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/>
          <p:nvPr>
            <p:ph type="title"/>
          </p:nvPr>
        </p:nvSpPr>
        <p:spPr>
          <a:xfrm>
            <a:off x="150" y="16350"/>
            <a:ext cx="91440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Arial"/>
                <a:ea typeface="Arial"/>
                <a:cs typeface="Arial"/>
                <a:sym typeface="Arial"/>
              </a:rPr>
              <a:t>DISRUPTIVE OR COLLABORATIVE APPROACH FOR IMT IMPLEMENTATION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3"/>
          <p:cNvSpPr/>
          <p:nvPr/>
        </p:nvSpPr>
        <p:spPr>
          <a:xfrm flipH="1" rot="10800000">
            <a:off x="4570151" y="1162345"/>
            <a:ext cx="3008296" cy="3593913"/>
          </a:xfrm>
          <a:prstGeom prst="round2DiagRect">
            <a:avLst>
              <a:gd fmla="val 0" name="adj1"/>
              <a:gd fmla="val 17764" name="adj2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23"/>
          <p:cNvGrpSpPr/>
          <p:nvPr/>
        </p:nvGrpSpPr>
        <p:grpSpPr>
          <a:xfrm>
            <a:off x="1565547" y="1162345"/>
            <a:ext cx="3008296" cy="3593913"/>
            <a:chOff x="1126863" y="2013875"/>
            <a:chExt cx="1944600" cy="1569600"/>
          </a:xfrm>
        </p:grpSpPr>
        <p:sp>
          <p:nvSpPr>
            <p:cNvPr id="304" name="Google Shape;304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3"/>
            <p:cNvSpPr txBox="1"/>
            <p:nvPr/>
          </p:nvSpPr>
          <p:spPr>
            <a:xfrm>
              <a:off x="1218719" y="2048017"/>
              <a:ext cx="17175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FFFFFF"/>
                  </a:solidFill>
                </a:rPr>
                <a:t>Disruptive Approach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23"/>
            <p:cNvSpPr txBox="1"/>
            <p:nvPr/>
          </p:nvSpPr>
          <p:spPr>
            <a:xfrm>
              <a:off x="1218719" y="2258560"/>
              <a:ext cx="1700100" cy="13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FFFFFF"/>
                  </a:solidFill>
                </a:rPr>
                <a:t>PROS</a:t>
              </a:r>
              <a:endParaRPr b="1" sz="900">
                <a:solidFill>
                  <a:srgbClr val="FFFFFF"/>
                </a:solidFill>
              </a:endParaRPr>
            </a:p>
            <a:p>
              <a:pPr indent="-279400" lvl="0" marL="269999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Char char="●"/>
              </a:pPr>
              <a:r>
                <a:rPr lang="en-GB" sz="800">
                  <a:solidFill>
                    <a:srgbClr val="FFFFFF"/>
                  </a:solidFill>
                </a:rPr>
                <a:t>Disruptive innovation can shake up the status quo and gain market share quickly.</a:t>
              </a:r>
              <a:endParaRPr sz="800">
                <a:solidFill>
                  <a:srgbClr val="FFFFFF"/>
                </a:solidFill>
              </a:endParaRPr>
            </a:p>
            <a:p>
              <a:pPr indent="-279400" lvl="0" marL="2699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Char char="●"/>
              </a:pPr>
              <a:r>
                <a:rPr lang="en-GB" sz="800">
                  <a:solidFill>
                    <a:srgbClr val="FFFFFF"/>
                  </a:solidFill>
                </a:rPr>
                <a:t>It can differentiate the service from existing payment providers and attract new customers.</a:t>
              </a:r>
              <a:endParaRPr sz="8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FFFFFF"/>
                  </a:solidFill>
                </a:rPr>
                <a:t>CONS</a:t>
              </a:r>
              <a:endParaRPr b="1" sz="900">
                <a:solidFill>
                  <a:srgbClr val="FFFFFF"/>
                </a:solidFill>
              </a:endParaRPr>
            </a:p>
            <a:p>
              <a:pPr indent="-279400" lvl="0" marL="269999" rtl="0" algn="l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Char char="●"/>
              </a:pPr>
              <a:r>
                <a:rPr lang="en-GB" sz="800">
                  <a:solidFill>
                    <a:srgbClr val="FFFFFF"/>
                  </a:solidFill>
                </a:rPr>
                <a:t>It may face resistance from established payment providers and regulatory bodies.</a:t>
              </a:r>
              <a:endParaRPr sz="800">
                <a:solidFill>
                  <a:srgbClr val="FFFFFF"/>
                </a:solidFill>
              </a:endParaRPr>
            </a:p>
            <a:p>
              <a:pPr indent="-279400" lvl="0" marL="2699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Char char="●"/>
              </a:pPr>
              <a:r>
                <a:rPr lang="en-GB" sz="800">
                  <a:solidFill>
                    <a:srgbClr val="FFFFFF"/>
                  </a:solidFill>
                </a:rPr>
                <a:t>It may be difficult to build a strong brand and customer base without existing relationships.</a:t>
              </a:r>
              <a:endParaRPr sz="800">
                <a:solidFill>
                  <a:srgbClr val="FFFFFF"/>
                </a:solidFill>
              </a:endParaRPr>
            </a:p>
            <a:p>
              <a:pPr indent="-279400" lvl="0" marL="2699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Char char="●"/>
              </a:pPr>
              <a:r>
                <a:rPr lang="en-GB" sz="800">
                  <a:solidFill>
                    <a:srgbClr val="FFFFFF"/>
                  </a:solidFill>
                </a:rPr>
                <a:t>Requires significant investment in marketing and infrastructure.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307" name="Google Shape;307;p23"/>
          <p:cNvGrpSpPr/>
          <p:nvPr/>
        </p:nvGrpSpPr>
        <p:grpSpPr>
          <a:xfrm>
            <a:off x="4337709" y="2711803"/>
            <a:ext cx="468587" cy="494991"/>
            <a:chOff x="4858109" y="2631368"/>
            <a:chExt cx="316442" cy="315000"/>
          </a:xfrm>
        </p:grpSpPr>
        <p:sp>
          <p:nvSpPr>
            <p:cNvPr id="308" name="Google Shape;308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/>
              </a:br>
              <a:endParaRPr/>
            </a:p>
          </p:txBody>
        </p:sp>
      </p:grpSp>
      <p:sp>
        <p:nvSpPr>
          <p:cNvPr id="310" name="Google Shape;310;p23"/>
          <p:cNvSpPr txBox="1"/>
          <p:nvPr/>
        </p:nvSpPr>
        <p:spPr>
          <a:xfrm>
            <a:off x="4806450" y="1227600"/>
            <a:ext cx="2772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FFFF"/>
                </a:solidFill>
              </a:rPr>
              <a:t>Collaborative Approach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11" name="Google Shape;311;p23"/>
          <p:cNvSpPr txBox="1"/>
          <p:nvPr/>
        </p:nvSpPr>
        <p:spPr>
          <a:xfrm>
            <a:off x="4877400" y="1722600"/>
            <a:ext cx="2630100" cy="30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FFFF"/>
                </a:solidFill>
              </a:rPr>
              <a:t>PROS</a:t>
            </a:r>
            <a:endParaRPr b="1" sz="900">
              <a:solidFill>
                <a:srgbClr val="FFFFFF"/>
              </a:solidFill>
            </a:endParaRPr>
          </a:p>
          <a:p>
            <a:pPr indent="-279400" lvl="0" marL="269999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</a:pPr>
            <a:r>
              <a:rPr lang="en-GB" sz="800">
                <a:solidFill>
                  <a:srgbClr val="FFFFFF"/>
                </a:solidFill>
              </a:rPr>
              <a:t>Collaboration can leverage existing relationships and expertise to gain market share more gradually.</a:t>
            </a:r>
            <a:endParaRPr sz="800">
              <a:solidFill>
                <a:srgbClr val="FFFFFF"/>
              </a:solidFill>
            </a:endParaRPr>
          </a:p>
          <a:p>
            <a:pPr indent="-279400" lvl="0" marL="26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</a:pPr>
            <a:r>
              <a:rPr lang="en-GB" sz="800">
                <a:solidFill>
                  <a:srgbClr val="FFFFFF"/>
                </a:solidFill>
              </a:rPr>
              <a:t>It can build a strong ecosystem of partners and strengthen the service's reputation.</a:t>
            </a:r>
            <a:endParaRPr sz="800">
              <a:solidFill>
                <a:srgbClr val="FFFFFF"/>
              </a:solidFill>
            </a:endParaRPr>
          </a:p>
          <a:p>
            <a:pPr indent="-279400" lvl="0" marL="26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</a:pPr>
            <a:r>
              <a:rPr lang="en-GB" sz="800">
                <a:solidFill>
                  <a:srgbClr val="FFFFFF"/>
                </a:solidFill>
              </a:rPr>
              <a:t>Requires less initial investment in marketing and infrastructure.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FFFF"/>
                </a:solidFill>
              </a:rPr>
              <a:t>CONS</a:t>
            </a:r>
            <a:endParaRPr b="1" sz="900">
              <a:solidFill>
                <a:srgbClr val="FFFFFF"/>
              </a:solidFill>
            </a:endParaRPr>
          </a:p>
          <a:p>
            <a:pPr indent="-279400" lvl="0" marL="269999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</a:pPr>
            <a:r>
              <a:rPr lang="en-GB" sz="800">
                <a:solidFill>
                  <a:srgbClr val="FFFFFF"/>
                </a:solidFill>
              </a:rPr>
              <a:t>It may result in slower market penetration and less dramatic impact.</a:t>
            </a:r>
            <a:endParaRPr sz="800">
              <a:solidFill>
                <a:srgbClr val="FFFFFF"/>
              </a:solidFill>
            </a:endParaRPr>
          </a:p>
          <a:p>
            <a:pPr indent="-279400" lvl="0" marL="26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</a:pPr>
            <a:r>
              <a:rPr lang="en-GB" sz="800">
                <a:solidFill>
                  <a:srgbClr val="FFFFFF"/>
                </a:solidFill>
              </a:rPr>
              <a:t>It may be challenging to balance the interests of different stakeholders in the collaborative ecosystem.</a:t>
            </a:r>
            <a:endParaRPr sz="800">
              <a:solidFill>
                <a:srgbClr val="FFFFFF"/>
              </a:solidFill>
            </a:endParaRPr>
          </a:p>
          <a:p>
            <a:pPr indent="-279400" lvl="0" marL="26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Char char="●"/>
            </a:pPr>
            <a:r>
              <a:rPr lang="en-GB" sz="800">
                <a:solidFill>
                  <a:srgbClr val="FFFFFF"/>
                </a:solidFill>
              </a:rPr>
              <a:t>Requires a willingness to share resources and profits with partners.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 txBox="1"/>
          <p:nvPr>
            <p:ph type="title"/>
          </p:nvPr>
        </p:nvSpPr>
        <p:spPr>
          <a:xfrm>
            <a:off x="158700" y="489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Arial"/>
                <a:ea typeface="Arial"/>
                <a:cs typeface="Arial"/>
                <a:sym typeface="Arial"/>
              </a:rPr>
              <a:t>REGULATORY FRAMEWORK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24"/>
          <p:cNvGrpSpPr/>
          <p:nvPr/>
        </p:nvGrpSpPr>
        <p:grpSpPr>
          <a:xfrm>
            <a:off x="437150" y="1986800"/>
            <a:ext cx="2838488" cy="1453800"/>
            <a:chOff x="437150" y="1986800"/>
            <a:chExt cx="2838488" cy="1453800"/>
          </a:xfrm>
        </p:grpSpPr>
        <p:sp>
          <p:nvSpPr>
            <p:cNvPr id="318" name="Google Shape;318;p24"/>
            <p:cNvSpPr txBox="1"/>
            <p:nvPr/>
          </p:nvSpPr>
          <p:spPr>
            <a:xfrm>
              <a:off x="437150" y="1986800"/>
              <a:ext cx="2204700" cy="14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Payment Systems Directive (PSD2)</a:t>
              </a:r>
              <a:endParaRPr b="1"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Char char="●"/>
              </a:pPr>
              <a:r>
                <a:rPr lang="en-GB" sz="800"/>
                <a:t>provide access to its payment systems to third-party providers</a:t>
              </a:r>
              <a:endParaRPr sz="800"/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Char char="●"/>
              </a:pPr>
              <a:r>
                <a:rPr lang="en-GB" sz="800"/>
                <a:t>implement strong customer authentication (SCA)</a:t>
              </a:r>
              <a:endParaRPr sz="800"/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Char char="●"/>
              </a:pPr>
              <a:r>
                <a:rPr lang="en-GB" sz="800"/>
                <a:t>ensure access to real-time payment data</a:t>
              </a:r>
              <a:endParaRPr sz="800"/>
            </a:p>
          </p:txBody>
        </p:sp>
        <p:cxnSp>
          <p:nvCxnSpPr>
            <p:cNvPr id="319" name="Google Shape;319;p24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307AF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20" name="Google Shape;320;p24"/>
          <p:cNvGrpSpPr/>
          <p:nvPr/>
        </p:nvGrpSpPr>
        <p:grpSpPr>
          <a:xfrm>
            <a:off x="5209838" y="1060350"/>
            <a:ext cx="3610513" cy="1847400"/>
            <a:chOff x="5209838" y="1060350"/>
            <a:chExt cx="3610513" cy="1847400"/>
          </a:xfrm>
        </p:grpSpPr>
        <p:sp>
          <p:nvSpPr>
            <p:cNvPr id="321" name="Google Shape;321;p24"/>
            <p:cNvSpPr txBox="1"/>
            <p:nvPr/>
          </p:nvSpPr>
          <p:spPr>
            <a:xfrm>
              <a:off x="6496550" y="1060350"/>
              <a:ext cx="2323800" cy="18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Anti-Money Laundering (AML) and Counter-Terrorism Financing (CTF) Regulations</a:t>
              </a:r>
              <a:endParaRPr b="1"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Char char="●"/>
              </a:pPr>
              <a:r>
                <a:rPr lang="en-GB" sz="800"/>
                <a:t>implement appropriate risk assessment and monitoring procedures</a:t>
              </a:r>
              <a:endParaRPr sz="800"/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Char char="●"/>
              </a:pPr>
              <a:r>
                <a:rPr lang="en-GB" sz="800"/>
                <a:t>verify the identity of customers and scrutinize transactions</a:t>
              </a:r>
              <a:endParaRPr sz="800"/>
            </a:p>
          </p:txBody>
        </p:sp>
        <p:cxnSp>
          <p:nvCxnSpPr>
            <p:cNvPr id="322" name="Google Shape;322;p24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942A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23" name="Google Shape;323;p24"/>
          <p:cNvGrpSpPr/>
          <p:nvPr/>
        </p:nvGrpSpPr>
        <p:grpSpPr>
          <a:xfrm>
            <a:off x="5190338" y="3011875"/>
            <a:ext cx="3410700" cy="1289700"/>
            <a:chOff x="5690538" y="2683350"/>
            <a:chExt cx="3410700" cy="1289700"/>
          </a:xfrm>
        </p:grpSpPr>
        <p:sp>
          <p:nvSpPr>
            <p:cNvPr id="324" name="Google Shape;324;p24"/>
            <p:cNvSpPr txBox="1"/>
            <p:nvPr/>
          </p:nvSpPr>
          <p:spPr>
            <a:xfrm>
              <a:off x="6977238" y="2683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Electronic Money Regulations​</a:t>
              </a:r>
              <a:endParaRPr b="1"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Char char="●"/>
              </a:pPr>
              <a:r>
                <a:rPr lang="en-GB" sz="800"/>
                <a:t>ensure that customers have the right to always access their funds</a:t>
              </a:r>
              <a:endParaRPr sz="800"/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SzPts val="800"/>
                <a:buChar char="●"/>
              </a:pPr>
              <a:r>
                <a:rPr lang="en-GB" sz="800"/>
                <a:t>have sufficient funds to cover customer claims</a:t>
              </a:r>
              <a:endParaRPr sz="800"/>
            </a:p>
          </p:txBody>
        </p:sp>
        <p:cxnSp>
          <p:nvCxnSpPr>
            <p:cNvPr id="325" name="Google Shape;325;p24"/>
            <p:cNvCxnSpPr/>
            <p:nvPr/>
          </p:nvCxnSpPr>
          <p:spPr>
            <a:xfrm>
              <a:off x="5690538" y="3328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D5CD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26" name="Google Shape;326;p24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327" name="Google Shape;327;p24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0" name="Google Shape;330;p24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331" name="Google Shape;331;p2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307AF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307A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" name="Google Shape;333;p24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34" name="Google Shape;334;p24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942A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94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24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37" name="Google Shape;337;p24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D5CD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4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D5C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9" name="Google Shape;339;p24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" name="Google Shape;340;p24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" name="Google Shape;341;p24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 txBox="1"/>
          <p:nvPr>
            <p:ph type="title"/>
          </p:nvPr>
        </p:nvSpPr>
        <p:spPr>
          <a:xfrm>
            <a:off x="158700" y="489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Arial"/>
                <a:ea typeface="Arial"/>
                <a:cs typeface="Arial"/>
                <a:sym typeface="Arial"/>
              </a:rPr>
              <a:t>LEGAL </a:t>
            </a:r>
            <a:r>
              <a:rPr b="1" lang="en-GB" sz="3000">
                <a:latin typeface="Arial"/>
                <a:ea typeface="Arial"/>
                <a:cs typeface="Arial"/>
                <a:sym typeface="Arial"/>
              </a:rPr>
              <a:t>FRAMEWORK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25"/>
          <p:cNvGrpSpPr/>
          <p:nvPr/>
        </p:nvGrpSpPr>
        <p:grpSpPr>
          <a:xfrm>
            <a:off x="363524" y="1258050"/>
            <a:ext cx="2726286" cy="2547000"/>
            <a:chOff x="363524" y="1258050"/>
            <a:chExt cx="2726286" cy="2547000"/>
          </a:xfrm>
        </p:grpSpPr>
        <p:sp>
          <p:nvSpPr>
            <p:cNvPr id="348" name="Google Shape;348;p25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0942A1"/>
                  </a:solidFill>
                </a:rPr>
                <a:t>1</a:t>
              </a:r>
              <a:endParaRPr b="1" sz="1200">
                <a:solidFill>
                  <a:srgbClr val="0942A1"/>
                </a:solidFill>
              </a:endParaRPr>
            </a:p>
          </p:txBody>
        </p:sp>
        <p:sp>
          <p:nvSpPr>
            <p:cNvPr id="350" name="Google Shape;350;p25"/>
            <p:cNvSpPr txBox="1"/>
            <p:nvPr/>
          </p:nvSpPr>
          <p:spPr>
            <a:xfrm rot="-2700000">
              <a:off x="567889" y="2239754"/>
              <a:ext cx="2336422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</a:rPr>
                <a:t>Contract Law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351" name="Google Shape;351;p25"/>
            <p:cNvSpPr txBox="1"/>
            <p:nvPr/>
          </p:nvSpPr>
          <p:spPr>
            <a:xfrm rot="-2700000">
              <a:off x="1029496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/>
                <a:t>Terms and conditions must be clear, fair, and compliant with applicable law.</a:t>
              </a:r>
              <a:endParaRPr b="1" sz="800"/>
            </a:p>
          </p:txBody>
        </p:sp>
      </p:grpSp>
      <p:grpSp>
        <p:nvGrpSpPr>
          <p:cNvPr id="352" name="Google Shape;352;p25"/>
          <p:cNvGrpSpPr/>
          <p:nvPr/>
        </p:nvGrpSpPr>
        <p:grpSpPr>
          <a:xfrm>
            <a:off x="2273746" y="1258050"/>
            <a:ext cx="2726286" cy="2547000"/>
            <a:chOff x="2273746" y="1258050"/>
            <a:chExt cx="2726286" cy="2547000"/>
          </a:xfrm>
        </p:grpSpPr>
        <p:sp>
          <p:nvSpPr>
            <p:cNvPr id="353" name="Google Shape;353;p25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0C57D3"/>
                  </a:solidFill>
                </a:rPr>
                <a:t>2</a:t>
              </a:r>
              <a:endParaRPr b="1" sz="1200">
                <a:solidFill>
                  <a:srgbClr val="0C57D3"/>
                </a:solidFill>
              </a:endParaRPr>
            </a:p>
          </p:txBody>
        </p:sp>
        <p:sp>
          <p:nvSpPr>
            <p:cNvPr id="355" name="Google Shape;355;p25"/>
            <p:cNvSpPr txBox="1"/>
            <p:nvPr/>
          </p:nvSpPr>
          <p:spPr>
            <a:xfrm rot="-2700000">
              <a:off x="2473968" y="2237954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</a:rPr>
                <a:t>Consumer Protection Law​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356" name="Google Shape;356;p25"/>
            <p:cNvSpPr txBox="1"/>
            <p:nvPr/>
          </p:nvSpPr>
          <p:spPr>
            <a:xfrm rot="-2700000">
              <a:off x="2939718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/>
                <a:t>Firm must be aware of the consumer protection rights and ensure that it complies with them.</a:t>
              </a:r>
              <a:endParaRPr b="1" sz="800"/>
            </a:p>
          </p:txBody>
        </p:sp>
      </p:grpSp>
      <p:grpSp>
        <p:nvGrpSpPr>
          <p:cNvPr id="357" name="Google Shape;357;p25"/>
          <p:cNvGrpSpPr/>
          <p:nvPr/>
        </p:nvGrpSpPr>
        <p:grpSpPr>
          <a:xfrm>
            <a:off x="4193764" y="1258050"/>
            <a:ext cx="2726286" cy="2547000"/>
            <a:chOff x="4193764" y="1258050"/>
            <a:chExt cx="2726286" cy="2547000"/>
          </a:xfrm>
        </p:grpSpPr>
        <p:sp>
          <p:nvSpPr>
            <p:cNvPr id="358" name="Google Shape;358;p25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0D5CDF"/>
                  </a:solidFill>
                </a:rPr>
                <a:t>3</a:t>
              </a:r>
              <a:endParaRPr b="1" sz="1200">
                <a:solidFill>
                  <a:srgbClr val="0D5CDF"/>
                </a:solidFill>
              </a:endParaRPr>
            </a:p>
          </p:txBody>
        </p:sp>
        <p:sp>
          <p:nvSpPr>
            <p:cNvPr id="360" name="Google Shape;360;p25"/>
            <p:cNvSpPr txBox="1"/>
            <p:nvPr/>
          </p:nvSpPr>
          <p:spPr>
            <a:xfrm rot="-2700000">
              <a:off x="4400124" y="2240504"/>
              <a:ext cx="2334301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</a:rPr>
                <a:t>Data Protection Law​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361" name="Google Shape;361;p25"/>
            <p:cNvSpPr txBox="1"/>
            <p:nvPr/>
          </p:nvSpPr>
          <p:spPr>
            <a:xfrm rot="-2700000">
              <a:off x="4859736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/>
                <a:t>Firm must comply with the General Data Protection Regulation (GDPR) and keep consumer data secure.</a:t>
              </a:r>
              <a:endParaRPr b="1" sz="800"/>
            </a:p>
          </p:txBody>
        </p:sp>
      </p:grpSp>
      <p:grpSp>
        <p:nvGrpSpPr>
          <p:cNvPr id="362" name="Google Shape;362;p25"/>
          <p:cNvGrpSpPr/>
          <p:nvPr/>
        </p:nvGrpSpPr>
        <p:grpSpPr>
          <a:xfrm>
            <a:off x="6103986" y="1258050"/>
            <a:ext cx="2726286" cy="2547000"/>
            <a:chOff x="6103986" y="1258050"/>
            <a:chExt cx="2726286" cy="2547000"/>
          </a:xfrm>
        </p:grpSpPr>
        <p:sp>
          <p:nvSpPr>
            <p:cNvPr id="363" name="Google Shape;363;p25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0E63F0"/>
                  </a:solidFill>
                </a:rPr>
                <a:t>4</a:t>
              </a:r>
              <a:endParaRPr b="1" sz="1200">
                <a:solidFill>
                  <a:srgbClr val="0E63F0"/>
                </a:solidFill>
              </a:endParaRPr>
            </a:p>
          </p:txBody>
        </p:sp>
        <p:sp>
          <p:nvSpPr>
            <p:cNvPr id="365" name="Google Shape;365;p25"/>
            <p:cNvSpPr txBox="1"/>
            <p:nvPr/>
          </p:nvSpPr>
          <p:spPr>
            <a:xfrm rot="-2700000">
              <a:off x="6306241" y="2238854"/>
              <a:ext cx="2338968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</a:rPr>
                <a:t>General Principles of Law​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366" name="Google Shape;366;p25"/>
            <p:cNvSpPr txBox="1"/>
            <p:nvPr/>
          </p:nvSpPr>
          <p:spPr>
            <a:xfrm rot="-2700000">
              <a:off x="6769958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/>
                <a:t>Firm must act in a fair and transparent manner towards its customers</a:t>
              </a:r>
              <a:endParaRPr b="1" sz="8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title"/>
          </p:nvPr>
        </p:nvSpPr>
        <p:spPr>
          <a:xfrm>
            <a:off x="460950" y="917775"/>
            <a:ext cx="8222100" cy="17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THANK YOU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for your kind attention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956400" y="2973000"/>
            <a:ext cx="7231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For more details and a personalized demonstration of our product, please contact us. Join the financial security revolution with our products.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412500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Arial"/>
                <a:ea typeface="Arial"/>
                <a:cs typeface="Arial"/>
                <a:sym typeface="Arial"/>
              </a:rPr>
              <a:t>MEET OUR TEAM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4"/>
          <p:cNvGrpSpPr/>
          <p:nvPr/>
        </p:nvGrpSpPr>
        <p:grpSpPr>
          <a:xfrm>
            <a:off x="1100375" y="1954525"/>
            <a:ext cx="6756475" cy="2754350"/>
            <a:chOff x="1100375" y="1954525"/>
            <a:chExt cx="6756475" cy="2754350"/>
          </a:xfrm>
        </p:grpSpPr>
        <p:sp>
          <p:nvSpPr>
            <p:cNvPr id="76" name="Google Shape;76;p14"/>
            <p:cNvSpPr txBox="1"/>
            <p:nvPr/>
          </p:nvSpPr>
          <p:spPr>
            <a:xfrm>
              <a:off x="1241825" y="1954525"/>
              <a:ext cx="25554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GAURI VIJAY SHINGANE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</a:rPr>
                <a:t>20018204</a:t>
              </a:r>
              <a:endParaRPr b="1" sz="1200">
                <a:solidFill>
                  <a:schemeClr val="dk1"/>
                </a:solidFill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5301450" y="4176075"/>
              <a:ext cx="25554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TAARANDEEP SINGH MUDHAR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</a:rPr>
                <a:t>20011757</a:t>
              </a:r>
              <a:endParaRPr b="1" sz="1200">
                <a:solidFill>
                  <a:schemeClr val="dk1"/>
                </a:solidFill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5301450" y="3065288"/>
              <a:ext cx="25554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ROSHNI TUKARAM DALVI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</a:rPr>
                <a:t>20012887</a:t>
              </a:r>
              <a:endParaRPr b="1" sz="1200">
                <a:solidFill>
                  <a:schemeClr val="dk1"/>
                </a:solidFill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1100375" y="3082950"/>
              <a:ext cx="28383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LAKSHITHA KASUN JAYASINGHE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</a:rPr>
                <a:t>20020502</a:t>
              </a:r>
              <a:endParaRPr b="1" sz="1200">
                <a:solidFill>
                  <a:schemeClr val="dk1"/>
                </a:solidFill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1241825" y="4176050"/>
              <a:ext cx="25554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SAHIL DAYAL PUNJABI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</a:rPr>
                <a:t>20004846</a:t>
              </a:r>
              <a:endParaRPr b="1" sz="1200">
                <a:solidFill>
                  <a:schemeClr val="dk1"/>
                </a:solidFill>
              </a:endParaRPr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5301450" y="1954525"/>
              <a:ext cx="25554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KRISHNAN SANJEEV NAIR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</a:rPr>
                <a:t>20003928</a:t>
              </a:r>
              <a:endParaRPr b="1" sz="12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158700" y="3687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Arial"/>
                <a:ea typeface="Arial"/>
                <a:cs typeface="Arial"/>
                <a:sym typeface="Arial"/>
              </a:rPr>
              <a:t>CURRENT MARKET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090000" y="900550"/>
            <a:ext cx="2971500" cy="456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</a:rPr>
              <a:t>SINGLE EURO PAYMENT AREA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3858000" y="1618425"/>
            <a:ext cx="1435500" cy="456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IBAN AND BIC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" name="Google Shape;89;p15"/>
          <p:cNvCxnSpPr>
            <a:stCxn id="87" idx="2"/>
            <a:endCxn id="88" idx="0"/>
          </p:cNvCxnSpPr>
          <p:nvPr/>
        </p:nvCxnSpPr>
        <p:spPr>
          <a:xfrm>
            <a:off x="4575750" y="1357450"/>
            <a:ext cx="0" cy="261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/>
          <p:nvPr/>
        </p:nvCxnSpPr>
        <p:spPr>
          <a:xfrm>
            <a:off x="1367850" y="2151525"/>
            <a:ext cx="6415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2971800" y="2151525"/>
            <a:ext cx="0" cy="249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/>
          <p:nvPr/>
        </p:nvCxnSpPr>
        <p:spPr>
          <a:xfrm>
            <a:off x="1371600" y="2151525"/>
            <a:ext cx="0" cy="249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/>
          <p:nvPr/>
        </p:nvCxnSpPr>
        <p:spPr>
          <a:xfrm>
            <a:off x="6172200" y="2151525"/>
            <a:ext cx="0" cy="249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/>
          <p:nvPr/>
        </p:nvCxnSpPr>
        <p:spPr>
          <a:xfrm>
            <a:off x="7772400" y="2151525"/>
            <a:ext cx="0" cy="249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/>
          <p:nvPr/>
        </p:nvCxnSpPr>
        <p:spPr>
          <a:xfrm>
            <a:off x="4572000" y="2151525"/>
            <a:ext cx="0" cy="249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/>
          <p:nvPr/>
        </p:nvSpPr>
        <p:spPr>
          <a:xfrm>
            <a:off x="806100" y="2401125"/>
            <a:ext cx="1131000" cy="72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</a:rPr>
              <a:t>PHONE BANKING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4006500" y="2401125"/>
            <a:ext cx="1131000" cy="72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</a:rPr>
              <a:t>IN-BRANCH KIOSK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406300" y="2401125"/>
            <a:ext cx="1131000" cy="72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</a:rPr>
              <a:t>INTERNET/MOBILE BANKING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606700" y="2401125"/>
            <a:ext cx="1131000" cy="72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</a:rPr>
              <a:t>IN-BRANCH TELLER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7206900" y="2401125"/>
            <a:ext cx="1131000" cy="72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</a:rPr>
              <a:t>PSPs</a:t>
            </a:r>
            <a:endParaRPr sz="1200">
              <a:solidFill>
                <a:schemeClr val="accent1"/>
              </a:solidFill>
            </a:endParaRPr>
          </a:p>
        </p:txBody>
      </p:sp>
      <p:grpSp>
        <p:nvGrpSpPr>
          <p:cNvPr id="101" name="Google Shape;101;p15"/>
          <p:cNvGrpSpPr/>
          <p:nvPr/>
        </p:nvGrpSpPr>
        <p:grpSpPr>
          <a:xfrm>
            <a:off x="1655002" y="3505464"/>
            <a:ext cx="1538013" cy="1540016"/>
            <a:chOff x="1083025" y="2306625"/>
            <a:chExt cx="1834900" cy="2014410"/>
          </a:xfrm>
        </p:grpSpPr>
        <p:sp>
          <p:nvSpPr>
            <p:cNvPr id="102" name="Google Shape;102;p15"/>
            <p:cNvSpPr txBox="1"/>
            <p:nvPr/>
          </p:nvSpPr>
          <p:spPr>
            <a:xfrm>
              <a:off x="1235825" y="2695035"/>
              <a:ext cx="1505100" cy="16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chemeClr val="accent1"/>
                  </a:solidFill>
                </a:rPr>
                <a:t>SEPA came into force by EU Commission in 2014, to create Euro dominated payment system.</a:t>
              </a:r>
              <a:endParaRPr b="1" sz="1000">
                <a:solidFill>
                  <a:schemeClr val="accent1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C57D3"/>
                </a:solidFill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  </a:t>
              </a:r>
              <a:endParaRPr sz="10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105" name="Google Shape;105;p15"/>
          <p:cNvGrpSpPr/>
          <p:nvPr/>
        </p:nvGrpSpPr>
        <p:grpSpPr>
          <a:xfrm>
            <a:off x="3087476" y="3505311"/>
            <a:ext cx="1538013" cy="1540285"/>
            <a:chOff x="1083025" y="2306625"/>
            <a:chExt cx="1834900" cy="1880002"/>
          </a:xfrm>
        </p:grpSpPr>
        <p:sp>
          <p:nvSpPr>
            <p:cNvPr id="106" name="Google Shape;106;p15"/>
            <p:cNvSpPr txBox="1"/>
            <p:nvPr/>
          </p:nvSpPr>
          <p:spPr>
            <a:xfrm>
              <a:off x="1235827" y="2695027"/>
              <a:ext cx="1505100" cy="149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chemeClr val="accent1"/>
                  </a:solidFill>
                </a:rPr>
                <a:t>SEPA covers all EU states incl Iceland, Norway, Liechtenstein</a:t>
              </a:r>
              <a:endParaRPr b="1" sz="1000">
                <a:solidFill>
                  <a:schemeClr val="accent1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accent1"/>
                </a:solidFill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  </a:t>
              </a:r>
              <a:endParaRPr sz="10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4522376" y="3504921"/>
            <a:ext cx="1538013" cy="1540711"/>
            <a:chOff x="1083025" y="2306625"/>
            <a:chExt cx="1834900" cy="2015318"/>
          </a:xfrm>
        </p:grpSpPr>
        <p:sp>
          <p:nvSpPr>
            <p:cNvPr id="110" name="Google Shape;110;p15"/>
            <p:cNvSpPr txBox="1"/>
            <p:nvPr/>
          </p:nvSpPr>
          <p:spPr>
            <a:xfrm>
              <a:off x="1235835" y="2695043"/>
              <a:ext cx="1505100" cy="16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chemeClr val="accent1"/>
                  </a:solidFill>
                </a:rPr>
                <a:t>Account transfer happen every time with IBAN &amp; BIC.</a:t>
              </a:r>
              <a:endParaRPr b="1" sz="1000">
                <a:solidFill>
                  <a:schemeClr val="accent1"/>
                </a:solidFill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  </a:t>
              </a:r>
              <a:endParaRPr sz="10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5958466" y="3504912"/>
            <a:ext cx="1538013" cy="1540677"/>
            <a:chOff x="1083025" y="2306625"/>
            <a:chExt cx="1834900" cy="2015274"/>
          </a:xfrm>
        </p:grpSpPr>
        <p:sp>
          <p:nvSpPr>
            <p:cNvPr id="114" name="Google Shape;114;p15"/>
            <p:cNvSpPr txBox="1"/>
            <p:nvPr/>
          </p:nvSpPr>
          <p:spPr>
            <a:xfrm>
              <a:off x="1235824" y="2694999"/>
              <a:ext cx="1505100" cy="16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chemeClr val="accent1"/>
                  </a:solidFill>
                </a:rPr>
                <a:t>Account credit time varies from 10 sec to 2 business days.</a:t>
              </a:r>
              <a:endParaRPr b="1" sz="1000">
                <a:solidFill>
                  <a:schemeClr val="accent1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accent1"/>
                </a:solidFill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  </a:t>
              </a:r>
              <a:endParaRPr sz="10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806215" y="2830238"/>
            <a:ext cx="7531476" cy="890347"/>
            <a:chOff x="1593000" y="2322568"/>
            <a:chExt cx="5957975" cy="643500"/>
          </a:xfrm>
        </p:grpSpPr>
        <p:sp>
          <p:nvSpPr>
            <p:cNvPr id="122" name="Google Shape;122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ipsum dolor sit amet at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" name="Google Shape;129;p16"/>
          <p:cNvGrpSpPr/>
          <p:nvPr/>
        </p:nvGrpSpPr>
        <p:grpSpPr>
          <a:xfrm>
            <a:off x="806215" y="1923825"/>
            <a:ext cx="7531476" cy="890347"/>
            <a:chOff x="1593000" y="2322568"/>
            <a:chExt cx="5957975" cy="643500"/>
          </a:xfrm>
        </p:grpSpPr>
        <p:sp>
          <p:nvSpPr>
            <p:cNvPr id="130" name="Google Shape;130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ipsum dolor sit amet at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" name="Google Shape;137;p16"/>
          <p:cNvGrpSpPr/>
          <p:nvPr/>
        </p:nvGrpSpPr>
        <p:grpSpPr>
          <a:xfrm>
            <a:off x="806215" y="1017400"/>
            <a:ext cx="7531476" cy="890347"/>
            <a:chOff x="1593000" y="2322568"/>
            <a:chExt cx="5957975" cy="643500"/>
          </a:xfrm>
        </p:grpSpPr>
        <p:sp>
          <p:nvSpPr>
            <p:cNvPr id="138" name="Google Shape;138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ipsum dolor sit amet at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16"/>
          <p:cNvGrpSpPr/>
          <p:nvPr/>
        </p:nvGrpSpPr>
        <p:grpSpPr>
          <a:xfrm>
            <a:off x="806215" y="2830238"/>
            <a:ext cx="7531476" cy="890347"/>
            <a:chOff x="1593000" y="2322568"/>
            <a:chExt cx="5957975" cy="643500"/>
          </a:xfrm>
        </p:grpSpPr>
        <p:sp>
          <p:nvSpPr>
            <p:cNvPr id="146" name="Google Shape;146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ipsum dolor sit amet at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Google Shape;153;p16"/>
          <p:cNvGrpSpPr/>
          <p:nvPr/>
        </p:nvGrpSpPr>
        <p:grpSpPr>
          <a:xfrm>
            <a:off x="806215" y="1923825"/>
            <a:ext cx="7531476" cy="890347"/>
            <a:chOff x="1593000" y="2322568"/>
            <a:chExt cx="5957975" cy="643500"/>
          </a:xfrm>
        </p:grpSpPr>
        <p:sp>
          <p:nvSpPr>
            <p:cNvPr id="154" name="Google Shape;154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ipsum dolor sit amet at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16"/>
          <p:cNvGrpSpPr/>
          <p:nvPr/>
        </p:nvGrpSpPr>
        <p:grpSpPr>
          <a:xfrm>
            <a:off x="806215" y="1017400"/>
            <a:ext cx="7531476" cy="890347"/>
            <a:chOff x="1593000" y="2322568"/>
            <a:chExt cx="5957975" cy="643500"/>
          </a:xfrm>
        </p:grpSpPr>
        <p:sp>
          <p:nvSpPr>
            <p:cNvPr id="162" name="Google Shape;162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ipsum dolor sit amet at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>
            <a:off x="806215" y="3735968"/>
            <a:ext cx="7531563" cy="890347"/>
            <a:chOff x="1593000" y="2322568"/>
            <a:chExt cx="5958044" cy="643500"/>
          </a:xfrm>
        </p:grpSpPr>
        <p:sp>
          <p:nvSpPr>
            <p:cNvPr id="170" name="Google Shape;170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rgbClr val="FFFFFF"/>
                  </a:solidFill>
                </a:rPr>
                <a:t>Paper based SEPA Transfer</a:t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</a:rPr>
                <a:t>04</a:t>
              </a:r>
              <a:endParaRPr sz="2600">
                <a:solidFill>
                  <a:srgbClr val="FFFFFF"/>
                </a:solidFill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387844" y="2323745"/>
              <a:ext cx="3163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Char char="●"/>
              </a:pPr>
              <a:r>
                <a:rPr lang="en-GB" sz="800">
                  <a:solidFill>
                    <a:schemeClr val="dk1"/>
                  </a:solidFill>
                </a:rPr>
                <a:t>Processed from physical bank branch by filling paper form.</a:t>
              </a:r>
              <a:endParaRPr sz="800">
                <a:solidFill>
                  <a:schemeClr val="dk1"/>
                </a:solidFill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Char char="●"/>
              </a:pPr>
              <a:r>
                <a:rPr lang="en-GB" sz="800">
                  <a:solidFill>
                    <a:schemeClr val="dk1"/>
                  </a:solidFill>
                </a:rPr>
                <a:t>Takes </a:t>
              </a:r>
              <a:r>
                <a:rPr lang="en-GB" sz="800">
                  <a:solidFill>
                    <a:schemeClr val="dk1"/>
                  </a:solidFill>
                </a:rPr>
                <a:t>at least</a:t>
              </a:r>
              <a:r>
                <a:rPr lang="en-GB" sz="800">
                  <a:solidFill>
                    <a:schemeClr val="dk1"/>
                  </a:solidFill>
                </a:rPr>
                <a:t> 2 business days to get credit deposited in account.</a:t>
              </a:r>
              <a:endParaRPr sz="800">
                <a:solidFill>
                  <a:schemeClr val="dk1"/>
                </a:solidFill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Char char="●"/>
              </a:pPr>
              <a:r>
                <a:rPr lang="en-GB" sz="800">
                  <a:solidFill>
                    <a:schemeClr val="dk1"/>
                  </a:solidFill>
                </a:rPr>
                <a:t>High processing charge for every transactions.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806215" y="2829903"/>
            <a:ext cx="7531563" cy="890347"/>
            <a:chOff x="1593000" y="2322568"/>
            <a:chExt cx="5958044" cy="643500"/>
          </a:xfrm>
        </p:grpSpPr>
        <p:sp>
          <p:nvSpPr>
            <p:cNvPr id="178" name="Google Shape;178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rgbClr val="FFFFFF"/>
                  </a:solidFill>
                </a:rPr>
                <a:t>SEPA Direct Debit</a:t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</a:rPr>
                <a:t>03</a:t>
              </a:r>
              <a:endParaRPr sz="2600">
                <a:solidFill>
                  <a:srgbClr val="FFFFFF"/>
                </a:solidFill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4387844" y="2323747"/>
              <a:ext cx="3163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Char char="●"/>
              </a:pPr>
              <a:r>
                <a:rPr lang="en-GB" sz="800">
                  <a:solidFill>
                    <a:schemeClr val="dk1"/>
                  </a:solidFill>
                </a:rPr>
                <a:t>Payer must sign mandate form for recurring payment.</a:t>
              </a:r>
              <a:endParaRPr sz="800">
                <a:solidFill>
                  <a:schemeClr val="dk1"/>
                </a:solidFill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Char char="●"/>
              </a:pPr>
              <a:r>
                <a:rPr lang="en-GB" sz="800">
                  <a:solidFill>
                    <a:schemeClr val="dk1"/>
                  </a:solidFill>
                </a:rPr>
                <a:t>Used commonly for paying bills, subscription etc.</a:t>
              </a:r>
              <a:endParaRPr sz="800">
                <a:solidFill>
                  <a:schemeClr val="dk1"/>
                </a:solidFill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Char char="●"/>
              </a:pPr>
              <a:r>
                <a:rPr lang="en-GB" sz="800">
                  <a:solidFill>
                    <a:schemeClr val="dk1"/>
                  </a:solidFill>
                </a:rPr>
                <a:t>Recipient of the money need to raised request for the payment.</a:t>
              </a:r>
              <a:endParaRPr sz="800">
                <a:solidFill>
                  <a:schemeClr val="dk1"/>
                </a:solidFill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Char char="●"/>
              </a:pPr>
              <a:r>
                <a:rPr lang="en-GB" sz="800">
                  <a:solidFill>
                    <a:schemeClr val="dk1"/>
                  </a:solidFill>
                </a:rPr>
                <a:t>Usually takes 2 business days to get credit deposited in account.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grpSp>
        <p:nvGrpSpPr>
          <p:cNvPr id="185" name="Google Shape;185;p16"/>
          <p:cNvGrpSpPr/>
          <p:nvPr/>
        </p:nvGrpSpPr>
        <p:grpSpPr>
          <a:xfrm>
            <a:off x="806215" y="1923801"/>
            <a:ext cx="7531563" cy="890347"/>
            <a:chOff x="1593000" y="2322568"/>
            <a:chExt cx="5958044" cy="643500"/>
          </a:xfrm>
        </p:grpSpPr>
        <p:sp>
          <p:nvSpPr>
            <p:cNvPr id="186" name="Google Shape;186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rgbClr val="FFFFFF"/>
                  </a:solidFill>
                </a:rPr>
                <a:t>SEPA Insta Credit</a:t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</a:rPr>
                <a:t>02</a:t>
              </a:r>
              <a:endParaRPr sz="2600">
                <a:solidFill>
                  <a:srgbClr val="FFFFFF"/>
                </a:solidFill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4387844" y="2323755"/>
              <a:ext cx="3163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Char char="●"/>
              </a:pPr>
              <a:r>
                <a:rPr lang="en-GB" sz="800">
                  <a:solidFill>
                    <a:schemeClr val="dk1"/>
                  </a:solidFill>
                </a:rPr>
                <a:t>Accounts  must be connected by SEPA Insta Scheme.</a:t>
              </a:r>
              <a:endParaRPr sz="800">
                <a:solidFill>
                  <a:schemeClr val="dk1"/>
                </a:solidFill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Char char="●"/>
              </a:pPr>
              <a:r>
                <a:rPr lang="en-GB" sz="800">
                  <a:solidFill>
                    <a:schemeClr val="dk1"/>
                  </a:solidFill>
                </a:rPr>
                <a:t>Works 24x7 irrespective of holidays  with immediate credit in account.</a:t>
              </a:r>
              <a:endParaRPr sz="800">
                <a:solidFill>
                  <a:schemeClr val="dk1"/>
                </a:solidFill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Char char="●"/>
              </a:pPr>
              <a:r>
                <a:rPr lang="en-GB" sz="800">
                  <a:solidFill>
                    <a:schemeClr val="dk1"/>
                  </a:solidFill>
                </a:rPr>
                <a:t>Both sender and </a:t>
              </a:r>
              <a:r>
                <a:rPr lang="en-GB" sz="800">
                  <a:solidFill>
                    <a:schemeClr val="dk1"/>
                  </a:solidFill>
                </a:rPr>
                <a:t>recipient</a:t>
              </a:r>
              <a:r>
                <a:rPr lang="en-GB" sz="800">
                  <a:solidFill>
                    <a:schemeClr val="dk1"/>
                  </a:solidFill>
                </a:rPr>
                <a:t> accounts must be compatible.</a:t>
              </a:r>
              <a:endParaRPr sz="800">
                <a:solidFill>
                  <a:schemeClr val="dk1"/>
                </a:solidFill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Char char="●"/>
              </a:pPr>
              <a:r>
                <a:rPr lang="en-GB" sz="800">
                  <a:solidFill>
                    <a:schemeClr val="dk1"/>
                  </a:solidFill>
                </a:rPr>
                <a:t>Transaction charge for ever payment processed.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grpSp>
        <p:nvGrpSpPr>
          <p:cNvPr id="193" name="Google Shape;193;p16"/>
          <p:cNvGrpSpPr/>
          <p:nvPr/>
        </p:nvGrpSpPr>
        <p:grpSpPr>
          <a:xfrm>
            <a:off x="806215" y="1017747"/>
            <a:ext cx="7531563" cy="890347"/>
            <a:chOff x="1593000" y="2322568"/>
            <a:chExt cx="5958044" cy="643500"/>
          </a:xfrm>
        </p:grpSpPr>
        <p:sp>
          <p:nvSpPr>
            <p:cNvPr id="194" name="Google Shape;194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lt1"/>
                  </a:solidFill>
                </a:rPr>
                <a:t>SEPA Credit Transfer</a:t>
              </a:r>
              <a:endParaRPr b="1" sz="11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>
                <a:solidFill>
                  <a:schemeClr val="lt1"/>
                </a:solidFill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</a:rPr>
                <a:t>01</a:t>
              </a:r>
              <a:endParaRPr sz="2600">
                <a:solidFill>
                  <a:srgbClr val="FFFFFF"/>
                </a:solidFill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4387844" y="2323749"/>
              <a:ext cx="3163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Char char="●"/>
              </a:pPr>
              <a:r>
                <a:rPr lang="en-GB" sz="800">
                  <a:solidFill>
                    <a:schemeClr val="dk1"/>
                  </a:solidFill>
                </a:rPr>
                <a:t>One time payment among bank accounts.</a:t>
              </a:r>
              <a:endParaRPr sz="800">
                <a:solidFill>
                  <a:schemeClr val="dk1"/>
                </a:solidFill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Char char="●"/>
              </a:pPr>
              <a:r>
                <a:rPr lang="en-GB" sz="800">
                  <a:solidFill>
                    <a:schemeClr val="dk1"/>
                  </a:solidFill>
                </a:rPr>
                <a:t>Need IBAN &amp; BIC.</a:t>
              </a:r>
              <a:endParaRPr sz="800">
                <a:solidFill>
                  <a:schemeClr val="dk1"/>
                </a:solidFill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Char char="●"/>
              </a:pPr>
              <a:r>
                <a:rPr lang="en-GB" sz="800">
                  <a:solidFill>
                    <a:schemeClr val="dk1"/>
                  </a:solidFill>
                </a:rPr>
                <a:t>Must be processed before 2 p.m. for same business day credit.</a:t>
              </a:r>
              <a:endParaRPr sz="800">
                <a:solidFill>
                  <a:schemeClr val="dk1"/>
                </a:solidFill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Char char="●"/>
              </a:pPr>
              <a:r>
                <a:rPr lang="en-GB" sz="800">
                  <a:solidFill>
                    <a:schemeClr val="dk1"/>
                  </a:solidFill>
                </a:rPr>
                <a:t>Takes 1 – 2 business days  to process credit in recipient account.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sp>
        <p:nvSpPr>
          <p:cNvPr id="201" name="Google Shape;201;p16"/>
          <p:cNvSpPr txBox="1"/>
          <p:nvPr>
            <p:ph idx="4294967295" type="title"/>
          </p:nvPr>
        </p:nvSpPr>
        <p:spPr>
          <a:xfrm>
            <a:off x="158700" y="76200"/>
            <a:ext cx="8826600" cy="6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MARKET</a:t>
            </a:r>
            <a:endParaRPr b="1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7"/>
          <p:cNvGrpSpPr/>
          <p:nvPr/>
        </p:nvGrpSpPr>
        <p:grpSpPr>
          <a:xfrm>
            <a:off x="2799663" y="1895608"/>
            <a:ext cx="1772332" cy="2262917"/>
            <a:chOff x="2744109" y="1597469"/>
            <a:chExt cx="1827900" cy="2399700"/>
          </a:xfrm>
        </p:grpSpPr>
        <p:sp>
          <p:nvSpPr>
            <p:cNvPr id="207" name="Google Shape;207;p17"/>
            <p:cNvSpPr/>
            <p:nvPr/>
          </p:nvSpPr>
          <p:spPr>
            <a:xfrm rot="5400000">
              <a:off x="2458209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 flipH="1" rot="10800000">
              <a:off x="2834043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Modernise Payment Method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Major EU countries still stick to legacy payment system adding cost and lacks efficiency.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0" name="Google Shape;210;p17"/>
          <p:cNvGrpSpPr/>
          <p:nvPr/>
        </p:nvGrpSpPr>
        <p:grpSpPr>
          <a:xfrm>
            <a:off x="4571996" y="1470197"/>
            <a:ext cx="1772332" cy="2262917"/>
            <a:chOff x="4572009" y="1146343"/>
            <a:chExt cx="1827900" cy="2399700"/>
          </a:xfrm>
        </p:grpSpPr>
        <p:sp>
          <p:nvSpPr>
            <p:cNvPr id="211" name="Google Shape;211;p17"/>
            <p:cNvSpPr/>
            <p:nvPr/>
          </p:nvSpPr>
          <p:spPr>
            <a:xfrm rot="-5400000">
              <a:off x="4286109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A1C2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 flipH="1">
              <a:off x="4660575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Regulatory Divergence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EU member states still unable to set autonomy in payment system with harmonized  rules &amp; regulations.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4" name="Google Shape;214;p17"/>
          <p:cNvGrpSpPr/>
          <p:nvPr/>
        </p:nvGrpSpPr>
        <p:grpSpPr>
          <a:xfrm>
            <a:off x="6344473" y="1895608"/>
            <a:ext cx="1772332" cy="2262917"/>
            <a:chOff x="6400059" y="1597469"/>
            <a:chExt cx="1827900" cy="2399700"/>
          </a:xfrm>
        </p:grpSpPr>
        <p:sp>
          <p:nvSpPr>
            <p:cNvPr id="215" name="Google Shape;215;p17"/>
            <p:cNvSpPr/>
            <p:nvPr/>
          </p:nvSpPr>
          <p:spPr>
            <a:xfrm rot="5400000">
              <a:off x="6114159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 flipH="1" rot="10800000">
              <a:off x="6489993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 txBox="1"/>
            <p:nvPr/>
          </p:nvSpPr>
          <p:spPr>
            <a:xfrm>
              <a:off x="662240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Lacking Strategic Relevance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Coexistence of Pan EU as well National schemes  creates layers of complexity &amp; poise several challenges for efficient payment system.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" name="Google Shape;218;p17"/>
          <p:cNvGrpSpPr/>
          <p:nvPr/>
        </p:nvGrpSpPr>
        <p:grpSpPr>
          <a:xfrm>
            <a:off x="1027187" y="1470197"/>
            <a:ext cx="1772332" cy="2262917"/>
            <a:chOff x="916059" y="1146343"/>
            <a:chExt cx="1827900" cy="2399700"/>
          </a:xfrm>
        </p:grpSpPr>
        <p:sp>
          <p:nvSpPr>
            <p:cNvPr id="219" name="Google Shape;219;p17"/>
            <p:cNvSpPr/>
            <p:nvPr/>
          </p:nvSpPr>
          <p:spPr>
            <a:xfrm rot="-5400000">
              <a:off x="630159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A1C2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 flipH="1">
              <a:off x="1004625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 txBox="1"/>
            <p:nvPr/>
          </p:nvSpPr>
          <p:spPr>
            <a:xfrm>
              <a:off x="113847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Market Fragmentation 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</a:rPr>
                <a:t>1 in 3 payment providers in EU  do not offer instant payment services approx.70 million users don’t access SEPA. </a:t>
              </a:r>
              <a:endParaRPr sz="800">
                <a:solidFill>
                  <a:srgbClr val="FFFFFF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</a:endParaRPr>
            </a:p>
          </p:txBody>
        </p:sp>
      </p:grpSp>
      <p:sp>
        <p:nvSpPr>
          <p:cNvPr id="222" name="Google Shape;222;p17"/>
          <p:cNvSpPr txBox="1"/>
          <p:nvPr>
            <p:ph idx="4294967295" type="title"/>
          </p:nvPr>
        </p:nvSpPr>
        <p:spPr>
          <a:xfrm>
            <a:off x="1904850" y="76475"/>
            <a:ext cx="5334300" cy="6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MARKET</a:t>
            </a:r>
            <a:endParaRPr b="1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518250" y="4778138"/>
            <a:ext cx="77097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2"/>
                </a:solidFill>
              </a:rPr>
              <a:t>Source : britepayments.com/resources/article/5-ways-sepa-unite-europe/</a:t>
            </a:r>
            <a:endParaRPr sz="700">
              <a:solidFill>
                <a:schemeClr val="lt2"/>
              </a:solidFill>
            </a:endParaRPr>
          </a:p>
        </p:txBody>
      </p:sp>
      <p:pic>
        <p:nvPicPr>
          <p:cNvPr id="224" name="Google Shape;2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737" y="851205"/>
            <a:ext cx="611250" cy="501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064" y="4180037"/>
            <a:ext cx="571546" cy="5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2387" y="949992"/>
            <a:ext cx="571550" cy="450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3388" y="4228401"/>
            <a:ext cx="434512" cy="5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Arial"/>
                <a:ea typeface="Arial"/>
                <a:cs typeface="Arial"/>
                <a:sym typeface="Arial"/>
              </a:rPr>
              <a:t>OUR CUSTOMERS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18"/>
          <p:cNvGrpSpPr/>
          <p:nvPr/>
        </p:nvGrpSpPr>
        <p:grpSpPr>
          <a:xfrm>
            <a:off x="1661090" y="936898"/>
            <a:ext cx="5821834" cy="3971716"/>
            <a:chOff x="1661075" y="1823688"/>
            <a:chExt cx="5821834" cy="3139200"/>
          </a:xfrm>
        </p:grpSpPr>
        <p:grpSp>
          <p:nvGrpSpPr>
            <p:cNvPr id="234" name="Google Shape;234;p18"/>
            <p:cNvGrpSpPr/>
            <p:nvPr/>
          </p:nvGrpSpPr>
          <p:grpSpPr>
            <a:xfrm>
              <a:off x="1661075" y="1823688"/>
              <a:ext cx="1942800" cy="1569600"/>
              <a:chOff x="1660800" y="1171213"/>
              <a:chExt cx="1942800" cy="1569600"/>
            </a:xfrm>
          </p:grpSpPr>
          <p:sp>
            <p:nvSpPr>
              <p:cNvPr id="235" name="Google Shape;235;p18"/>
              <p:cNvSpPr/>
              <p:nvPr/>
            </p:nvSpPr>
            <p:spPr>
              <a:xfrm>
                <a:off x="1660800" y="1171213"/>
                <a:ext cx="1942800" cy="1569600"/>
              </a:xfrm>
              <a:prstGeom prst="round1Rect">
                <a:avLst>
                  <a:gd fmla="val 17446" name="adj"/>
                </a:avLst>
              </a:prstGeom>
              <a:solidFill>
                <a:srgbClr val="307A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8"/>
              <p:cNvSpPr txBox="1"/>
              <p:nvPr/>
            </p:nvSpPr>
            <p:spPr>
              <a:xfrm>
                <a:off x="1879875" y="1261174"/>
                <a:ext cx="1451700" cy="36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100">
                    <a:solidFill>
                      <a:srgbClr val="FFFFFF"/>
                    </a:solidFill>
                  </a:rPr>
                  <a:t>INDIVIDUALS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7" name="Google Shape;237;p18"/>
              <p:cNvSpPr txBox="1"/>
              <p:nvPr/>
            </p:nvSpPr>
            <p:spPr>
              <a:xfrm>
                <a:off x="1879875" y="1618248"/>
                <a:ext cx="1451700" cy="103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79400" lvl="0" marL="179999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Roboto"/>
                  <a:buChar char="●"/>
                </a:pPr>
                <a:r>
                  <a:rPr lang="en-GB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Instant money transfer tools are essential for daily financial needs.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179999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"/>
                  <a:buFont typeface="Roboto"/>
                  <a:buChar char="●"/>
                </a:pPr>
                <a:r>
                  <a:rPr lang="en-GB" sz="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Individuals heavily rely on these tools for their day-to-day transactions.</a:t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38" name="Google Shape;238;p18"/>
            <p:cNvSpPr/>
            <p:nvPr/>
          </p:nvSpPr>
          <p:spPr>
            <a:xfrm>
              <a:off x="3600875" y="1823688"/>
              <a:ext cx="1942800" cy="1569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 flipH="1">
              <a:off x="5540109" y="1840639"/>
              <a:ext cx="1942800" cy="1552648"/>
            </a:xfrm>
            <a:prstGeom prst="round1Rect">
              <a:avLst>
                <a:gd fmla="val 17446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18"/>
            <p:cNvGrpSpPr/>
            <p:nvPr/>
          </p:nvGrpSpPr>
          <p:grpSpPr>
            <a:xfrm>
              <a:off x="3474168" y="2580046"/>
              <a:ext cx="260366" cy="260366"/>
              <a:chOff x="3157188" y="909150"/>
              <a:chExt cx="470400" cy="470400"/>
            </a:xfrm>
          </p:grpSpPr>
          <p:sp>
            <p:nvSpPr>
              <p:cNvPr id="241" name="Google Shape;241;p18"/>
              <p:cNvSpPr/>
              <p:nvPr/>
            </p:nvSpPr>
            <p:spPr>
              <a:xfrm>
                <a:off x="3157188" y="909150"/>
                <a:ext cx="470400" cy="470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3243138" y="995100"/>
                <a:ext cx="298500" cy="298500"/>
              </a:xfrm>
              <a:prstGeom prst="mathPlus">
                <a:avLst>
                  <a:gd fmla="val 9900" name="adj1"/>
                </a:avLst>
              </a:prstGeom>
              <a:solidFill>
                <a:srgbClr val="307A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8"/>
            <p:cNvGrpSpPr/>
            <p:nvPr/>
          </p:nvGrpSpPr>
          <p:grpSpPr>
            <a:xfrm>
              <a:off x="5413327" y="2580046"/>
              <a:ext cx="260366" cy="260366"/>
              <a:chOff x="3157188" y="909150"/>
              <a:chExt cx="470400" cy="470400"/>
            </a:xfrm>
          </p:grpSpPr>
          <p:sp>
            <p:nvSpPr>
              <p:cNvPr id="244" name="Google Shape;244;p18"/>
              <p:cNvSpPr/>
              <p:nvPr/>
            </p:nvSpPr>
            <p:spPr>
              <a:xfrm>
                <a:off x="3157188" y="909150"/>
                <a:ext cx="470400" cy="470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>
                <a:off x="3243138" y="995100"/>
                <a:ext cx="298500" cy="298500"/>
              </a:xfrm>
              <a:prstGeom prst="mathPlus">
                <a:avLst>
                  <a:gd fmla="val 9900" name="adj1"/>
                </a:avLst>
              </a:prstGeom>
              <a:solidFill>
                <a:srgbClr val="0D5C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" name="Google Shape;246;p18"/>
            <p:cNvSpPr/>
            <p:nvPr/>
          </p:nvSpPr>
          <p:spPr>
            <a:xfrm rot="10800000">
              <a:off x="1661075" y="3393288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 flipH="1" rot="10800000">
              <a:off x="3603875" y="3393288"/>
              <a:ext cx="1942800" cy="1569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 flipH="1" rot="10800000">
              <a:off x="5540109" y="3393438"/>
              <a:ext cx="1942800" cy="1552500"/>
            </a:xfrm>
            <a:prstGeom prst="round1Rect">
              <a:avLst>
                <a:gd fmla="val 17446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" name="Google Shape;249;p18"/>
            <p:cNvGrpSpPr/>
            <p:nvPr/>
          </p:nvGrpSpPr>
          <p:grpSpPr>
            <a:xfrm>
              <a:off x="5413331" y="4039521"/>
              <a:ext cx="260366" cy="260366"/>
              <a:chOff x="3157188" y="909150"/>
              <a:chExt cx="470400" cy="470400"/>
            </a:xfrm>
          </p:grpSpPr>
          <p:sp>
            <p:nvSpPr>
              <p:cNvPr id="250" name="Google Shape;250;p18"/>
              <p:cNvSpPr/>
              <p:nvPr/>
            </p:nvSpPr>
            <p:spPr>
              <a:xfrm>
                <a:off x="3157188" y="909150"/>
                <a:ext cx="470400" cy="470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>
                <a:off x="3243138" y="995100"/>
                <a:ext cx="298500" cy="298500"/>
              </a:xfrm>
              <a:prstGeom prst="mathPlus">
                <a:avLst>
                  <a:gd fmla="val 9900" name="adj1"/>
                </a:avLst>
              </a:prstGeom>
              <a:solidFill>
                <a:srgbClr val="307A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" name="Google Shape;252;p18"/>
            <p:cNvGrpSpPr/>
            <p:nvPr/>
          </p:nvGrpSpPr>
          <p:grpSpPr>
            <a:xfrm>
              <a:off x="3474168" y="4039521"/>
              <a:ext cx="260366" cy="260366"/>
              <a:chOff x="3157188" y="909150"/>
              <a:chExt cx="470400" cy="470400"/>
            </a:xfrm>
          </p:grpSpPr>
          <p:sp>
            <p:nvSpPr>
              <p:cNvPr id="253" name="Google Shape;253;p18"/>
              <p:cNvSpPr/>
              <p:nvPr/>
            </p:nvSpPr>
            <p:spPr>
              <a:xfrm>
                <a:off x="3157188" y="909150"/>
                <a:ext cx="470400" cy="470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>
                <a:off x="3243138" y="995100"/>
                <a:ext cx="298500" cy="298500"/>
              </a:xfrm>
              <a:prstGeom prst="mathPlus">
                <a:avLst>
                  <a:gd fmla="val 9900" name="adj1"/>
                </a:avLst>
              </a:prstGeom>
              <a:solidFill>
                <a:srgbClr val="307A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5" name="Google Shape;255;p18"/>
          <p:cNvGrpSpPr/>
          <p:nvPr/>
        </p:nvGrpSpPr>
        <p:grpSpPr>
          <a:xfrm>
            <a:off x="1861200" y="2964972"/>
            <a:ext cx="1451700" cy="1766863"/>
            <a:chOff x="1727472" y="2670916"/>
            <a:chExt cx="1451700" cy="1396509"/>
          </a:xfrm>
        </p:grpSpPr>
        <p:sp>
          <p:nvSpPr>
            <p:cNvPr id="256" name="Google Shape;256;p18"/>
            <p:cNvSpPr txBox="1"/>
            <p:nvPr/>
          </p:nvSpPr>
          <p:spPr>
            <a:xfrm>
              <a:off x="1727472" y="2670916"/>
              <a:ext cx="1451700" cy="2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FFFFFF"/>
                  </a:solidFill>
                </a:rPr>
                <a:t>TRAVELLERS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" name="Google Shape;257;p18"/>
            <p:cNvSpPr txBox="1"/>
            <p:nvPr/>
          </p:nvSpPr>
          <p:spPr>
            <a:xfrm>
              <a:off x="1727472" y="2900724"/>
              <a:ext cx="1451700" cy="11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1799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Fast, secure access to funds is crucial for travellers.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1799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Supports accommodation, food, and transport expenses abroad.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1799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Ensures convenience and security during journeys.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8" name="Google Shape;258;p18"/>
          <p:cNvGrpSpPr/>
          <p:nvPr/>
        </p:nvGrpSpPr>
        <p:grpSpPr>
          <a:xfrm>
            <a:off x="3827176" y="2951025"/>
            <a:ext cx="1470640" cy="1857271"/>
            <a:chOff x="3541072" y="2550457"/>
            <a:chExt cx="1470640" cy="1456798"/>
          </a:xfrm>
        </p:grpSpPr>
        <p:sp>
          <p:nvSpPr>
            <p:cNvPr id="259" name="Google Shape;259;p18"/>
            <p:cNvSpPr txBox="1"/>
            <p:nvPr/>
          </p:nvSpPr>
          <p:spPr>
            <a:xfrm>
              <a:off x="3560013" y="2550457"/>
              <a:ext cx="14517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FFFFFF"/>
                  </a:solidFill>
                </a:rPr>
                <a:t>FINANCIAL INSTITUTIONS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18"/>
            <p:cNvSpPr txBox="1"/>
            <p:nvPr/>
          </p:nvSpPr>
          <p:spPr>
            <a:xfrm>
              <a:off x="3541072" y="2914654"/>
              <a:ext cx="1451700" cy="10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1799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Financial institutions, including banks, offer instant transfer services.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1799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Enhances traditional banking with advanced service offerings.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1799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Provides quick and secure money transfer options.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1" name="Google Shape;261;p18"/>
          <p:cNvGrpSpPr/>
          <p:nvPr/>
        </p:nvGrpSpPr>
        <p:grpSpPr>
          <a:xfrm>
            <a:off x="5812103" y="2936193"/>
            <a:ext cx="1470697" cy="1871987"/>
            <a:chOff x="5373575" y="2407258"/>
            <a:chExt cx="1470697" cy="1479598"/>
          </a:xfrm>
        </p:grpSpPr>
        <p:sp>
          <p:nvSpPr>
            <p:cNvPr id="262" name="Google Shape;262;p18"/>
            <p:cNvSpPr txBox="1"/>
            <p:nvPr/>
          </p:nvSpPr>
          <p:spPr>
            <a:xfrm>
              <a:off x="5373575" y="2407258"/>
              <a:ext cx="14517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FFFFFF"/>
                  </a:solidFill>
                </a:rPr>
                <a:t>INTERNATIONAL TRANSACTIONS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" name="Google Shape;263;p18"/>
            <p:cNvSpPr txBox="1"/>
            <p:nvPr/>
          </p:nvSpPr>
          <p:spPr>
            <a:xfrm>
              <a:off x="5392572" y="2771456"/>
              <a:ext cx="1451700" cy="11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1799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Vital for international remittance, offering cost-effective alternatives.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1799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Provides quick and efficient money transfers for families overseas.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17999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convenient substitute for traditional wire transfer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4" name="Google Shape;264;p18"/>
          <p:cNvGrpSpPr/>
          <p:nvPr/>
        </p:nvGrpSpPr>
        <p:grpSpPr>
          <a:xfrm>
            <a:off x="3846163" y="1004775"/>
            <a:ext cx="1451700" cy="1857135"/>
            <a:chOff x="3236272" y="743041"/>
            <a:chExt cx="1451700" cy="1467859"/>
          </a:xfrm>
        </p:grpSpPr>
        <p:sp>
          <p:nvSpPr>
            <p:cNvPr id="265" name="Google Shape;265;p18"/>
            <p:cNvSpPr txBox="1"/>
            <p:nvPr/>
          </p:nvSpPr>
          <p:spPr>
            <a:xfrm>
              <a:off x="3236272" y="743041"/>
              <a:ext cx="14517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FFFFFF"/>
                  </a:solidFill>
                </a:rPr>
                <a:t>ONLINE PLATFORMS</a:t>
              </a:r>
              <a:endParaRPr b="1" sz="1100">
                <a:solidFill>
                  <a:srgbClr val="FFFFFF"/>
                </a:solidFill>
              </a:endParaRPr>
            </a:p>
          </p:txBody>
        </p:sp>
        <p:sp>
          <p:nvSpPr>
            <p:cNvPr id="266" name="Google Shape;266;p18"/>
            <p:cNvSpPr txBox="1"/>
            <p:nvPr/>
          </p:nvSpPr>
          <p:spPr>
            <a:xfrm>
              <a:off x="3236272" y="1164199"/>
              <a:ext cx="14517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17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Quick and secure payment options are prioritized for customer satisfaction.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17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Drives sales by offering seamless payment experiences.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7" name="Google Shape;267;p18"/>
          <p:cNvGrpSpPr/>
          <p:nvPr/>
        </p:nvGrpSpPr>
        <p:grpSpPr>
          <a:xfrm>
            <a:off x="5850063" y="1004775"/>
            <a:ext cx="1451703" cy="1857188"/>
            <a:chOff x="1879872" y="1189847"/>
            <a:chExt cx="1451703" cy="1467901"/>
          </a:xfrm>
        </p:grpSpPr>
        <p:sp>
          <p:nvSpPr>
            <p:cNvPr id="268" name="Google Shape;268;p18"/>
            <p:cNvSpPr txBox="1"/>
            <p:nvPr/>
          </p:nvSpPr>
          <p:spPr>
            <a:xfrm>
              <a:off x="1879872" y="1189847"/>
              <a:ext cx="14517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FFFFFF"/>
                  </a:solidFill>
                </a:rPr>
                <a:t>SMALL BUSINESSES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Google Shape;269;p18"/>
            <p:cNvSpPr txBox="1"/>
            <p:nvPr/>
          </p:nvSpPr>
          <p:spPr>
            <a:xfrm>
              <a:off x="1879875" y="1618248"/>
              <a:ext cx="1451700" cy="10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17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Facilitates seamless online transactions and secure payments.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17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Cost-effective money transfers support business growth.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>
            <p:ph type="title"/>
          </p:nvPr>
        </p:nvSpPr>
        <p:spPr>
          <a:xfrm>
            <a:off x="14125" y="352325"/>
            <a:ext cx="32319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60">
                <a:latin typeface="Arial"/>
                <a:ea typeface="Arial"/>
                <a:cs typeface="Arial"/>
                <a:sym typeface="Arial"/>
              </a:rPr>
              <a:t>IMMEDIATE MONEY TRANSFER</a:t>
            </a:r>
            <a:endParaRPr b="1" sz="246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 txBox="1"/>
          <p:nvPr>
            <p:ph idx="1" type="body"/>
          </p:nvPr>
        </p:nvSpPr>
        <p:spPr>
          <a:xfrm>
            <a:off x="273025" y="1827450"/>
            <a:ext cx="2973000" cy="14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Standardized Instant Payment Interfaces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6" name="Google Shape;276;p19"/>
          <p:cNvSpPr txBox="1"/>
          <p:nvPr/>
        </p:nvSpPr>
        <p:spPr>
          <a:xfrm>
            <a:off x="3601525" y="835500"/>
            <a:ext cx="51108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Specification Standards: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By utilize international standards (ISO 20022) to facilitate interoperability and increase market share.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API Integration: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APIs to support secure data transmission and provide real-time transaction status.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Testing and Certification: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Testing against a set of predefined criteria. This involves assessing message structure, and adherence to the standardized data formats.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>
            <p:ph type="title"/>
          </p:nvPr>
        </p:nvSpPr>
        <p:spPr>
          <a:xfrm>
            <a:off x="14125" y="352325"/>
            <a:ext cx="32319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60">
                <a:latin typeface="Arial"/>
                <a:ea typeface="Arial"/>
                <a:cs typeface="Arial"/>
                <a:sym typeface="Arial"/>
              </a:rPr>
              <a:t>IMMEDIATE MONEY TRANSFER</a:t>
            </a:r>
            <a:endParaRPr b="1" sz="246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"/>
          <p:cNvSpPr txBox="1"/>
          <p:nvPr>
            <p:ph idx="1" type="body"/>
          </p:nvPr>
        </p:nvSpPr>
        <p:spPr>
          <a:xfrm>
            <a:off x="273025" y="1827450"/>
            <a:ext cx="2973000" cy="14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Transaction Charges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83" name="Google Shape;283;p20"/>
          <p:cNvSpPr txBox="1"/>
          <p:nvPr/>
        </p:nvSpPr>
        <p:spPr>
          <a:xfrm>
            <a:off x="3601525" y="835500"/>
            <a:ext cx="51108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Fee Structure: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Define a clear and standardized fee structure for instant payments. The transaction costs to set reasonable and less than the current market.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Incentives for Providers: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Introduce incentives for payment service providers offering lower transaction charges.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Communication and Transparency: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Clearly communicate transaction charges to users before confirming payments.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Regularly update users on any changes to the fee structure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/>
          <p:nvPr>
            <p:ph type="title"/>
          </p:nvPr>
        </p:nvSpPr>
        <p:spPr>
          <a:xfrm>
            <a:off x="14125" y="352325"/>
            <a:ext cx="32319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60">
                <a:latin typeface="Arial"/>
                <a:ea typeface="Arial"/>
                <a:cs typeface="Arial"/>
                <a:sym typeface="Arial"/>
              </a:rPr>
              <a:t>IMMEDIATE MONEY TRANSFER</a:t>
            </a:r>
            <a:endParaRPr b="1" sz="246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1"/>
          <p:cNvSpPr txBox="1"/>
          <p:nvPr>
            <p:ph idx="1" type="body"/>
          </p:nvPr>
        </p:nvSpPr>
        <p:spPr>
          <a:xfrm>
            <a:off x="273025" y="1827450"/>
            <a:ext cx="2973000" cy="14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Compatibility Checks for User Accounts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0" name="Google Shape;290;p21"/>
          <p:cNvSpPr txBox="1"/>
          <p:nvPr/>
        </p:nvSpPr>
        <p:spPr>
          <a:xfrm>
            <a:off x="3601525" y="407700"/>
            <a:ext cx="5110800" cy="4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Real-Time Account Status: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Establish a system for real-time checks on the status of accounts to ensure they are active and able to receive instant payments.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Notifications for users in case of any issues with account compatibility.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SEPA Insta Scheme Compliance: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Ensure that both the payer and recipient are enrolled in the SEPA Insta Scheme for compatibility.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Regular audits to confirm ongoing compliance with scheme requirements.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User-Friendly Interfaces: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Develop user interfaces that guide users through the account compatibility check process.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Provide clear instructions and notifications for users to resolve any issues.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