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7.jpeg" Type="http://schemas.openxmlformats.org/officeDocument/2006/relationships/image"/><Relationship Id="rId6" Target="../media/image18.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6.pn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7659121">
            <a:off x="15091031" y="5585714"/>
            <a:ext cx="7629294" cy="7828566"/>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258071" y="-4629150"/>
            <a:ext cx="9022634" cy="9258300"/>
          </a:xfrm>
          <a:prstGeom prst="rect">
            <a:avLst/>
          </a:prstGeom>
        </p:spPr>
      </p:pic>
      <p:grpSp>
        <p:nvGrpSpPr>
          <p:cNvPr name="Group 5" id="5"/>
          <p:cNvGrpSpPr/>
          <p:nvPr/>
        </p:nvGrpSpPr>
        <p:grpSpPr>
          <a:xfrm rot="0">
            <a:off x="3960381" y="2478413"/>
            <a:ext cx="10367238" cy="5330174"/>
            <a:chOff x="0" y="0"/>
            <a:chExt cx="2002082" cy="1029343"/>
          </a:xfrm>
        </p:grpSpPr>
        <p:sp>
          <p:nvSpPr>
            <p:cNvPr name="Freeform 6" id="6"/>
            <p:cNvSpPr/>
            <p:nvPr/>
          </p:nvSpPr>
          <p:spPr>
            <a:xfrm flipH="false" flipV="false">
              <a:off x="0" y="0"/>
              <a:ext cx="2002082" cy="1029343"/>
            </a:xfrm>
            <a:custGeom>
              <a:avLst/>
              <a:gdLst/>
              <a:ahLst/>
              <a:cxnLst/>
              <a:rect r="r" b="b" t="t" l="l"/>
              <a:pathLst>
                <a:path h="1029343" w="2002082">
                  <a:moveTo>
                    <a:pt x="0" y="0"/>
                  </a:moveTo>
                  <a:lnTo>
                    <a:pt x="2002082" y="0"/>
                  </a:lnTo>
                  <a:lnTo>
                    <a:pt x="2002082" y="1029343"/>
                  </a:lnTo>
                  <a:lnTo>
                    <a:pt x="0" y="1029343"/>
                  </a:lnTo>
                  <a:close/>
                </a:path>
              </a:pathLst>
            </a:custGeom>
            <a:solidFill>
              <a:srgbClr val="000000">
                <a:alpha val="0"/>
              </a:srgbClr>
            </a:solidFill>
            <a:ln w="38100">
              <a:solidFill>
                <a:srgbClr val="000000"/>
              </a:solidFill>
            </a:ln>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933950"/>
            <a:ext cx="9815307" cy="2047477"/>
          </a:xfrm>
          <a:prstGeom prst="rect">
            <a:avLst/>
          </a:prstGeom>
        </p:spPr>
        <p:txBody>
          <a:bodyPr anchor="t" rtlCol="false" tIns="0" lIns="0" bIns="0" rIns="0">
            <a:spAutoFit/>
          </a:bodyPr>
          <a:lstStyle/>
          <a:p>
            <a:pPr algn="ctr">
              <a:lnSpc>
                <a:spcPts val="16699"/>
              </a:lnSpc>
            </a:pPr>
            <a:r>
              <a:rPr lang="en-US" sz="12100" spc="1185">
                <a:solidFill>
                  <a:srgbClr val="231F20"/>
                </a:solidFill>
                <a:latin typeface="Oswald Bold"/>
              </a:rPr>
              <a:t>LSTM MODEL</a:t>
            </a:r>
          </a:p>
        </p:txBody>
      </p:sp>
      <p:sp>
        <p:nvSpPr>
          <p:cNvPr name="TextBox 9" id="9"/>
          <p:cNvSpPr txBox="true"/>
          <p:nvPr/>
        </p:nvSpPr>
        <p:spPr>
          <a:xfrm rot="0">
            <a:off x="4236347" y="3175040"/>
            <a:ext cx="9815307" cy="1741616"/>
          </a:xfrm>
          <a:prstGeom prst="rect">
            <a:avLst/>
          </a:prstGeom>
        </p:spPr>
        <p:txBody>
          <a:bodyPr anchor="t" rtlCol="false" tIns="0" lIns="0" bIns="0" rIns="0">
            <a:spAutoFit/>
          </a:bodyPr>
          <a:lstStyle/>
          <a:p>
            <a:pPr algn="ctr">
              <a:lnSpc>
                <a:spcPts val="6988"/>
              </a:lnSpc>
            </a:pPr>
            <a:r>
              <a:rPr lang="en-US" sz="5063" spc="496">
                <a:solidFill>
                  <a:srgbClr val="231F20"/>
                </a:solidFill>
                <a:latin typeface="Oswald Bold"/>
              </a:rPr>
              <a:t>STOCK PRICE</a:t>
            </a:r>
          </a:p>
          <a:p>
            <a:pPr algn="ctr">
              <a:lnSpc>
                <a:spcPts val="6988"/>
              </a:lnSpc>
            </a:pPr>
            <a:r>
              <a:rPr lang="en-US" sz="5063" spc="496">
                <a:solidFill>
                  <a:srgbClr val="231F20"/>
                </a:solidFill>
                <a:latin typeface="Oswald Bold"/>
              </a:rPr>
              <a:t>PREDICTION USING</a:t>
            </a:r>
          </a:p>
        </p:txBody>
      </p:sp>
      <p:sp>
        <p:nvSpPr>
          <p:cNvPr name="TextBox 10" id="10"/>
          <p:cNvSpPr txBox="true"/>
          <p:nvPr/>
        </p:nvSpPr>
        <p:spPr>
          <a:xfrm rot="0">
            <a:off x="10764698" y="8671560"/>
            <a:ext cx="5423345" cy="586740"/>
          </a:xfrm>
          <a:prstGeom prst="rect">
            <a:avLst/>
          </a:prstGeom>
        </p:spPr>
        <p:txBody>
          <a:bodyPr anchor="t" rtlCol="false" tIns="0" lIns="0" bIns="0" rIns="0">
            <a:spAutoFit/>
          </a:bodyPr>
          <a:lstStyle/>
          <a:p>
            <a:pPr algn="ctr">
              <a:lnSpc>
                <a:spcPts val="4830"/>
              </a:lnSpc>
            </a:pPr>
            <a:r>
              <a:rPr lang="en-US" sz="3500" spc="343">
                <a:solidFill>
                  <a:srgbClr val="231F20"/>
                </a:solidFill>
                <a:latin typeface="Oswald Bold"/>
              </a:rPr>
              <a:t>GAURISHANKAR SWAIN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580377">
            <a:off x="9407140" y="-9309963"/>
            <a:ext cx="24036383" cy="24664199"/>
          </a:xfrm>
          <a:prstGeom prst="rect">
            <a:avLst/>
          </a:prstGeom>
        </p:spPr>
      </p:pic>
      <p:sp>
        <p:nvSpPr>
          <p:cNvPr name="TextBox 4" id="4"/>
          <p:cNvSpPr txBox="true"/>
          <p:nvPr/>
        </p:nvSpPr>
        <p:spPr>
          <a:xfrm rot="0">
            <a:off x="1561733" y="2133620"/>
            <a:ext cx="8097687" cy="4150259"/>
          </a:xfrm>
          <a:prstGeom prst="rect">
            <a:avLst/>
          </a:prstGeom>
        </p:spPr>
        <p:txBody>
          <a:bodyPr anchor="t" rtlCol="false" tIns="0" lIns="0" bIns="0" rIns="0">
            <a:spAutoFit/>
          </a:bodyPr>
          <a:lstStyle/>
          <a:p>
            <a:pPr>
              <a:lnSpc>
                <a:spcPts val="11084"/>
              </a:lnSpc>
            </a:pPr>
            <a:r>
              <a:rPr lang="en-US" sz="8032" spc="787">
                <a:solidFill>
                  <a:srgbClr val="231F20"/>
                </a:solidFill>
                <a:latin typeface="Oswald Bold"/>
              </a:rPr>
              <a:t>THANKS FOR YOUR TIME.</a:t>
            </a:r>
          </a:p>
          <a:p>
            <a:pPr marL="0" indent="0" lvl="0">
              <a:lnSpc>
                <a:spcPts val="11084"/>
              </a:lnSpc>
              <a:spcBef>
                <a:spcPct val="0"/>
              </a:spcBef>
            </a:pPr>
            <a:r>
              <a:rPr lang="en-US" sz="8032" spc="787">
                <a:solidFill>
                  <a:srgbClr val="231F20"/>
                </a:solidFill>
                <a:latin typeface="Oswald Bold"/>
              </a:rPr>
              <a:t>INVEST WISELY</a:t>
            </a:r>
          </a:p>
        </p:txBody>
      </p:sp>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true" flipV="false" rot="0">
            <a:off x="-4254153" y="7476061"/>
            <a:ext cx="11881594" cy="356447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659121">
            <a:off x="-4012602" y="5585714"/>
            <a:ext cx="7629294" cy="7828566"/>
          </a:xfrm>
          <a:prstGeom prst="rect">
            <a:avLst/>
          </a:prstGeom>
        </p:spPr>
      </p:pic>
      <p:grpSp>
        <p:nvGrpSpPr>
          <p:cNvPr name="Group 3" id="3"/>
          <p:cNvGrpSpPr/>
          <p:nvPr/>
        </p:nvGrpSpPr>
        <p:grpSpPr>
          <a:xfrm rot="0">
            <a:off x="4215279" y="2862049"/>
            <a:ext cx="1635027" cy="6396251"/>
            <a:chOff x="0" y="0"/>
            <a:chExt cx="368852" cy="1442955"/>
          </a:xfrm>
        </p:grpSpPr>
        <p:sp>
          <p:nvSpPr>
            <p:cNvPr name="Freeform 4" id="4"/>
            <p:cNvSpPr/>
            <p:nvPr/>
          </p:nvSpPr>
          <p:spPr>
            <a:xfrm flipH="false" flipV="false">
              <a:off x="0" y="0"/>
              <a:ext cx="368852" cy="1442955"/>
            </a:xfrm>
            <a:custGeom>
              <a:avLst/>
              <a:gdLst/>
              <a:ahLst/>
              <a:cxnLst/>
              <a:rect r="r" b="b" t="t" l="l"/>
              <a:pathLst>
                <a:path h="1442955" w="368852">
                  <a:moveTo>
                    <a:pt x="0" y="0"/>
                  </a:moveTo>
                  <a:lnTo>
                    <a:pt x="368852" y="0"/>
                  </a:lnTo>
                  <a:lnTo>
                    <a:pt x="368852" y="1442955"/>
                  </a:lnTo>
                  <a:lnTo>
                    <a:pt x="0" y="1442955"/>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016048">
            <a:off x="12243487" y="-1005305"/>
            <a:ext cx="10749463" cy="2687366"/>
          </a:xfrm>
          <a:prstGeom prst="rect">
            <a:avLst/>
          </a:prstGeom>
        </p:spPr>
      </p:pic>
      <p:sp>
        <p:nvSpPr>
          <p:cNvPr name="TextBox 8" id="8"/>
          <p:cNvSpPr txBox="true"/>
          <p:nvPr/>
        </p:nvSpPr>
        <p:spPr>
          <a:xfrm rot="0">
            <a:off x="4462820" y="3250832"/>
            <a:ext cx="1094177" cy="756172"/>
          </a:xfrm>
          <a:prstGeom prst="rect">
            <a:avLst/>
          </a:prstGeom>
        </p:spPr>
        <p:txBody>
          <a:bodyPr anchor="t" rtlCol="false" tIns="0" lIns="0" bIns="0" rIns="0">
            <a:spAutoFit/>
          </a:bodyPr>
          <a:lstStyle/>
          <a:p>
            <a:pPr algn="ctr">
              <a:lnSpc>
                <a:spcPts val="5984"/>
              </a:lnSpc>
            </a:pPr>
            <a:r>
              <a:rPr lang="en-US" sz="4987">
                <a:solidFill>
                  <a:srgbClr val="363636"/>
                </a:solidFill>
                <a:latin typeface="Oswald Bold Italics"/>
              </a:rPr>
              <a:t>01</a:t>
            </a:r>
          </a:p>
        </p:txBody>
      </p:sp>
      <p:sp>
        <p:nvSpPr>
          <p:cNvPr name="TextBox 9" id="9"/>
          <p:cNvSpPr txBox="true"/>
          <p:nvPr/>
        </p:nvSpPr>
        <p:spPr>
          <a:xfrm rot="0">
            <a:off x="4462820" y="4181447"/>
            <a:ext cx="1094177" cy="756172"/>
          </a:xfrm>
          <a:prstGeom prst="rect">
            <a:avLst/>
          </a:prstGeom>
        </p:spPr>
        <p:txBody>
          <a:bodyPr anchor="t" rtlCol="false" tIns="0" lIns="0" bIns="0" rIns="0">
            <a:spAutoFit/>
          </a:bodyPr>
          <a:lstStyle/>
          <a:p>
            <a:pPr algn="ctr">
              <a:lnSpc>
                <a:spcPts val="5984"/>
              </a:lnSpc>
            </a:pPr>
            <a:r>
              <a:rPr lang="en-US" sz="4987">
                <a:solidFill>
                  <a:srgbClr val="363636"/>
                </a:solidFill>
                <a:latin typeface="Oswald Bold Italics"/>
              </a:rPr>
              <a:t>02</a:t>
            </a:r>
          </a:p>
        </p:txBody>
      </p:sp>
      <p:sp>
        <p:nvSpPr>
          <p:cNvPr name="TextBox 10" id="10"/>
          <p:cNvSpPr txBox="true"/>
          <p:nvPr/>
        </p:nvSpPr>
        <p:spPr>
          <a:xfrm rot="0">
            <a:off x="4462820" y="5210173"/>
            <a:ext cx="1094177" cy="756172"/>
          </a:xfrm>
          <a:prstGeom prst="rect">
            <a:avLst/>
          </a:prstGeom>
        </p:spPr>
        <p:txBody>
          <a:bodyPr anchor="t" rtlCol="false" tIns="0" lIns="0" bIns="0" rIns="0">
            <a:spAutoFit/>
          </a:bodyPr>
          <a:lstStyle/>
          <a:p>
            <a:pPr algn="ctr">
              <a:lnSpc>
                <a:spcPts val="5984"/>
              </a:lnSpc>
            </a:pPr>
            <a:r>
              <a:rPr lang="en-US" sz="4987">
                <a:solidFill>
                  <a:srgbClr val="363636"/>
                </a:solidFill>
                <a:latin typeface="Oswald Bold Italics"/>
              </a:rPr>
              <a:t>03</a:t>
            </a:r>
          </a:p>
        </p:txBody>
      </p:sp>
      <p:sp>
        <p:nvSpPr>
          <p:cNvPr name="TextBox 11" id="11"/>
          <p:cNvSpPr txBox="true"/>
          <p:nvPr/>
        </p:nvSpPr>
        <p:spPr>
          <a:xfrm rot="0">
            <a:off x="4462820" y="6140788"/>
            <a:ext cx="1094177" cy="756172"/>
          </a:xfrm>
          <a:prstGeom prst="rect">
            <a:avLst/>
          </a:prstGeom>
        </p:spPr>
        <p:txBody>
          <a:bodyPr anchor="t" rtlCol="false" tIns="0" lIns="0" bIns="0" rIns="0">
            <a:spAutoFit/>
          </a:bodyPr>
          <a:lstStyle/>
          <a:p>
            <a:pPr algn="ctr">
              <a:lnSpc>
                <a:spcPts val="5984"/>
              </a:lnSpc>
            </a:pPr>
            <a:r>
              <a:rPr lang="en-US" sz="4987">
                <a:solidFill>
                  <a:srgbClr val="363636"/>
                </a:solidFill>
                <a:latin typeface="Oswald Bold Italics"/>
              </a:rPr>
              <a:t>04</a:t>
            </a:r>
          </a:p>
        </p:txBody>
      </p:sp>
      <p:sp>
        <p:nvSpPr>
          <p:cNvPr name="TextBox 12" id="12"/>
          <p:cNvSpPr txBox="true"/>
          <p:nvPr/>
        </p:nvSpPr>
        <p:spPr>
          <a:xfrm rot="0">
            <a:off x="4485704" y="7065865"/>
            <a:ext cx="1094177" cy="756172"/>
          </a:xfrm>
          <a:prstGeom prst="rect">
            <a:avLst/>
          </a:prstGeom>
        </p:spPr>
        <p:txBody>
          <a:bodyPr anchor="t" rtlCol="false" tIns="0" lIns="0" bIns="0" rIns="0">
            <a:spAutoFit/>
          </a:bodyPr>
          <a:lstStyle/>
          <a:p>
            <a:pPr algn="ctr">
              <a:lnSpc>
                <a:spcPts val="5984"/>
              </a:lnSpc>
            </a:pPr>
            <a:r>
              <a:rPr lang="en-US" sz="4987">
                <a:solidFill>
                  <a:srgbClr val="363636"/>
                </a:solidFill>
                <a:latin typeface="Oswald Bold Italics"/>
              </a:rPr>
              <a:t>05</a:t>
            </a:r>
          </a:p>
        </p:txBody>
      </p:sp>
      <p:sp>
        <p:nvSpPr>
          <p:cNvPr name="TextBox 13" id="13"/>
          <p:cNvSpPr txBox="true"/>
          <p:nvPr/>
        </p:nvSpPr>
        <p:spPr>
          <a:xfrm rot="0">
            <a:off x="4485704" y="8035993"/>
            <a:ext cx="1094177" cy="756172"/>
          </a:xfrm>
          <a:prstGeom prst="rect">
            <a:avLst/>
          </a:prstGeom>
        </p:spPr>
        <p:txBody>
          <a:bodyPr anchor="t" rtlCol="false" tIns="0" lIns="0" bIns="0" rIns="0">
            <a:spAutoFit/>
          </a:bodyPr>
          <a:lstStyle/>
          <a:p>
            <a:pPr algn="ctr">
              <a:lnSpc>
                <a:spcPts val="5984"/>
              </a:lnSpc>
            </a:pPr>
            <a:r>
              <a:rPr lang="en-US" sz="4987">
                <a:solidFill>
                  <a:srgbClr val="363636"/>
                </a:solidFill>
                <a:latin typeface="Oswald Bold Italics"/>
              </a:rPr>
              <a:t>06</a:t>
            </a:r>
          </a:p>
        </p:txBody>
      </p:sp>
      <p:sp>
        <p:nvSpPr>
          <p:cNvPr name="TextBox 14" id="14"/>
          <p:cNvSpPr txBox="true"/>
          <p:nvPr/>
        </p:nvSpPr>
        <p:spPr>
          <a:xfrm rot="0">
            <a:off x="6069353" y="3372124"/>
            <a:ext cx="6760251" cy="482263"/>
          </a:xfrm>
          <a:prstGeom prst="rect">
            <a:avLst/>
          </a:prstGeom>
        </p:spPr>
        <p:txBody>
          <a:bodyPr anchor="t" rtlCol="false" tIns="0" lIns="0" bIns="0" rIns="0">
            <a:spAutoFit/>
          </a:bodyPr>
          <a:lstStyle/>
          <a:p>
            <a:pPr>
              <a:lnSpc>
                <a:spcPts val="4066"/>
              </a:lnSpc>
            </a:pPr>
            <a:r>
              <a:rPr lang="en-US" sz="2946" spc="288">
                <a:solidFill>
                  <a:srgbClr val="231F20"/>
                </a:solidFill>
                <a:latin typeface="DM Sans"/>
              </a:rPr>
              <a:t>Project Overview</a:t>
            </a:r>
          </a:p>
        </p:txBody>
      </p:sp>
      <p:sp>
        <p:nvSpPr>
          <p:cNvPr name="TextBox 15" id="15"/>
          <p:cNvSpPr txBox="true"/>
          <p:nvPr/>
        </p:nvSpPr>
        <p:spPr>
          <a:xfrm rot="0">
            <a:off x="6069353" y="4299351"/>
            <a:ext cx="7094294" cy="482263"/>
          </a:xfrm>
          <a:prstGeom prst="rect">
            <a:avLst/>
          </a:prstGeom>
        </p:spPr>
        <p:txBody>
          <a:bodyPr anchor="t" rtlCol="false" tIns="0" lIns="0" bIns="0" rIns="0">
            <a:spAutoFit/>
          </a:bodyPr>
          <a:lstStyle/>
          <a:p>
            <a:pPr>
              <a:lnSpc>
                <a:spcPts val="4066"/>
              </a:lnSpc>
            </a:pPr>
            <a:r>
              <a:rPr lang="en-US" sz="2946" spc="288">
                <a:solidFill>
                  <a:srgbClr val="231F20"/>
                </a:solidFill>
                <a:latin typeface="DM Sans"/>
              </a:rPr>
              <a:t>Deep Learning and LSTM</a:t>
            </a:r>
          </a:p>
        </p:txBody>
      </p:sp>
      <p:sp>
        <p:nvSpPr>
          <p:cNvPr name="TextBox 16" id="16"/>
          <p:cNvSpPr txBox="true"/>
          <p:nvPr/>
        </p:nvSpPr>
        <p:spPr>
          <a:xfrm rot="0">
            <a:off x="6069353" y="5373531"/>
            <a:ext cx="6760251" cy="482263"/>
          </a:xfrm>
          <a:prstGeom prst="rect">
            <a:avLst/>
          </a:prstGeom>
        </p:spPr>
        <p:txBody>
          <a:bodyPr anchor="t" rtlCol="false" tIns="0" lIns="0" bIns="0" rIns="0">
            <a:spAutoFit/>
          </a:bodyPr>
          <a:lstStyle/>
          <a:p>
            <a:pPr algn="l" marL="0" indent="0" lvl="0">
              <a:lnSpc>
                <a:spcPts val="4066"/>
              </a:lnSpc>
              <a:spcBef>
                <a:spcPct val="0"/>
              </a:spcBef>
            </a:pPr>
            <a:r>
              <a:rPr lang="en-US" sz="2946" spc="288">
                <a:solidFill>
                  <a:srgbClr val="231F20"/>
                </a:solidFill>
                <a:latin typeface="DM Sans"/>
              </a:rPr>
              <a:t>Data Preprocessing</a:t>
            </a:r>
          </a:p>
        </p:txBody>
      </p:sp>
      <p:sp>
        <p:nvSpPr>
          <p:cNvPr name="TextBox 17" id="17"/>
          <p:cNvSpPr txBox="true"/>
          <p:nvPr/>
        </p:nvSpPr>
        <p:spPr>
          <a:xfrm rot="0">
            <a:off x="6069353" y="6300758"/>
            <a:ext cx="7094294" cy="482263"/>
          </a:xfrm>
          <a:prstGeom prst="rect">
            <a:avLst/>
          </a:prstGeom>
        </p:spPr>
        <p:txBody>
          <a:bodyPr anchor="t" rtlCol="false" tIns="0" lIns="0" bIns="0" rIns="0">
            <a:spAutoFit/>
          </a:bodyPr>
          <a:lstStyle/>
          <a:p>
            <a:pPr algn="l" marL="0" indent="0" lvl="0">
              <a:lnSpc>
                <a:spcPts val="4066"/>
              </a:lnSpc>
              <a:spcBef>
                <a:spcPct val="0"/>
              </a:spcBef>
            </a:pPr>
            <a:r>
              <a:rPr lang="en-US" sz="2946" spc="288">
                <a:solidFill>
                  <a:srgbClr val="231F20"/>
                </a:solidFill>
                <a:latin typeface="DM Sans"/>
              </a:rPr>
              <a:t>LSTM Model and Evaluation</a:t>
            </a:r>
          </a:p>
        </p:txBody>
      </p:sp>
      <p:sp>
        <p:nvSpPr>
          <p:cNvPr name="TextBox 18" id="18"/>
          <p:cNvSpPr txBox="true"/>
          <p:nvPr/>
        </p:nvSpPr>
        <p:spPr>
          <a:xfrm rot="0">
            <a:off x="6069353" y="7235721"/>
            <a:ext cx="7094294" cy="482263"/>
          </a:xfrm>
          <a:prstGeom prst="rect">
            <a:avLst/>
          </a:prstGeom>
        </p:spPr>
        <p:txBody>
          <a:bodyPr anchor="t" rtlCol="false" tIns="0" lIns="0" bIns="0" rIns="0">
            <a:spAutoFit/>
          </a:bodyPr>
          <a:lstStyle/>
          <a:p>
            <a:pPr algn="l" marL="0" indent="0" lvl="0">
              <a:lnSpc>
                <a:spcPts val="4066"/>
              </a:lnSpc>
              <a:spcBef>
                <a:spcPct val="0"/>
              </a:spcBef>
            </a:pPr>
            <a:r>
              <a:rPr lang="en-US" sz="2946" spc="288">
                <a:solidFill>
                  <a:srgbClr val="231F20"/>
                </a:solidFill>
                <a:latin typeface="DM Sans"/>
              </a:rPr>
              <a:t>Price Predictions</a:t>
            </a:r>
          </a:p>
        </p:txBody>
      </p:sp>
      <p:sp>
        <p:nvSpPr>
          <p:cNvPr name="TextBox 19" id="19"/>
          <p:cNvSpPr txBox="true"/>
          <p:nvPr/>
        </p:nvSpPr>
        <p:spPr>
          <a:xfrm rot="0">
            <a:off x="6069353" y="8160799"/>
            <a:ext cx="6760251" cy="482263"/>
          </a:xfrm>
          <a:prstGeom prst="rect">
            <a:avLst/>
          </a:prstGeom>
        </p:spPr>
        <p:txBody>
          <a:bodyPr anchor="t" rtlCol="false" tIns="0" lIns="0" bIns="0" rIns="0">
            <a:spAutoFit/>
          </a:bodyPr>
          <a:lstStyle/>
          <a:p>
            <a:pPr algn="l" marL="0" indent="0" lvl="0">
              <a:lnSpc>
                <a:spcPts val="4066"/>
              </a:lnSpc>
              <a:spcBef>
                <a:spcPct val="0"/>
              </a:spcBef>
            </a:pPr>
            <a:r>
              <a:rPr lang="en-US" sz="2946" spc="288">
                <a:solidFill>
                  <a:srgbClr val="231F20"/>
                </a:solidFill>
                <a:latin typeface="DM Sans"/>
              </a:rPr>
              <a:t>Results and Conclusions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pic>
        <p:nvPicPr>
          <p:cNvPr name="Picture 6" id="6"/>
          <p:cNvPicPr>
            <a:picLocks noChangeAspect="true"/>
          </p:cNvPicPr>
          <p:nvPr/>
        </p:nvPicPr>
        <p:blipFill>
          <a:blip r:embed="rId3"/>
          <a:srcRect l="5897" t="46379" r="5897" b="0"/>
          <a:stretch>
            <a:fillRect/>
          </a:stretch>
        </p:blipFill>
        <p:spPr>
          <a:xfrm flipH="false" flipV="false" rot="0">
            <a:off x="1028700" y="8087335"/>
            <a:ext cx="9752965" cy="1170965"/>
          </a:xfrm>
          <a:prstGeom prst="rect">
            <a:avLst/>
          </a:prstGeom>
        </p:spPr>
      </p:pic>
      <p:pic>
        <p:nvPicPr>
          <p:cNvPr name="Picture 7" id="7"/>
          <p:cNvPicPr>
            <a:picLocks noChangeAspect="true"/>
          </p:cNvPicPr>
          <p:nvPr/>
        </p:nvPicPr>
        <p:blipFill>
          <a:blip r:embed="rId4"/>
          <a:srcRect l="24936" t="0" r="24936" b="0"/>
          <a:stretch>
            <a:fillRect/>
          </a:stretch>
        </p:blipFill>
        <p:spPr>
          <a:xfrm flipH="false" flipV="false" rot="0">
            <a:off x="10758785" y="1049603"/>
            <a:ext cx="6176060" cy="8208697"/>
          </a:xfrm>
          <a:prstGeom prst="rect">
            <a:avLst/>
          </a:prstGeom>
        </p:spPr>
      </p:pic>
      <p:grpSp>
        <p:nvGrpSpPr>
          <p:cNvPr name="Group 8" id="8"/>
          <p:cNvGrpSpPr/>
          <p:nvPr/>
        </p:nvGrpSpPr>
        <p:grpSpPr>
          <a:xfrm rot="0">
            <a:off x="1028700" y="3173598"/>
            <a:ext cx="9610044" cy="5051854"/>
            <a:chOff x="0" y="0"/>
            <a:chExt cx="3682024" cy="1935584"/>
          </a:xfrm>
        </p:grpSpPr>
        <p:sp>
          <p:nvSpPr>
            <p:cNvPr name="Freeform 9" id="9"/>
            <p:cNvSpPr/>
            <p:nvPr/>
          </p:nvSpPr>
          <p:spPr>
            <a:xfrm flipH="false" flipV="false">
              <a:off x="0" y="0"/>
              <a:ext cx="3682024" cy="1935584"/>
            </a:xfrm>
            <a:custGeom>
              <a:avLst/>
              <a:gdLst/>
              <a:ahLst/>
              <a:cxnLst/>
              <a:rect r="r" b="b" t="t" l="l"/>
              <a:pathLst>
                <a:path h="1935584" w="3682024">
                  <a:moveTo>
                    <a:pt x="0" y="0"/>
                  </a:moveTo>
                  <a:lnTo>
                    <a:pt x="3682024" y="0"/>
                  </a:lnTo>
                  <a:lnTo>
                    <a:pt x="3682024" y="1935584"/>
                  </a:lnTo>
                  <a:lnTo>
                    <a:pt x="0" y="1935584"/>
                  </a:lnTo>
                  <a:close/>
                </a:path>
              </a:pathLst>
            </a:custGeom>
            <a:solidFill>
              <a:srgbClr val="EFEFEF"/>
            </a:solidFill>
          </p:spPr>
        </p:sp>
        <p:sp>
          <p:nvSpPr>
            <p:cNvPr name="TextBox 10" id="10"/>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2139385" y="923925"/>
            <a:ext cx="8172317" cy="1126576"/>
          </a:xfrm>
          <a:prstGeom prst="rect">
            <a:avLst/>
          </a:prstGeom>
        </p:spPr>
        <p:txBody>
          <a:bodyPr anchor="t" rtlCol="false" tIns="0" lIns="0" bIns="0" rIns="0">
            <a:spAutoFit/>
          </a:bodyPr>
          <a:lstStyle/>
          <a:p>
            <a:pPr>
              <a:lnSpc>
                <a:spcPts val="9275"/>
              </a:lnSpc>
            </a:pPr>
            <a:r>
              <a:rPr lang="en-US" sz="6721" spc="658">
                <a:solidFill>
                  <a:srgbClr val="231F20"/>
                </a:solidFill>
                <a:latin typeface="Oswald Bold"/>
              </a:rPr>
              <a:t>PROJECT OVERVIEW</a:t>
            </a:r>
          </a:p>
        </p:txBody>
      </p:sp>
      <p:sp>
        <p:nvSpPr>
          <p:cNvPr name="TextBox 12" id="12"/>
          <p:cNvSpPr txBox="true"/>
          <p:nvPr/>
        </p:nvSpPr>
        <p:spPr>
          <a:xfrm rot="0">
            <a:off x="3506562" y="3354456"/>
            <a:ext cx="7132181" cy="1539659"/>
          </a:xfrm>
          <a:prstGeom prst="rect">
            <a:avLst/>
          </a:prstGeom>
        </p:spPr>
        <p:txBody>
          <a:bodyPr anchor="t" rtlCol="false" tIns="0" lIns="0" bIns="0" rIns="0">
            <a:spAutoFit/>
          </a:bodyPr>
          <a:lstStyle/>
          <a:p>
            <a:pPr algn="l">
              <a:lnSpc>
                <a:spcPts val="3050"/>
              </a:lnSpc>
              <a:spcBef>
                <a:spcPct val="0"/>
              </a:spcBef>
            </a:pPr>
            <a:r>
              <a:rPr lang="en-US" sz="2210" spc="216">
                <a:solidFill>
                  <a:srgbClr val="231F20"/>
                </a:solidFill>
                <a:latin typeface="DM Sans"/>
              </a:rPr>
              <a:t>We will be using historical stock price data to train our model, and making predictions for the next 30 days.</a:t>
            </a:r>
          </a:p>
          <a:p>
            <a:pPr algn="l" marL="0" indent="0" lvl="0">
              <a:lnSpc>
                <a:spcPts val="3050"/>
              </a:lnSpc>
              <a:spcBef>
                <a:spcPct val="0"/>
              </a:spcBef>
            </a:pPr>
          </a:p>
        </p:txBody>
      </p:sp>
      <p:sp>
        <p:nvSpPr>
          <p:cNvPr name="TextBox 13" id="13"/>
          <p:cNvSpPr txBox="true"/>
          <p:nvPr/>
        </p:nvSpPr>
        <p:spPr>
          <a:xfrm rot="0">
            <a:off x="3449777" y="4670002"/>
            <a:ext cx="7132181" cy="1925300"/>
          </a:xfrm>
          <a:prstGeom prst="rect">
            <a:avLst/>
          </a:prstGeom>
        </p:spPr>
        <p:txBody>
          <a:bodyPr anchor="t" rtlCol="false" tIns="0" lIns="0" bIns="0" rIns="0">
            <a:spAutoFit/>
          </a:bodyPr>
          <a:lstStyle/>
          <a:p>
            <a:pPr algn="l">
              <a:lnSpc>
                <a:spcPts val="3050"/>
              </a:lnSpc>
              <a:spcBef>
                <a:spcPct val="0"/>
              </a:spcBef>
            </a:pPr>
            <a:r>
              <a:rPr lang="en-US" sz="2210" spc="216">
                <a:solidFill>
                  <a:srgbClr val="231F20"/>
                </a:solidFill>
                <a:latin typeface="DM Sans"/>
              </a:rPr>
              <a:t>Our dataset contains the opening, closing, high, and low prices for the stock. We will be using closing price for this particular analysis.</a:t>
            </a:r>
          </a:p>
          <a:p>
            <a:pPr algn="l" marL="0" indent="0" lvl="0">
              <a:lnSpc>
                <a:spcPts val="3050"/>
              </a:lnSpc>
              <a:spcBef>
                <a:spcPct val="0"/>
              </a:spcBef>
            </a:pPr>
          </a:p>
        </p:txBody>
      </p:sp>
      <p:pic>
        <p:nvPicPr>
          <p:cNvPr name="Picture 14" id="1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779578" y="7341318"/>
            <a:ext cx="7616557" cy="7815497"/>
          </a:xfrm>
          <a:prstGeom prst="rect">
            <a:avLst/>
          </a:prstGeom>
        </p:spPr>
      </p:pic>
      <p:pic>
        <p:nvPicPr>
          <p:cNvPr name="Picture 15" id="1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561060" y="4894114"/>
            <a:ext cx="1156649" cy="1173721"/>
          </a:xfrm>
          <a:prstGeom prst="rect">
            <a:avLst/>
          </a:prstGeom>
        </p:spPr>
      </p:pic>
      <p:sp>
        <p:nvSpPr>
          <p:cNvPr name="TextBox 16" id="16"/>
          <p:cNvSpPr txBox="true"/>
          <p:nvPr/>
        </p:nvSpPr>
        <p:spPr>
          <a:xfrm rot="0">
            <a:off x="3449777" y="6547676"/>
            <a:ext cx="7132181" cy="1539659"/>
          </a:xfrm>
          <a:prstGeom prst="rect">
            <a:avLst/>
          </a:prstGeom>
        </p:spPr>
        <p:txBody>
          <a:bodyPr anchor="t" rtlCol="false" tIns="0" lIns="0" bIns="0" rIns="0">
            <a:spAutoFit/>
          </a:bodyPr>
          <a:lstStyle/>
          <a:p>
            <a:pPr>
              <a:lnSpc>
                <a:spcPts val="3050"/>
              </a:lnSpc>
            </a:pPr>
            <a:r>
              <a:rPr lang="en-US" sz="2210" spc="216">
                <a:solidFill>
                  <a:srgbClr val="231F20"/>
                </a:solidFill>
                <a:latin typeface="DM Sans"/>
              </a:rPr>
              <a:t>In this project, we will develop a stock price prediction and forecasting model using LSTM neural networks in Python.</a:t>
            </a:r>
          </a:p>
          <a:p>
            <a:pPr algn="l" marL="0" indent="0" lvl="0">
              <a:lnSpc>
                <a:spcPts val="305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69367" y="-10264537"/>
            <a:ext cx="15841853" cy="16255633"/>
          </a:xfrm>
          <a:prstGeom prst="rect">
            <a:avLst/>
          </a:prstGeom>
        </p:spPr>
      </p:pic>
      <p:sp>
        <p:nvSpPr>
          <p:cNvPr name="TextBox 3" id="3"/>
          <p:cNvSpPr txBox="true"/>
          <p:nvPr/>
        </p:nvSpPr>
        <p:spPr>
          <a:xfrm rot="0">
            <a:off x="2720102" y="2250582"/>
            <a:ext cx="10727192"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WHAT IS LSTM?</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447294" y="-3843198"/>
            <a:ext cx="15841853" cy="16255633"/>
          </a:xfrm>
          <a:prstGeom prst="rect">
            <a:avLst/>
          </a:prstGeom>
        </p:spPr>
      </p:pic>
      <p:sp>
        <p:nvSpPr>
          <p:cNvPr name="TextBox 5" id="5"/>
          <p:cNvSpPr txBox="true"/>
          <p:nvPr/>
        </p:nvSpPr>
        <p:spPr>
          <a:xfrm rot="0">
            <a:off x="2720102" y="4236993"/>
            <a:ext cx="10727192" cy="5454637"/>
          </a:xfrm>
          <a:prstGeom prst="rect">
            <a:avLst/>
          </a:prstGeom>
        </p:spPr>
        <p:txBody>
          <a:bodyPr anchor="t" rtlCol="false" tIns="0" lIns="0" bIns="0" rIns="0">
            <a:spAutoFit/>
          </a:bodyPr>
          <a:lstStyle/>
          <a:p>
            <a:pPr>
              <a:lnSpc>
                <a:spcPts val="3321"/>
              </a:lnSpc>
            </a:pPr>
            <a:r>
              <a:rPr lang="en-US" sz="2406" spc="235">
                <a:solidFill>
                  <a:srgbClr val="F5FFF5"/>
                </a:solidFill>
                <a:latin typeface="DM Sans"/>
              </a:rPr>
              <a:t>Long Short-Term Memory (LSTM) is a variant of RNN that is designed to address the problem of vanishing gradients. When training deep RNNs, the gradients can become very small and cause the network to stop learning. LSTMs solve this problem by introducing a "memory cell" that can selectively remember or forget information from previous time steps. The memory cell is controlled by "gates" that regulate the flow of information into and out of the cell. This allows the LSTM to learn long-term dependencies in sequential data, making it particularly effective for tasks such as speech recognition and machine translation.</a:t>
            </a:r>
          </a:p>
          <a:p>
            <a:pPr>
              <a:lnSpc>
                <a:spcPts val="3321"/>
              </a:lnSpc>
            </a:pPr>
          </a:p>
          <a:p>
            <a:pPr algn="l">
              <a:lnSpc>
                <a:spcPts val="332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5286067" y="6851261"/>
            <a:ext cx="7673056" cy="7673056"/>
          </a:xfrm>
          <a:prstGeom prst="rect">
            <a:avLst/>
          </a:prstGeom>
        </p:spPr>
      </p:pic>
      <p:grpSp>
        <p:nvGrpSpPr>
          <p:cNvPr name="Group 4" id="4"/>
          <p:cNvGrpSpPr/>
          <p:nvPr/>
        </p:nvGrpSpPr>
        <p:grpSpPr>
          <a:xfrm rot="0">
            <a:off x="1219034" y="2558470"/>
            <a:ext cx="3474003" cy="647719"/>
            <a:chOff x="0" y="0"/>
            <a:chExt cx="914964" cy="170593"/>
          </a:xfrm>
        </p:grpSpPr>
        <p:sp>
          <p:nvSpPr>
            <p:cNvPr name="Freeform 5" id="5"/>
            <p:cNvSpPr/>
            <p:nvPr/>
          </p:nvSpPr>
          <p:spPr>
            <a:xfrm flipH="false" flipV="false">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6" id="6"/>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1</a:t>
              </a:r>
            </a:p>
          </p:txBody>
        </p:sp>
      </p:grpSp>
      <p:sp>
        <p:nvSpPr>
          <p:cNvPr name="TextBox 7" id="7"/>
          <p:cNvSpPr txBox="true"/>
          <p:nvPr/>
        </p:nvSpPr>
        <p:spPr>
          <a:xfrm rot="0">
            <a:off x="603365" y="3570947"/>
            <a:ext cx="4705340" cy="3869483"/>
          </a:xfrm>
          <a:prstGeom prst="rect">
            <a:avLst/>
          </a:prstGeom>
        </p:spPr>
        <p:txBody>
          <a:bodyPr anchor="t" rtlCol="false" tIns="0" lIns="0" bIns="0" rIns="0">
            <a:spAutoFit/>
          </a:bodyPr>
          <a:lstStyle/>
          <a:p>
            <a:pPr algn="ctr">
              <a:lnSpc>
                <a:spcPts val="3884"/>
              </a:lnSpc>
              <a:spcBef>
                <a:spcPct val="0"/>
              </a:spcBef>
            </a:pPr>
            <a:r>
              <a:rPr lang="en-US" sz="2814" spc="275">
                <a:solidFill>
                  <a:srgbClr val="231F20"/>
                </a:solidFill>
                <a:latin typeface="DM Sans"/>
              </a:rPr>
              <a:t>We will preprocess our data by removing any missing or incomplete data, and selecting the Close column as the target variable for prediction.</a:t>
            </a:r>
          </a:p>
          <a:p>
            <a:pPr algn="ctr" marL="0" indent="0" lvl="0">
              <a:lnSpc>
                <a:spcPts val="3884"/>
              </a:lnSpc>
              <a:spcBef>
                <a:spcPct val="0"/>
              </a:spcBef>
            </a:pPr>
          </a:p>
        </p:txBody>
      </p:sp>
      <p:grpSp>
        <p:nvGrpSpPr>
          <p:cNvPr name="Group 8" id="8"/>
          <p:cNvGrpSpPr/>
          <p:nvPr/>
        </p:nvGrpSpPr>
        <p:grpSpPr>
          <a:xfrm rot="0">
            <a:off x="7406999" y="2558470"/>
            <a:ext cx="3474003" cy="647719"/>
            <a:chOff x="0" y="0"/>
            <a:chExt cx="914964" cy="170593"/>
          </a:xfrm>
        </p:grpSpPr>
        <p:sp>
          <p:nvSpPr>
            <p:cNvPr name="Freeform 9" id="9"/>
            <p:cNvSpPr/>
            <p:nvPr/>
          </p:nvSpPr>
          <p:spPr>
            <a:xfrm flipH="false" flipV="false">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2</a:t>
              </a:r>
            </a:p>
          </p:txBody>
        </p:sp>
      </p:grpSp>
      <p:grpSp>
        <p:nvGrpSpPr>
          <p:cNvPr name="Group 11" id="11"/>
          <p:cNvGrpSpPr/>
          <p:nvPr/>
        </p:nvGrpSpPr>
        <p:grpSpPr>
          <a:xfrm rot="0">
            <a:off x="13785297" y="2558470"/>
            <a:ext cx="3474003" cy="647719"/>
            <a:chOff x="0" y="0"/>
            <a:chExt cx="914964" cy="170593"/>
          </a:xfrm>
        </p:grpSpPr>
        <p:sp>
          <p:nvSpPr>
            <p:cNvPr name="Freeform 12" id="12"/>
            <p:cNvSpPr/>
            <p:nvPr/>
          </p:nvSpPr>
          <p:spPr>
            <a:xfrm flipH="false" flipV="false">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Objective n° 3</a:t>
              </a:r>
            </a:p>
          </p:txBody>
        </p:sp>
      </p:grpSp>
      <p:pic>
        <p:nvPicPr>
          <p:cNvPr name="Picture 14" id="1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6065951" y="-3907748"/>
            <a:ext cx="7616557" cy="7815497"/>
          </a:xfrm>
          <a:prstGeom prst="rect">
            <a:avLst/>
          </a:prstGeom>
        </p:spPr>
      </p:pic>
      <p:pic>
        <p:nvPicPr>
          <p:cNvPr name="Picture 15" id="1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4176364">
            <a:off x="-4105129" y="6530238"/>
            <a:ext cx="7616557" cy="7815497"/>
          </a:xfrm>
          <a:prstGeom prst="rect">
            <a:avLst/>
          </a:prstGeom>
        </p:spPr>
      </p:pic>
      <p:pic>
        <p:nvPicPr>
          <p:cNvPr name="Picture 16" id="16"/>
          <p:cNvPicPr>
            <a:picLocks noChangeAspect="true"/>
          </p:cNvPicPr>
          <p:nvPr/>
        </p:nvPicPr>
        <p:blipFill>
          <a:blip r:embed="rId7"/>
          <a:srcRect l="9887" t="0" r="1476" b="11363"/>
          <a:stretch>
            <a:fillRect/>
          </a:stretch>
        </p:blipFill>
        <p:spPr>
          <a:xfrm flipH="false" flipV="false" rot="0">
            <a:off x="5308705" y="7670600"/>
            <a:ext cx="1468698" cy="1468698"/>
          </a:xfrm>
          <a:prstGeom prst="rect">
            <a:avLst/>
          </a:prstGeom>
        </p:spPr>
      </p:pic>
      <p:pic>
        <p:nvPicPr>
          <p:cNvPr name="Picture 17" id="17"/>
          <p:cNvPicPr>
            <a:picLocks noChangeAspect="true"/>
          </p:cNvPicPr>
          <p:nvPr/>
        </p:nvPicPr>
        <p:blipFill>
          <a:blip r:embed="rId8"/>
          <a:srcRect l="0" t="0" r="0" b="0"/>
          <a:stretch>
            <a:fillRect/>
          </a:stretch>
        </p:blipFill>
        <p:spPr>
          <a:xfrm flipH="false" flipV="false" rot="0">
            <a:off x="8343074" y="6114598"/>
            <a:ext cx="1473326" cy="1473326"/>
          </a:xfrm>
          <a:prstGeom prst="rect">
            <a:avLst/>
          </a:prstGeom>
        </p:spPr>
      </p:pic>
      <p:pic>
        <p:nvPicPr>
          <p:cNvPr name="Picture 18" id="18"/>
          <p:cNvPicPr>
            <a:picLocks noChangeAspect="true"/>
          </p:cNvPicPr>
          <p:nvPr/>
        </p:nvPicPr>
        <p:blipFill>
          <a:blip r:embed="rId9"/>
          <a:srcRect l="0" t="0" r="0" b="0"/>
          <a:stretch>
            <a:fillRect/>
          </a:stretch>
        </p:blipFill>
        <p:spPr>
          <a:xfrm flipH="false" flipV="false" rot="0">
            <a:off x="11286873" y="7670600"/>
            <a:ext cx="1468698" cy="1468698"/>
          </a:xfrm>
          <a:prstGeom prst="rect">
            <a:avLst/>
          </a:prstGeom>
        </p:spPr>
      </p:pic>
      <p:sp>
        <p:nvSpPr>
          <p:cNvPr name="TextBox 19" id="19"/>
          <p:cNvSpPr txBox="true"/>
          <p:nvPr/>
        </p:nvSpPr>
        <p:spPr>
          <a:xfrm rot="0">
            <a:off x="2865765" y="49634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a:rPr>
              <a:t>DATA PREPROCESSING</a:t>
            </a:r>
          </a:p>
        </p:txBody>
      </p:sp>
      <p:sp>
        <p:nvSpPr>
          <p:cNvPr name="TextBox 20" id="20"/>
          <p:cNvSpPr txBox="true"/>
          <p:nvPr/>
        </p:nvSpPr>
        <p:spPr>
          <a:xfrm rot="0">
            <a:off x="5586473" y="3697429"/>
            <a:ext cx="7072244" cy="2458446"/>
          </a:xfrm>
          <a:prstGeom prst="rect">
            <a:avLst/>
          </a:prstGeom>
        </p:spPr>
        <p:txBody>
          <a:bodyPr anchor="t" rtlCol="false" tIns="0" lIns="0" bIns="0" rIns="0">
            <a:spAutoFit/>
          </a:bodyPr>
          <a:lstStyle/>
          <a:p>
            <a:pPr algn="ctr">
              <a:lnSpc>
                <a:spcPts val="3964"/>
              </a:lnSpc>
              <a:spcBef>
                <a:spcPct val="0"/>
              </a:spcBef>
            </a:pPr>
            <a:r>
              <a:rPr lang="en-US" sz="2873" spc="281">
                <a:solidFill>
                  <a:srgbClr val="231F20"/>
                </a:solidFill>
                <a:latin typeface="DM Sans"/>
              </a:rPr>
              <a:t>We will then split the data into training and testing datasets using the train_test_split() function from sklearn.</a:t>
            </a:r>
          </a:p>
          <a:p>
            <a:pPr algn="ctr" marL="0" indent="0" lvl="0">
              <a:lnSpc>
                <a:spcPts val="3964"/>
              </a:lnSpc>
              <a:spcBef>
                <a:spcPct val="0"/>
              </a:spcBef>
            </a:pPr>
          </a:p>
        </p:txBody>
      </p:sp>
      <p:sp>
        <p:nvSpPr>
          <p:cNvPr name="TextBox 21" id="21"/>
          <p:cNvSpPr txBox="true"/>
          <p:nvPr/>
        </p:nvSpPr>
        <p:spPr>
          <a:xfrm rot="0">
            <a:off x="12850769" y="3561422"/>
            <a:ext cx="5328268" cy="3332972"/>
          </a:xfrm>
          <a:prstGeom prst="rect">
            <a:avLst/>
          </a:prstGeom>
        </p:spPr>
        <p:txBody>
          <a:bodyPr anchor="t" rtlCol="false" tIns="0" lIns="0" bIns="0" rIns="0">
            <a:spAutoFit/>
          </a:bodyPr>
          <a:lstStyle/>
          <a:p>
            <a:pPr algn="ctr">
              <a:lnSpc>
                <a:spcPts val="4398"/>
              </a:lnSpc>
              <a:spcBef>
                <a:spcPct val="0"/>
              </a:spcBef>
            </a:pPr>
            <a:r>
              <a:rPr lang="en-US" sz="3187" spc="312">
                <a:solidFill>
                  <a:srgbClr val="231F20"/>
                </a:solidFill>
                <a:latin typeface="DM Sans"/>
              </a:rPr>
              <a:t>The training and testing datasets will be normalized using MinMaxScaler from sklearn.</a:t>
            </a:r>
          </a:p>
          <a:p>
            <a:pPr algn="ctr" marL="0" indent="0" lvl="0">
              <a:lnSpc>
                <a:spcPts val="439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451022" y="-4729397"/>
            <a:ext cx="7616557" cy="7815497"/>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851369" y="-3442596"/>
            <a:ext cx="6709932" cy="6885191"/>
          </a:xfrm>
          <a:prstGeom prst="rect">
            <a:avLst/>
          </a:prstGeom>
        </p:spPr>
      </p:pic>
      <p:grpSp>
        <p:nvGrpSpPr>
          <p:cNvPr name="Group 8" id="8"/>
          <p:cNvGrpSpPr/>
          <p:nvPr/>
        </p:nvGrpSpPr>
        <p:grpSpPr>
          <a:xfrm rot="0">
            <a:off x="2163000" y="3442596"/>
            <a:ext cx="4473739" cy="636748"/>
            <a:chOff x="0" y="0"/>
            <a:chExt cx="1178269" cy="167703"/>
          </a:xfrm>
        </p:grpSpPr>
        <p:sp>
          <p:nvSpPr>
            <p:cNvPr name="Freeform 9" id="9"/>
            <p:cNvSpPr/>
            <p:nvPr/>
          </p:nvSpPr>
          <p:spPr>
            <a:xfrm flipH="false" flipV="false">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Model</a:t>
              </a:r>
            </a:p>
          </p:txBody>
        </p:sp>
      </p:grpSp>
      <p:grpSp>
        <p:nvGrpSpPr>
          <p:cNvPr name="Group 11" id="11"/>
          <p:cNvGrpSpPr/>
          <p:nvPr/>
        </p:nvGrpSpPr>
        <p:grpSpPr>
          <a:xfrm rot="0">
            <a:off x="6893475" y="3510391"/>
            <a:ext cx="9034431" cy="2808103"/>
            <a:chOff x="0" y="0"/>
            <a:chExt cx="1744696" cy="542290"/>
          </a:xfrm>
        </p:grpSpPr>
        <p:sp>
          <p:nvSpPr>
            <p:cNvPr name="Freeform 12" id="12"/>
            <p:cNvSpPr/>
            <p:nvPr/>
          </p:nvSpPr>
          <p:spPr>
            <a:xfrm flipH="false" flipV="false">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3" id="13"/>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pic>
        <p:nvPicPr>
          <p:cNvPr name="Picture 14" id="14"/>
          <p:cNvPicPr>
            <a:picLocks noChangeAspect="true"/>
          </p:cNvPicPr>
          <p:nvPr/>
        </p:nvPicPr>
        <p:blipFill>
          <a:blip r:embed="rId5"/>
          <a:srcRect l="0" t="9043" r="0" b="9043"/>
          <a:stretch>
            <a:fillRect/>
          </a:stretch>
        </p:blipFill>
        <p:spPr>
          <a:xfrm flipH="false" flipV="false" rot="0">
            <a:off x="11410691" y="6937093"/>
            <a:ext cx="4473739" cy="2443073"/>
          </a:xfrm>
          <a:prstGeom prst="rect">
            <a:avLst/>
          </a:prstGeom>
        </p:spPr>
      </p:pic>
      <p:grpSp>
        <p:nvGrpSpPr>
          <p:cNvPr name="Group 15" id="15"/>
          <p:cNvGrpSpPr/>
          <p:nvPr/>
        </p:nvGrpSpPr>
        <p:grpSpPr>
          <a:xfrm rot="0">
            <a:off x="11410691" y="6504266"/>
            <a:ext cx="4473739" cy="636748"/>
            <a:chOff x="0" y="0"/>
            <a:chExt cx="1178269" cy="167703"/>
          </a:xfrm>
        </p:grpSpPr>
        <p:sp>
          <p:nvSpPr>
            <p:cNvPr name="Freeform 16" id="16"/>
            <p:cNvSpPr/>
            <p:nvPr/>
          </p:nvSpPr>
          <p:spPr>
            <a:xfrm flipH="false" flipV="false">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7" id="17"/>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Evaluation</a:t>
              </a:r>
            </a:p>
          </p:txBody>
        </p:sp>
      </p:grpSp>
      <p:grpSp>
        <p:nvGrpSpPr>
          <p:cNvPr name="Group 18" id="18"/>
          <p:cNvGrpSpPr/>
          <p:nvPr/>
        </p:nvGrpSpPr>
        <p:grpSpPr>
          <a:xfrm rot="0">
            <a:off x="2179166" y="6572062"/>
            <a:ext cx="9034431" cy="2808103"/>
            <a:chOff x="0" y="0"/>
            <a:chExt cx="1744696" cy="542290"/>
          </a:xfrm>
        </p:grpSpPr>
        <p:sp>
          <p:nvSpPr>
            <p:cNvPr name="Freeform 19" id="19"/>
            <p:cNvSpPr/>
            <p:nvPr/>
          </p:nvSpPr>
          <p:spPr>
            <a:xfrm flipH="false" flipV="false">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20" id="20"/>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3690980" y="629994"/>
            <a:ext cx="10906040" cy="2098227"/>
          </a:xfrm>
          <a:prstGeom prst="rect">
            <a:avLst/>
          </a:prstGeom>
        </p:spPr>
        <p:txBody>
          <a:bodyPr anchor="t" rtlCol="false" tIns="0" lIns="0" bIns="0" rIns="0">
            <a:spAutoFit/>
          </a:bodyPr>
          <a:lstStyle/>
          <a:p>
            <a:pPr algn="ctr">
              <a:lnSpc>
                <a:spcPts val="8460"/>
              </a:lnSpc>
            </a:pPr>
            <a:r>
              <a:rPr lang="en-US" sz="6130" spc="600">
                <a:solidFill>
                  <a:srgbClr val="FFFFFF"/>
                </a:solidFill>
                <a:latin typeface="Oswald Bold"/>
              </a:rPr>
              <a:t>LSTM MODEL AND EVALUATION</a:t>
            </a:r>
          </a:p>
        </p:txBody>
      </p:sp>
      <p:sp>
        <p:nvSpPr>
          <p:cNvPr name="TextBox 22" id="22"/>
          <p:cNvSpPr txBox="true"/>
          <p:nvPr/>
        </p:nvSpPr>
        <p:spPr>
          <a:xfrm rot="0">
            <a:off x="7224667" y="3767306"/>
            <a:ext cx="8900334" cy="2383398"/>
          </a:xfrm>
          <a:prstGeom prst="rect">
            <a:avLst/>
          </a:prstGeom>
        </p:spPr>
        <p:txBody>
          <a:bodyPr anchor="t" rtlCol="false" tIns="0" lIns="0" bIns="0" rIns="0">
            <a:spAutoFit/>
          </a:bodyPr>
          <a:lstStyle/>
          <a:p>
            <a:pPr marL="427768" indent="-213884" lvl="1">
              <a:lnSpc>
                <a:spcPts val="2734"/>
              </a:lnSpc>
              <a:buFont typeface="Arial"/>
              <a:buChar char="•"/>
            </a:pPr>
            <a:r>
              <a:rPr lang="en-US" sz="1981" spc="194">
                <a:solidFill>
                  <a:srgbClr val="231F20"/>
                </a:solidFill>
                <a:latin typeface="DM Sans"/>
              </a:rPr>
              <a:t>We will define and train an LSTM model using the training dataset. </a:t>
            </a:r>
            <a:r>
              <a:rPr lang="en-US" sz="1981" spc="194">
                <a:solidFill>
                  <a:srgbClr val="231F20"/>
                </a:solidFill>
                <a:latin typeface="DM Sans"/>
              </a:rPr>
              <a:t>The LSTM model will have 3 layers and 50 neurons per layer</a:t>
            </a:r>
          </a:p>
          <a:p>
            <a:pPr>
              <a:lnSpc>
                <a:spcPts val="2734"/>
              </a:lnSpc>
            </a:pPr>
          </a:p>
          <a:p>
            <a:pPr marL="427768" indent="-213884" lvl="1">
              <a:lnSpc>
                <a:spcPts val="2734"/>
              </a:lnSpc>
              <a:buFont typeface="Arial"/>
              <a:buChar char="•"/>
            </a:pPr>
            <a:r>
              <a:rPr lang="en-US" sz="1981" spc="194">
                <a:solidFill>
                  <a:srgbClr val="231F20"/>
                </a:solidFill>
                <a:latin typeface="DM Sans"/>
              </a:rPr>
              <a:t>We will use the mean squared error (MSE) as the loss function, and the Adam optimizer to optimize the weights.</a:t>
            </a:r>
          </a:p>
          <a:p>
            <a:pPr>
              <a:lnSpc>
                <a:spcPts val="2734"/>
              </a:lnSpc>
            </a:pPr>
          </a:p>
        </p:txBody>
      </p:sp>
      <p:sp>
        <p:nvSpPr>
          <p:cNvPr name="TextBox 23" id="23"/>
          <p:cNvSpPr txBox="true"/>
          <p:nvPr/>
        </p:nvSpPr>
        <p:spPr>
          <a:xfrm rot="0">
            <a:off x="2510357" y="6828977"/>
            <a:ext cx="8512431" cy="2383398"/>
          </a:xfrm>
          <a:prstGeom prst="rect">
            <a:avLst/>
          </a:prstGeom>
        </p:spPr>
        <p:txBody>
          <a:bodyPr anchor="t" rtlCol="false" tIns="0" lIns="0" bIns="0" rIns="0">
            <a:spAutoFit/>
          </a:bodyPr>
          <a:lstStyle/>
          <a:p>
            <a:pPr marL="427768" indent="-213884" lvl="1">
              <a:lnSpc>
                <a:spcPts val="2734"/>
              </a:lnSpc>
              <a:buFont typeface="Arial"/>
              <a:buChar char="•"/>
            </a:pPr>
            <a:r>
              <a:rPr lang="en-US" sz="1981" spc="194">
                <a:solidFill>
                  <a:srgbClr val="231F20"/>
                </a:solidFill>
                <a:latin typeface="DM Sans"/>
              </a:rPr>
              <a:t>We will evaluate the performance of our model using the testing dataset.</a:t>
            </a:r>
          </a:p>
          <a:p>
            <a:pPr>
              <a:lnSpc>
                <a:spcPts val="2734"/>
              </a:lnSpc>
            </a:pPr>
          </a:p>
          <a:p>
            <a:pPr marL="427768" indent="-213884" lvl="1">
              <a:lnSpc>
                <a:spcPts val="2734"/>
              </a:lnSpc>
              <a:buFont typeface="Arial"/>
              <a:buChar char="•"/>
            </a:pPr>
            <a:r>
              <a:rPr lang="en-US" sz="1981" spc="194">
                <a:solidFill>
                  <a:srgbClr val="231F20"/>
                </a:solidFill>
                <a:latin typeface="DM Sans"/>
              </a:rPr>
              <a:t>We will calculate the root mean squared error (RMSE) to measure the difference between the predicted and actual closing prices.</a:t>
            </a:r>
          </a:p>
          <a:p>
            <a:pPr>
              <a:lnSpc>
                <a:spcPts val="2734"/>
              </a:lnSpc>
            </a:pPr>
          </a:p>
        </p:txBody>
      </p:sp>
      <p:pic>
        <p:nvPicPr>
          <p:cNvPr name="Picture 24" id="24"/>
          <p:cNvPicPr>
            <a:picLocks noChangeAspect="true"/>
          </p:cNvPicPr>
          <p:nvPr/>
        </p:nvPicPr>
        <p:blipFill>
          <a:blip r:embed="rId6"/>
          <a:srcRect l="17800" t="35268" r="22476" b="11159"/>
          <a:stretch>
            <a:fillRect/>
          </a:stretch>
        </p:blipFill>
        <p:spPr>
          <a:xfrm flipH="false" flipV="false" rot="0">
            <a:off x="2179166" y="4079343"/>
            <a:ext cx="4457573" cy="2239151"/>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407869">
            <a:off x="12052165" y="1118883"/>
            <a:ext cx="12471670" cy="5351480"/>
          </a:xfrm>
          <a:prstGeom prst="rect">
            <a:avLst/>
          </a:prstGeom>
        </p:spPr>
      </p:pic>
      <p:pic>
        <p:nvPicPr>
          <p:cNvPr name="Picture 3" id="3"/>
          <p:cNvPicPr>
            <a:picLocks noChangeAspect="true"/>
          </p:cNvPicPr>
          <p:nvPr/>
        </p:nvPicPr>
        <p:blipFill>
          <a:blip r:embed="rId4"/>
          <a:srcRect l="268" t="0" r="268" b="210"/>
          <a:stretch>
            <a:fillRect/>
          </a:stretch>
        </p:blipFill>
        <p:spPr>
          <a:xfrm flipH="false" flipV="false" rot="0">
            <a:off x="8134084" y="1028700"/>
            <a:ext cx="9731161" cy="7693709"/>
          </a:xfrm>
          <a:prstGeom prst="rect">
            <a:avLst/>
          </a:prstGeom>
        </p:spPr>
      </p:pic>
      <p:pic>
        <p:nvPicPr>
          <p:cNvPr name="Picture 4" id="4"/>
          <p:cNvPicPr>
            <a:picLocks noChangeAspect="true"/>
          </p:cNvPicPr>
          <p:nvPr/>
        </p:nvPicPr>
        <p:blipFill>
          <a:blip r:embed="rId5"/>
          <a:srcRect l="0" t="46379" r="0" b="0"/>
          <a:stretch>
            <a:fillRect/>
          </a:stretch>
        </p:blipFill>
        <p:spPr>
          <a:xfrm flipH="false" flipV="false" rot="0">
            <a:off x="640897" y="7983733"/>
            <a:ext cx="6162866" cy="65265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407869">
            <a:off x="-4696947" y="10150458"/>
            <a:ext cx="12471670" cy="5351480"/>
          </a:xfrm>
          <a:prstGeom prst="rect">
            <a:avLst/>
          </a:prstGeom>
        </p:spPr>
      </p:pic>
      <p:sp>
        <p:nvSpPr>
          <p:cNvPr name="TextBox 6" id="6"/>
          <p:cNvSpPr txBox="true"/>
          <p:nvPr/>
        </p:nvSpPr>
        <p:spPr>
          <a:xfrm rot="0">
            <a:off x="640897" y="797661"/>
            <a:ext cx="7241638" cy="2560927"/>
          </a:xfrm>
          <a:prstGeom prst="rect">
            <a:avLst/>
          </a:prstGeom>
        </p:spPr>
        <p:txBody>
          <a:bodyPr anchor="t" rtlCol="false" tIns="0" lIns="0" bIns="0" rIns="0">
            <a:spAutoFit/>
          </a:bodyPr>
          <a:lstStyle/>
          <a:p>
            <a:pPr marL="0" indent="0" lvl="0">
              <a:lnSpc>
                <a:spcPts val="9903"/>
              </a:lnSpc>
            </a:pPr>
            <a:r>
              <a:rPr lang="en-US" sz="9431" spc="924">
                <a:solidFill>
                  <a:srgbClr val="231F20"/>
                </a:solidFill>
                <a:latin typeface="Oswald Bold"/>
              </a:rPr>
              <a:t>PRICE PREDICTION</a:t>
            </a:r>
          </a:p>
        </p:txBody>
      </p:sp>
      <p:sp>
        <p:nvSpPr>
          <p:cNvPr name="TextBox 7" id="7"/>
          <p:cNvSpPr txBox="true"/>
          <p:nvPr/>
        </p:nvSpPr>
        <p:spPr>
          <a:xfrm rot="0">
            <a:off x="640897" y="3756523"/>
            <a:ext cx="6162866" cy="2327829"/>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We will use the trained LSTM model to make predictions for the next 45 days and data of the last 100 days would be used to make the prediction</a:t>
            </a:r>
          </a:p>
          <a:p>
            <a:pPr>
              <a:lnSpc>
                <a:spcPts val="3160"/>
              </a:lnSpc>
            </a:pPr>
          </a:p>
        </p:txBody>
      </p:sp>
      <p:sp>
        <p:nvSpPr>
          <p:cNvPr name="TextBox 8" id="8"/>
          <p:cNvSpPr txBox="true"/>
          <p:nvPr/>
        </p:nvSpPr>
        <p:spPr>
          <a:xfrm rot="0">
            <a:off x="640897" y="6046252"/>
            <a:ext cx="6162866" cy="1937481"/>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We will normalize the data using the same MinMaxScaler that we used for training and testing our model.</a:t>
            </a:r>
          </a:p>
          <a:p>
            <a:pPr>
              <a:lnSpc>
                <a:spcPts val="316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EFEFE"/>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639105" y="-5979128"/>
            <a:ext cx="12110389" cy="12426705"/>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986589">
            <a:off x="5084777" y="6259532"/>
            <a:ext cx="9894000" cy="10152425"/>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10521352" y="4145600"/>
            <a:ext cx="7407711" cy="5542364"/>
          </a:xfrm>
          <a:prstGeom prst="rect">
            <a:avLst/>
          </a:prstGeom>
        </p:spPr>
      </p:pic>
      <p:sp>
        <p:nvSpPr>
          <p:cNvPr name="TextBox 11" id="11"/>
          <p:cNvSpPr txBox="true"/>
          <p:nvPr/>
        </p:nvSpPr>
        <p:spPr>
          <a:xfrm rot="0">
            <a:off x="2189184" y="3376069"/>
            <a:ext cx="7942168" cy="1396186"/>
          </a:xfrm>
          <a:prstGeom prst="rect">
            <a:avLst/>
          </a:prstGeom>
        </p:spPr>
        <p:txBody>
          <a:bodyPr anchor="t" rtlCol="false" tIns="0" lIns="0" bIns="0" rIns="0">
            <a:spAutoFit/>
          </a:bodyPr>
          <a:lstStyle/>
          <a:p>
            <a:pPr>
              <a:lnSpc>
                <a:spcPts val="11349"/>
              </a:lnSpc>
            </a:pPr>
            <a:r>
              <a:rPr lang="en-US" sz="8224" spc="806">
                <a:solidFill>
                  <a:srgbClr val="FFFFFF"/>
                </a:solidFill>
                <a:latin typeface="Oswald Bold"/>
              </a:rPr>
              <a:t>RESULTS</a:t>
            </a:r>
          </a:p>
        </p:txBody>
      </p:sp>
      <p:sp>
        <p:nvSpPr>
          <p:cNvPr name="TextBox 12" id="12"/>
          <p:cNvSpPr txBox="true"/>
          <p:nvPr/>
        </p:nvSpPr>
        <p:spPr>
          <a:xfrm rot="0">
            <a:off x="2189184" y="5095875"/>
            <a:ext cx="5496093" cy="4335617"/>
          </a:xfrm>
          <a:prstGeom prst="rect">
            <a:avLst/>
          </a:prstGeom>
        </p:spPr>
        <p:txBody>
          <a:bodyPr anchor="t" rtlCol="false" tIns="0" lIns="0" bIns="0" rIns="0">
            <a:spAutoFit/>
          </a:bodyPr>
          <a:lstStyle/>
          <a:p>
            <a:pPr>
              <a:lnSpc>
                <a:spcPts val="3822"/>
              </a:lnSpc>
            </a:pPr>
            <a:r>
              <a:rPr lang="en-US" sz="2769" spc="271">
                <a:solidFill>
                  <a:srgbClr val="F5FFF5"/>
                </a:solidFill>
                <a:latin typeface="DM Sans"/>
              </a:rPr>
              <a:t>We will visualize the actual and predicted stock prices for the last 60 days, as well as the predicted prices for the next 30 days and</a:t>
            </a:r>
            <a:r>
              <a:rPr lang="en-US" sz="2769" spc="271">
                <a:solidFill>
                  <a:srgbClr val="F5FFF5"/>
                </a:solidFill>
                <a:latin typeface="DM Sans"/>
              </a:rPr>
              <a:t> use </a:t>
            </a:r>
            <a:r>
              <a:rPr lang="en-US" sz="2769" spc="271">
                <a:solidFill>
                  <a:srgbClr val="F5FFF5"/>
                </a:solidFill>
                <a:latin typeface="DM Sans Semi-Bold"/>
              </a:rPr>
              <a:t>matplotlib</a:t>
            </a:r>
            <a:r>
              <a:rPr lang="en-US" sz="2769" spc="271">
                <a:solidFill>
                  <a:srgbClr val="F5FFF5"/>
                </a:solidFill>
                <a:latin typeface="DM Sans"/>
              </a:rPr>
              <a:t> to create a plot of the actual and predicted prices.</a:t>
            </a:r>
          </a:p>
          <a:p>
            <a:pPr algn="l">
              <a:lnSpc>
                <a:spcPts val="382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57863">
            <a:off x="-571305" y="6150994"/>
            <a:ext cx="21273218" cy="9128145"/>
          </a:xfrm>
          <a:prstGeom prst="rect">
            <a:avLst/>
          </a:prstGeom>
        </p:spPr>
      </p:pic>
      <p:pic>
        <p:nvPicPr>
          <p:cNvPr name="Picture 4" id="4"/>
          <p:cNvPicPr>
            <a:picLocks noChangeAspect="true"/>
          </p:cNvPicPr>
          <p:nvPr/>
        </p:nvPicPr>
        <p:blipFill>
          <a:blip r:embed="rId5"/>
          <a:srcRect l="0" t="46379" r="0" b="0"/>
          <a:stretch>
            <a:fillRect/>
          </a:stretch>
        </p:blipFill>
        <p:spPr>
          <a:xfrm flipH="false" flipV="false" rot="0">
            <a:off x="11885510" y="8765585"/>
            <a:ext cx="4128022" cy="437161"/>
          </a:xfrm>
          <a:prstGeom prst="rect">
            <a:avLst/>
          </a:prstGeom>
        </p:spPr>
      </p:pic>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7" id="7"/>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pic>
        <p:nvPicPr>
          <p:cNvPr name="Picture 8" id="8"/>
          <p:cNvPicPr>
            <a:picLocks noChangeAspect="true"/>
          </p:cNvPicPr>
          <p:nvPr/>
        </p:nvPicPr>
        <p:blipFill>
          <a:blip r:embed="rId5"/>
          <a:srcRect l="0" t="46379" r="0" b="0"/>
          <a:stretch>
            <a:fillRect/>
          </a:stretch>
        </p:blipFill>
        <p:spPr>
          <a:xfrm flipH="false" flipV="false" rot="0">
            <a:off x="7080191" y="8765585"/>
            <a:ext cx="4128022" cy="437161"/>
          </a:xfrm>
          <a:prstGeom prst="rect">
            <a:avLst/>
          </a:prstGeom>
        </p:spPr>
      </p:pic>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pic>
        <p:nvPicPr>
          <p:cNvPr name="Picture 12" id="12"/>
          <p:cNvPicPr>
            <a:picLocks noChangeAspect="true"/>
          </p:cNvPicPr>
          <p:nvPr/>
        </p:nvPicPr>
        <p:blipFill>
          <a:blip r:embed="rId5"/>
          <a:srcRect l="0" t="46379" r="0" b="0"/>
          <a:stretch>
            <a:fillRect/>
          </a:stretch>
        </p:blipFill>
        <p:spPr>
          <a:xfrm flipH="false" flipV="false" rot="0">
            <a:off x="2274468" y="8765585"/>
            <a:ext cx="4128022" cy="437161"/>
          </a:xfrm>
          <a:prstGeom prst="rect">
            <a:avLst/>
          </a:prstGeom>
        </p:spPr>
      </p:pic>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A1A1A"/>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pic>
        <p:nvPicPr>
          <p:cNvPr name="Picture 25" id="2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732628" y="4016965"/>
            <a:ext cx="1211702" cy="1322294"/>
          </a:xfrm>
          <a:prstGeom prst="rect">
            <a:avLst/>
          </a:prstGeom>
        </p:spPr>
      </p:pic>
      <p:pic>
        <p:nvPicPr>
          <p:cNvPr name="Picture 26" id="2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563658" y="4016965"/>
            <a:ext cx="1160684" cy="1393835"/>
          </a:xfrm>
          <a:prstGeom prst="rect">
            <a:avLst/>
          </a:prstGeom>
        </p:spPr>
      </p:pic>
      <p:pic>
        <p:nvPicPr>
          <p:cNvPr name="Picture 27" id="2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272985" y="3986188"/>
            <a:ext cx="1353071" cy="1353071"/>
          </a:xfrm>
          <a:prstGeom prst="rect">
            <a:avLst/>
          </a:prstGeom>
        </p:spPr>
      </p:pic>
      <p:sp>
        <p:nvSpPr>
          <p:cNvPr name="TextBox 28" id="28"/>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CONCLUSIONS</a:t>
            </a:r>
          </a:p>
        </p:txBody>
      </p:sp>
      <p:sp>
        <p:nvSpPr>
          <p:cNvPr name="TextBox 29" id="29"/>
          <p:cNvSpPr txBox="true"/>
          <p:nvPr/>
        </p:nvSpPr>
        <p:spPr>
          <a:xfrm rot="0">
            <a:off x="2343797" y="5753248"/>
            <a:ext cx="4058693" cy="1899101"/>
          </a:xfrm>
          <a:prstGeom prst="rect">
            <a:avLst/>
          </a:prstGeom>
        </p:spPr>
        <p:txBody>
          <a:bodyPr anchor="t" rtlCol="false" tIns="0" lIns="0" bIns="0" rIns="0">
            <a:spAutoFit/>
          </a:bodyPr>
          <a:lstStyle/>
          <a:p>
            <a:pPr algn="ctr">
              <a:lnSpc>
                <a:spcPts val="3078"/>
              </a:lnSpc>
            </a:pPr>
            <a:r>
              <a:rPr lang="en-US" sz="2231" spc="218">
                <a:solidFill>
                  <a:srgbClr val="FFFBFB"/>
                </a:solidFill>
                <a:latin typeface="DM Sans"/>
              </a:rPr>
              <a:t>LSTM neural networks can be used to develop accurate stock price prediction and forecasting models.</a:t>
            </a:r>
          </a:p>
        </p:txBody>
      </p:sp>
      <p:sp>
        <p:nvSpPr>
          <p:cNvPr name="TextBox 30" id="30"/>
          <p:cNvSpPr txBox="true"/>
          <p:nvPr/>
        </p:nvSpPr>
        <p:spPr>
          <a:xfrm rot="0">
            <a:off x="7404771" y="5743723"/>
            <a:ext cx="3495992" cy="1921939"/>
          </a:xfrm>
          <a:prstGeom prst="rect">
            <a:avLst/>
          </a:prstGeom>
        </p:spPr>
        <p:txBody>
          <a:bodyPr anchor="t" rtlCol="false" tIns="0" lIns="0" bIns="0" rIns="0">
            <a:spAutoFit/>
          </a:bodyPr>
          <a:lstStyle/>
          <a:p>
            <a:pPr algn="ctr">
              <a:lnSpc>
                <a:spcPts val="3100"/>
              </a:lnSpc>
            </a:pPr>
            <a:r>
              <a:rPr lang="en-US" sz="2247" spc="220">
                <a:solidFill>
                  <a:srgbClr val="FFFBFB"/>
                </a:solidFill>
                <a:latin typeface="DM Sans"/>
              </a:rPr>
              <a:t>By using historical stock price data, we can train our model to make predictions for the future.</a:t>
            </a:r>
          </a:p>
        </p:txBody>
      </p:sp>
      <p:sp>
        <p:nvSpPr>
          <p:cNvPr name="TextBox 31" id="31"/>
          <p:cNvSpPr txBox="true"/>
          <p:nvPr/>
        </p:nvSpPr>
        <p:spPr>
          <a:xfrm rot="0">
            <a:off x="11903537" y="5713790"/>
            <a:ext cx="3817295" cy="1893153"/>
          </a:xfrm>
          <a:prstGeom prst="rect">
            <a:avLst/>
          </a:prstGeom>
        </p:spPr>
        <p:txBody>
          <a:bodyPr anchor="t" rtlCol="false" tIns="0" lIns="0" bIns="0" rIns="0">
            <a:spAutoFit/>
          </a:bodyPr>
          <a:lstStyle/>
          <a:p>
            <a:pPr algn="ctr">
              <a:lnSpc>
                <a:spcPts val="3053"/>
              </a:lnSpc>
            </a:pPr>
            <a:r>
              <a:rPr lang="en-US" sz="2212" spc="216">
                <a:solidFill>
                  <a:srgbClr val="FFFBFB"/>
                </a:solidFill>
                <a:latin typeface="DM Sans"/>
              </a:rPr>
              <a:t> Our LSTM model was able to accurately predict the closing prices of a particular stock.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DAFhllLxKE4</dc:identifier>
  <dcterms:modified xsi:type="dcterms:W3CDTF">2011-08-01T06:04:30Z</dcterms:modified>
  <cp:revision>1</cp:revision>
  <dc:title>CS419 Presentation</dc:title>
</cp:coreProperties>
</file>