
<file path=[Content_Types].xml><?xml version="1.0" encoding="utf-8"?>
<Types xmlns="http://schemas.openxmlformats.org/package/2006/content-types">
  <Default Extension="jfif"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1" r:id="rId1"/>
  </p:sldMasterIdLst>
  <p:sldIdLst>
    <p:sldId id="256" r:id="rId2"/>
    <p:sldId id="257" r:id="rId3"/>
    <p:sldId id="267" r:id="rId4"/>
    <p:sldId id="258" r:id="rId5"/>
    <p:sldId id="261" r:id="rId6"/>
    <p:sldId id="259" r:id="rId7"/>
    <p:sldId id="262" r:id="rId8"/>
    <p:sldId id="268" r:id="rId9"/>
    <p:sldId id="263" r:id="rId10"/>
    <p:sldId id="264" r:id="rId11"/>
    <p:sldId id="265" r:id="rId12"/>
    <p:sldId id="266" r:id="rId13"/>
    <p:sldId id="269" r:id="rId14"/>
    <p:sldId id="270" r:id="rId15"/>
    <p:sldId id="271" r:id="rId16"/>
    <p:sldId id="272" r:id="rId17"/>
    <p:sldId id="273" r:id="rId18"/>
    <p:sldId id="274" r:id="rId19"/>
    <p:sldId id="275" r:id="rId20"/>
    <p:sldId id="276" r:id="rId21"/>
    <p:sldId id="277"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132"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5B3FDF8-3134-42DF-84FF-A2CF4B92D3AF}" type="doc">
      <dgm:prSet loTypeId="urn:microsoft.com/office/officeart/2005/8/layout/vProcess5" loCatId="process" qsTypeId="urn:microsoft.com/office/officeart/2005/8/quickstyle/simple2" qsCatId="simple" csTypeId="urn:microsoft.com/office/officeart/2005/8/colors/colorful2" csCatId="colorful"/>
      <dgm:spPr/>
      <dgm:t>
        <a:bodyPr/>
        <a:lstStyle/>
        <a:p>
          <a:endParaRPr lang="en-US"/>
        </a:p>
      </dgm:t>
    </dgm:pt>
    <dgm:pt modelId="{E1E541F8-1B2F-4988-8202-FA138B4CF685}">
      <dgm:prSet/>
      <dgm:spPr/>
      <dgm:t>
        <a:bodyPr/>
        <a:lstStyle/>
        <a:p>
          <a:r>
            <a:rPr lang="en-US"/>
            <a:t>If the columns that are not of use have a lot of missing data – drop those columns. Like ‘host_name’ and ‘name’ features have 21 and 16 missing values respectively, we drop these columns.</a:t>
          </a:r>
        </a:p>
      </dgm:t>
    </dgm:pt>
    <dgm:pt modelId="{55712521-0086-43FE-A22E-F58059A2407A}" type="parTrans" cxnId="{AABDC3C5-4C82-425B-8B41-3071449C2B6C}">
      <dgm:prSet/>
      <dgm:spPr/>
      <dgm:t>
        <a:bodyPr/>
        <a:lstStyle/>
        <a:p>
          <a:endParaRPr lang="en-US"/>
        </a:p>
      </dgm:t>
    </dgm:pt>
    <dgm:pt modelId="{03932808-42CB-45D6-84BE-D98F51E2B14E}" type="sibTrans" cxnId="{AABDC3C5-4C82-425B-8B41-3071449C2B6C}">
      <dgm:prSet/>
      <dgm:spPr/>
      <dgm:t>
        <a:bodyPr/>
        <a:lstStyle/>
        <a:p>
          <a:endParaRPr lang="en-US"/>
        </a:p>
      </dgm:t>
    </dgm:pt>
    <dgm:pt modelId="{E25FC845-FAD8-4DD8-9624-A740365A4E3F}">
      <dgm:prSet/>
      <dgm:spPr/>
      <dgm:t>
        <a:bodyPr/>
        <a:lstStyle/>
        <a:p>
          <a:r>
            <a:rPr lang="en-US"/>
            <a:t>We fill the NaN values in ‘reviews per month’ with 0’s.</a:t>
          </a:r>
        </a:p>
      </dgm:t>
    </dgm:pt>
    <dgm:pt modelId="{DD93419E-C91B-4DAA-9116-D7C0C019E886}" type="parTrans" cxnId="{E635EAB3-F9B0-46DF-9890-016EF28280D4}">
      <dgm:prSet/>
      <dgm:spPr/>
      <dgm:t>
        <a:bodyPr/>
        <a:lstStyle/>
        <a:p>
          <a:endParaRPr lang="en-US"/>
        </a:p>
      </dgm:t>
    </dgm:pt>
    <dgm:pt modelId="{490C221F-FBB4-422C-85B8-D1C0EC1ABC37}" type="sibTrans" cxnId="{E635EAB3-F9B0-46DF-9890-016EF28280D4}">
      <dgm:prSet/>
      <dgm:spPr/>
      <dgm:t>
        <a:bodyPr/>
        <a:lstStyle/>
        <a:p>
          <a:endParaRPr lang="en-US"/>
        </a:p>
      </dgm:t>
    </dgm:pt>
    <dgm:pt modelId="{3298EA71-5882-429D-9FC8-BF280DA8875A}">
      <dgm:prSet/>
      <dgm:spPr/>
      <dgm:t>
        <a:bodyPr/>
        <a:lstStyle/>
        <a:p>
          <a:r>
            <a:rPr lang="en-US"/>
            <a:t>All other data is checked to be clean.</a:t>
          </a:r>
        </a:p>
      </dgm:t>
    </dgm:pt>
    <dgm:pt modelId="{B296AD11-C34A-4C47-8360-AB5C7437665E}" type="parTrans" cxnId="{C32678D3-38BE-4095-BE5B-07C368060AD9}">
      <dgm:prSet/>
      <dgm:spPr/>
      <dgm:t>
        <a:bodyPr/>
        <a:lstStyle/>
        <a:p>
          <a:endParaRPr lang="en-US"/>
        </a:p>
      </dgm:t>
    </dgm:pt>
    <dgm:pt modelId="{535E6BD5-5A7C-45AA-BD31-217447494E12}" type="sibTrans" cxnId="{C32678D3-38BE-4095-BE5B-07C368060AD9}">
      <dgm:prSet/>
      <dgm:spPr/>
      <dgm:t>
        <a:bodyPr/>
        <a:lstStyle/>
        <a:p>
          <a:endParaRPr lang="en-US"/>
        </a:p>
      </dgm:t>
    </dgm:pt>
    <dgm:pt modelId="{466A2721-3896-4D36-B1A1-EBCB58257A87}" type="pres">
      <dgm:prSet presAssocID="{55B3FDF8-3134-42DF-84FF-A2CF4B92D3AF}" presName="outerComposite" presStyleCnt="0">
        <dgm:presLayoutVars>
          <dgm:chMax val="5"/>
          <dgm:dir/>
          <dgm:resizeHandles val="exact"/>
        </dgm:presLayoutVars>
      </dgm:prSet>
      <dgm:spPr/>
    </dgm:pt>
    <dgm:pt modelId="{4CEEF63D-D360-4BC3-B99E-60BEAFF45CF0}" type="pres">
      <dgm:prSet presAssocID="{55B3FDF8-3134-42DF-84FF-A2CF4B92D3AF}" presName="dummyMaxCanvas" presStyleCnt="0">
        <dgm:presLayoutVars/>
      </dgm:prSet>
      <dgm:spPr/>
    </dgm:pt>
    <dgm:pt modelId="{704B2F80-8CA0-4FD8-886C-5D194EDD9140}" type="pres">
      <dgm:prSet presAssocID="{55B3FDF8-3134-42DF-84FF-A2CF4B92D3AF}" presName="ThreeNodes_1" presStyleLbl="node1" presStyleIdx="0" presStyleCnt="3">
        <dgm:presLayoutVars>
          <dgm:bulletEnabled val="1"/>
        </dgm:presLayoutVars>
      </dgm:prSet>
      <dgm:spPr/>
    </dgm:pt>
    <dgm:pt modelId="{3F3AC342-B0E5-462B-9F6E-F50A48E9C7F9}" type="pres">
      <dgm:prSet presAssocID="{55B3FDF8-3134-42DF-84FF-A2CF4B92D3AF}" presName="ThreeNodes_2" presStyleLbl="node1" presStyleIdx="1" presStyleCnt="3">
        <dgm:presLayoutVars>
          <dgm:bulletEnabled val="1"/>
        </dgm:presLayoutVars>
      </dgm:prSet>
      <dgm:spPr/>
    </dgm:pt>
    <dgm:pt modelId="{967A70AF-0CE0-4425-AA68-8AA7F3EB73E9}" type="pres">
      <dgm:prSet presAssocID="{55B3FDF8-3134-42DF-84FF-A2CF4B92D3AF}" presName="ThreeNodes_3" presStyleLbl="node1" presStyleIdx="2" presStyleCnt="3">
        <dgm:presLayoutVars>
          <dgm:bulletEnabled val="1"/>
        </dgm:presLayoutVars>
      </dgm:prSet>
      <dgm:spPr/>
    </dgm:pt>
    <dgm:pt modelId="{C91703DF-C45C-4D14-8EC4-F453A1278817}" type="pres">
      <dgm:prSet presAssocID="{55B3FDF8-3134-42DF-84FF-A2CF4B92D3AF}" presName="ThreeConn_1-2" presStyleLbl="fgAccFollowNode1" presStyleIdx="0" presStyleCnt="2">
        <dgm:presLayoutVars>
          <dgm:bulletEnabled val="1"/>
        </dgm:presLayoutVars>
      </dgm:prSet>
      <dgm:spPr/>
    </dgm:pt>
    <dgm:pt modelId="{6BC78B5E-BDAE-4F29-82E4-D6B7BD1723C6}" type="pres">
      <dgm:prSet presAssocID="{55B3FDF8-3134-42DF-84FF-A2CF4B92D3AF}" presName="ThreeConn_2-3" presStyleLbl="fgAccFollowNode1" presStyleIdx="1" presStyleCnt="2">
        <dgm:presLayoutVars>
          <dgm:bulletEnabled val="1"/>
        </dgm:presLayoutVars>
      </dgm:prSet>
      <dgm:spPr/>
    </dgm:pt>
    <dgm:pt modelId="{97C27ACC-F487-4D3C-BBE1-24E584041742}" type="pres">
      <dgm:prSet presAssocID="{55B3FDF8-3134-42DF-84FF-A2CF4B92D3AF}" presName="ThreeNodes_1_text" presStyleLbl="node1" presStyleIdx="2" presStyleCnt="3">
        <dgm:presLayoutVars>
          <dgm:bulletEnabled val="1"/>
        </dgm:presLayoutVars>
      </dgm:prSet>
      <dgm:spPr/>
    </dgm:pt>
    <dgm:pt modelId="{ACB57239-2B76-42E3-A3B0-B38D5B46B08A}" type="pres">
      <dgm:prSet presAssocID="{55B3FDF8-3134-42DF-84FF-A2CF4B92D3AF}" presName="ThreeNodes_2_text" presStyleLbl="node1" presStyleIdx="2" presStyleCnt="3">
        <dgm:presLayoutVars>
          <dgm:bulletEnabled val="1"/>
        </dgm:presLayoutVars>
      </dgm:prSet>
      <dgm:spPr/>
    </dgm:pt>
    <dgm:pt modelId="{D5756A2E-3456-463A-BCEE-FE160724A8A0}" type="pres">
      <dgm:prSet presAssocID="{55B3FDF8-3134-42DF-84FF-A2CF4B92D3AF}" presName="ThreeNodes_3_text" presStyleLbl="node1" presStyleIdx="2" presStyleCnt="3">
        <dgm:presLayoutVars>
          <dgm:bulletEnabled val="1"/>
        </dgm:presLayoutVars>
      </dgm:prSet>
      <dgm:spPr/>
    </dgm:pt>
  </dgm:ptLst>
  <dgm:cxnLst>
    <dgm:cxn modelId="{25FEEF03-86C9-4485-92FF-7B388A36D4BB}" type="presOf" srcId="{3298EA71-5882-429D-9FC8-BF280DA8875A}" destId="{967A70AF-0CE0-4425-AA68-8AA7F3EB73E9}" srcOrd="0" destOrd="0" presId="urn:microsoft.com/office/officeart/2005/8/layout/vProcess5"/>
    <dgm:cxn modelId="{F8C93D33-BC62-4867-AA2C-8BDC263F72C5}" type="presOf" srcId="{E25FC845-FAD8-4DD8-9624-A740365A4E3F}" destId="{ACB57239-2B76-42E3-A3B0-B38D5B46B08A}" srcOrd="1" destOrd="0" presId="urn:microsoft.com/office/officeart/2005/8/layout/vProcess5"/>
    <dgm:cxn modelId="{09108B36-A25D-47D7-98F5-B156D564F703}" type="presOf" srcId="{E25FC845-FAD8-4DD8-9624-A740365A4E3F}" destId="{3F3AC342-B0E5-462B-9F6E-F50A48E9C7F9}" srcOrd="0" destOrd="0" presId="urn:microsoft.com/office/officeart/2005/8/layout/vProcess5"/>
    <dgm:cxn modelId="{6EC22143-1879-44F1-9705-5139C8D8DEC5}" type="presOf" srcId="{490C221F-FBB4-422C-85B8-D1C0EC1ABC37}" destId="{6BC78B5E-BDAE-4F29-82E4-D6B7BD1723C6}" srcOrd="0" destOrd="0" presId="urn:microsoft.com/office/officeart/2005/8/layout/vProcess5"/>
    <dgm:cxn modelId="{2F1AD664-8500-4913-BB6D-189956456FA3}" type="presOf" srcId="{55B3FDF8-3134-42DF-84FF-A2CF4B92D3AF}" destId="{466A2721-3896-4D36-B1A1-EBCB58257A87}" srcOrd="0" destOrd="0" presId="urn:microsoft.com/office/officeart/2005/8/layout/vProcess5"/>
    <dgm:cxn modelId="{F1190568-693B-41FD-A8DF-0321B2E09BA1}" type="presOf" srcId="{03932808-42CB-45D6-84BE-D98F51E2B14E}" destId="{C91703DF-C45C-4D14-8EC4-F453A1278817}" srcOrd="0" destOrd="0" presId="urn:microsoft.com/office/officeart/2005/8/layout/vProcess5"/>
    <dgm:cxn modelId="{1F1ADB8B-F9CC-4033-B788-005AF2FE5243}" type="presOf" srcId="{E1E541F8-1B2F-4988-8202-FA138B4CF685}" destId="{97C27ACC-F487-4D3C-BBE1-24E584041742}" srcOrd="1" destOrd="0" presId="urn:microsoft.com/office/officeart/2005/8/layout/vProcess5"/>
    <dgm:cxn modelId="{3F601B8E-6A98-48A8-888B-36DB34F547AC}" type="presOf" srcId="{3298EA71-5882-429D-9FC8-BF280DA8875A}" destId="{D5756A2E-3456-463A-BCEE-FE160724A8A0}" srcOrd="1" destOrd="0" presId="urn:microsoft.com/office/officeart/2005/8/layout/vProcess5"/>
    <dgm:cxn modelId="{E635EAB3-F9B0-46DF-9890-016EF28280D4}" srcId="{55B3FDF8-3134-42DF-84FF-A2CF4B92D3AF}" destId="{E25FC845-FAD8-4DD8-9624-A740365A4E3F}" srcOrd="1" destOrd="0" parTransId="{DD93419E-C91B-4DAA-9116-D7C0C019E886}" sibTransId="{490C221F-FBB4-422C-85B8-D1C0EC1ABC37}"/>
    <dgm:cxn modelId="{AABDC3C5-4C82-425B-8B41-3071449C2B6C}" srcId="{55B3FDF8-3134-42DF-84FF-A2CF4B92D3AF}" destId="{E1E541F8-1B2F-4988-8202-FA138B4CF685}" srcOrd="0" destOrd="0" parTransId="{55712521-0086-43FE-A22E-F58059A2407A}" sibTransId="{03932808-42CB-45D6-84BE-D98F51E2B14E}"/>
    <dgm:cxn modelId="{C32678D3-38BE-4095-BE5B-07C368060AD9}" srcId="{55B3FDF8-3134-42DF-84FF-A2CF4B92D3AF}" destId="{3298EA71-5882-429D-9FC8-BF280DA8875A}" srcOrd="2" destOrd="0" parTransId="{B296AD11-C34A-4C47-8360-AB5C7437665E}" sibTransId="{535E6BD5-5A7C-45AA-BD31-217447494E12}"/>
    <dgm:cxn modelId="{B223A2E3-09DD-423F-B19F-B0ACB345FE98}" type="presOf" srcId="{E1E541F8-1B2F-4988-8202-FA138B4CF685}" destId="{704B2F80-8CA0-4FD8-886C-5D194EDD9140}" srcOrd="0" destOrd="0" presId="urn:microsoft.com/office/officeart/2005/8/layout/vProcess5"/>
    <dgm:cxn modelId="{9E411A97-F180-44EF-B8A7-B8BB3CAD7971}" type="presParOf" srcId="{466A2721-3896-4D36-B1A1-EBCB58257A87}" destId="{4CEEF63D-D360-4BC3-B99E-60BEAFF45CF0}" srcOrd="0" destOrd="0" presId="urn:microsoft.com/office/officeart/2005/8/layout/vProcess5"/>
    <dgm:cxn modelId="{9A827121-E450-40E8-BD59-85777AC696F4}" type="presParOf" srcId="{466A2721-3896-4D36-B1A1-EBCB58257A87}" destId="{704B2F80-8CA0-4FD8-886C-5D194EDD9140}" srcOrd="1" destOrd="0" presId="urn:microsoft.com/office/officeart/2005/8/layout/vProcess5"/>
    <dgm:cxn modelId="{B6C4EAE4-7A59-4ED2-B6EE-F5DC4326F86B}" type="presParOf" srcId="{466A2721-3896-4D36-B1A1-EBCB58257A87}" destId="{3F3AC342-B0E5-462B-9F6E-F50A48E9C7F9}" srcOrd="2" destOrd="0" presId="urn:microsoft.com/office/officeart/2005/8/layout/vProcess5"/>
    <dgm:cxn modelId="{62C65CD4-EA81-4D50-937F-BBA38DDEEE00}" type="presParOf" srcId="{466A2721-3896-4D36-B1A1-EBCB58257A87}" destId="{967A70AF-0CE0-4425-AA68-8AA7F3EB73E9}" srcOrd="3" destOrd="0" presId="urn:microsoft.com/office/officeart/2005/8/layout/vProcess5"/>
    <dgm:cxn modelId="{7479075B-8094-4295-B312-4EA70CBF229A}" type="presParOf" srcId="{466A2721-3896-4D36-B1A1-EBCB58257A87}" destId="{C91703DF-C45C-4D14-8EC4-F453A1278817}" srcOrd="4" destOrd="0" presId="urn:microsoft.com/office/officeart/2005/8/layout/vProcess5"/>
    <dgm:cxn modelId="{86578C5F-9536-44D9-87C9-B4C77C7103A8}" type="presParOf" srcId="{466A2721-3896-4D36-B1A1-EBCB58257A87}" destId="{6BC78B5E-BDAE-4F29-82E4-D6B7BD1723C6}" srcOrd="5" destOrd="0" presId="urn:microsoft.com/office/officeart/2005/8/layout/vProcess5"/>
    <dgm:cxn modelId="{64A9E1DA-A7CE-4B33-B66E-2C3BDEAFD28B}" type="presParOf" srcId="{466A2721-3896-4D36-B1A1-EBCB58257A87}" destId="{97C27ACC-F487-4D3C-BBE1-24E584041742}" srcOrd="6" destOrd="0" presId="urn:microsoft.com/office/officeart/2005/8/layout/vProcess5"/>
    <dgm:cxn modelId="{ED4D78E9-FC80-4E06-9377-86E85D1242F6}" type="presParOf" srcId="{466A2721-3896-4D36-B1A1-EBCB58257A87}" destId="{ACB57239-2B76-42E3-A3B0-B38D5B46B08A}" srcOrd="7" destOrd="0" presId="urn:microsoft.com/office/officeart/2005/8/layout/vProcess5"/>
    <dgm:cxn modelId="{453A91A7-AC96-4FBE-AF75-75C498A11BC5}" type="presParOf" srcId="{466A2721-3896-4D36-B1A1-EBCB58257A87}" destId="{D5756A2E-3456-463A-BCEE-FE160724A8A0}"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794ABFD-482E-434C-B47C-1A15BB47D517}"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350A63B5-0033-4D20-894F-0A94DB6805CD}">
      <dgm:prSet/>
      <dgm:spPr/>
      <dgm:t>
        <a:bodyPr/>
        <a:lstStyle/>
        <a:p>
          <a:r>
            <a:rPr lang="en-US"/>
            <a:t>Linear Regression</a:t>
          </a:r>
        </a:p>
      </dgm:t>
    </dgm:pt>
    <dgm:pt modelId="{FEC2C68F-8F06-4645-B177-8C8D2D044F64}" type="parTrans" cxnId="{31D83494-AA30-4418-97B3-C2CF7ACBF7CB}">
      <dgm:prSet/>
      <dgm:spPr/>
      <dgm:t>
        <a:bodyPr/>
        <a:lstStyle/>
        <a:p>
          <a:endParaRPr lang="en-US"/>
        </a:p>
      </dgm:t>
    </dgm:pt>
    <dgm:pt modelId="{2A86FF86-3E2C-4CEC-AD5B-5C6EA2421A25}" type="sibTrans" cxnId="{31D83494-AA30-4418-97B3-C2CF7ACBF7CB}">
      <dgm:prSet/>
      <dgm:spPr/>
      <dgm:t>
        <a:bodyPr/>
        <a:lstStyle/>
        <a:p>
          <a:endParaRPr lang="en-US"/>
        </a:p>
      </dgm:t>
    </dgm:pt>
    <dgm:pt modelId="{78BE37D5-C340-4062-9A1F-2F4BD1F79BD0}">
      <dgm:prSet/>
      <dgm:spPr/>
      <dgm:t>
        <a:bodyPr/>
        <a:lstStyle/>
        <a:p>
          <a:r>
            <a:rPr lang="en-US"/>
            <a:t>Ridge Regression</a:t>
          </a:r>
        </a:p>
      </dgm:t>
    </dgm:pt>
    <dgm:pt modelId="{52B8D580-59EF-45B2-9C0D-CB6DDA9AE754}" type="parTrans" cxnId="{6EEA3A8E-441D-4387-9173-5A41085D0190}">
      <dgm:prSet/>
      <dgm:spPr/>
      <dgm:t>
        <a:bodyPr/>
        <a:lstStyle/>
        <a:p>
          <a:endParaRPr lang="en-US"/>
        </a:p>
      </dgm:t>
    </dgm:pt>
    <dgm:pt modelId="{7279556E-CB56-4E1B-8A76-08662B169E43}" type="sibTrans" cxnId="{6EEA3A8E-441D-4387-9173-5A41085D0190}">
      <dgm:prSet/>
      <dgm:spPr/>
      <dgm:t>
        <a:bodyPr/>
        <a:lstStyle/>
        <a:p>
          <a:endParaRPr lang="en-US"/>
        </a:p>
      </dgm:t>
    </dgm:pt>
    <dgm:pt modelId="{52F78784-2561-4AEB-8B51-9FF4390E0452}">
      <dgm:prSet/>
      <dgm:spPr/>
      <dgm:t>
        <a:bodyPr/>
        <a:lstStyle/>
        <a:p>
          <a:r>
            <a:rPr lang="en-US" dirty="0"/>
            <a:t>Linear SVR</a:t>
          </a:r>
        </a:p>
      </dgm:t>
    </dgm:pt>
    <dgm:pt modelId="{A9F3096A-057E-4666-8C41-CCF8A0164F45}" type="parTrans" cxnId="{7960D47F-F2D0-4A7C-AC46-DFF6EFFFDBA6}">
      <dgm:prSet/>
      <dgm:spPr/>
      <dgm:t>
        <a:bodyPr/>
        <a:lstStyle/>
        <a:p>
          <a:endParaRPr lang="en-US"/>
        </a:p>
      </dgm:t>
    </dgm:pt>
    <dgm:pt modelId="{7F11A730-1344-4AC4-AFDC-A13A9B3F152A}" type="sibTrans" cxnId="{7960D47F-F2D0-4A7C-AC46-DFF6EFFFDBA6}">
      <dgm:prSet/>
      <dgm:spPr/>
      <dgm:t>
        <a:bodyPr/>
        <a:lstStyle/>
        <a:p>
          <a:endParaRPr lang="en-US"/>
        </a:p>
      </dgm:t>
    </dgm:pt>
    <dgm:pt modelId="{F009652C-8449-4DEC-96A0-8432B337B4EF}">
      <dgm:prSet/>
      <dgm:spPr/>
      <dgm:t>
        <a:bodyPr/>
        <a:lstStyle/>
        <a:p>
          <a:r>
            <a:rPr lang="en-US"/>
            <a:t>Random Forest Regressor</a:t>
          </a:r>
        </a:p>
      </dgm:t>
    </dgm:pt>
    <dgm:pt modelId="{5A8AC067-1E63-4EEA-93C3-D294AD600289}" type="parTrans" cxnId="{9BF5ACBE-90ED-4CC8-A4E2-10B5F0DB49E0}">
      <dgm:prSet/>
      <dgm:spPr/>
      <dgm:t>
        <a:bodyPr/>
        <a:lstStyle/>
        <a:p>
          <a:endParaRPr lang="en-US"/>
        </a:p>
      </dgm:t>
    </dgm:pt>
    <dgm:pt modelId="{849F0727-5D81-4569-A5D0-A522EDE3393F}" type="sibTrans" cxnId="{9BF5ACBE-90ED-4CC8-A4E2-10B5F0DB49E0}">
      <dgm:prSet/>
      <dgm:spPr/>
      <dgm:t>
        <a:bodyPr/>
        <a:lstStyle/>
        <a:p>
          <a:endParaRPr lang="en-US"/>
        </a:p>
      </dgm:t>
    </dgm:pt>
    <dgm:pt modelId="{7A72421C-7B5D-466E-B664-18299A0703D2}">
      <dgm:prSet/>
      <dgm:spPr/>
      <dgm:t>
        <a:bodyPr/>
        <a:lstStyle/>
        <a:p>
          <a:r>
            <a:rPr lang="en-US" dirty="0"/>
            <a:t>KNN</a:t>
          </a:r>
        </a:p>
      </dgm:t>
    </dgm:pt>
    <dgm:pt modelId="{4A62AF45-D6F0-4067-BD5F-95C65388C355}" type="parTrans" cxnId="{A74E3C5C-20FB-46FE-A2CB-27B02E951D2D}">
      <dgm:prSet/>
      <dgm:spPr/>
      <dgm:t>
        <a:bodyPr/>
        <a:lstStyle/>
        <a:p>
          <a:endParaRPr lang="en-US"/>
        </a:p>
      </dgm:t>
    </dgm:pt>
    <dgm:pt modelId="{8156C105-302E-4261-8E18-396505F355EB}" type="sibTrans" cxnId="{A74E3C5C-20FB-46FE-A2CB-27B02E951D2D}">
      <dgm:prSet/>
      <dgm:spPr/>
      <dgm:t>
        <a:bodyPr/>
        <a:lstStyle/>
        <a:p>
          <a:endParaRPr lang="en-US"/>
        </a:p>
      </dgm:t>
    </dgm:pt>
    <dgm:pt modelId="{1AEB36A4-8B90-4543-AFD0-B7FCC73858CC}" type="pres">
      <dgm:prSet presAssocID="{0794ABFD-482E-434C-B47C-1A15BB47D517}" presName="linear" presStyleCnt="0">
        <dgm:presLayoutVars>
          <dgm:animLvl val="lvl"/>
          <dgm:resizeHandles val="exact"/>
        </dgm:presLayoutVars>
      </dgm:prSet>
      <dgm:spPr/>
    </dgm:pt>
    <dgm:pt modelId="{C229A575-003A-4941-B621-CB463819C6C7}" type="pres">
      <dgm:prSet presAssocID="{350A63B5-0033-4D20-894F-0A94DB6805CD}" presName="parentText" presStyleLbl="node1" presStyleIdx="0" presStyleCnt="5">
        <dgm:presLayoutVars>
          <dgm:chMax val="0"/>
          <dgm:bulletEnabled val="1"/>
        </dgm:presLayoutVars>
      </dgm:prSet>
      <dgm:spPr/>
    </dgm:pt>
    <dgm:pt modelId="{6F034725-8870-4BFA-9ABA-1E220B1591DD}" type="pres">
      <dgm:prSet presAssocID="{2A86FF86-3E2C-4CEC-AD5B-5C6EA2421A25}" presName="spacer" presStyleCnt="0"/>
      <dgm:spPr/>
    </dgm:pt>
    <dgm:pt modelId="{361D9835-3CC3-4030-A56F-B5DAC692477A}" type="pres">
      <dgm:prSet presAssocID="{78BE37D5-C340-4062-9A1F-2F4BD1F79BD0}" presName="parentText" presStyleLbl="node1" presStyleIdx="1" presStyleCnt="5">
        <dgm:presLayoutVars>
          <dgm:chMax val="0"/>
          <dgm:bulletEnabled val="1"/>
        </dgm:presLayoutVars>
      </dgm:prSet>
      <dgm:spPr/>
    </dgm:pt>
    <dgm:pt modelId="{2C9A9B6F-AC3E-489F-AAE9-9BA220AFC86C}" type="pres">
      <dgm:prSet presAssocID="{7279556E-CB56-4E1B-8A76-08662B169E43}" presName="spacer" presStyleCnt="0"/>
      <dgm:spPr/>
    </dgm:pt>
    <dgm:pt modelId="{A2CE4FAF-8052-45AE-8D4C-E3CCDFFF0EB7}" type="pres">
      <dgm:prSet presAssocID="{52F78784-2561-4AEB-8B51-9FF4390E0452}" presName="parentText" presStyleLbl="node1" presStyleIdx="2" presStyleCnt="5" custLinFactNeighborX="-3430" custLinFactNeighborY="-7309">
        <dgm:presLayoutVars>
          <dgm:chMax val="0"/>
          <dgm:bulletEnabled val="1"/>
        </dgm:presLayoutVars>
      </dgm:prSet>
      <dgm:spPr/>
    </dgm:pt>
    <dgm:pt modelId="{2DE9EE90-5707-486A-B701-16B03953FB2C}" type="pres">
      <dgm:prSet presAssocID="{7F11A730-1344-4AC4-AFDC-A13A9B3F152A}" presName="spacer" presStyleCnt="0"/>
      <dgm:spPr/>
    </dgm:pt>
    <dgm:pt modelId="{FEEB9473-911E-44B3-BA78-964C22D0727C}" type="pres">
      <dgm:prSet presAssocID="{F009652C-8449-4DEC-96A0-8432B337B4EF}" presName="parentText" presStyleLbl="node1" presStyleIdx="3" presStyleCnt="5">
        <dgm:presLayoutVars>
          <dgm:chMax val="0"/>
          <dgm:bulletEnabled val="1"/>
        </dgm:presLayoutVars>
      </dgm:prSet>
      <dgm:spPr/>
    </dgm:pt>
    <dgm:pt modelId="{C8DDFC8A-0DB8-40B5-9D84-6DB897686566}" type="pres">
      <dgm:prSet presAssocID="{849F0727-5D81-4569-A5D0-A522EDE3393F}" presName="spacer" presStyleCnt="0"/>
      <dgm:spPr/>
    </dgm:pt>
    <dgm:pt modelId="{2540C102-C91F-49DC-A4A2-3FCE6102795E}" type="pres">
      <dgm:prSet presAssocID="{7A72421C-7B5D-466E-B664-18299A0703D2}" presName="parentText" presStyleLbl="node1" presStyleIdx="4" presStyleCnt="5">
        <dgm:presLayoutVars>
          <dgm:chMax val="0"/>
          <dgm:bulletEnabled val="1"/>
        </dgm:presLayoutVars>
      </dgm:prSet>
      <dgm:spPr/>
    </dgm:pt>
  </dgm:ptLst>
  <dgm:cxnLst>
    <dgm:cxn modelId="{0352EC27-3F1F-4296-9F6F-686CD09268F0}" type="presOf" srcId="{0794ABFD-482E-434C-B47C-1A15BB47D517}" destId="{1AEB36A4-8B90-4543-AFD0-B7FCC73858CC}" srcOrd="0" destOrd="0" presId="urn:microsoft.com/office/officeart/2005/8/layout/vList2"/>
    <dgm:cxn modelId="{4C8A0A30-39DA-4567-A6C1-5E94DE1A2D79}" type="presOf" srcId="{78BE37D5-C340-4062-9A1F-2F4BD1F79BD0}" destId="{361D9835-3CC3-4030-A56F-B5DAC692477A}" srcOrd="0" destOrd="0" presId="urn:microsoft.com/office/officeart/2005/8/layout/vList2"/>
    <dgm:cxn modelId="{A74E3C5C-20FB-46FE-A2CB-27B02E951D2D}" srcId="{0794ABFD-482E-434C-B47C-1A15BB47D517}" destId="{7A72421C-7B5D-466E-B664-18299A0703D2}" srcOrd="4" destOrd="0" parTransId="{4A62AF45-D6F0-4067-BD5F-95C65388C355}" sibTransId="{8156C105-302E-4261-8E18-396505F355EB}"/>
    <dgm:cxn modelId="{C7E95B42-4FE0-49EB-A711-4F0EBE81C3B4}" type="presOf" srcId="{7A72421C-7B5D-466E-B664-18299A0703D2}" destId="{2540C102-C91F-49DC-A4A2-3FCE6102795E}" srcOrd="0" destOrd="0" presId="urn:microsoft.com/office/officeart/2005/8/layout/vList2"/>
    <dgm:cxn modelId="{75EA1C4B-7F7E-4233-A613-4AB6E1E2E388}" type="presOf" srcId="{52F78784-2561-4AEB-8B51-9FF4390E0452}" destId="{A2CE4FAF-8052-45AE-8D4C-E3CCDFFF0EB7}" srcOrd="0" destOrd="0" presId="urn:microsoft.com/office/officeart/2005/8/layout/vList2"/>
    <dgm:cxn modelId="{7960D47F-F2D0-4A7C-AC46-DFF6EFFFDBA6}" srcId="{0794ABFD-482E-434C-B47C-1A15BB47D517}" destId="{52F78784-2561-4AEB-8B51-9FF4390E0452}" srcOrd="2" destOrd="0" parTransId="{A9F3096A-057E-4666-8C41-CCF8A0164F45}" sibTransId="{7F11A730-1344-4AC4-AFDC-A13A9B3F152A}"/>
    <dgm:cxn modelId="{47970A86-AAD2-4DD3-A5B6-09F6D1285A85}" type="presOf" srcId="{350A63B5-0033-4D20-894F-0A94DB6805CD}" destId="{C229A575-003A-4941-B621-CB463819C6C7}" srcOrd="0" destOrd="0" presId="urn:microsoft.com/office/officeart/2005/8/layout/vList2"/>
    <dgm:cxn modelId="{5D8BCA87-8B02-419F-84ED-21CF55B1C831}" type="presOf" srcId="{F009652C-8449-4DEC-96A0-8432B337B4EF}" destId="{FEEB9473-911E-44B3-BA78-964C22D0727C}" srcOrd="0" destOrd="0" presId="urn:microsoft.com/office/officeart/2005/8/layout/vList2"/>
    <dgm:cxn modelId="{6EEA3A8E-441D-4387-9173-5A41085D0190}" srcId="{0794ABFD-482E-434C-B47C-1A15BB47D517}" destId="{78BE37D5-C340-4062-9A1F-2F4BD1F79BD0}" srcOrd="1" destOrd="0" parTransId="{52B8D580-59EF-45B2-9C0D-CB6DDA9AE754}" sibTransId="{7279556E-CB56-4E1B-8A76-08662B169E43}"/>
    <dgm:cxn modelId="{31D83494-AA30-4418-97B3-C2CF7ACBF7CB}" srcId="{0794ABFD-482E-434C-B47C-1A15BB47D517}" destId="{350A63B5-0033-4D20-894F-0A94DB6805CD}" srcOrd="0" destOrd="0" parTransId="{FEC2C68F-8F06-4645-B177-8C8D2D044F64}" sibTransId="{2A86FF86-3E2C-4CEC-AD5B-5C6EA2421A25}"/>
    <dgm:cxn modelId="{9BF5ACBE-90ED-4CC8-A4E2-10B5F0DB49E0}" srcId="{0794ABFD-482E-434C-B47C-1A15BB47D517}" destId="{F009652C-8449-4DEC-96A0-8432B337B4EF}" srcOrd="3" destOrd="0" parTransId="{5A8AC067-1E63-4EEA-93C3-D294AD600289}" sibTransId="{849F0727-5D81-4569-A5D0-A522EDE3393F}"/>
    <dgm:cxn modelId="{3586E8AF-4A24-4F8E-947D-5061BE5B42DE}" type="presParOf" srcId="{1AEB36A4-8B90-4543-AFD0-B7FCC73858CC}" destId="{C229A575-003A-4941-B621-CB463819C6C7}" srcOrd="0" destOrd="0" presId="urn:microsoft.com/office/officeart/2005/8/layout/vList2"/>
    <dgm:cxn modelId="{05D1B1CB-3DE6-4E32-8E3E-5F6B9040D947}" type="presParOf" srcId="{1AEB36A4-8B90-4543-AFD0-B7FCC73858CC}" destId="{6F034725-8870-4BFA-9ABA-1E220B1591DD}" srcOrd="1" destOrd="0" presId="urn:microsoft.com/office/officeart/2005/8/layout/vList2"/>
    <dgm:cxn modelId="{66E625DA-D0D2-45A0-A223-BF207492AE5E}" type="presParOf" srcId="{1AEB36A4-8B90-4543-AFD0-B7FCC73858CC}" destId="{361D9835-3CC3-4030-A56F-B5DAC692477A}" srcOrd="2" destOrd="0" presId="urn:microsoft.com/office/officeart/2005/8/layout/vList2"/>
    <dgm:cxn modelId="{5DFBF438-2D89-4DE2-8581-3197F63C118C}" type="presParOf" srcId="{1AEB36A4-8B90-4543-AFD0-B7FCC73858CC}" destId="{2C9A9B6F-AC3E-489F-AAE9-9BA220AFC86C}" srcOrd="3" destOrd="0" presId="urn:microsoft.com/office/officeart/2005/8/layout/vList2"/>
    <dgm:cxn modelId="{DD3E18BE-57F0-4C53-A5DD-8697A5ADAA14}" type="presParOf" srcId="{1AEB36A4-8B90-4543-AFD0-B7FCC73858CC}" destId="{A2CE4FAF-8052-45AE-8D4C-E3CCDFFF0EB7}" srcOrd="4" destOrd="0" presId="urn:microsoft.com/office/officeart/2005/8/layout/vList2"/>
    <dgm:cxn modelId="{71558A1F-78AB-48FF-928F-BB7C1C8C166E}" type="presParOf" srcId="{1AEB36A4-8B90-4543-AFD0-B7FCC73858CC}" destId="{2DE9EE90-5707-486A-B701-16B03953FB2C}" srcOrd="5" destOrd="0" presId="urn:microsoft.com/office/officeart/2005/8/layout/vList2"/>
    <dgm:cxn modelId="{294540E6-270B-4826-9349-86E9BF754C72}" type="presParOf" srcId="{1AEB36A4-8B90-4543-AFD0-B7FCC73858CC}" destId="{FEEB9473-911E-44B3-BA78-964C22D0727C}" srcOrd="6" destOrd="0" presId="urn:microsoft.com/office/officeart/2005/8/layout/vList2"/>
    <dgm:cxn modelId="{17C4784A-C213-4763-84D2-FD3EA23160FC}" type="presParOf" srcId="{1AEB36A4-8B90-4543-AFD0-B7FCC73858CC}" destId="{C8DDFC8A-0DB8-40B5-9D84-6DB897686566}" srcOrd="7" destOrd="0" presId="urn:microsoft.com/office/officeart/2005/8/layout/vList2"/>
    <dgm:cxn modelId="{195591D5-4C99-4668-87EA-272D1CA31A1F}" type="presParOf" srcId="{1AEB36A4-8B90-4543-AFD0-B7FCC73858CC}" destId="{2540C102-C91F-49DC-A4A2-3FCE6102795E}"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4B2F80-8CA0-4FD8-886C-5D194EDD9140}">
      <dsp:nvSpPr>
        <dsp:cNvPr id="0" name=""/>
        <dsp:cNvSpPr/>
      </dsp:nvSpPr>
      <dsp:spPr>
        <a:xfrm>
          <a:off x="0" y="0"/>
          <a:ext cx="8494608" cy="1260443"/>
        </a:xfrm>
        <a:prstGeom prst="roundRect">
          <a:avLst>
            <a:gd name="adj" fmla="val 10000"/>
          </a:avLst>
        </a:prstGeom>
        <a:solidFill>
          <a:schemeClr val="accent2">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If the columns that are not of use have a lot of missing data – drop those columns. Like ‘host_name’ and ‘name’ features have 21 and 16 missing values respectively, we drop these columns.</a:t>
          </a:r>
        </a:p>
      </dsp:txBody>
      <dsp:txXfrm>
        <a:off x="36917" y="36917"/>
        <a:ext cx="7134491" cy="1186609"/>
      </dsp:txXfrm>
    </dsp:sp>
    <dsp:sp modelId="{3F3AC342-B0E5-462B-9F6E-F50A48E9C7F9}">
      <dsp:nvSpPr>
        <dsp:cNvPr id="0" name=""/>
        <dsp:cNvSpPr/>
      </dsp:nvSpPr>
      <dsp:spPr>
        <a:xfrm>
          <a:off x="749524" y="1470517"/>
          <a:ext cx="8494608" cy="1260443"/>
        </a:xfrm>
        <a:prstGeom prst="roundRect">
          <a:avLst>
            <a:gd name="adj" fmla="val 10000"/>
          </a:avLst>
        </a:prstGeom>
        <a:solidFill>
          <a:schemeClr val="accent2">
            <a:hueOff val="-764073"/>
            <a:satOff val="3762"/>
            <a:lumOff val="-7156"/>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We fill the NaN values in ‘reviews per month’ with 0’s.</a:t>
          </a:r>
        </a:p>
      </dsp:txBody>
      <dsp:txXfrm>
        <a:off x="786441" y="1507434"/>
        <a:ext cx="6851961" cy="1186609"/>
      </dsp:txXfrm>
    </dsp:sp>
    <dsp:sp modelId="{967A70AF-0CE0-4425-AA68-8AA7F3EB73E9}">
      <dsp:nvSpPr>
        <dsp:cNvPr id="0" name=""/>
        <dsp:cNvSpPr/>
      </dsp:nvSpPr>
      <dsp:spPr>
        <a:xfrm>
          <a:off x="1499048" y="2941034"/>
          <a:ext cx="8494608" cy="1260443"/>
        </a:xfrm>
        <a:prstGeom prst="roundRect">
          <a:avLst>
            <a:gd name="adj" fmla="val 10000"/>
          </a:avLst>
        </a:prstGeom>
        <a:solidFill>
          <a:schemeClr val="accent2">
            <a:hueOff val="-1528145"/>
            <a:satOff val="7524"/>
            <a:lumOff val="-14311"/>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All other data is checked to be clean.</a:t>
          </a:r>
        </a:p>
      </dsp:txBody>
      <dsp:txXfrm>
        <a:off x="1535965" y="2977951"/>
        <a:ext cx="6851961" cy="1186609"/>
      </dsp:txXfrm>
    </dsp:sp>
    <dsp:sp modelId="{C91703DF-C45C-4D14-8EC4-F453A1278817}">
      <dsp:nvSpPr>
        <dsp:cNvPr id="0" name=""/>
        <dsp:cNvSpPr/>
      </dsp:nvSpPr>
      <dsp:spPr>
        <a:xfrm>
          <a:off x="7675320" y="955836"/>
          <a:ext cx="819288" cy="819288"/>
        </a:xfrm>
        <a:prstGeom prst="downArrow">
          <a:avLst>
            <a:gd name="adj1" fmla="val 55000"/>
            <a:gd name="adj2" fmla="val 45000"/>
          </a:avLst>
        </a:prstGeom>
        <a:solidFill>
          <a:schemeClr val="accent2">
            <a:tint val="40000"/>
            <a:alpha val="90000"/>
            <a:hueOff val="0"/>
            <a:satOff val="0"/>
            <a:lumOff val="0"/>
            <a:alphaOff val="0"/>
          </a:schemeClr>
        </a:solidFill>
        <a:ln w="1397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7859660" y="955836"/>
        <a:ext cx="450608" cy="616514"/>
      </dsp:txXfrm>
    </dsp:sp>
    <dsp:sp modelId="{6BC78B5E-BDAE-4F29-82E4-D6B7BD1723C6}">
      <dsp:nvSpPr>
        <dsp:cNvPr id="0" name=""/>
        <dsp:cNvSpPr/>
      </dsp:nvSpPr>
      <dsp:spPr>
        <a:xfrm>
          <a:off x="8424844" y="2417950"/>
          <a:ext cx="819288" cy="819288"/>
        </a:xfrm>
        <a:prstGeom prst="downArrow">
          <a:avLst>
            <a:gd name="adj1" fmla="val 55000"/>
            <a:gd name="adj2" fmla="val 45000"/>
          </a:avLst>
        </a:prstGeom>
        <a:solidFill>
          <a:schemeClr val="accent2">
            <a:tint val="40000"/>
            <a:alpha val="90000"/>
            <a:hueOff val="-1801555"/>
            <a:satOff val="-33927"/>
            <a:lumOff val="-3706"/>
            <a:alphaOff val="0"/>
          </a:schemeClr>
        </a:solidFill>
        <a:ln w="13970" cap="flat" cmpd="sng" algn="ctr">
          <a:solidFill>
            <a:schemeClr val="accent2">
              <a:tint val="40000"/>
              <a:alpha val="90000"/>
              <a:hueOff val="-1801555"/>
              <a:satOff val="-33927"/>
              <a:lumOff val="-370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8609184" y="2417950"/>
        <a:ext cx="450608" cy="61651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29A575-003A-4941-B621-CB463819C6C7}">
      <dsp:nvSpPr>
        <dsp:cNvPr id="0" name=""/>
        <dsp:cNvSpPr/>
      </dsp:nvSpPr>
      <dsp:spPr>
        <a:xfrm>
          <a:off x="0" y="199294"/>
          <a:ext cx="5990135" cy="887445"/>
        </a:xfrm>
        <a:prstGeom prst="roundRect">
          <a:avLst/>
        </a:prstGeom>
        <a:solidFill>
          <a:schemeClr val="accent5">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US" sz="3700" kern="1200"/>
            <a:t>Linear Regression</a:t>
          </a:r>
        </a:p>
      </dsp:txBody>
      <dsp:txXfrm>
        <a:off x="43321" y="242615"/>
        <a:ext cx="5903493" cy="800803"/>
      </dsp:txXfrm>
    </dsp:sp>
    <dsp:sp modelId="{361D9835-3CC3-4030-A56F-B5DAC692477A}">
      <dsp:nvSpPr>
        <dsp:cNvPr id="0" name=""/>
        <dsp:cNvSpPr/>
      </dsp:nvSpPr>
      <dsp:spPr>
        <a:xfrm>
          <a:off x="0" y="1193299"/>
          <a:ext cx="5990135" cy="887445"/>
        </a:xfrm>
        <a:prstGeom prst="roundRect">
          <a:avLst/>
        </a:prstGeom>
        <a:solidFill>
          <a:schemeClr val="accent5">
            <a:hueOff val="85999"/>
            <a:satOff val="222"/>
            <a:lumOff val="-2647"/>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US" sz="3700" kern="1200"/>
            <a:t>Ridge Regression</a:t>
          </a:r>
        </a:p>
      </dsp:txBody>
      <dsp:txXfrm>
        <a:off x="43321" y="1236620"/>
        <a:ext cx="5903493" cy="800803"/>
      </dsp:txXfrm>
    </dsp:sp>
    <dsp:sp modelId="{A2CE4FAF-8052-45AE-8D4C-E3CCDFFF0EB7}">
      <dsp:nvSpPr>
        <dsp:cNvPr id="0" name=""/>
        <dsp:cNvSpPr/>
      </dsp:nvSpPr>
      <dsp:spPr>
        <a:xfrm>
          <a:off x="0" y="2179516"/>
          <a:ext cx="5990135" cy="887445"/>
        </a:xfrm>
        <a:prstGeom prst="roundRect">
          <a:avLst/>
        </a:prstGeom>
        <a:solidFill>
          <a:schemeClr val="accent5">
            <a:hueOff val="171998"/>
            <a:satOff val="443"/>
            <a:lumOff val="-5294"/>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US" sz="3700" kern="1200" dirty="0"/>
            <a:t>Linear SVR</a:t>
          </a:r>
        </a:p>
      </dsp:txBody>
      <dsp:txXfrm>
        <a:off x="43321" y="2222837"/>
        <a:ext cx="5903493" cy="800803"/>
      </dsp:txXfrm>
    </dsp:sp>
    <dsp:sp modelId="{FEEB9473-911E-44B3-BA78-964C22D0727C}">
      <dsp:nvSpPr>
        <dsp:cNvPr id="0" name=""/>
        <dsp:cNvSpPr/>
      </dsp:nvSpPr>
      <dsp:spPr>
        <a:xfrm>
          <a:off x="0" y="3181309"/>
          <a:ext cx="5990135" cy="887445"/>
        </a:xfrm>
        <a:prstGeom prst="roundRect">
          <a:avLst/>
        </a:prstGeom>
        <a:solidFill>
          <a:schemeClr val="accent5">
            <a:hueOff val="257997"/>
            <a:satOff val="665"/>
            <a:lumOff val="-794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US" sz="3700" kern="1200"/>
            <a:t>Random Forest Regressor</a:t>
          </a:r>
        </a:p>
      </dsp:txBody>
      <dsp:txXfrm>
        <a:off x="43321" y="3224630"/>
        <a:ext cx="5903493" cy="800803"/>
      </dsp:txXfrm>
    </dsp:sp>
    <dsp:sp modelId="{2540C102-C91F-49DC-A4A2-3FCE6102795E}">
      <dsp:nvSpPr>
        <dsp:cNvPr id="0" name=""/>
        <dsp:cNvSpPr/>
      </dsp:nvSpPr>
      <dsp:spPr>
        <a:xfrm>
          <a:off x="0" y="4175314"/>
          <a:ext cx="5990135" cy="887445"/>
        </a:xfrm>
        <a:prstGeom prst="roundRect">
          <a:avLst/>
        </a:prstGeom>
        <a:solidFill>
          <a:schemeClr val="accent5">
            <a:hueOff val="343996"/>
            <a:satOff val="887"/>
            <a:lumOff val="-10587"/>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US" sz="3700" kern="1200" dirty="0"/>
            <a:t>KNN</a:t>
          </a:r>
        </a:p>
      </dsp:txBody>
      <dsp:txXfrm>
        <a:off x="43321" y="4218635"/>
        <a:ext cx="5903493" cy="800803"/>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spc="3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Date Placeholder 7"/>
          <p:cNvSpPr>
            <a:spLocks noGrp="1"/>
          </p:cNvSpPr>
          <p:nvPr>
            <p:ph type="dt" sz="half" idx="10"/>
          </p:nvPr>
        </p:nvSpPr>
        <p:spPr/>
        <p:txBody>
          <a:bodyPr/>
          <a:lstStyle/>
          <a:p>
            <a:fld id="{120390AA-1B00-44A1-A590-B7482EC58752}" type="datetimeFigureOut">
              <a:rPr lang="en-US" smtClean="0"/>
              <a:t>11/21/2020</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FADBB210-5AF2-414E-A1CD-E19011742792}" type="slidenum">
              <a:rPr lang="en-US" smtClean="0"/>
              <a:t>‹#›</a:t>
            </a:fld>
            <a:endParaRPr lang="en-US"/>
          </a:p>
        </p:txBody>
      </p:sp>
      <p:sp>
        <p:nvSpPr>
          <p:cNvPr id="11" name="Rectangle 10"/>
          <p:cNvSpPr/>
          <p:nvPr/>
        </p:nvSpPr>
        <p:spPr>
          <a:xfrm>
            <a:off x="11292840" y="0"/>
            <a:ext cx="914400" cy="685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1949686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0390AA-1B00-44A1-A590-B7482EC58752}" type="datetimeFigureOut">
              <a:rPr lang="en-US" smtClean="0"/>
              <a:t>11/21/2020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DBB210-5AF2-414E-A1CD-E19011742792}" type="slidenum">
              <a:rPr lang="en-US" smtClean="0"/>
              <a:t>‹#›</a:t>
            </a:fld>
            <a:endParaRPr lang="en-US"/>
          </a:p>
        </p:txBody>
      </p:sp>
    </p:spTree>
    <p:extLst>
      <p:ext uri="{BB962C8B-B14F-4D97-AF65-F5344CB8AC3E}">
        <p14:creationId xmlns:p14="http://schemas.microsoft.com/office/powerpoint/2010/main" val="40842862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0390AA-1B00-44A1-A590-B7482EC58752}" type="datetimeFigureOut">
              <a:rPr lang="en-US" smtClean="0"/>
              <a:t>11/21/2020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DBB210-5AF2-414E-A1CD-E19011742792}" type="slidenum">
              <a:rPr lang="en-US" smtClean="0"/>
              <a:t>‹#›</a:t>
            </a:fld>
            <a:endParaRPr lang="en-US"/>
          </a:p>
        </p:txBody>
      </p:sp>
    </p:spTree>
    <p:extLst>
      <p:ext uri="{BB962C8B-B14F-4D97-AF65-F5344CB8AC3E}">
        <p14:creationId xmlns:p14="http://schemas.microsoft.com/office/powerpoint/2010/main" val="4018583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0390AA-1B00-44A1-A590-B7482EC58752}" type="datetimeFigureOut">
              <a:rPr lang="en-US" smtClean="0"/>
              <a:t>11/21/2020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DBB210-5AF2-414E-A1CD-E19011742792}" type="slidenum">
              <a:rPr lang="en-US" smtClean="0"/>
              <a:t>‹#›</a:t>
            </a:fld>
            <a:endParaRPr lang="en-US"/>
          </a:p>
        </p:txBody>
      </p:sp>
    </p:spTree>
    <p:extLst>
      <p:ext uri="{BB962C8B-B14F-4D97-AF65-F5344CB8AC3E}">
        <p14:creationId xmlns:p14="http://schemas.microsoft.com/office/powerpoint/2010/main" val="5758745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spc="30" baseline="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0390AA-1B00-44A1-A590-B7482EC58752}" type="datetimeFigureOut">
              <a:rPr lang="en-US" smtClean="0"/>
              <a:t>11/21/2020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DBB210-5AF2-414E-A1CD-E19011742792}" type="slidenum">
              <a:rPr lang="en-US" smtClean="0"/>
              <a:t>‹#›</a:t>
            </a:fld>
            <a:endParaRPr lang="en-US"/>
          </a:p>
        </p:txBody>
      </p:sp>
      <p:sp>
        <p:nvSpPr>
          <p:cNvPr id="8" name="Rectangle 7"/>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824165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20390AA-1B00-44A1-A590-B7482EC58752}" type="datetimeFigureOut">
              <a:rPr lang="en-US" smtClean="0"/>
              <a:t>11/21/2020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DBB210-5AF2-414E-A1CD-E19011742792}" type="slidenum">
              <a:rPr lang="en-US" smtClean="0"/>
              <a:t>‹#›</a:t>
            </a:fld>
            <a:endParaRPr lang="en-US"/>
          </a:p>
        </p:txBody>
      </p:sp>
    </p:spTree>
    <p:extLst>
      <p:ext uri="{BB962C8B-B14F-4D97-AF65-F5344CB8AC3E}">
        <p14:creationId xmlns:p14="http://schemas.microsoft.com/office/powerpoint/2010/main" val="30310213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21606"/>
            <a:ext cx="4480560" cy="731520"/>
          </a:xfrm>
        </p:spPr>
        <p:txBody>
          <a:bodyPr anchor="b">
            <a:normAutofit/>
          </a:bodyPr>
          <a:lstStyle>
            <a:lvl1pPr marL="0" indent="0">
              <a:spcBef>
                <a:spcPts val="0"/>
              </a:spcBef>
              <a:buNone/>
              <a:defRPr sz="2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3"/>
          </p:nvPr>
        </p:nvSpPr>
        <p:spPr>
          <a:xfrm>
            <a:off x="6126480" y="1721606"/>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20390AA-1B00-44A1-A590-B7482EC58752}" type="datetimeFigureOut">
              <a:rPr lang="en-US" smtClean="0"/>
              <a:t>11/21/2020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DBB210-5AF2-414E-A1CD-E19011742792}" type="slidenum">
              <a:rPr lang="en-US" smtClean="0"/>
              <a:t>‹#›</a:t>
            </a:fld>
            <a:endParaRPr lang="en-US"/>
          </a:p>
        </p:txBody>
      </p:sp>
    </p:spTree>
    <p:extLst>
      <p:ext uri="{BB962C8B-B14F-4D97-AF65-F5344CB8AC3E}">
        <p14:creationId xmlns:p14="http://schemas.microsoft.com/office/powerpoint/2010/main" val="6776867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20390AA-1B00-44A1-A590-B7482EC58752}" type="datetimeFigureOut">
              <a:rPr lang="en-US" smtClean="0"/>
              <a:t>11/21/2020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DBB210-5AF2-414E-A1CD-E19011742792}" type="slidenum">
              <a:rPr lang="en-US" smtClean="0"/>
              <a:t>‹#›</a:t>
            </a:fld>
            <a:endParaRPr lang="en-US"/>
          </a:p>
        </p:txBody>
      </p:sp>
    </p:spTree>
    <p:extLst>
      <p:ext uri="{BB962C8B-B14F-4D97-AF65-F5344CB8AC3E}">
        <p14:creationId xmlns:p14="http://schemas.microsoft.com/office/powerpoint/2010/main" val="3668912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0390AA-1B00-44A1-A590-B7482EC58752}" type="datetimeFigureOut">
              <a:rPr lang="en-US" smtClean="0"/>
              <a:t>11/21/2020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DBB210-5AF2-414E-A1CD-E19011742792}" type="slidenum">
              <a:rPr lang="en-US" smtClean="0"/>
              <a:t>‹#›</a:t>
            </a:fld>
            <a:endParaRPr lang="en-US"/>
          </a:p>
        </p:txBody>
      </p:sp>
    </p:spTree>
    <p:extLst>
      <p:ext uri="{BB962C8B-B14F-4D97-AF65-F5344CB8AC3E}">
        <p14:creationId xmlns:p14="http://schemas.microsoft.com/office/powerpoint/2010/main" val="12140616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1"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20390AA-1B00-44A1-A590-B7482EC58752}" type="datetimeFigureOut">
              <a:rPr lang="en-US" smtClean="0"/>
              <a:t>11/21/2020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DBB210-5AF2-414E-A1CD-E19011742792}" type="slidenum">
              <a:rPr lang="en-US" smtClean="0"/>
              <a:t>‹#›</a:t>
            </a:fld>
            <a:endParaRPr lang="en-US"/>
          </a:p>
        </p:txBody>
      </p:sp>
    </p:spTree>
    <p:extLst>
      <p:ext uri="{BB962C8B-B14F-4D97-AF65-F5344CB8AC3E}">
        <p14:creationId xmlns:p14="http://schemas.microsoft.com/office/powerpoint/2010/main" val="1809248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1">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400">
                <a:solidFill>
                  <a:schemeClr val="accent1">
                    <a:lumMod val="20000"/>
                    <a:lumOff val="8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20390AA-1B00-44A1-A590-B7482EC58752}" type="datetimeFigureOut">
              <a:rPr lang="en-US" smtClean="0"/>
              <a:t>11/21/2020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DBB210-5AF2-414E-A1CD-E19011742792}" type="slidenum">
              <a:rPr lang="en-US" smtClean="0"/>
              <a:t>‹#›</a:t>
            </a:fld>
            <a:endParaRPr lang="en-US"/>
          </a:p>
        </p:txBody>
      </p:sp>
    </p:spTree>
    <p:extLst>
      <p:ext uri="{BB962C8B-B14F-4D97-AF65-F5344CB8AC3E}">
        <p14:creationId xmlns:p14="http://schemas.microsoft.com/office/powerpoint/2010/main" val="24032484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262393"/>
            <a:ext cx="9692640" cy="1428929"/>
          </a:xfrm>
          <a:prstGeom prst="rect">
            <a:avLst/>
          </a:prstGeom>
        </p:spPr>
        <p:txBody>
          <a:bodyPr vert="horz" lIns="91440" tIns="27432"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100" b="0">
                <a:solidFill>
                  <a:schemeClr val="tx2">
                    <a:lumMod val="40000"/>
                    <a:lumOff val="60000"/>
                  </a:schemeClr>
                </a:solidFill>
              </a:defRPr>
            </a:lvl1pPr>
          </a:lstStyle>
          <a:p>
            <a:fld id="{120390AA-1B00-44A1-A590-B7482EC58752}" type="datetimeFigureOut">
              <a:rPr lang="en-US" smtClean="0"/>
              <a:t>11/21/2020</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100">
                <a:solidFill>
                  <a:schemeClr val="tx2">
                    <a:lumMod val="40000"/>
                    <a:lumOff val="6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latin typeface="+mj-lt"/>
              </a:defRPr>
            </a:lvl1pPr>
          </a:lstStyle>
          <a:p>
            <a:fld id="{FADBB210-5AF2-414E-A1CD-E19011742792}" type="slidenum">
              <a:rPr lang="en-US" smtClean="0"/>
              <a:t>‹#›</a:t>
            </a:fld>
            <a:endParaRPr lang="en-US"/>
          </a:p>
        </p:txBody>
      </p:sp>
    </p:spTree>
    <p:extLst>
      <p:ext uri="{BB962C8B-B14F-4D97-AF65-F5344CB8AC3E}">
        <p14:creationId xmlns:p14="http://schemas.microsoft.com/office/powerpoint/2010/main" val="3304982912"/>
      </p:ext>
    </p:extLst>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Lst>
  <p:txStyles>
    <p:titleStyle>
      <a:lvl1pPr algn="l" defTabSz="914400" rtl="0" eaLnBrk="1" latinLnBrk="0" hangingPunct="1">
        <a:lnSpc>
          <a:spcPct val="90000"/>
        </a:lnSpc>
        <a:spcBef>
          <a:spcPct val="0"/>
        </a:spcBef>
        <a:buNone/>
        <a:defRPr sz="4400" b="1" kern="1200" spc="-50" baseline="0">
          <a:solidFill>
            <a:schemeClr val="accent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4.jf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4DED9-635B-4FED-BA4B-C0582CC75AEE}"/>
              </a:ext>
            </a:extLst>
          </p:cNvPr>
          <p:cNvSpPr>
            <a:spLocks noGrp="1"/>
          </p:cNvSpPr>
          <p:nvPr>
            <p:ph type="ctrTitle"/>
          </p:nvPr>
        </p:nvSpPr>
        <p:spPr/>
        <p:txBody>
          <a:bodyPr/>
          <a:lstStyle/>
          <a:p>
            <a:r>
              <a:rPr lang="en-US" dirty="0"/>
              <a:t>NYC AIRBNB PRICE PREDICTION</a:t>
            </a:r>
          </a:p>
        </p:txBody>
      </p:sp>
      <p:sp>
        <p:nvSpPr>
          <p:cNvPr id="3" name="Subtitle 2">
            <a:extLst>
              <a:ext uri="{FF2B5EF4-FFF2-40B4-BE49-F238E27FC236}">
                <a16:creationId xmlns:a16="http://schemas.microsoft.com/office/drawing/2014/main" id="{B53C385E-2432-4F4E-A35B-67FCBC546E07}"/>
              </a:ext>
            </a:extLst>
          </p:cNvPr>
          <p:cNvSpPr>
            <a:spLocks noGrp="1"/>
          </p:cNvSpPr>
          <p:nvPr>
            <p:ph type="subTitle" idx="1"/>
          </p:nvPr>
        </p:nvSpPr>
        <p:spPr/>
        <p:txBody>
          <a:bodyPr/>
          <a:lstStyle/>
          <a:p>
            <a:r>
              <a:rPr lang="en-US" dirty="0"/>
              <a:t>Using the Concepts of Machine Learning to build a model to predict the prices of Airbnb in New York City given the listing activity and metrics from 2019</a:t>
            </a:r>
          </a:p>
        </p:txBody>
      </p:sp>
    </p:spTree>
    <p:extLst>
      <p:ext uri="{BB962C8B-B14F-4D97-AF65-F5344CB8AC3E}">
        <p14:creationId xmlns:p14="http://schemas.microsoft.com/office/powerpoint/2010/main" val="38785007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hade val="98000"/>
                <a:satMod val="130000"/>
                <a:lumMod val="102000"/>
              </a:schemeClr>
            </a:gs>
            <a:gs pos="100000">
              <a:schemeClr val="bg1">
                <a:tint val="98000"/>
                <a:shade val="78000"/>
                <a:satMod val="140000"/>
              </a:schemeClr>
            </a:gs>
          </a:gsLst>
          <a:path path="circle">
            <a:fillToRect l="100000" t="100000" r="100000" b="100000"/>
          </a:path>
        </a:gradFill>
        <a:effectLst/>
      </p:bgPr>
    </p:bg>
    <p:spTree>
      <p:nvGrpSpPr>
        <p:cNvPr id="1" name=""/>
        <p:cNvGrpSpPr/>
        <p:nvPr/>
      </p:nvGrpSpPr>
      <p:grpSpPr>
        <a:xfrm>
          <a:off x="0" y="0"/>
          <a:ext cx="0" cy="0"/>
          <a:chOff x="0" y="0"/>
          <a:chExt cx="0" cy="0"/>
        </a:xfrm>
      </p:grpSpPr>
      <p:sp useBgFill="1">
        <p:nvSpPr>
          <p:cNvPr id="12" name="Rectangle 7">
            <a:extLst>
              <a:ext uri="{FF2B5EF4-FFF2-40B4-BE49-F238E27FC236}">
                <a16:creationId xmlns:a16="http://schemas.microsoft.com/office/drawing/2014/main" id="{5DB0431E-0B04-44A1-9C51-531E28D18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E2CEC9-B0BF-44EB-AF38-DE5DEE03CF5B}"/>
              </a:ext>
            </a:extLst>
          </p:cNvPr>
          <p:cNvSpPr>
            <a:spLocks noGrp="1"/>
          </p:cNvSpPr>
          <p:nvPr>
            <p:ph type="title"/>
          </p:nvPr>
        </p:nvSpPr>
        <p:spPr>
          <a:xfrm>
            <a:off x="1261872" y="262393"/>
            <a:ext cx="9692640" cy="1428929"/>
          </a:xfrm>
        </p:spPr>
        <p:txBody>
          <a:bodyPr>
            <a:normAutofit/>
          </a:bodyPr>
          <a:lstStyle/>
          <a:p>
            <a:r>
              <a:rPr lang="en-US" dirty="0"/>
              <a:t>Feature Engineering &amp; Correlation	</a:t>
            </a:r>
          </a:p>
        </p:txBody>
      </p:sp>
      <p:sp>
        <p:nvSpPr>
          <p:cNvPr id="3" name="Content Placeholder 2">
            <a:extLst>
              <a:ext uri="{FF2B5EF4-FFF2-40B4-BE49-F238E27FC236}">
                <a16:creationId xmlns:a16="http://schemas.microsoft.com/office/drawing/2014/main" id="{58B0122E-D2AA-4C42-B65C-5B87B2FF9CD4}"/>
              </a:ext>
            </a:extLst>
          </p:cNvPr>
          <p:cNvSpPr>
            <a:spLocks noGrp="1"/>
          </p:cNvSpPr>
          <p:nvPr>
            <p:ph idx="1"/>
          </p:nvPr>
        </p:nvSpPr>
        <p:spPr>
          <a:xfrm>
            <a:off x="1261872" y="2393878"/>
            <a:ext cx="8595360" cy="4351337"/>
          </a:xfrm>
        </p:spPr>
        <p:txBody>
          <a:bodyPr>
            <a:normAutofit/>
          </a:bodyPr>
          <a:lstStyle/>
          <a:p>
            <a:r>
              <a:rPr lang="en-US" dirty="0"/>
              <a:t>The number of reviews per month is fairly (40%) correlated with the total number of reviews and the </a:t>
            </a:r>
            <a:r>
              <a:rPr lang="en-US" dirty="0" err="1"/>
              <a:t>the</a:t>
            </a:r>
            <a:r>
              <a:rPr lang="en-US" dirty="0"/>
              <a:t> total number of reviews is correlated (at 30%) with the availability of the property. Both of these correlations make sense.</a:t>
            </a:r>
          </a:p>
          <a:p>
            <a:r>
              <a:rPr lang="en-US" dirty="0"/>
              <a:t>It's also interesting that the longitude is anticorrelated (at 20%) with the price. This makes sense as property in Bronx and Queens is cheaper than in Manhattan and Brooklyn.</a:t>
            </a:r>
          </a:p>
          <a:p>
            <a:endParaRPr lang="en-US" dirty="0"/>
          </a:p>
        </p:txBody>
      </p:sp>
      <p:sp>
        <p:nvSpPr>
          <p:cNvPr id="13" name="Rectangle 9">
            <a:extLst>
              <a:ext uri="{FF2B5EF4-FFF2-40B4-BE49-F238E27FC236}">
                <a16:creationId xmlns:a16="http://schemas.microsoft.com/office/drawing/2014/main" id="{6B424749-EEE0-49C9-9ABF-97B171A3E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87125" y="0"/>
            <a:ext cx="914400" cy="6858000"/>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769587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hade val="98000"/>
                <a:satMod val="130000"/>
                <a:lumMod val="102000"/>
              </a:schemeClr>
            </a:gs>
            <a:gs pos="100000">
              <a:schemeClr val="bg1">
                <a:tint val="98000"/>
                <a:shade val="78000"/>
                <a:satMod val="140000"/>
              </a:schemeClr>
            </a:gs>
          </a:gsLst>
          <a:path path="circle">
            <a:fillToRect l="100000" t="100000" r="100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DB0431E-0B04-44A1-9C51-531E28D18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F9F7D5-AC03-417F-A560-AB68D9559630}"/>
              </a:ext>
            </a:extLst>
          </p:cNvPr>
          <p:cNvSpPr>
            <a:spLocks noGrp="1"/>
          </p:cNvSpPr>
          <p:nvPr>
            <p:ph type="title"/>
          </p:nvPr>
        </p:nvSpPr>
        <p:spPr>
          <a:xfrm>
            <a:off x="1261872" y="262393"/>
            <a:ext cx="9692640" cy="1428929"/>
          </a:xfrm>
        </p:spPr>
        <p:txBody>
          <a:bodyPr>
            <a:normAutofit/>
          </a:bodyPr>
          <a:lstStyle/>
          <a:p>
            <a:r>
              <a:rPr lang="en-US" dirty="0"/>
              <a:t>Encoding Categorical Features		</a:t>
            </a:r>
          </a:p>
        </p:txBody>
      </p:sp>
      <p:sp>
        <p:nvSpPr>
          <p:cNvPr id="3" name="Content Placeholder 2">
            <a:extLst>
              <a:ext uri="{FF2B5EF4-FFF2-40B4-BE49-F238E27FC236}">
                <a16:creationId xmlns:a16="http://schemas.microsoft.com/office/drawing/2014/main" id="{6E901745-42A1-4283-96AA-154F1F4557B9}"/>
              </a:ext>
            </a:extLst>
          </p:cNvPr>
          <p:cNvSpPr>
            <a:spLocks noGrp="1"/>
          </p:cNvSpPr>
          <p:nvPr>
            <p:ph idx="1"/>
          </p:nvPr>
        </p:nvSpPr>
        <p:spPr>
          <a:xfrm>
            <a:off x="1261872" y="1828800"/>
            <a:ext cx="8595360" cy="4351337"/>
          </a:xfrm>
        </p:spPr>
        <p:txBody>
          <a:bodyPr>
            <a:normAutofit/>
          </a:bodyPr>
          <a:lstStyle/>
          <a:p>
            <a:r>
              <a:rPr lang="en-US" sz="1900"/>
              <a:t>Categorical data is a common type of non-numerical data that contains label values and not numbers.</a:t>
            </a:r>
          </a:p>
          <a:p>
            <a:r>
              <a:rPr lang="en-US" sz="1900"/>
              <a:t>The features with data type ‘object’ are categorical in nature and we perform one hot encoding on them.</a:t>
            </a:r>
          </a:p>
          <a:p>
            <a:pPr fontAlgn="base"/>
            <a:r>
              <a:rPr lang="en-US" sz="1900"/>
              <a:t>Machine learning algorithms require that input and output variables are numbers. This means that categorical data must be encoded to numbers before we can use it to fit and evaluate a model.</a:t>
            </a:r>
          </a:p>
          <a:p>
            <a:pPr fontAlgn="base"/>
            <a:r>
              <a:rPr lang="en-US" sz="1900"/>
              <a:t>A one hot encoding is appropriate for categorical data where no relationship exists between categories.</a:t>
            </a:r>
          </a:p>
          <a:p>
            <a:pPr fontAlgn="base"/>
            <a:r>
              <a:rPr lang="en-US" sz="1900"/>
              <a:t>It involves representing each categorical variable with a binary vector that has one element for each unique label and marking the class label with a 1 and all other elements 0.</a:t>
            </a:r>
          </a:p>
          <a:p>
            <a:pPr fontAlgn="base"/>
            <a:endParaRPr lang="en-US" sz="1900"/>
          </a:p>
          <a:p>
            <a:endParaRPr lang="en-US" sz="1900"/>
          </a:p>
          <a:p>
            <a:endParaRPr lang="en-US" sz="1900"/>
          </a:p>
        </p:txBody>
      </p:sp>
      <p:sp>
        <p:nvSpPr>
          <p:cNvPr id="10" name="Rectangle 9">
            <a:extLst>
              <a:ext uri="{FF2B5EF4-FFF2-40B4-BE49-F238E27FC236}">
                <a16:creationId xmlns:a16="http://schemas.microsoft.com/office/drawing/2014/main" id="{6B424749-EEE0-49C9-9ABF-97B171A3E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87125" y="0"/>
            <a:ext cx="914400" cy="6858000"/>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861444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85B5D29-D9E4-40B2-8A6E-FDDB5F6A13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5416" cy="685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20064A-90B5-4563-BFCC-C5BA7AE6E316}"/>
              </a:ext>
            </a:extLst>
          </p:cNvPr>
          <p:cNvSpPr>
            <a:spLocks noGrp="1"/>
          </p:cNvSpPr>
          <p:nvPr>
            <p:ph type="title"/>
          </p:nvPr>
        </p:nvSpPr>
        <p:spPr>
          <a:xfrm>
            <a:off x="566058" y="836023"/>
            <a:ext cx="2718788" cy="5183777"/>
          </a:xfrm>
        </p:spPr>
        <p:txBody>
          <a:bodyPr anchor="ctr">
            <a:normAutofit/>
          </a:bodyPr>
          <a:lstStyle/>
          <a:p>
            <a:r>
              <a:rPr lang="en-US" sz="3600">
                <a:solidFill>
                  <a:srgbClr val="FFFFFF"/>
                </a:solidFill>
              </a:rPr>
              <a:t>Modelling</a:t>
            </a:r>
          </a:p>
        </p:txBody>
      </p:sp>
      <p:sp>
        <p:nvSpPr>
          <p:cNvPr id="11" name="Rectangle 10">
            <a:extLst>
              <a:ext uri="{FF2B5EF4-FFF2-40B4-BE49-F238E27FC236}">
                <a16:creationId xmlns:a16="http://schemas.microsoft.com/office/drawing/2014/main" id="{94CD0091-17B3-49ED-ABF9-8B9642E3C9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624F2AA9-0EF8-4DCD-9582-46E459C97BD3}"/>
              </a:ext>
            </a:extLst>
          </p:cNvPr>
          <p:cNvGraphicFramePr>
            <a:graphicFrameLocks noGrp="1"/>
          </p:cNvGraphicFramePr>
          <p:nvPr>
            <p:ph idx="1"/>
            <p:extLst>
              <p:ext uri="{D42A27DB-BD31-4B8C-83A1-F6EECF244321}">
                <p14:modId xmlns:p14="http://schemas.microsoft.com/office/powerpoint/2010/main" val="2399862289"/>
              </p:ext>
            </p:extLst>
          </p:nvPr>
        </p:nvGraphicFramePr>
        <p:xfrm>
          <a:off x="4658815" y="804672"/>
          <a:ext cx="5990136" cy="52620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982346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8BC7C-65DF-4DE9-96A1-E4645D2F70A4}"/>
              </a:ext>
            </a:extLst>
          </p:cNvPr>
          <p:cNvSpPr>
            <a:spLocks noGrp="1"/>
          </p:cNvSpPr>
          <p:nvPr>
            <p:ph type="title"/>
          </p:nvPr>
        </p:nvSpPr>
        <p:spPr/>
        <p:txBody>
          <a:bodyPr/>
          <a:lstStyle/>
          <a:p>
            <a:r>
              <a:rPr lang="en-US" dirty="0"/>
              <a:t>LINEAR REGRESSION	</a:t>
            </a:r>
          </a:p>
        </p:txBody>
      </p:sp>
      <p:sp>
        <p:nvSpPr>
          <p:cNvPr id="3" name="Content Placeholder 2">
            <a:extLst>
              <a:ext uri="{FF2B5EF4-FFF2-40B4-BE49-F238E27FC236}">
                <a16:creationId xmlns:a16="http://schemas.microsoft.com/office/drawing/2014/main" id="{8F386A5B-AFD3-4149-971C-85C05BD96755}"/>
              </a:ext>
            </a:extLst>
          </p:cNvPr>
          <p:cNvSpPr>
            <a:spLocks noGrp="1"/>
          </p:cNvSpPr>
          <p:nvPr>
            <p:ph idx="1"/>
          </p:nvPr>
        </p:nvSpPr>
        <p:spPr/>
        <p:txBody>
          <a:bodyPr/>
          <a:lstStyle/>
          <a:p>
            <a:r>
              <a:rPr lang="en-US" dirty="0"/>
              <a:t>Since our target variable, the rental price, is a continuous variable, we consider this problem as a supervised regression problem instead of classification. Thus, the baseline model is the default linear regression.</a:t>
            </a:r>
          </a:p>
          <a:p>
            <a:r>
              <a:rPr lang="en-US" dirty="0"/>
              <a:t>Simple linear regression is a type of regression analysis where the number of independent variables is one and there is a linear relationship between the independent(x) and dependent(y) variable.</a:t>
            </a:r>
          </a:p>
          <a:p>
            <a:r>
              <a:rPr lang="en-US" dirty="0"/>
              <a:t>y = a_0 + a_1 * x ## Linear Equation. The motive of the linear regression algorithm is to find the best values for a_0 and a_1.</a:t>
            </a:r>
          </a:p>
          <a:p>
            <a:endParaRPr lang="en-US" dirty="0"/>
          </a:p>
          <a:p>
            <a:endParaRPr lang="en-US" dirty="0"/>
          </a:p>
        </p:txBody>
      </p:sp>
    </p:spTree>
    <p:extLst>
      <p:ext uri="{BB962C8B-B14F-4D97-AF65-F5344CB8AC3E}">
        <p14:creationId xmlns:p14="http://schemas.microsoft.com/office/powerpoint/2010/main" val="22590979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F73604-7E0E-4754-B812-1CDEC4AC8450}"/>
              </a:ext>
            </a:extLst>
          </p:cNvPr>
          <p:cNvSpPr>
            <a:spLocks noGrp="1"/>
          </p:cNvSpPr>
          <p:nvPr>
            <p:ph idx="1"/>
          </p:nvPr>
        </p:nvSpPr>
        <p:spPr>
          <a:xfrm>
            <a:off x="1025566" y="1387011"/>
            <a:ext cx="5852160" cy="4351337"/>
          </a:xfrm>
        </p:spPr>
        <p:txBody>
          <a:bodyPr>
            <a:normAutofit/>
          </a:bodyPr>
          <a:lstStyle/>
          <a:p>
            <a:r>
              <a:rPr lang="en-US" sz="1900" dirty="0"/>
              <a:t>The cost function helps us to figure out the best possible values for a_0 and a_1 which would provide the best fit line for the data points. Since we want the best values for a_0 and a_1, we convert this search problem into a minimization problem where we would like to minimize the error between the predicted value and the actual value.</a:t>
            </a:r>
          </a:p>
          <a:p>
            <a:r>
              <a:rPr lang="en-US" sz="1900" dirty="0"/>
              <a:t>However, linear regression is always too oversimplified for reality problem because it assumes the covariates and response variables to have linear relationship which may not suit our problem. To improve this, we also use another linear model , the Ridge Regression Model</a:t>
            </a:r>
          </a:p>
          <a:p>
            <a:endParaRPr lang="en-US" sz="1900" dirty="0"/>
          </a:p>
        </p:txBody>
      </p:sp>
      <p:pic>
        <p:nvPicPr>
          <p:cNvPr id="5" name="Picture 4" descr="Diagram, text, schematic&#10;&#10;Description automatically generated">
            <a:extLst>
              <a:ext uri="{FF2B5EF4-FFF2-40B4-BE49-F238E27FC236}">
                <a16:creationId xmlns:a16="http://schemas.microsoft.com/office/drawing/2014/main" id="{97396F9F-DB03-4877-912E-18C76CBF82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77726" y="2167848"/>
            <a:ext cx="4372457" cy="2284609"/>
          </a:xfrm>
          <a:prstGeom prst="rect">
            <a:avLst/>
          </a:prstGeom>
        </p:spPr>
      </p:pic>
    </p:spTree>
    <p:extLst>
      <p:ext uri="{BB962C8B-B14F-4D97-AF65-F5344CB8AC3E}">
        <p14:creationId xmlns:p14="http://schemas.microsoft.com/office/powerpoint/2010/main" val="37193854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16BBE-FA7F-479F-B4C5-178CC1D3001E}"/>
              </a:ext>
            </a:extLst>
          </p:cNvPr>
          <p:cNvSpPr>
            <a:spLocks noGrp="1"/>
          </p:cNvSpPr>
          <p:nvPr>
            <p:ph type="title"/>
          </p:nvPr>
        </p:nvSpPr>
        <p:spPr/>
        <p:txBody>
          <a:bodyPr/>
          <a:lstStyle/>
          <a:p>
            <a:r>
              <a:rPr lang="en-US" dirty="0"/>
              <a:t>RIDGE LINEAR REGRESSION</a:t>
            </a:r>
          </a:p>
        </p:txBody>
      </p:sp>
      <p:sp>
        <p:nvSpPr>
          <p:cNvPr id="3" name="Content Placeholder 2">
            <a:extLst>
              <a:ext uri="{FF2B5EF4-FFF2-40B4-BE49-F238E27FC236}">
                <a16:creationId xmlns:a16="http://schemas.microsoft.com/office/drawing/2014/main" id="{CD469178-7973-493D-8FF4-442D0B955873}"/>
              </a:ext>
            </a:extLst>
          </p:cNvPr>
          <p:cNvSpPr>
            <a:spLocks noGrp="1"/>
          </p:cNvSpPr>
          <p:nvPr>
            <p:ph idx="1"/>
          </p:nvPr>
        </p:nvSpPr>
        <p:spPr>
          <a:xfrm>
            <a:off x="1261872" y="1828800"/>
            <a:ext cx="8595360" cy="2855167"/>
          </a:xfrm>
        </p:spPr>
        <p:txBody>
          <a:bodyPr>
            <a:normAutofit fontScale="92500" lnSpcReduction="10000"/>
          </a:bodyPr>
          <a:lstStyle/>
          <a:p>
            <a:r>
              <a:rPr lang="en-US" dirty="0"/>
              <a:t>Linear regression is always too oversimplified for reality because it assumes the covariates and response variables to have linear relationship which may not suit our problem. So we use the Ridge Model.</a:t>
            </a:r>
          </a:p>
          <a:p>
            <a:r>
              <a:rPr lang="en-US" dirty="0"/>
              <a:t>The cost function is altered by adding a penalty equivalent to square of magnitude of the coefficients.</a:t>
            </a:r>
          </a:p>
          <a:p>
            <a:r>
              <a:rPr lang="en-US" dirty="0"/>
              <a:t> To find the optimal parameters and avoid overfitting, we also compare the performance of model with alphas=[0.001,0.01,0.1,1] as well as cross validation by </a:t>
            </a:r>
            <a:r>
              <a:rPr lang="en-US" dirty="0" err="1"/>
              <a:t>RidgeCV</a:t>
            </a:r>
            <a:r>
              <a:rPr lang="en-US" dirty="0"/>
              <a:t>.</a:t>
            </a:r>
          </a:p>
        </p:txBody>
      </p:sp>
      <p:pic>
        <p:nvPicPr>
          <p:cNvPr id="6" name="Picture 5">
            <a:extLst>
              <a:ext uri="{FF2B5EF4-FFF2-40B4-BE49-F238E27FC236}">
                <a16:creationId xmlns:a16="http://schemas.microsoft.com/office/drawing/2014/main" id="{9CF40705-DCD2-4F7C-97C5-052647643254}"/>
              </a:ext>
            </a:extLst>
          </p:cNvPr>
          <p:cNvPicPr>
            <a:picLocks noChangeAspect="1"/>
          </p:cNvPicPr>
          <p:nvPr/>
        </p:nvPicPr>
        <p:blipFill rotWithShape="1">
          <a:blip r:embed="rId2"/>
          <a:srcRect r="22208"/>
          <a:stretch/>
        </p:blipFill>
        <p:spPr>
          <a:xfrm>
            <a:off x="1755694" y="4775824"/>
            <a:ext cx="7780191" cy="1238250"/>
          </a:xfrm>
          <a:prstGeom prst="rect">
            <a:avLst/>
          </a:prstGeom>
        </p:spPr>
      </p:pic>
    </p:spTree>
    <p:extLst>
      <p:ext uri="{BB962C8B-B14F-4D97-AF65-F5344CB8AC3E}">
        <p14:creationId xmlns:p14="http://schemas.microsoft.com/office/powerpoint/2010/main" val="13485932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6B2E2-0F21-4018-ABD0-AD7B63686C4A}"/>
              </a:ext>
            </a:extLst>
          </p:cNvPr>
          <p:cNvSpPr>
            <a:spLocks noGrp="1"/>
          </p:cNvSpPr>
          <p:nvPr>
            <p:ph type="title"/>
          </p:nvPr>
        </p:nvSpPr>
        <p:spPr/>
        <p:txBody>
          <a:bodyPr/>
          <a:lstStyle/>
          <a:p>
            <a:r>
              <a:rPr lang="en-US" dirty="0"/>
              <a:t>RANDOM FOREST REGRESSOR</a:t>
            </a:r>
          </a:p>
        </p:txBody>
      </p:sp>
      <p:sp>
        <p:nvSpPr>
          <p:cNvPr id="3" name="Content Placeholder 2">
            <a:extLst>
              <a:ext uri="{FF2B5EF4-FFF2-40B4-BE49-F238E27FC236}">
                <a16:creationId xmlns:a16="http://schemas.microsoft.com/office/drawing/2014/main" id="{D0220D39-7BAC-4B75-804E-0A379E67B4B1}"/>
              </a:ext>
            </a:extLst>
          </p:cNvPr>
          <p:cNvSpPr>
            <a:spLocks noGrp="1"/>
          </p:cNvSpPr>
          <p:nvPr>
            <p:ph idx="1"/>
          </p:nvPr>
        </p:nvSpPr>
        <p:spPr/>
        <p:txBody>
          <a:bodyPr/>
          <a:lstStyle/>
          <a:p>
            <a:r>
              <a:rPr lang="en-US" dirty="0"/>
              <a:t>, random forests are able to capture non-linear interaction between the features and the target. </a:t>
            </a:r>
          </a:p>
          <a:p>
            <a:r>
              <a:rPr lang="en-US" dirty="0"/>
              <a:t> It runs decision trees in parallel which means there is no interaction between these trees while building the trees</a:t>
            </a:r>
          </a:p>
        </p:txBody>
      </p:sp>
    </p:spTree>
    <p:extLst>
      <p:ext uri="{BB962C8B-B14F-4D97-AF65-F5344CB8AC3E}">
        <p14:creationId xmlns:p14="http://schemas.microsoft.com/office/powerpoint/2010/main" val="13672276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26249-44BE-4D8F-9791-0F15E0C73209}"/>
              </a:ext>
            </a:extLst>
          </p:cNvPr>
          <p:cNvSpPr>
            <a:spLocks noGrp="1"/>
          </p:cNvSpPr>
          <p:nvPr>
            <p:ph type="title"/>
          </p:nvPr>
        </p:nvSpPr>
        <p:spPr/>
        <p:txBody>
          <a:bodyPr/>
          <a:lstStyle/>
          <a:p>
            <a:r>
              <a:rPr lang="en-US" dirty="0"/>
              <a:t>LINEAR SVR	</a:t>
            </a:r>
          </a:p>
        </p:txBody>
      </p:sp>
      <p:sp>
        <p:nvSpPr>
          <p:cNvPr id="3" name="Content Placeholder 2">
            <a:extLst>
              <a:ext uri="{FF2B5EF4-FFF2-40B4-BE49-F238E27FC236}">
                <a16:creationId xmlns:a16="http://schemas.microsoft.com/office/drawing/2014/main" id="{A4E25D7A-FF4A-4DDA-8802-3F55A3210AC6}"/>
              </a:ext>
            </a:extLst>
          </p:cNvPr>
          <p:cNvSpPr>
            <a:spLocks noGrp="1"/>
          </p:cNvSpPr>
          <p:nvPr>
            <p:ph idx="1"/>
          </p:nvPr>
        </p:nvSpPr>
        <p:spPr/>
        <p:txBody>
          <a:bodyPr/>
          <a:lstStyle/>
          <a:p>
            <a:r>
              <a:rPr lang="en-US" b="1" dirty="0"/>
              <a:t>Support Vector Regressor</a:t>
            </a:r>
            <a:r>
              <a:rPr lang="en-US" dirty="0"/>
              <a:t> uses the same basic idea as Support Vector Machine (SVM), a classification algorithm, but applies it to </a:t>
            </a:r>
            <a:r>
              <a:rPr lang="en-US" b="1" dirty="0"/>
              <a:t>predict</a:t>
            </a:r>
            <a:r>
              <a:rPr lang="en-US" dirty="0"/>
              <a:t> real values rather than a class.</a:t>
            </a:r>
          </a:p>
          <a:p>
            <a:r>
              <a:rPr lang="en-US" dirty="0"/>
              <a:t> </a:t>
            </a:r>
            <a:r>
              <a:rPr lang="en-US" b="1" dirty="0"/>
              <a:t>SVR</a:t>
            </a:r>
            <a:r>
              <a:rPr lang="en-US" dirty="0"/>
              <a:t> acknowledges the presence of non-linearity in the data and provides a proficient </a:t>
            </a:r>
            <a:r>
              <a:rPr lang="en-US" b="1" dirty="0"/>
              <a:t>prediction</a:t>
            </a:r>
            <a:r>
              <a:rPr lang="en-US" dirty="0"/>
              <a:t> model.</a:t>
            </a:r>
          </a:p>
          <a:p>
            <a:r>
              <a:rPr lang="en-US" dirty="0"/>
              <a:t>We use </a:t>
            </a:r>
            <a:r>
              <a:rPr lang="en-US" dirty="0" err="1"/>
              <a:t>GridSearchCV</a:t>
            </a:r>
            <a:r>
              <a:rPr lang="en-US" dirty="0"/>
              <a:t> to do model tuning to find the optimal C value that gives best prediction and cross validation with fold 5 to avoid overfitting.</a:t>
            </a:r>
          </a:p>
          <a:p>
            <a:br>
              <a:rPr lang="en-US" dirty="0"/>
            </a:br>
            <a:endParaRPr lang="en-US" dirty="0"/>
          </a:p>
        </p:txBody>
      </p:sp>
    </p:spTree>
    <p:extLst>
      <p:ext uri="{BB962C8B-B14F-4D97-AF65-F5344CB8AC3E}">
        <p14:creationId xmlns:p14="http://schemas.microsoft.com/office/powerpoint/2010/main" val="5828480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EB857-B7C8-46D5-A581-570F3E77BCC4}"/>
              </a:ext>
            </a:extLst>
          </p:cNvPr>
          <p:cNvSpPr>
            <a:spLocks noGrp="1"/>
          </p:cNvSpPr>
          <p:nvPr>
            <p:ph type="title"/>
          </p:nvPr>
        </p:nvSpPr>
        <p:spPr/>
        <p:txBody>
          <a:bodyPr/>
          <a:lstStyle/>
          <a:p>
            <a:r>
              <a:rPr lang="en-US" dirty="0"/>
              <a:t>KNN REGRESSOR	</a:t>
            </a:r>
          </a:p>
        </p:txBody>
      </p:sp>
      <p:sp>
        <p:nvSpPr>
          <p:cNvPr id="3" name="Content Placeholder 2">
            <a:extLst>
              <a:ext uri="{FF2B5EF4-FFF2-40B4-BE49-F238E27FC236}">
                <a16:creationId xmlns:a16="http://schemas.microsoft.com/office/drawing/2014/main" id="{5B273062-0A5F-4080-B62B-A4C1D59467E4}"/>
              </a:ext>
            </a:extLst>
          </p:cNvPr>
          <p:cNvSpPr>
            <a:spLocks noGrp="1"/>
          </p:cNvSpPr>
          <p:nvPr>
            <p:ph idx="1"/>
          </p:nvPr>
        </p:nvSpPr>
        <p:spPr/>
        <p:txBody>
          <a:bodyPr/>
          <a:lstStyle/>
          <a:p>
            <a:r>
              <a:rPr lang="en-US" dirty="0"/>
              <a:t>The last way to approach is by the k-nearest neighbors algorithm. It is a form of memory based learning wherein we don’t learn a function of features to estimate the target variable. </a:t>
            </a:r>
          </a:p>
          <a:p>
            <a:r>
              <a:rPr lang="en-US" dirty="0"/>
              <a:t>It searches the training data for the k nearest neighbors, as calculated by Euclidean distance function, then does the regression process based on the value of these k neighbors. </a:t>
            </a:r>
          </a:p>
          <a:p>
            <a:r>
              <a:rPr lang="en-US" dirty="0"/>
              <a:t>To find the optimal value of k, we compared the performance of </a:t>
            </a:r>
            <a:r>
              <a:rPr lang="en-US" dirty="0" err="1"/>
              <a:t>knn</a:t>
            </a:r>
            <a:r>
              <a:rPr lang="en-US" dirty="0"/>
              <a:t> models with k in the range of (5,25).</a:t>
            </a:r>
          </a:p>
        </p:txBody>
      </p:sp>
    </p:spTree>
    <p:extLst>
      <p:ext uri="{BB962C8B-B14F-4D97-AF65-F5344CB8AC3E}">
        <p14:creationId xmlns:p14="http://schemas.microsoft.com/office/powerpoint/2010/main" val="11084722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D8FA2-2A3E-417B-8618-2E9DB9D836C4}"/>
              </a:ext>
            </a:extLst>
          </p:cNvPr>
          <p:cNvSpPr>
            <a:spLocks noGrp="1"/>
          </p:cNvSpPr>
          <p:nvPr>
            <p:ph type="title"/>
          </p:nvPr>
        </p:nvSpPr>
        <p:spPr/>
        <p:txBody>
          <a:bodyPr/>
          <a:lstStyle/>
          <a:p>
            <a:r>
              <a:rPr lang="en-US" dirty="0"/>
              <a:t>EVALUATION METRICS	</a:t>
            </a:r>
          </a:p>
        </p:txBody>
      </p:sp>
      <p:sp>
        <p:nvSpPr>
          <p:cNvPr id="3" name="Content Placeholder 2">
            <a:extLst>
              <a:ext uri="{FF2B5EF4-FFF2-40B4-BE49-F238E27FC236}">
                <a16:creationId xmlns:a16="http://schemas.microsoft.com/office/drawing/2014/main" id="{0A04B2D4-441C-4F33-89FA-5A56050555AF}"/>
              </a:ext>
            </a:extLst>
          </p:cNvPr>
          <p:cNvSpPr>
            <a:spLocks noGrp="1"/>
          </p:cNvSpPr>
          <p:nvPr>
            <p:ph idx="1"/>
          </p:nvPr>
        </p:nvSpPr>
        <p:spPr>
          <a:xfrm>
            <a:off x="1261872" y="1828801"/>
            <a:ext cx="8595360" cy="2192694"/>
          </a:xfrm>
        </p:spPr>
        <p:txBody>
          <a:bodyPr/>
          <a:lstStyle/>
          <a:p>
            <a:r>
              <a:rPr lang="en-US" dirty="0"/>
              <a:t>RMSE: It is a quadratic scoring rule that measures the average magnitude of the error. It is the square root of the squared differences between prediction and actual variable </a:t>
            </a:r>
          </a:p>
          <a:p>
            <a:r>
              <a:rPr lang="en-US" dirty="0"/>
              <a:t>MAE: It measures the average magnitude of the errors without considering their direction. It is the average over the test sample of the absolute differences between prediction and actual observations</a:t>
            </a:r>
          </a:p>
          <a:p>
            <a:endParaRPr lang="en-US" dirty="0"/>
          </a:p>
        </p:txBody>
      </p:sp>
      <p:pic>
        <p:nvPicPr>
          <p:cNvPr id="5" name="Picture 4">
            <a:extLst>
              <a:ext uri="{FF2B5EF4-FFF2-40B4-BE49-F238E27FC236}">
                <a16:creationId xmlns:a16="http://schemas.microsoft.com/office/drawing/2014/main" id="{8D09FD61-8280-4B9A-8A6F-9982C3350390}"/>
              </a:ext>
            </a:extLst>
          </p:cNvPr>
          <p:cNvPicPr>
            <a:picLocks noChangeAspect="1"/>
          </p:cNvPicPr>
          <p:nvPr/>
        </p:nvPicPr>
        <p:blipFill>
          <a:blip r:embed="rId2"/>
          <a:stretch>
            <a:fillRect/>
          </a:stretch>
        </p:blipFill>
        <p:spPr>
          <a:xfrm>
            <a:off x="1599519" y="4595910"/>
            <a:ext cx="3114675" cy="857250"/>
          </a:xfrm>
          <a:prstGeom prst="rect">
            <a:avLst/>
          </a:prstGeom>
        </p:spPr>
      </p:pic>
      <p:pic>
        <p:nvPicPr>
          <p:cNvPr id="6" name="Picture 5">
            <a:extLst>
              <a:ext uri="{FF2B5EF4-FFF2-40B4-BE49-F238E27FC236}">
                <a16:creationId xmlns:a16="http://schemas.microsoft.com/office/drawing/2014/main" id="{FB652E6A-3753-4321-BE3A-C55EBF8A0DAF}"/>
              </a:ext>
            </a:extLst>
          </p:cNvPr>
          <p:cNvPicPr>
            <a:picLocks noChangeAspect="1"/>
          </p:cNvPicPr>
          <p:nvPr/>
        </p:nvPicPr>
        <p:blipFill>
          <a:blip r:embed="rId3"/>
          <a:stretch>
            <a:fillRect/>
          </a:stretch>
        </p:blipFill>
        <p:spPr>
          <a:xfrm>
            <a:off x="5977620" y="4563253"/>
            <a:ext cx="3000375" cy="857250"/>
          </a:xfrm>
          <a:prstGeom prst="rect">
            <a:avLst/>
          </a:prstGeom>
        </p:spPr>
      </p:pic>
    </p:spTree>
    <p:extLst>
      <p:ext uri="{BB962C8B-B14F-4D97-AF65-F5344CB8AC3E}">
        <p14:creationId xmlns:p14="http://schemas.microsoft.com/office/powerpoint/2010/main" val="4165155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EC6AF-4743-46C4-863E-7156E1D1E773}"/>
              </a:ext>
            </a:extLst>
          </p:cNvPr>
          <p:cNvSpPr>
            <a:spLocks noGrp="1"/>
          </p:cNvSpPr>
          <p:nvPr>
            <p:ph type="title"/>
          </p:nvPr>
        </p:nvSpPr>
        <p:spPr>
          <a:xfrm>
            <a:off x="1261872" y="262393"/>
            <a:ext cx="9692640" cy="1428929"/>
          </a:xfrm>
        </p:spPr>
        <p:txBody>
          <a:bodyPr>
            <a:normAutofit/>
          </a:bodyPr>
          <a:lstStyle/>
          <a:p>
            <a:r>
              <a:rPr lang="en-US" dirty="0"/>
              <a:t>ABOUT THE DATA	</a:t>
            </a:r>
          </a:p>
        </p:txBody>
      </p:sp>
      <p:sp>
        <p:nvSpPr>
          <p:cNvPr id="3" name="Content Placeholder 2">
            <a:extLst>
              <a:ext uri="{FF2B5EF4-FFF2-40B4-BE49-F238E27FC236}">
                <a16:creationId xmlns:a16="http://schemas.microsoft.com/office/drawing/2014/main" id="{337F9DE0-0A27-4B7D-B036-A8E17A724A75}"/>
              </a:ext>
            </a:extLst>
          </p:cNvPr>
          <p:cNvSpPr>
            <a:spLocks noGrp="1"/>
          </p:cNvSpPr>
          <p:nvPr>
            <p:ph idx="1"/>
          </p:nvPr>
        </p:nvSpPr>
        <p:spPr>
          <a:xfrm>
            <a:off x="1005018" y="2506663"/>
            <a:ext cx="5852160" cy="4351337"/>
          </a:xfrm>
        </p:spPr>
        <p:txBody>
          <a:bodyPr>
            <a:normAutofit/>
          </a:bodyPr>
          <a:lstStyle/>
          <a:p>
            <a:r>
              <a:rPr lang="en-US" dirty="0"/>
              <a:t>The data describes the listing activity and metrics in NYC, NY for 2019</a:t>
            </a:r>
          </a:p>
          <a:p>
            <a:r>
              <a:rPr lang="en-US" dirty="0"/>
              <a:t>It consists of 50k Airbnb listings</a:t>
            </a:r>
          </a:p>
          <a:p>
            <a:r>
              <a:rPr lang="en-US" dirty="0"/>
              <a:t>The data has 16 columns</a:t>
            </a:r>
          </a:p>
          <a:p>
            <a:r>
              <a:rPr lang="en-US" dirty="0"/>
              <a:t>The data types include int46, </a:t>
            </a:r>
          </a:p>
          <a:p>
            <a:pPr marL="0" indent="0">
              <a:buNone/>
            </a:pPr>
            <a:r>
              <a:rPr lang="en-US" dirty="0"/>
              <a:t>    object, and float64.</a:t>
            </a:r>
            <a:br>
              <a:rPr lang="en-US" dirty="0"/>
            </a:br>
            <a:endParaRPr lang="en-US" dirty="0"/>
          </a:p>
          <a:p>
            <a:endParaRPr lang="en-US" dirty="0"/>
          </a:p>
        </p:txBody>
      </p:sp>
      <p:pic>
        <p:nvPicPr>
          <p:cNvPr id="5" name="Picture 4">
            <a:extLst>
              <a:ext uri="{FF2B5EF4-FFF2-40B4-BE49-F238E27FC236}">
                <a16:creationId xmlns:a16="http://schemas.microsoft.com/office/drawing/2014/main" id="{90085300-354B-4744-91C4-4C40C5E865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98664" y="2336654"/>
            <a:ext cx="3304622" cy="2833713"/>
          </a:xfrm>
          <a:prstGeom prst="rect">
            <a:avLst/>
          </a:prstGeom>
        </p:spPr>
      </p:pic>
    </p:spTree>
    <p:extLst>
      <p:ext uri="{BB962C8B-B14F-4D97-AF65-F5344CB8AC3E}">
        <p14:creationId xmlns:p14="http://schemas.microsoft.com/office/powerpoint/2010/main" val="31316743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hade val="98000"/>
                <a:satMod val="130000"/>
                <a:lumMod val="102000"/>
              </a:schemeClr>
            </a:gs>
            <a:gs pos="100000">
              <a:schemeClr val="bg1">
                <a:tint val="98000"/>
                <a:shade val="78000"/>
                <a:satMod val="140000"/>
              </a:schemeClr>
            </a:gs>
          </a:gsLst>
          <a:path path="circle">
            <a:fillToRect l="100000" t="100000" r="100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DB0431E-0B04-44A1-9C51-531E28D18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1FD4D12-0C0A-49EC-89A4-6EFA8BF95A92}"/>
              </a:ext>
            </a:extLst>
          </p:cNvPr>
          <p:cNvSpPr>
            <a:spLocks noGrp="1"/>
          </p:cNvSpPr>
          <p:nvPr>
            <p:ph idx="1"/>
          </p:nvPr>
        </p:nvSpPr>
        <p:spPr>
          <a:xfrm>
            <a:off x="783772" y="419878"/>
            <a:ext cx="9054799" cy="3526971"/>
          </a:xfrm>
        </p:spPr>
        <p:txBody>
          <a:bodyPr>
            <a:normAutofit/>
          </a:bodyPr>
          <a:lstStyle/>
          <a:p>
            <a:r>
              <a:rPr lang="en-US" dirty="0"/>
              <a:t>R^2: R-squared is a statistical measure of how close the data are to the fitted regression line.</a:t>
            </a:r>
          </a:p>
          <a:p>
            <a:pPr fontAlgn="base"/>
            <a:r>
              <a:rPr lang="en-US" dirty="0"/>
              <a:t>R-squared = Explained variation / Total variation</a:t>
            </a:r>
          </a:p>
          <a:p>
            <a:pPr fontAlgn="base"/>
            <a:r>
              <a:rPr lang="en-US" dirty="0"/>
              <a:t>R-squared is always between 0 and 100%:</a:t>
            </a:r>
          </a:p>
          <a:p>
            <a:pPr fontAlgn="base"/>
            <a:r>
              <a:rPr lang="en-US" dirty="0"/>
              <a:t>0% indicates that the model explains none of the variability of the response data around its mean.</a:t>
            </a:r>
          </a:p>
          <a:p>
            <a:pPr fontAlgn="base"/>
            <a:r>
              <a:rPr lang="en-US" dirty="0"/>
              <a:t>100% indicates that the model explains all the variability of the response data around its mean.</a:t>
            </a:r>
          </a:p>
          <a:p>
            <a:endParaRPr lang="en-US" dirty="0"/>
          </a:p>
        </p:txBody>
      </p:sp>
      <p:sp>
        <p:nvSpPr>
          <p:cNvPr id="10" name="Rectangle 9">
            <a:extLst>
              <a:ext uri="{FF2B5EF4-FFF2-40B4-BE49-F238E27FC236}">
                <a16:creationId xmlns:a16="http://schemas.microsoft.com/office/drawing/2014/main" id="{6B424749-EEE0-49C9-9ABF-97B171A3E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87125" y="0"/>
            <a:ext cx="914400" cy="6858000"/>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781790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49271-1634-40DC-85EB-5CF415773C4C}"/>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4E1D464F-BBB8-46BF-8B88-7AB3797594D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5933047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DB017-8D74-47CD-8610-790BC566F9CE}"/>
              </a:ext>
            </a:extLst>
          </p:cNvPr>
          <p:cNvSpPr>
            <a:spLocks noGrp="1"/>
          </p:cNvSpPr>
          <p:nvPr>
            <p:ph type="title"/>
          </p:nvPr>
        </p:nvSpPr>
        <p:spPr>
          <a:xfrm>
            <a:off x="1261872" y="262393"/>
            <a:ext cx="9692640" cy="1428929"/>
          </a:xfrm>
        </p:spPr>
        <p:txBody>
          <a:bodyPr>
            <a:normAutofit/>
          </a:bodyPr>
          <a:lstStyle/>
          <a:p>
            <a:r>
              <a:rPr lang="en-US" dirty="0"/>
              <a:t>ALL ABOUT EDA!</a:t>
            </a:r>
          </a:p>
        </p:txBody>
      </p:sp>
      <p:sp>
        <p:nvSpPr>
          <p:cNvPr id="7" name="Content Placeholder 2">
            <a:extLst>
              <a:ext uri="{FF2B5EF4-FFF2-40B4-BE49-F238E27FC236}">
                <a16:creationId xmlns:a16="http://schemas.microsoft.com/office/drawing/2014/main" id="{4F73E3FE-BC99-460A-B642-F08920D1377C}"/>
              </a:ext>
            </a:extLst>
          </p:cNvPr>
          <p:cNvSpPr>
            <a:spLocks noGrp="1"/>
          </p:cNvSpPr>
          <p:nvPr>
            <p:ph idx="1"/>
          </p:nvPr>
        </p:nvSpPr>
        <p:spPr>
          <a:xfrm>
            <a:off x="1261872" y="1828800"/>
            <a:ext cx="5852160" cy="4351337"/>
          </a:xfrm>
        </p:spPr>
        <p:txBody>
          <a:bodyPr>
            <a:normAutofit/>
          </a:bodyPr>
          <a:lstStyle/>
          <a:p>
            <a:r>
              <a:rPr lang="en-US"/>
              <a:t>Exploratory Data Analysis is understanding the data sets by summarizing their main characteristics often plotting them visually. This step is very important especially when we arrive at modeling the data in order to apply Machine learning</a:t>
            </a:r>
          </a:p>
          <a:p>
            <a:r>
              <a:rPr lang="en-US"/>
              <a:t>Steps involved in EDA include:</a:t>
            </a:r>
          </a:p>
          <a:p>
            <a:pPr lvl="1"/>
            <a:r>
              <a:rPr lang="en-US"/>
              <a:t>Handling missing data</a:t>
            </a:r>
          </a:p>
          <a:p>
            <a:pPr lvl="1"/>
            <a:r>
              <a:rPr lang="en-US"/>
              <a:t>Understanding data types</a:t>
            </a:r>
          </a:p>
          <a:p>
            <a:pPr lvl="1"/>
            <a:r>
              <a:rPr lang="en-US"/>
              <a:t>Visualizing distribution of various columns</a:t>
            </a:r>
          </a:p>
          <a:p>
            <a:pPr lvl="1"/>
            <a:r>
              <a:rPr lang="en-US"/>
              <a:t>Checking for correlations and collinearity</a:t>
            </a:r>
          </a:p>
          <a:p>
            <a:pPr lvl="1"/>
            <a:r>
              <a:rPr lang="en-US"/>
              <a:t>Encoding categorical features and much more…</a:t>
            </a:r>
          </a:p>
          <a:p>
            <a:pPr lvl="1"/>
            <a:endParaRPr lang="en-US"/>
          </a:p>
        </p:txBody>
      </p:sp>
      <p:pic>
        <p:nvPicPr>
          <p:cNvPr id="14" name="Graphic 13" descr="Database">
            <a:extLst>
              <a:ext uri="{FF2B5EF4-FFF2-40B4-BE49-F238E27FC236}">
                <a16:creationId xmlns:a16="http://schemas.microsoft.com/office/drawing/2014/main" id="{DB9B1720-209E-4AA0-9818-55D4E36254A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98664" y="2101200"/>
            <a:ext cx="3304622" cy="3304622"/>
          </a:xfrm>
          <a:prstGeom prst="rect">
            <a:avLst/>
          </a:prstGeom>
        </p:spPr>
      </p:pic>
    </p:spTree>
    <p:extLst>
      <p:ext uri="{BB962C8B-B14F-4D97-AF65-F5344CB8AC3E}">
        <p14:creationId xmlns:p14="http://schemas.microsoft.com/office/powerpoint/2010/main" val="5349519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D067974-A2D5-4094-AE1A-B074EF5579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2209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336034-17C7-43D0-85B6-03E10963D58A}"/>
              </a:ext>
            </a:extLst>
          </p:cNvPr>
          <p:cNvSpPr>
            <a:spLocks noGrp="1"/>
          </p:cNvSpPr>
          <p:nvPr>
            <p:ph type="title"/>
          </p:nvPr>
        </p:nvSpPr>
        <p:spPr>
          <a:xfrm>
            <a:off x="1261871" y="262393"/>
            <a:ext cx="9993849" cy="1428929"/>
          </a:xfrm>
        </p:spPr>
        <p:txBody>
          <a:bodyPr>
            <a:normAutofit/>
          </a:bodyPr>
          <a:lstStyle/>
          <a:p>
            <a:r>
              <a:rPr lang="en-US" dirty="0"/>
              <a:t>Handling missing data</a:t>
            </a:r>
          </a:p>
        </p:txBody>
      </p:sp>
      <p:sp>
        <p:nvSpPr>
          <p:cNvPr id="11" name="Rectangle 10">
            <a:extLst>
              <a:ext uri="{FF2B5EF4-FFF2-40B4-BE49-F238E27FC236}">
                <a16:creationId xmlns:a16="http://schemas.microsoft.com/office/drawing/2014/main" id="{A37E2960-9786-458F-8BF0-9E3E9B4EC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8389C381-7B57-4038-B6C5-029EB611001A}"/>
              </a:ext>
            </a:extLst>
          </p:cNvPr>
          <p:cNvGraphicFramePr>
            <a:graphicFrameLocks noGrp="1"/>
          </p:cNvGraphicFramePr>
          <p:nvPr>
            <p:ph idx="1"/>
            <p:extLst>
              <p:ext uri="{D42A27DB-BD31-4B8C-83A1-F6EECF244321}">
                <p14:modId xmlns:p14="http://schemas.microsoft.com/office/powerpoint/2010/main" val="2926293432"/>
              </p:ext>
            </p:extLst>
          </p:nvPr>
        </p:nvGraphicFramePr>
        <p:xfrm>
          <a:off x="1262063" y="2013055"/>
          <a:ext cx="9993657" cy="42014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400929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B97B5-56A1-4EE5-A901-C8A28086E832}"/>
              </a:ext>
            </a:extLst>
          </p:cNvPr>
          <p:cNvSpPr>
            <a:spLocks noGrp="1"/>
          </p:cNvSpPr>
          <p:nvPr>
            <p:ph type="title"/>
          </p:nvPr>
        </p:nvSpPr>
        <p:spPr>
          <a:xfrm>
            <a:off x="1261872" y="262393"/>
            <a:ext cx="9692640" cy="1428929"/>
          </a:xfrm>
        </p:spPr>
        <p:txBody>
          <a:bodyPr>
            <a:normAutofit/>
          </a:bodyPr>
          <a:lstStyle/>
          <a:p>
            <a:r>
              <a:rPr lang="en-US" dirty="0"/>
              <a:t>Skewed Distributions		</a:t>
            </a:r>
          </a:p>
        </p:txBody>
      </p:sp>
      <p:sp>
        <p:nvSpPr>
          <p:cNvPr id="3" name="Content Placeholder 2">
            <a:extLst>
              <a:ext uri="{FF2B5EF4-FFF2-40B4-BE49-F238E27FC236}">
                <a16:creationId xmlns:a16="http://schemas.microsoft.com/office/drawing/2014/main" id="{94553F26-50ED-4EE1-A019-39B8D2A9226C}"/>
              </a:ext>
            </a:extLst>
          </p:cNvPr>
          <p:cNvSpPr>
            <a:spLocks noGrp="1"/>
          </p:cNvSpPr>
          <p:nvPr>
            <p:ph idx="1"/>
          </p:nvPr>
        </p:nvSpPr>
        <p:spPr>
          <a:xfrm>
            <a:off x="1261872" y="1828800"/>
            <a:ext cx="5852160" cy="4351337"/>
          </a:xfrm>
        </p:spPr>
        <p:txBody>
          <a:bodyPr>
            <a:normAutofit/>
          </a:bodyPr>
          <a:lstStyle/>
          <a:p>
            <a:r>
              <a:rPr lang="en-US" dirty="0"/>
              <a:t>We notice from our data that the ‘price’ and ‘minimum number of nights’ is highly skewed. Skewness means that the data is not symmetrically distributed. Skewed data can mess up the power of your predictive model if you don’t address it correctly.</a:t>
            </a:r>
          </a:p>
          <a:p>
            <a:r>
              <a:rPr lang="en-US" dirty="0"/>
              <a:t>“Linear Models love normally distributed data”, hence we perform log transformation on these features to make it easy for machine learning algorithms implemented ahead.</a:t>
            </a:r>
          </a:p>
        </p:txBody>
      </p:sp>
      <p:pic>
        <p:nvPicPr>
          <p:cNvPr id="8" name="Picture 7">
            <a:extLst>
              <a:ext uri="{FF2B5EF4-FFF2-40B4-BE49-F238E27FC236}">
                <a16:creationId xmlns:a16="http://schemas.microsoft.com/office/drawing/2014/main" id="{E4533179-68EA-4633-8109-732B486995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19719" y="1956963"/>
            <a:ext cx="3309242" cy="2944073"/>
          </a:xfrm>
          <a:prstGeom prst="rect">
            <a:avLst/>
          </a:prstGeom>
        </p:spPr>
      </p:pic>
    </p:spTree>
    <p:extLst>
      <p:ext uri="{BB962C8B-B14F-4D97-AF65-F5344CB8AC3E}">
        <p14:creationId xmlns:p14="http://schemas.microsoft.com/office/powerpoint/2010/main" val="13699269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04588-BB09-4345-975A-96F5DB21E126}"/>
              </a:ext>
            </a:extLst>
          </p:cNvPr>
          <p:cNvSpPr>
            <a:spLocks noGrp="1"/>
          </p:cNvSpPr>
          <p:nvPr>
            <p:ph type="title"/>
          </p:nvPr>
        </p:nvSpPr>
        <p:spPr/>
        <p:txBody>
          <a:bodyPr/>
          <a:lstStyle/>
          <a:p>
            <a:r>
              <a:rPr lang="en-US" dirty="0"/>
              <a:t>Skewness and log transformation</a:t>
            </a:r>
          </a:p>
        </p:txBody>
      </p:sp>
      <p:pic>
        <p:nvPicPr>
          <p:cNvPr id="4" name="Picture 3">
            <a:extLst>
              <a:ext uri="{FF2B5EF4-FFF2-40B4-BE49-F238E27FC236}">
                <a16:creationId xmlns:a16="http://schemas.microsoft.com/office/drawing/2014/main" id="{7AE0047F-AD0C-4ED2-A812-66A877FE7C76}"/>
              </a:ext>
            </a:extLst>
          </p:cNvPr>
          <p:cNvPicPr>
            <a:picLocks noChangeAspect="1"/>
          </p:cNvPicPr>
          <p:nvPr/>
        </p:nvPicPr>
        <p:blipFill rotWithShape="1">
          <a:blip r:embed="rId2"/>
          <a:srcRect t="2773" r="-130"/>
          <a:stretch/>
        </p:blipFill>
        <p:spPr>
          <a:xfrm>
            <a:off x="1255316" y="2208944"/>
            <a:ext cx="9699196" cy="4142834"/>
          </a:xfrm>
          <a:prstGeom prst="rect">
            <a:avLst/>
          </a:prstGeom>
        </p:spPr>
      </p:pic>
    </p:spTree>
    <p:extLst>
      <p:ext uri="{BB962C8B-B14F-4D97-AF65-F5344CB8AC3E}">
        <p14:creationId xmlns:p14="http://schemas.microsoft.com/office/powerpoint/2010/main" val="14996096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41494DA-4309-4A6E-AE80-DC6B7EE9F472}"/>
              </a:ext>
            </a:extLst>
          </p:cNvPr>
          <p:cNvSpPr>
            <a:spLocks noGrp="1"/>
          </p:cNvSpPr>
          <p:nvPr>
            <p:ph type="title"/>
          </p:nvPr>
        </p:nvSpPr>
        <p:spPr/>
        <p:txBody>
          <a:bodyPr/>
          <a:lstStyle/>
          <a:p>
            <a:r>
              <a:rPr lang="en-US" dirty="0"/>
              <a:t>Neighborhood Analysis</a:t>
            </a:r>
          </a:p>
        </p:txBody>
      </p:sp>
      <p:pic>
        <p:nvPicPr>
          <p:cNvPr id="6" name="Picture 5" descr="Chart, bar chart&#10;&#10;Description automatically generated">
            <a:extLst>
              <a:ext uri="{FF2B5EF4-FFF2-40B4-BE49-F238E27FC236}">
                <a16:creationId xmlns:a16="http://schemas.microsoft.com/office/drawing/2014/main" id="{75594D1F-8B1C-4728-8D3D-F939DFB495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4688" y="2723154"/>
            <a:ext cx="8061261" cy="3779994"/>
          </a:xfrm>
          <a:prstGeom prst="rect">
            <a:avLst/>
          </a:prstGeom>
        </p:spPr>
      </p:pic>
      <p:sp>
        <p:nvSpPr>
          <p:cNvPr id="7" name="TextBox 6">
            <a:extLst>
              <a:ext uri="{FF2B5EF4-FFF2-40B4-BE49-F238E27FC236}">
                <a16:creationId xmlns:a16="http://schemas.microsoft.com/office/drawing/2014/main" id="{1CC410A5-FC8D-44AD-813B-BD0B47A54700}"/>
              </a:ext>
            </a:extLst>
          </p:cNvPr>
          <p:cNvSpPr txBox="1"/>
          <p:nvPr/>
        </p:nvSpPr>
        <p:spPr>
          <a:xfrm>
            <a:off x="1366462" y="1690687"/>
            <a:ext cx="10541285" cy="707886"/>
          </a:xfrm>
          <a:prstGeom prst="rect">
            <a:avLst/>
          </a:prstGeom>
          <a:noFill/>
        </p:spPr>
        <p:txBody>
          <a:bodyPr wrap="square" rtlCol="0">
            <a:spAutoFit/>
          </a:bodyPr>
          <a:lstStyle/>
          <a:p>
            <a:r>
              <a:rPr lang="en-US" sz="2000" dirty="0"/>
              <a:t>Building a categorical plot, we can see the count of Airbnb properties in various neighborhoods of NYC.</a:t>
            </a:r>
          </a:p>
        </p:txBody>
      </p:sp>
    </p:spTree>
    <p:extLst>
      <p:ext uri="{BB962C8B-B14F-4D97-AF65-F5344CB8AC3E}">
        <p14:creationId xmlns:p14="http://schemas.microsoft.com/office/powerpoint/2010/main" val="16973438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hade val="98000"/>
                <a:satMod val="130000"/>
                <a:lumMod val="102000"/>
              </a:schemeClr>
            </a:gs>
            <a:gs pos="100000">
              <a:schemeClr val="bg1">
                <a:tint val="98000"/>
                <a:shade val="78000"/>
                <a:satMod val="140000"/>
              </a:schemeClr>
            </a:gs>
          </a:gsLst>
          <a:path path="circle">
            <a:fillToRect l="100000" t="100000" r="100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DB0431E-0B04-44A1-9C51-531E28D18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BF9042-1040-4821-80E4-0810324B61A4}"/>
              </a:ext>
            </a:extLst>
          </p:cNvPr>
          <p:cNvSpPr>
            <a:spLocks noGrp="1"/>
          </p:cNvSpPr>
          <p:nvPr>
            <p:ph type="title"/>
          </p:nvPr>
        </p:nvSpPr>
        <p:spPr>
          <a:xfrm>
            <a:off x="1261872" y="262393"/>
            <a:ext cx="9692640" cy="1428929"/>
          </a:xfrm>
        </p:spPr>
        <p:txBody>
          <a:bodyPr>
            <a:normAutofit/>
          </a:bodyPr>
          <a:lstStyle/>
          <a:p>
            <a:r>
              <a:rPr lang="en-US" dirty="0"/>
              <a:t>Conclusion from the plot</a:t>
            </a:r>
          </a:p>
        </p:txBody>
      </p:sp>
      <p:sp>
        <p:nvSpPr>
          <p:cNvPr id="4" name="Content Placeholder 2">
            <a:extLst>
              <a:ext uri="{FF2B5EF4-FFF2-40B4-BE49-F238E27FC236}">
                <a16:creationId xmlns:a16="http://schemas.microsoft.com/office/drawing/2014/main" id="{16F545B1-2F42-4501-B682-1E87942C6B81}"/>
              </a:ext>
            </a:extLst>
          </p:cNvPr>
          <p:cNvSpPr>
            <a:spLocks noGrp="1"/>
          </p:cNvSpPr>
          <p:nvPr>
            <p:ph idx="1"/>
          </p:nvPr>
        </p:nvSpPr>
        <p:spPr>
          <a:xfrm>
            <a:off x="1261871" y="2244270"/>
            <a:ext cx="9692640" cy="4351337"/>
          </a:xfrm>
        </p:spPr>
        <p:txBody>
          <a:bodyPr>
            <a:normAutofit/>
          </a:bodyPr>
          <a:lstStyle/>
          <a:p>
            <a:r>
              <a:rPr lang="en-US" dirty="0"/>
              <a:t>I notice that Statten Island and the Bronx are highly underrepresented in this dataset. For Statten Island, the reason is that the population of the island is small. However, this cannot be the case for Bronx which has a population comparable (~ 1.4mln) to Manhattan (~ 1.6mln) or for  Brooklyn /Queens with their populations of ~2.5mln and ~2.4mln, respectively. </a:t>
            </a:r>
          </a:p>
          <a:p>
            <a:r>
              <a:rPr lang="en-US" dirty="0"/>
              <a:t>This makes sense: Queens, Bronx  and, to a fair extent Brooklyn, are residential neighborhoods unlike Manhattan which is a business center as well as a tourist destination.</a:t>
            </a:r>
          </a:p>
          <a:p>
            <a:endParaRPr lang="en-US" dirty="0"/>
          </a:p>
        </p:txBody>
      </p:sp>
      <p:sp>
        <p:nvSpPr>
          <p:cNvPr id="11" name="Rectangle 10">
            <a:extLst>
              <a:ext uri="{FF2B5EF4-FFF2-40B4-BE49-F238E27FC236}">
                <a16:creationId xmlns:a16="http://schemas.microsoft.com/office/drawing/2014/main" id="{6B424749-EEE0-49C9-9ABF-97B171A3E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87125" y="0"/>
            <a:ext cx="914400" cy="6858000"/>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592940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hade val="98000"/>
                <a:satMod val="130000"/>
                <a:lumMod val="102000"/>
              </a:schemeClr>
            </a:gs>
            <a:gs pos="100000">
              <a:schemeClr val="bg1">
                <a:tint val="98000"/>
                <a:shade val="78000"/>
                <a:satMod val="140000"/>
              </a:schemeClr>
            </a:gs>
          </a:gsLst>
          <a:path path="circle">
            <a:fillToRect l="100000" t="100000" r="100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DB0431E-0B04-44A1-9C51-531E28D18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9E8CDD-DDFE-4FEF-8753-3D3828992259}"/>
              </a:ext>
            </a:extLst>
          </p:cNvPr>
          <p:cNvSpPr>
            <a:spLocks noGrp="1"/>
          </p:cNvSpPr>
          <p:nvPr>
            <p:ph type="title"/>
          </p:nvPr>
        </p:nvSpPr>
        <p:spPr>
          <a:xfrm>
            <a:off x="1261872" y="262393"/>
            <a:ext cx="9692640" cy="1428929"/>
          </a:xfrm>
        </p:spPr>
        <p:txBody>
          <a:bodyPr>
            <a:normAutofit/>
          </a:bodyPr>
          <a:lstStyle/>
          <a:p>
            <a:r>
              <a:rPr lang="en-US" dirty="0"/>
              <a:t>Other Conclusions		</a:t>
            </a:r>
          </a:p>
        </p:txBody>
      </p:sp>
      <p:sp>
        <p:nvSpPr>
          <p:cNvPr id="3" name="Content Placeholder 2">
            <a:extLst>
              <a:ext uri="{FF2B5EF4-FFF2-40B4-BE49-F238E27FC236}">
                <a16:creationId xmlns:a16="http://schemas.microsoft.com/office/drawing/2014/main" id="{2D54FDE1-A849-441F-AEE4-814E3C3B4B4B}"/>
              </a:ext>
            </a:extLst>
          </p:cNvPr>
          <p:cNvSpPr>
            <a:spLocks noGrp="1"/>
          </p:cNvSpPr>
          <p:nvPr>
            <p:ph idx="1"/>
          </p:nvPr>
        </p:nvSpPr>
        <p:spPr>
          <a:xfrm>
            <a:off x="1261872" y="1828800"/>
            <a:ext cx="8595360" cy="4351337"/>
          </a:xfrm>
        </p:spPr>
        <p:txBody>
          <a:bodyPr>
            <a:normAutofit/>
          </a:bodyPr>
          <a:lstStyle/>
          <a:p>
            <a:r>
              <a:rPr lang="en-US" dirty="0"/>
              <a:t>Room Type: Maximum </a:t>
            </a:r>
            <a:r>
              <a:rPr lang="en-US" dirty="0" err="1"/>
              <a:t>Airbnbs</a:t>
            </a:r>
            <a:r>
              <a:rPr lang="en-US" dirty="0"/>
              <a:t> are of apartment type, followed by private rooms and shared rooms with least count.</a:t>
            </a:r>
          </a:p>
          <a:p>
            <a:r>
              <a:rPr lang="en-US" dirty="0"/>
              <a:t>The ‘minimum nights’ feature is also skewed, hence performed log transformation.</a:t>
            </a:r>
          </a:p>
          <a:p>
            <a:r>
              <a:rPr lang="en-US" dirty="0"/>
              <a:t>The density plots of latitude and longitude were visualized to understand the density distribution of Airbnb properties</a:t>
            </a:r>
          </a:p>
          <a:p>
            <a:r>
              <a:rPr lang="en-US" dirty="0"/>
              <a:t>The distribution of the number of reviews per month is highly skewed however way we cut it. This is because there is a large weight on smaller number of reviews: there are a lot of properties which only get a few reviews and a rather fat tail of properties which get a lot of reviews. </a:t>
            </a:r>
          </a:p>
          <a:p>
            <a:pPr marL="0" indent="0">
              <a:buNone/>
            </a:pPr>
            <a:endParaRPr lang="en-US" dirty="0"/>
          </a:p>
        </p:txBody>
      </p:sp>
      <p:sp>
        <p:nvSpPr>
          <p:cNvPr id="10" name="Rectangle 9">
            <a:extLst>
              <a:ext uri="{FF2B5EF4-FFF2-40B4-BE49-F238E27FC236}">
                <a16:creationId xmlns:a16="http://schemas.microsoft.com/office/drawing/2014/main" id="{6B424749-EEE0-49C9-9ABF-97B171A3E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87125" y="0"/>
            <a:ext cx="914400" cy="6858000"/>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13957314"/>
      </p:ext>
    </p:extLst>
  </p:cSld>
  <p:clrMapOvr>
    <a:masterClrMapping/>
  </p:clrMapOvr>
</p:sld>
</file>

<file path=ppt/theme/theme1.xml><?xml version="1.0" encoding="utf-8"?>
<a:theme xmlns:a="http://schemas.openxmlformats.org/drawingml/2006/main" name="View">
  <a:themeElements>
    <a:clrScheme name="View">
      <a:dk1>
        <a:sysClr val="windowText" lastClr="000000"/>
      </a:dk1>
      <a:lt1>
        <a:sysClr val="window" lastClr="FFFFFF"/>
      </a:lt1>
      <a:dk2>
        <a:srgbClr val="666666"/>
      </a:dk2>
      <a:lt2>
        <a:srgbClr val="D2D2D2"/>
      </a:lt2>
      <a:accent1>
        <a:srgbClr val="FF388C"/>
      </a:accent1>
      <a:accent2>
        <a:srgbClr val="D70D5E"/>
      </a:accent2>
      <a:accent3>
        <a:srgbClr val="98037E"/>
      </a:accent3>
      <a:accent4>
        <a:srgbClr val="68027D"/>
      </a:accent4>
      <a:accent5>
        <a:srgbClr val="095ACA"/>
      </a:accent5>
      <a:accent6>
        <a:srgbClr val="063597"/>
      </a:accent6>
      <a:hlink>
        <a:srgbClr val="17BBFD"/>
      </a:hlink>
      <a:folHlink>
        <a:srgbClr val="FF79C2"/>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3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23C5FE65-18CC-4A65-9EBC-B05E331504EC}"/>
    </a:ext>
  </a:extLst>
</a:theme>
</file>

<file path=docProps/app.xml><?xml version="1.0" encoding="utf-8"?>
<Properties xmlns="http://schemas.openxmlformats.org/officeDocument/2006/extended-properties" xmlns:vt="http://schemas.openxmlformats.org/officeDocument/2006/docPropsVTypes">
  <TotalTime>21</TotalTime>
  <Words>1426</Words>
  <Application>Microsoft Office PowerPoint</Application>
  <PresentationFormat>Widescreen</PresentationFormat>
  <Paragraphs>81</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Century Schoolbook</vt:lpstr>
      <vt:lpstr>Wingdings 2</vt:lpstr>
      <vt:lpstr>View</vt:lpstr>
      <vt:lpstr>NYC AIRBNB PRICE PREDICTION</vt:lpstr>
      <vt:lpstr>ABOUT THE DATA </vt:lpstr>
      <vt:lpstr>ALL ABOUT EDA!</vt:lpstr>
      <vt:lpstr>Handling missing data</vt:lpstr>
      <vt:lpstr>Skewed Distributions  </vt:lpstr>
      <vt:lpstr>Skewness and log transformation</vt:lpstr>
      <vt:lpstr>Neighborhood Analysis</vt:lpstr>
      <vt:lpstr>Conclusion from the plot</vt:lpstr>
      <vt:lpstr>Other Conclusions  </vt:lpstr>
      <vt:lpstr>Feature Engineering &amp; Correlation </vt:lpstr>
      <vt:lpstr>Encoding Categorical Features  </vt:lpstr>
      <vt:lpstr>Modelling</vt:lpstr>
      <vt:lpstr>LINEAR REGRESSION </vt:lpstr>
      <vt:lpstr>PowerPoint Presentation</vt:lpstr>
      <vt:lpstr>RIDGE LINEAR REGRESSION</vt:lpstr>
      <vt:lpstr>RANDOM FOREST REGRESSOR</vt:lpstr>
      <vt:lpstr>LINEAR SVR </vt:lpstr>
      <vt:lpstr>KNN REGRESSOR </vt:lpstr>
      <vt:lpstr>EVALUATION METRICS </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NYC AIRBNB PRICE PREDICTION</dc:title>
  <dc:creator>Gauri</dc:creator>
  <cp:lastModifiedBy>Gauri</cp:lastModifiedBy>
  <cp:revision>2</cp:revision>
  <dcterms:created xsi:type="dcterms:W3CDTF">2020-11-22T19:42:00Z</dcterms:created>
  <dcterms:modified xsi:type="dcterms:W3CDTF">2020-11-22T20:03:01Z</dcterms:modified>
</cp:coreProperties>
</file>