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81"/>
  </p:notesMasterIdLst>
  <p:handoutMasterIdLst>
    <p:handoutMasterId r:id="rId82"/>
  </p:handoutMasterIdLst>
  <p:sldIdLst>
    <p:sldId id="258" r:id="rId5"/>
    <p:sldId id="331" r:id="rId6"/>
    <p:sldId id="285" r:id="rId7"/>
    <p:sldId id="457" r:id="rId8"/>
    <p:sldId id="385" r:id="rId9"/>
    <p:sldId id="386" r:id="rId10"/>
    <p:sldId id="387" r:id="rId11"/>
    <p:sldId id="388" r:id="rId12"/>
    <p:sldId id="389" r:id="rId13"/>
    <p:sldId id="458" r:id="rId14"/>
    <p:sldId id="391" r:id="rId15"/>
    <p:sldId id="392" r:id="rId16"/>
    <p:sldId id="393" r:id="rId17"/>
    <p:sldId id="394" r:id="rId18"/>
    <p:sldId id="395" r:id="rId19"/>
    <p:sldId id="396" r:id="rId20"/>
    <p:sldId id="397"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42" r:id="rId60"/>
    <p:sldId id="459" r:id="rId61"/>
    <p:sldId id="390" r:id="rId62"/>
    <p:sldId id="443" r:id="rId63"/>
    <p:sldId id="444" r:id="rId64"/>
    <p:sldId id="445" r:id="rId65"/>
    <p:sldId id="446" r:id="rId66"/>
    <p:sldId id="460" r:id="rId67"/>
    <p:sldId id="447" r:id="rId68"/>
    <p:sldId id="448" r:id="rId69"/>
    <p:sldId id="449" r:id="rId70"/>
    <p:sldId id="450" r:id="rId71"/>
    <p:sldId id="451" r:id="rId72"/>
    <p:sldId id="452" r:id="rId73"/>
    <p:sldId id="453" r:id="rId74"/>
    <p:sldId id="454" r:id="rId75"/>
    <p:sldId id="455" r:id="rId76"/>
    <p:sldId id="456" r:id="rId77"/>
    <p:sldId id="333" r:id="rId78"/>
    <p:sldId id="332" r:id="rId79"/>
    <p:sldId id="261" r:id="rId8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8706" autoAdjust="0"/>
  </p:normalViewPr>
  <p:slideViewPr>
    <p:cSldViewPr snapToGrid="0" showGuides="1">
      <p:cViewPr varScale="1">
        <p:scale>
          <a:sx n="83" d="100"/>
          <a:sy n="83" d="100"/>
        </p:scale>
        <p:origin x="-384" y="-78"/>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5832748"/>
      </p:ext>
    </p:extLst>
  </p:cSld>
  <p:clrMapOvr>
    <a:masterClrMapping/>
  </p:clrMapOvr>
  <p:transition spd="slow">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Rectangle 4"/>
          <p:cNvSpPr>
            <a:spLocks noGrp="1" noChangeArrowheads="1"/>
          </p:cNvSpPr>
          <p:nvPr>
            <p:ph type="dt" sz="half" idx="10"/>
          </p:nvPr>
        </p:nvSpPr>
        <p:spPr>
          <a:xfrm>
            <a:off x="914162" y="6248400"/>
            <a:ext cx="2539339"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4164515" y="6248400"/>
            <a:ext cx="3859795" cy="457200"/>
          </a:xfrm>
          <a:prstGeom prst="rect">
            <a:avLst/>
          </a:prstGeom>
          <a:ln/>
        </p:spPr>
        <p:txBody>
          <a:bodyPr/>
          <a:lstStyle>
            <a:lvl1pPr>
              <a:defRPr/>
            </a:lvl1pPr>
          </a:lstStyle>
          <a:p>
            <a:pPr>
              <a:defRPr/>
            </a:pPr>
            <a:r>
              <a:rPr lang="en-US"/>
              <a:t>CENG 213 Data Structures</a:t>
            </a:r>
          </a:p>
        </p:txBody>
      </p:sp>
      <p:sp>
        <p:nvSpPr>
          <p:cNvPr id="5" name="Rectangle 6"/>
          <p:cNvSpPr>
            <a:spLocks noGrp="1" noChangeArrowheads="1"/>
          </p:cNvSpPr>
          <p:nvPr>
            <p:ph type="sldNum" sz="quarter" idx="12"/>
          </p:nvPr>
        </p:nvSpPr>
        <p:spPr>
          <a:xfrm>
            <a:off x="8735324" y="6248400"/>
            <a:ext cx="2539339" cy="457200"/>
          </a:xfrm>
          <a:prstGeom prst="rect">
            <a:avLst/>
          </a:prstGeom>
          <a:ln/>
        </p:spPr>
        <p:txBody>
          <a:bodyPr/>
          <a:lstStyle>
            <a:lvl1pPr>
              <a:defRPr/>
            </a:lvl1pPr>
          </a:lstStyle>
          <a:p>
            <a:pPr>
              <a:defRPr/>
            </a:pPr>
            <a:fld id="{B3EF22C0-0674-4F2A-A1C2-E251759ECDAA}" type="slidenum">
              <a:rPr lang="en-US"/>
              <a:pPr>
                <a:defRPr/>
              </a:pPr>
              <a:t>‹#›</a:t>
            </a:fld>
            <a:endParaRPr lang="en-US"/>
          </a:p>
        </p:txBody>
      </p:sp>
    </p:spTree>
    <p:extLst>
      <p:ext uri="{BB962C8B-B14F-4D97-AF65-F5344CB8AC3E}">
        <p14:creationId xmlns:p14="http://schemas.microsoft.com/office/powerpoint/2010/main" val="361009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hyperlink" Target="http://www.tutorialspoint.com/data_structures_algorithms/" TargetMode="External"/><Relationship Id="rId2" Type="http://schemas.openxmlformats.org/officeDocument/2006/relationships/hyperlink" Target="http://www.geeksforgeeks.org/data-structures/" TargetMode="Externa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Advanced Data Structures</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14, 2016</a:t>
            </a:r>
          </a:p>
        </p:txBody>
      </p:sp>
    </p:spTree>
    <p:extLst>
      <p:ext uri="{BB962C8B-B14F-4D97-AF65-F5344CB8AC3E}">
        <p14:creationId xmlns:p14="http://schemas.microsoft.com/office/powerpoint/2010/main"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771358" cy="661720"/>
          </a:xfrm>
        </p:spPr>
        <p:txBody>
          <a:bodyPr/>
          <a:lstStyle/>
          <a:p>
            <a:r>
              <a:rPr lang="en-US" altLang="en-US" sz="4000" dirty="0"/>
              <a:t>Sorting</a:t>
            </a:r>
            <a:endParaRPr lang="en-US" dirty="0"/>
          </a:p>
        </p:txBody>
      </p:sp>
    </p:spTree>
    <p:extLst>
      <p:ext uri="{BB962C8B-B14F-4D97-AF65-F5344CB8AC3E}">
        <p14:creationId xmlns:p14="http://schemas.microsoft.com/office/powerpoint/2010/main" val="1068020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9778" y="152400"/>
            <a:ext cx="11530714" cy="533400"/>
          </a:xfrm>
        </p:spPr>
        <p:txBody>
          <a:bodyPr/>
          <a:lstStyle/>
          <a:p>
            <a:pPr eaLnBrk="1" hangingPunct="1"/>
            <a:r>
              <a:rPr lang="en-US" altLang="en-US" sz="2800" dirty="0" smtClean="0"/>
              <a:t>Sorting</a:t>
            </a:r>
          </a:p>
        </p:txBody>
      </p:sp>
      <p:sp>
        <p:nvSpPr>
          <p:cNvPr id="8196" name="Rectangle 3"/>
          <p:cNvSpPr>
            <a:spLocks noGrp="1" noChangeArrowheads="1"/>
          </p:cNvSpPr>
          <p:nvPr>
            <p:ph type="body" idx="4294967295"/>
          </p:nvPr>
        </p:nvSpPr>
        <p:spPr>
          <a:xfrm>
            <a:off x="469777" y="838200"/>
            <a:ext cx="11437605" cy="5486400"/>
          </a:xfrm>
          <a:prstGeom prst="rect">
            <a:avLst/>
          </a:prstGeom>
        </p:spPr>
        <p:txBody>
          <a:bodyPr/>
          <a:lstStyle/>
          <a:p>
            <a:pPr eaLnBrk="1" hangingPunct="1"/>
            <a:r>
              <a:rPr lang="en-US" altLang="en-US" sz="2000" b="1" i="1" dirty="0" smtClean="0"/>
              <a:t>Sorting</a:t>
            </a:r>
            <a:r>
              <a:rPr lang="en-US" altLang="en-US" sz="2000" dirty="0" smtClean="0"/>
              <a:t> is a process that organizes a collection of data into either ascending or descending order.</a:t>
            </a:r>
          </a:p>
          <a:p>
            <a:pPr eaLnBrk="1" hangingPunct="1"/>
            <a:r>
              <a:rPr lang="en-US" altLang="en-US" sz="2000" dirty="0" smtClean="0"/>
              <a:t>An </a:t>
            </a:r>
            <a:r>
              <a:rPr lang="en-US" altLang="en-US" sz="2000" b="1" i="1" dirty="0" smtClean="0"/>
              <a:t>internal sort</a:t>
            </a:r>
            <a:r>
              <a:rPr lang="en-US" altLang="en-US" sz="2000" dirty="0" smtClean="0"/>
              <a:t> requires that the collection of data fit entirely in the computer’s main memory.</a:t>
            </a:r>
          </a:p>
          <a:p>
            <a:pPr eaLnBrk="1" hangingPunct="1"/>
            <a:r>
              <a:rPr lang="en-US" altLang="en-US" sz="2000" dirty="0" smtClean="0"/>
              <a:t>We can use an </a:t>
            </a:r>
            <a:r>
              <a:rPr lang="en-US" altLang="en-US" sz="2000" b="1" i="1" dirty="0" smtClean="0"/>
              <a:t>external sort</a:t>
            </a:r>
            <a:r>
              <a:rPr lang="en-US" altLang="en-US" sz="2000" dirty="0" smtClean="0"/>
              <a:t>  when  the collection of data cannot fit in the computer’s main memory all at once but must reside in secondary storage such as on a disk.</a:t>
            </a:r>
          </a:p>
          <a:p>
            <a:pPr eaLnBrk="1" hangingPunct="1"/>
            <a:r>
              <a:rPr lang="en-US" altLang="en-US" sz="2000" dirty="0" smtClean="0"/>
              <a:t>We will analyze only internal sorting algorithms.</a:t>
            </a:r>
          </a:p>
          <a:p>
            <a:pPr eaLnBrk="1" hangingPunct="1"/>
            <a:r>
              <a:rPr lang="en-US" altLang="en-US" sz="2000" dirty="0" smtClean="0"/>
              <a:t>Any significant amount of computer output is generally arranged in some sorted order so that it can be interpreted.</a:t>
            </a:r>
          </a:p>
          <a:p>
            <a:pPr eaLnBrk="1" hangingPunct="1"/>
            <a:r>
              <a:rPr lang="en-US" altLang="en-US" sz="2000" dirty="0" smtClean="0"/>
              <a:t>Sorting also has indirect uses. An initial sort of the data can significantly enhance the performance of an algorithm. </a:t>
            </a:r>
          </a:p>
          <a:p>
            <a:pPr eaLnBrk="1" hangingPunct="1"/>
            <a:r>
              <a:rPr lang="en-US" altLang="en-US" sz="2000" dirty="0" smtClean="0"/>
              <a:t>Majority of programming projects use a sort somewhere, and in many cases, the sorting cost determines the running time.</a:t>
            </a:r>
          </a:p>
          <a:p>
            <a:pPr eaLnBrk="1" hangingPunct="1"/>
            <a:r>
              <a:rPr lang="en-US" altLang="en-US" sz="2000" dirty="0" smtClean="0"/>
              <a:t>A comparison-based sorting algorithm makes ordering decisions only on the basis of comparisons.</a:t>
            </a:r>
          </a:p>
          <a:p>
            <a:pPr eaLnBrk="1" hangingPunct="1"/>
            <a:endParaRPr lang="en-US" altLang="en-US" sz="2000" dirty="0" smtClean="0"/>
          </a:p>
        </p:txBody>
      </p:sp>
    </p:spTree>
    <p:extLst>
      <p:ext uri="{BB962C8B-B14F-4D97-AF65-F5344CB8AC3E}">
        <p14:creationId xmlns:p14="http://schemas.microsoft.com/office/powerpoint/2010/main" val="3558796053"/>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smtClean="0"/>
              <a:t>Sorting Algorithms</a:t>
            </a:r>
          </a:p>
        </p:txBody>
      </p:sp>
      <p:sp>
        <p:nvSpPr>
          <p:cNvPr id="9220" name="Rectangle 3"/>
          <p:cNvSpPr>
            <a:spLocks noGrp="1" noChangeArrowheads="1"/>
          </p:cNvSpPr>
          <p:nvPr>
            <p:ph type="body" idx="4294967295"/>
          </p:nvPr>
        </p:nvSpPr>
        <p:spPr>
          <a:xfrm>
            <a:off x="914162" y="1524000"/>
            <a:ext cx="10360501" cy="4572000"/>
          </a:xfrm>
          <a:prstGeom prst="rect">
            <a:avLst/>
          </a:prstGeom>
        </p:spPr>
        <p:txBody>
          <a:bodyPr/>
          <a:lstStyle/>
          <a:p>
            <a:pPr eaLnBrk="1" hangingPunct="1">
              <a:lnSpc>
                <a:spcPct val="90000"/>
              </a:lnSpc>
            </a:pPr>
            <a:r>
              <a:rPr lang="en-US" altLang="en-US" dirty="0" smtClean="0"/>
              <a:t>There are many sorting algorithms, such as:</a:t>
            </a:r>
          </a:p>
          <a:p>
            <a:pPr lvl="1" eaLnBrk="1" hangingPunct="1">
              <a:lnSpc>
                <a:spcPct val="90000"/>
              </a:lnSpc>
            </a:pPr>
            <a:r>
              <a:rPr lang="en-US" altLang="en-US" dirty="0" smtClean="0"/>
              <a:t>Selection Sort </a:t>
            </a:r>
          </a:p>
          <a:p>
            <a:pPr lvl="1" eaLnBrk="1" hangingPunct="1">
              <a:lnSpc>
                <a:spcPct val="90000"/>
              </a:lnSpc>
            </a:pPr>
            <a:r>
              <a:rPr lang="en-US" altLang="en-US" dirty="0" smtClean="0"/>
              <a:t>Insertion Sort</a:t>
            </a:r>
          </a:p>
          <a:p>
            <a:pPr lvl="1" eaLnBrk="1" hangingPunct="1">
              <a:lnSpc>
                <a:spcPct val="90000"/>
              </a:lnSpc>
            </a:pPr>
            <a:r>
              <a:rPr lang="en-US" altLang="en-US" dirty="0" smtClean="0"/>
              <a:t>Bubble Sort</a:t>
            </a:r>
          </a:p>
          <a:p>
            <a:pPr lvl="1" eaLnBrk="1" hangingPunct="1">
              <a:lnSpc>
                <a:spcPct val="90000"/>
              </a:lnSpc>
            </a:pPr>
            <a:r>
              <a:rPr lang="en-US" altLang="en-US" sz="1800" dirty="0"/>
              <a:t>Merge</a:t>
            </a:r>
            <a:r>
              <a:rPr lang="en-US" altLang="en-US" dirty="0" smtClean="0"/>
              <a:t> Sort</a:t>
            </a:r>
          </a:p>
          <a:p>
            <a:pPr lvl="1" eaLnBrk="1" hangingPunct="1">
              <a:lnSpc>
                <a:spcPct val="90000"/>
              </a:lnSpc>
            </a:pPr>
            <a:r>
              <a:rPr lang="en-US" altLang="en-US" dirty="0" smtClean="0"/>
              <a:t>Quick Sort</a:t>
            </a:r>
          </a:p>
          <a:p>
            <a:pPr eaLnBrk="1" hangingPunct="1">
              <a:lnSpc>
                <a:spcPct val="90000"/>
              </a:lnSpc>
            </a:pPr>
            <a:endParaRPr lang="en-US" altLang="en-US" dirty="0" smtClean="0"/>
          </a:p>
          <a:p>
            <a:pPr eaLnBrk="1" hangingPunct="1">
              <a:lnSpc>
                <a:spcPct val="90000"/>
              </a:lnSpc>
            </a:pPr>
            <a:r>
              <a:rPr lang="en-US" altLang="en-US" dirty="0" smtClean="0"/>
              <a:t>The first three are the foundations for faster and more efficient algorithms.</a:t>
            </a:r>
          </a:p>
        </p:txBody>
      </p:sp>
    </p:spTree>
    <p:extLst>
      <p:ext uri="{BB962C8B-B14F-4D97-AF65-F5344CB8AC3E}">
        <p14:creationId xmlns:p14="http://schemas.microsoft.com/office/powerpoint/2010/main" val="1033812797"/>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015736" y="457200"/>
            <a:ext cx="10360501" cy="533400"/>
          </a:xfrm>
        </p:spPr>
        <p:txBody>
          <a:bodyPr/>
          <a:lstStyle/>
          <a:p>
            <a:pPr eaLnBrk="1" hangingPunct="1"/>
            <a:r>
              <a:rPr lang="en-US" altLang="en-US" smtClean="0"/>
              <a:t>Selection Sort</a:t>
            </a:r>
          </a:p>
        </p:txBody>
      </p:sp>
      <p:sp>
        <p:nvSpPr>
          <p:cNvPr id="10244" name="Rectangle 3"/>
          <p:cNvSpPr>
            <a:spLocks noGrp="1" noChangeArrowheads="1"/>
          </p:cNvSpPr>
          <p:nvPr>
            <p:ph type="body" idx="4294967295"/>
          </p:nvPr>
        </p:nvSpPr>
        <p:spPr>
          <a:xfrm>
            <a:off x="812588" y="1066800"/>
            <a:ext cx="10462075" cy="5105400"/>
          </a:xfrm>
          <a:prstGeom prst="rect">
            <a:avLst/>
          </a:prstGeom>
        </p:spPr>
        <p:txBody>
          <a:bodyPr/>
          <a:lstStyle/>
          <a:p>
            <a:pPr algn="just" eaLnBrk="1" hangingPunct="1">
              <a:lnSpc>
                <a:spcPct val="90000"/>
              </a:lnSpc>
            </a:pPr>
            <a:r>
              <a:rPr lang="en-US" altLang="en-US" dirty="0" smtClean="0">
                <a:cs typeface="Times New Roman" pitchFamily="18" charset="0"/>
              </a:rPr>
              <a:t>The list is divided into two </a:t>
            </a:r>
            <a:r>
              <a:rPr lang="en-US" altLang="en-US" dirty="0" err="1" smtClean="0">
                <a:cs typeface="Times New Roman" pitchFamily="18" charset="0"/>
              </a:rPr>
              <a:t>sublists</a:t>
            </a:r>
            <a:r>
              <a:rPr lang="en-US" altLang="en-US" dirty="0" smtClean="0">
                <a:cs typeface="Times New Roman" pitchFamily="18" charset="0"/>
              </a:rPr>
              <a:t>, </a:t>
            </a:r>
            <a:r>
              <a:rPr lang="en-US" altLang="en-US" i="1" dirty="0" smtClean="0">
                <a:cs typeface="Times New Roman" pitchFamily="18" charset="0"/>
              </a:rPr>
              <a:t>sorted</a:t>
            </a:r>
            <a:r>
              <a:rPr lang="en-US" altLang="en-US" dirty="0" smtClean="0">
                <a:cs typeface="Times New Roman" pitchFamily="18" charset="0"/>
              </a:rPr>
              <a:t> and </a:t>
            </a:r>
            <a:r>
              <a:rPr lang="en-US" altLang="en-US" i="1" dirty="0" smtClean="0">
                <a:cs typeface="Times New Roman" pitchFamily="18" charset="0"/>
              </a:rPr>
              <a:t>unsorted</a:t>
            </a:r>
            <a:r>
              <a:rPr lang="en-US" altLang="en-US" dirty="0" smtClean="0">
                <a:cs typeface="Times New Roman" pitchFamily="18" charset="0"/>
              </a:rPr>
              <a:t>, which are divided by an imaginary wall. </a:t>
            </a:r>
          </a:p>
          <a:p>
            <a:pPr algn="just" eaLnBrk="1" hangingPunct="1">
              <a:lnSpc>
                <a:spcPct val="90000"/>
              </a:lnSpc>
            </a:pPr>
            <a:r>
              <a:rPr lang="en-US" altLang="en-US" dirty="0" smtClean="0">
                <a:cs typeface="Times New Roman" pitchFamily="18" charset="0"/>
              </a:rPr>
              <a:t>We find the smallest element from the unsorted </a:t>
            </a:r>
            <a:r>
              <a:rPr lang="en-US" altLang="en-US" dirty="0" err="1" smtClean="0">
                <a:cs typeface="Times New Roman" pitchFamily="18" charset="0"/>
              </a:rPr>
              <a:t>sublist</a:t>
            </a:r>
            <a:r>
              <a:rPr lang="en-US" altLang="en-US" dirty="0" smtClean="0">
                <a:cs typeface="Times New Roman" pitchFamily="18" charset="0"/>
              </a:rPr>
              <a:t> and swap it with the element at the beginning of the unsorted data. </a:t>
            </a:r>
          </a:p>
          <a:p>
            <a:pPr algn="just" eaLnBrk="1" hangingPunct="1">
              <a:lnSpc>
                <a:spcPct val="90000"/>
              </a:lnSpc>
            </a:pPr>
            <a:r>
              <a:rPr lang="en-US" altLang="en-US" dirty="0" smtClean="0">
                <a:cs typeface="Times New Roman" pitchFamily="18" charset="0"/>
              </a:rPr>
              <a:t>After each selection and swapping, the imaginary wall between the two </a:t>
            </a:r>
            <a:r>
              <a:rPr lang="en-US" altLang="en-US" dirty="0" err="1" smtClean="0">
                <a:cs typeface="Times New Roman" pitchFamily="18" charset="0"/>
              </a:rPr>
              <a:t>sublists</a:t>
            </a:r>
            <a:r>
              <a:rPr lang="en-US" altLang="en-US" dirty="0" smtClean="0">
                <a:cs typeface="Times New Roman" pitchFamily="18" charset="0"/>
              </a:rPr>
              <a:t> move one element ahead, increasing the number of sorted elements and decreasing the number of unsorted ones.</a:t>
            </a:r>
          </a:p>
          <a:p>
            <a:pPr algn="just" eaLnBrk="1" hangingPunct="1">
              <a:lnSpc>
                <a:spcPct val="90000"/>
              </a:lnSpc>
            </a:pPr>
            <a:r>
              <a:rPr lang="en-US" altLang="en-US" dirty="0" smtClean="0">
                <a:cs typeface="Times New Roman" pitchFamily="18" charset="0"/>
              </a:rPr>
              <a:t>Each time we move one element from the unsorted </a:t>
            </a:r>
            <a:r>
              <a:rPr lang="en-US" altLang="en-US" dirty="0" err="1" smtClean="0">
                <a:cs typeface="Times New Roman" pitchFamily="18" charset="0"/>
              </a:rPr>
              <a:t>sublist</a:t>
            </a:r>
            <a:r>
              <a:rPr lang="en-US" altLang="en-US" dirty="0" smtClean="0">
                <a:cs typeface="Times New Roman" pitchFamily="18" charset="0"/>
              </a:rPr>
              <a:t> to the sorted </a:t>
            </a:r>
            <a:r>
              <a:rPr lang="en-US" altLang="en-US" dirty="0" err="1" smtClean="0">
                <a:cs typeface="Times New Roman" pitchFamily="18" charset="0"/>
              </a:rPr>
              <a:t>sublist</a:t>
            </a:r>
            <a:r>
              <a:rPr lang="en-US" altLang="en-US" dirty="0" smtClean="0">
                <a:cs typeface="Times New Roman" pitchFamily="18" charset="0"/>
              </a:rPr>
              <a:t>, we say that we have completed a sort pass.</a:t>
            </a:r>
          </a:p>
          <a:p>
            <a:pPr algn="just" eaLnBrk="1" hangingPunct="1">
              <a:lnSpc>
                <a:spcPct val="90000"/>
              </a:lnSpc>
            </a:pPr>
            <a:r>
              <a:rPr lang="en-US" altLang="en-US" dirty="0" smtClean="0">
                <a:cs typeface="Times New Roman" pitchFamily="18" charset="0"/>
              </a:rPr>
              <a:t>A list of </a:t>
            </a:r>
            <a:r>
              <a:rPr lang="en-US" altLang="en-US" i="1" dirty="0" smtClean="0">
                <a:cs typeface="Times New Roman" pitchFamily="18" charset="0"/>
              </a:rPr>
              <a:t>n</a:t>
            </a:r>
            <a:r>
              <a:rPr lang="en-US" altLang="en-US" dirty="0" smtClean="0">
                <a:cs typeface="Times New Roman" pitchFamily="18" charset="0"/>
              </a:rPr>
              <a:t> elements requires </a:t>
            </a:r>
            <a:r>
              <a:rPr lang="en-US" altLang="en-US" i="1" dirty="0" smtClean="0">
                <a:cs typeface="Times New Roman" pitchFamily="18" charset="0"/>
              </a:rPr>
              <a:t>n-1</a:t>
            </a:r>
            <a:r>
              <a:rPr lang="en-US" altLang="en-US" dirty="0" smtClean="0">
                <a:cs typeface="Times New Roman" pitchFamily="18" charset="0"/>
              </a:rPr>
              <a:t> passes to completely rearrange the data.</a:t>
            </a:r>
          </a:p>
          <a:p>
            <a:pPr eaLnBrk="1" hangingPunct="1">
              <a:lnSpc>
                <a:spcPct val="90000"/>
              </a:lnSpc>
              <a:buFontTx/>
              <a:buNone/>
            </a:pPr>
            <a:endParaRPr lang="en-US" altLang="en-US" sz="2400" dirty="0" smtClean="0"/>
          </a:p>
        </p:txBody>
      </p:sp>
    </p:spTree>
    <p:extLst>
      <p:ext uri="{BB962C8B-B14F-4D97-AF65-F5344CB8AC3E}">
        <p14:creationId xmlns:p14="http://schemas.microsoft.com/office/powerpoint/2010/main" val="1309926703"/>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Footer Placeholder 2"/>
          <p:cNvSpPr>
            <a:spLocks noGrp="1"/>
          </p:cNvSpPr>
          <p:nvPr>
            <p:ph type="ftr" sz="quarter" idx="4294967295"/>
          </p:nvPr>
        </p:nvSpPr>
        <p:spPr>
          <a:xfrm>
            <a:off x="4164515" y="6248400"/>
            <a:ext cx="3859795" cy="457200"/>
          </a:xfrm>
          <a:prstGeom prst="rect">
            <a:avLst/>
          </a:prstGeom>
        </p:spPr>
        <p:txBody>
          <a:bodyPr/>
          <a:lstStyle/>
          <a:p>
            <a:pPr>
              <a:defRPr/>
            </a:pPr>
            <a:r>
              <a:rPr lang="en-US"/>
              <a:t>CENG 213 Data Structures</a:t>
            </a:r>
          </a:p>
        </p:txBody>
      </p:sp>
      <p:graphicFrame>
        <p:nvGraphicFramePr>
          <p:cNvPr id="26626" name="Group 2"/>
          <p:cNvGraphicFramePr>
            <a:graphicFrameLocks noGrp="1"/>
          </p:cNvGraphicFramePr>
          <p:nvPr/>
        </p:nvGraphicFramePr>
        <p:xfrm>
          <a:off x="1117309" y="1066800"/>
          <a:ext cx="7821162" cy="5029200"/>
        </p:xfrm>
        <a:graphic>
          <a:graphicData uri="http://schemas.openxmlformats.org/drawingml/2006/table">
            <a:tbl>
              <a:tblPr/>
              <a:tblGrid>
                <a:gridCol w="1303527"/>
                <a:gridCol w="1303527"/>
                <a:gridCol w="1252740"/>
                <a:gridCol w="1354314"/>
                <a:gridCol w="1303527"/>
                <a:gridCol w="130352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2400" b="0" i="0" u="none" strike="noStrike" cap="none" normalizeH="0" baseline="0" smtClean="0">
                        <a:ln>
                          <a:noFill/>
                        </a:ln>
                        <a:solidFill>
                          <a:schemeClr val="tx1"/>
                        </a:solidFill>
                        <a:effectLst/>
                        <a:latin typeface="Times New Roman" pitchFamily="18" charset="0"/>
                      </a:endParaRP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88" name="Text Box 133"/>
          <p:cNvSpPr txBox="1">
            <a:spLocks noChangeArrowheads="1"/>
          </p:cNvSpPr>
          <p:nvPr/>
        </p:nvSpPr>
        <p:spPr bwMode="auto">
          <a:xfrm>
            <a:off x="9141619" y="12192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Times New Roman" pitchFamily="18" charset="0"/>
                <a:cs typeface="Times New Roman" pitchFamily="18" charset="0"/>
              </a:rPr>
              <a:t>Original List</a:t>
            </a:r>
            <a:endParaRPr lang="en-US" altLang="en-US" sz="1200">
              <a:latin typeface="Times New Roman" pitchFamily="18" charset="0"/>
              <a:cs typeface="Times New Roman" pitchFamily="18" charset="0"/>
            </a:endParaRPr>
          </a:p>
          <a:p>
            <a:endParaRPr lang="en-US" altLang="en-US" sz="2400">
              <a:latin typeface="Times New Roman" pitchFamily="18" charset="0"/>
            </a:endParaRPr>
          </a:p>
        </p:txBody>
      </p:sp>
      <p:sp>
        <p:nvSpPr>
          <p:cNvPr id="11389" name="Text Box 134"/>
          <p:cNvSpPr txBox="1">
            <a:spLocks noChangeArrowheads="1"/>
          </p:cNvSpPr>
          <p:nvPr/>
        </p:nvSpPr>
        <p:spPr bwMode="auto">
          <a:xfrm>
            <a:off x="9243192" y="20574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1</a:t>
            </a:r>
          </a:p>
          <a:p>
            <a:endParaRPr lang="en-US" altLang="en-US" sz="2400">
              <a:latin typeface="Times New Roman" pitchFamily="18" charset="0"/>
            </a:endParaRPr>
          </a:p>
        </p:txBody>
      </p:sp>
      <p:sp>
        <p:nvSpPr>
          <p:cNvPr id="11390" name="Text Box 135"/>
          <p:cNvSpPr txBox="1">
            <a:spLocks noChangeArrowheads="1"/>
          </p:cNvSpPr>
          <p:nvPr/>
        </p:nvSpPr>
        <p:spPr bwMode="auto">
          <a:xfrm>
            <a:off x="9141619" y="29718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cs typeface="Times New Roman" pitchFamily="18" charset="0"/>
              </a:rPr>
              <a:t>After pass 2</a:t>
            </a:r>
          </a:p>
          <a:p>
            <a:endParaRPr lang="en-US" altLang="en-US" sz="1600">
              <a:latin typeface="Times New Roman" pitchFamily="18" charset="0"/>
            </a:endParaRPr>
          </a:p>
        </p:txBody>
      </p:sp>
      <p:sp>
        <p:nvSpPr>
          <p:cNvPr id="11391" name="Text Box 136"/>
          <p:cNvSpPr txBox="1">
            <a:spLocks noChangeArrowheads="1"/>
          </p:cNvSpPr>
          <p:nvPr/>
        </p:nvSpPr>
        <p:spPr bwMode="auto">
          <a:xfrm>
            <a:off x="9344766" y="38100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3</a:t>
            </a:r>
          </a:p>
          <a:p>
            <a:endParaRPr lang="en-US" altLang="en-US" sz="2400">
              <a:latin typeface="Times New Roman" pitchFamily="18" charset="0"/>
            </a:endParaRPr>
          </a:p>
        </p:txBody>
      </p:sp>
      <p:sp>
        <p:nvSpPr>
          <p:cNvPr id="11392" name="Text Box 137"/>
          <p:cNvSpPr txBox="1">
            <a:spLocks noChangeArrowheads="1"/>
          </p:cNvSpPr>
          <p:nvPr/>
        </p:nvSpPr>
        <p:spPr bwMode="auto">
          <a:xfrm>
            <a:off x="9344766" y="48006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4</a:t>
            </a:r>
          </a:p>
          <a:p>
            <a:endParaRPr lang="en-US" altLang="en-US" sz="2400">
              <a:latin typeface="Times New Roman" pitchFamily="18" charset="0"/>
            </a:endParaRPr>
          </a:p>
        </p:txBody>
      </p:sp>
      <p:sp>
        <p:nvSpPr>
          <p:cNvPr id="11393" name="Text Box 138"/>
          <p:cNvSpPr txBox="1">
            <a:spLocks noChangeArrowheads="1"/>
          </p:cNvSpPr>
          <p:nvPr/>
        </p:nvSpPr>
        <p:spPr bwMode="auto">
          <a:xfrm>
            <a:off x="9344766" y="56388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5</a:t>
            </a:r>
          </a:p>
          <a:p>
            <a:endParaRPr lang="en-US" altLang="en-US" sz="2400">
              <a:latin typeface="Times New Roman" pitchFamily="18" charset="0"/>
            </a:endParaRPr>
          </a:p>
        </p:txBody>
      </p:sp>
      <p:sp>
        <p:nvSpPr>
          <p:cNvPr id="11394" name="Text Box 139"/>
          <p:cNvSpPr txBox="1">
            <a:spLocks noChangeArrowheads="1"/>
          </p:cNvSpPr>
          <p:nvPr/>
        </p:nvSpPr>
        <p:spPr bwMode="auto">
          <a:xfrm>
            <a:off x="406294" y="381000"/>
            <a:ext cx="192989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b="1">
                <a:latin typeface="Times New Roman" pitchFamily="18" charset="0"/>
              </a:rPr>
              <a:t>Sorted</a:t>
            </a:r>
          </a:p>
        </p:txBody>
      </p:sp>
      <p:sp>
        <p:nvSpPr>
          <p:cNvPr id="11395" name="Text Box 140"/>
          <p:cNvSpPr txBox="1">
            <a:spLocks noChangeArrowheads="1"/>
          </p:cNvSpPr>
          <p:nvPr/>
        </p:nvSpPr>
        <p:spPr bwMode="auto">
          <a:xfrm>
            <a:off x="5078677" y="381000"/>
            <a:ext cx="192989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b="1">
                <a:latin typeface="Times New Roman" pitchFamily="18" charset="0"/>
              </a:rPr>
              <a:t>Unsorted</a:t>
            </a:r>
          </a:p>
        </p:txBody>
      </p:sp>
      <p:sp>
        <p:nvSpPr>
          <p:cNvPr id="11396" name="Line 141"/>
          <p:cNvSpPr>
            <a:spLocks noChangeShapeType="1"/>
          </p:cNvSpPr>
          <p:nvPr/>
        </p:nvSpPr>
        <p:spPr bwMode="auto">
          <a:xfrm>
            <a:off x="1117309" y="9144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7" name="Line 142"/>
          <p:cNvSpPr>
            <a:spLocks noChangeShapeType="1"/>
          </p:cNvSpPr>
          <p:nvPr/>
        </p:nvSpPr>
        <p:spPr bwMode="auto">
          <a:xfrm>
            <a:off x="2437765" y="18288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8" name="Line 143"/>
          <p:cNvSpPr>
            <a:spLocks noChangeShapeType="1"/>
          </p:cNvSpPr>
          <p:nvPr/>
        </p:nvSpPr>
        <p:spPr bwMode="auto">
          <a:xfrm>
            <a:off x="3758221" y="27432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9" name="Line 144"/>
          <p:cNvSpPr>
            <a:spLocks noChangeShapeType="1"/>
          </p:cNvSpPr>
          <p:nvPr/>
        </p:nvSpPr>
        <p:spPr bwMode="auto">
          <a:xfrm>
            <a:off x="4977104" y="36576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0" name="Line 145"/>
          <p:cNvSpPr>
            <a:spLocks noChangeShapeType="1"/>
          </p:cNvSpPr>
          <p:nvPr/>
        </p:nvSpPr>
        <p:spPr bwMode="auto">
          <a:xfrm>
            <a:off x="6399133" y="45720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1" name="Line 146"/>
          <p:cNvSpPr>
            <a:spLocks noChangeShapeType="1"/>
          </p:cNvSpPr>
          <p:nvPr/>
        </p:nvSpPr>
        <p:spPr bwMode="auto">
          <a:xfrm>
            <a:off x="7618016" y="54864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31397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en-US" smtClean="0"/>
              <a:t>Selection Sort (cont.)</a:t>
            </a:r>
          </a:p>
        </p:txBody>
      </p:sp>
      <p:sp>
        <p:nvSpPr>
          <p:cNvPr id="12292" name="Rectangle 3"/>
          <p:cNvSpPr>
            <a:spLocks noGrp="1" noChangeArrowheads="1"/>
          </p:cNvSpPr>
          <p:nvPr>
            <p:ph type="body" idx="4294967295"/>
          </p:nvPr>
        </p:nvSpPr>
        <p:spPr>
          <a:xfrm>
            <a:off x="507868" y="990600"/>
            <a:ext cx="11437605" cy="5105400"/>
          </a:xfrm>
          <a:prstGeom prst="rect">
            <a:avLst/>
          </a:prstGeom>
        </p:spPr>
        <p:txBody>
          <a:bodyPr/>
          <a:lstStyle/>
          <a:p>
            <a:pPr eaLnBrk="1" hangingPunct="1">
              <a:lnSpc>
                <a:spcPct val="80000"/>
              </a:lnSpc>
              <a:buFontTx/>
              <a:buNone/>
            </a:pPr>
            <a:r>
              <a:rPr lang="en-US" altLang="en-US" sz="2000" smtClean="0">
                <a:latin typeface="Courier New" pitchFamily="49" charset="0"/>
              </a:rPr>
              <a:t>template &lt;class Item&gt;</a:t>
            </a:r>
          </a:p>
          <a:p>
            <a:pPr eaLnBrk="1" hangingPunct="1">
              <a:lnSpc>
                <a:spcPct val="80000"/>
              </a:lnSpc>
              <a:buFontTx/>
              <a:buNone/>
            </a:pPr>
            <a:r>
              <a:rPr lang="en-US" altLang="en-US" sz="2000" smtClean="0">
                <a:latin typeface="Courier New" pitchFamily="49" charset="0"/>
              </a:rPr>
              <a:t>void selectionSort( Item a[], int n) {</a:t>
            </a:r>
          </a:p>
          <a:p>
            <a:pPr eaLnBrk="1" hangingPunct="1">
              <a:lnSpc>
                <a:spcPct val="80000"/>
              </a:lnSpc>
              <a:buFontTx/>
              <a:buNone/>
            </a:pPr>
            <a:r>
              <a:rPr lang="en-US" altLang="en-US" sz="2000" smtClean="0">
                <a:latin typeface="Courier New" pitchFamily="49" charset="0"/>
              </a:rPr>
              <a:t>  for (int i = 0; i &lt; n-1; i++) {</a:t>
            </a:r>
          </a:p>
          <a:p>
            <a:pPr eaLnBrk="1" hangingPunct="1">
              <a:lnSpc>
                <a:spcPct val="80000"/>
              </a:lnSpc>
              <a:buFontTx/>
              <a:buNone/>
            </a:pPr>
            <a:r>
              <a:rPr lang="en-US" altLang="en-US" sz="2000" smtClean="0">
                <a:latin typeface="Courier New" pitchFamily="49" charset="0"/>
              </a:rPr>
              <a:t>    int min = i;</a:t>
            </a:r>
          </a:p>
          <a:p>
            <a:pPr eaLnBrk="1" hangingPunct="1">
              <a:lnSpc>
                <a:spcPct val="80000"/>
              </a:lnSpc>
              <a:buFontTx/>
              <a:buNone/>
            </a:pPr>
            <a:r>
              <a:rPr lang="en-US" altLang="en-US" sz="2000" smtClean="0">
                <a:latin typeface="Courier New" pitchFamily="49" charset="0"/>
              </a:rPr>
              <a:t>    for (int j = i+1; j &lt; n; j++)</a:t>
            </a:r>
          </a:p>
          <a:p>
            <a:pPr eaLnBrk="1" hangingPunct="1">
              <a:lnSpc>
                <a:spcPct val="80000"/>
              </a:lnSpc>
              <a:buFontTx/>
              <a:buNone/>
            </a:pPr>
            <a:r>
              <a:rPr lang="en-US" altLang="en-US" sz="2000" smtClean="0">
                <a:latin typeface="Courier New" pitchFamily="49" charset="0"/>
              </a:rPr>
              <a:t>       if (a[j] &lt; a[min]) min = j;</a:t>
            </a:r>
          </a:p>
          <a:p>
            <a:pPr eaLnBrk="1" hangingPunct="1">
              <a:lnSpc>
                <a:spcPct val="80000"/>
              </a:lnSpc>
              <a:buFontTx/>
              <a:buNone/>
            </a:pPr>
            <a:r>
              <a:rPr lang="en-US" altLang="en-US" sz="2000" smtClean="0">
                <a:latin typeface="Courier New" pitchFamily="49" charset="0"/>
              </a:rPr>
              <a:t>    swap(a[i], a[min]);</a:t>
            </a:r>
          </a:p>
          <a:p>
            <a:pPr eaLnBrk="1" hangingPunct="1">
              <a:lnSpc>
                <a:spcPct val="80000"/>
              </a:lnSpc>
              <a:buFontTx/>
              <a:buNone/>
            </a:pPr>
            <a:r>
              <a:rPr lang="en-US" altLang="en-US" sz="2000" smtClean="0">
                <a:latin typeface="Courier New" pitchFamily="49" charset="0"/>
              </a:rPr>
              <a:t>  }</a:t>
            </a:r>
          </a:p>
          <a:p>
            <a:pPr eaLnBrk="1" hangingPunct="1">
              <a:lnSpc>
                <a:spcPct val="80000"/>
              </a:lnSpc>
              <a:buFontTx/>
              <a:buNone/>
            </a:pPr>
            <a:r>
              <a:rPr lang="en-US" altLang="en-US" sz="2000" smtClean="0">
                <a:latin typeface="Courier New" pitchFamily="49" charset="0"/>
              </a:rPr>
              <a:t>}</a:t>
            </a:r>
          </a:p>
          <a:p>
            <a:pPr eaLnBrk="1" hangingPunct="1">
              <a:lnSpc>
                <a:spcPct val="80000"/>
              </a:lnSpc>
              <a:buFontTx/>
              <a:buNone/>
            </a:pPr>
            <a:endParaRPr lang="en-US" altLang="en-US" sz="2000" smtClean="0">
              <a:latin typeface="Courier New" pitchFamily="49" charset="0"/>
            </a:endParaRPr>
          </a:p>
          <a:p>
            <a:pPr eaLnBrk="1" hangingPunct="1">
              <a:lnSpc>
                <a:spcPct val="80000"/>
              </a:lnSpc>
              <a:spcBef>
                <a:spcPct val="0"/>
              </a:spcBef>
              <a:buFontTx/>
              <a:buNone/>
            </a:pPr>
            <a:r>
              <a:rPr lang="en-US" altLang="en-US" sz="1800" smtClean="0">
                <a:latin typeface="Courier New" pitchFamily="49" charset="0"/>
              </a:rPr>
              <a:t>template &lt; class Object&gt;</a:t>
            </a:r>
          </a:p>
          <a:p>
            <a:pPr eaLnBrk="1" hangingPunct="1">
              <a:lnSpc>
                <a:spcPct val="80000"/>
              </a:lnSpc>
              <a:spcBef>
                <a:spcPct val="0"/>
              </a:spcBef>
              <a:buFontTx/>
              <a:buNone/>
            </a:pPr>
            <a:r>
              <a:rPr lang="en-US" altLang="en-US" sz="1800" smtClean="0">
                <a:latin typeface="Courier New" pitchFamily="49" charset="0"/>
              </a:rPr>
              <a:t>void swap( Object &amp;lhs, Object &amp;rhs )</a:t>
            </a:r>
          </a:p>
          <a:p>
            <a:pPr eaLnBrk="1" hangingPunct="1">
              <a:lnSpc>
                <a:spcPct val="80000"/>
              </a:lnSpc>
              <a:spcBef>
                <a:spcPct val="0"/>
              </a:spcBef>
              <a:buFontTx/>
              <a:buNone/>
            </a:pPr>
            <a:r>
              <a:rPr lang="en-US" altLang="en-US" sz="1800" smtClean="0">
                <a:latin typeface="Courier New" pitchFamily="49" charset="0"/>
              </a:rPr>
              <a:t>{</a:t>
            </a:r>
          </a:p>
          <a:p>
            <a:pPr eaLnBrk="1" hangingPunct="1">
              <a:lnSpc>
                <a:spcPct val="80000"/>
              </a:lnSpc>
              <a:spcBef>
                <a:spcPct val="0"/>
              </a:spcBef>
              <a:buFontTx/>
              <a:buNone/>
            </a:pPr>
            <a:r>
              <a:rPr lang="en-US" altLang="en-US" sz="1800" smtClean="0">
                <a:latin typeface="Courier New" pitchFamily="49" charset="0"/>
              </a:rPr>
              <a:t>	Object tmp = lhs;</a:t>
            </a:r>
          </a:p>
          <a:p>
            <a:pPr eaLnBrk="1" hangingPunct="1">
              <a:lnSpc>
                <a:spcPct val="80000"/>
              </a:lnSpc>
              <a:spcBef>
                <a:spcPct val="0"/>
              </a:spcBef>
              <a:buFontTx/>
              <a:buNone/>
            </a:pPr>
            <a:r>
              <a:rPr lang="en-US" altLang="en-US" sz="1800" smtClean="0">
                <a:latin typeface="Courier New" pitchFamily="49" charset="0"/>
              </a:rPr>
              <a:t>	lhs = rhs;</a:t>
            </a:r>
          </a:p>
          <a:p>
            <a:pPr eaLnBrk="1" hangingPunct="1">
              <a:lnSpc>
                <a:spcPct val="80000"/>
              </a:lnSpc>
              <a:spcBef>
                <a:spcPct val="0"/>
              </a:spcBef>
              <a:buFontTx/>
              <a:buNone/>
            </a:pPr>
            <a:r>
              <a:rPr lang="en-US" altLang="en-US" sz="1800" smtClean="0">
                <a:latin typeface="Courier New" pitchFamily="49" charset="0"/>
              </a:rPr>
              <a:t>	rhs = tmp;</a:t>
            </a:r>
          </a:p>
          <a:p>
            <a:pPr eaLnBrk="1" hangingPunct="1">
              <a:lnSpc>
                <a:spcPct val="80000"/>
              </a:lnSpc>
              <a:spcBef>
                <a:spcPct val="0"/>
              </a:spcBef>
              <a:buFontTx/>
              <a:buNone/>
            </a:pPr>
            <a:r>
              <a:rPr lang="en-US" altLang="en-US" sz="1800" smtClean="0">
                <a:latin typeface="Courier New" pitchFamily="49" charset="0"/>
              </a:rPr>
              <a:t>}</a:t>
            </a:r>
          </a:p>
          <a:p>
            <a:pPr eaLnBrk="1" hangingPunct="1">
              <a:lnSpc>
                <a:spcPct val="80000"/>
              </a:lnSpc>
              <a:buFontTx/>
              <a:buNone/>
            </a:pPr>
            <a:endParaRPr lang="en-US" altLang="en-US" sz="2000" smtClean="0">
              <a:latin typeface="Courier New" pitchFamily="49" charset="0"/>
            </a:endParaRPr>
          </a:p>
        </p:txBody>
      </p:sp>
    </p:spTree>
    <p:extLst>
      <p:ext uri="{BB962C8B-B14F-4D97-AF65-F5344CB8AC3E}">
        <p14:creationId xmlns:p14="http://schemas.microsoft.com/office/powerpoint/2010/main" val="4113073920"/>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smtClean="0"/>
              <a:t>Selection Sort -- Analysis</a:t>
            </a:r>
          </a:p>
        </p:txBody>
      </p:sp>
      <p:sp>
        <p:nvSpPr>
          <p:cNvPr id="13316" name="Rectangle 3"/>
          <p:cNvSpPr>
            <a:spLocks noGrp="1" noChangeArrowheads="1"/>
          </p:cNvSpPr>
          <p:nvPr>
            <p:ph type="body" idx="4294967295"/>
          </p:nvPr>
        </p:nvSpPr>
        <p:spPr>
          <a:xfrm>
            <a:off x="406294" y="990600"/>
            <a:ext cx="11437605" cy="5105400"/>
          </a:xfrm>
          <a:prstGeom prst="rect">
            <a:avLst/>
          </a:prstGeom>
        </p:spPr>
        <p:txBody>
          <a:bodyPr/>
          <a:lstStyle/>
          <a:p>
            <a:pPr eaLnBrk="1" hangingPunct="1"/>
            <a:r>
              <a:rPr lang="en-US" altLang="en-US" dirty="0" smtClean="0"/>
              <a:t>In general, we compare keys and move items (or exchange items) in a sorting algorithm (which uses key comparisons). </a:t>
            </a:r>
          </a:p>
          <a:p>
            <a:pPr eaLnBrk="1" hangingPunct="1">
              <a:buFontTx/>
              <a:buNone/>
            </a:pPr>
            <a:r>
              <a:rPr lang="en-US" altLang="en-US" dirty="0" smtClean="0"/>
              <a:t>	</a:t>
            </a:r>
            <a:r>
              <a:rPr lang="en-US" altLang="en-US" dirty="0" smtClean="0">
                <a:sym typeface="Wingdings" pitchFamily="2" charset="2"/>
              </a:rPr>
              <a:t>   </a:t>
            </a:r>
            <a:r>
              <a:rPr lang="en-US" altLang="en-US" b="1" dirty="0" smtClean="0">
                <a:sym typeface="Wingdings" pitchFamily="2" charset="2"/>
              </a:rPr>
              <a:t>So, to analyze a sorting algorithm we should count the number of key comparisons and the number of moves.</a:t>
            </a:r>
          </a:p>
          <a:p>
            <a:pPr lvl="2" eaLnBrk="1" hangingPunct="1"/>
            <a:r>
              <a:rPr lang="en-US" altLang="en-US" sz="1800" dirty="0" smtClean="0">
                <a:sym typeface="Wingdings" pitchFamily="2" charset="2"/>
              </a:rPr>
              <a:t>Ignoring other operations does not affect our final result.</a:t>
            </a:r>
          </a:p>
          <a:p>
            <a:pPr eaLnBrk="1" hangingPunct="1"/>
            <a:endParaRPr lang="en-US" altLang="en-US" dirty="0" smtClean="0">
              <a:sym typeface="Wingdings" pitchFamily="2" charset="2"/>
            </a:endParaRPr>
          </a:p>
          <a:p>
            <a:pPr eaLnBrk="1" hangingPunct="1"/>
            <a:r>
              <a:rPr lang="en-US" altLang="en-US" dirty="0" smtClean="0">
                <a:sym typeface="Wingdings" pitchFamily="2" charset="2"/>
              </a:rPr>
              <a:t>In </a:t>
            </a:r>
            <a:r>
              <a:rPr lang="en-US" altLang="en-US" dirty="0" err="1" smtClean="0">
                <a:sym typeface="Wingdings" pitchFamily="2" charset="2"/>
              </a:rPr>
              <a:t>selectionSort</a:t>
            </a:r>
            <a:r>
              <a:rPr lang="en-US" altLang="en-US" dirty="0" smtClean="0">
                <a:sym typeface="Wingdings" pitchFamily="2" charset="2"/>
              </a:rPr>
              <a:t> function, the outer for loop executes n-1 times.</a:t>
            </a:r>
          </a:p>
          <a:p>
            <a:pPr eaLnBrk="1" hangingPunct="1"/>
            <a:r>
              <a:rPr lang="en-US" altLang="en-US" dirty="0" smtClean="0">
                <a:sym typeface="Wingdings" pitchFamily="2" charset="2"/>
              </a:rPr>
              <a:t>We invoke swap function once at each iteration. </a:t>
            </a:r>
          </a:p>
          <a:p>
            <a:pPr eaLnBrk="1" hangingPunct="1">
              <a:buFontTx/>
              <a:buNone/>
            </a:pPr>
            <a:r>
              <a:rPr lang="en-US" altLang="en-US" dirty="0" smtClean="0">
                <a:sym typeface="Wingdings" pitchFamily="2" charset="2"/>
              </a:rPr>
              <a:t>	  Total Swaps: n-1  </a:t>
            </a:r>
          </a:p>
          <a:p>
            <a:pPr eaLnBrk="1" hangingPunct="1">
              <a:buFontTx/>
              <a:buNone/>
            </a:pPr>
            <a:r>
              <a:rPr lang="en-US" altLang="en-US" dirty="0" smtClean="0">
                <a:sym typeface="Wingdings" pitchFamily="2" charset="2"/>
              </a:rPr>
              <a:t>	  Total Moves: 3*(n-1)		(Each swap has three moves)</a:t>
            </a:r>
          </a:p>
        </p:txBody>
      </p:sp>
    </p:spTree>
    <p:extLst>
      <p:ext uri="{BB962C8B-B14F-4D97-AF65-F5344CB8AC3E}">
        <p14:creationId xmlns:p14="http://schemas.microsoft.com/office/powerpoint/2010/main" val="326690404"/>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smtClean="0"/>
              <a:t>Selection Sort – Analysis (cont.)</a:t>
            </a:r>
          </a:p>
        </p:txBody>
      </p:sp>
      <p:sp>
        <p:nvSpPr>
          <p:cNvPr id="14340" name="Rectangle 3"/>
          <p:cNvSpPr>
            <a:spLocks noGrp="1" noChangeArrowheads="1"/>
          </p:cNvSpPr>
          <p:nvPr>
            <p:ph type="body" idx="4294967295"/>
          </p:nvPr>
        </p:nvSpPr>
        <p:spPr>
          <a:xfrm>
            <a:off x="406294" y="990600"/>
            <a:ext cx="11437605" cy="5105400"/>
          </a:xfrm>
          <a:prstGeom prst="rect">
            <a:avLst/>
          </a:prstGeom>
        </p:spPr>
        <p:txBody>
          <a:bodyPr/>
          <a:lstStyle/>
          <a:p>
            <a:pPr eaLnBrk="1" hangingPunct="1"/>
            <a:r>
              <a:rPr lang="en-US" altLang="en-US" dirty="0" smtClean="0">
                <a:sym typeface="Wingdings" pitchFamily="2" charset="2"/>
              </a:rPr>
              <a:t>The inner for loop executes the size of the unsorted part minus 1 (from 1 to n-1), and in each iteration we make one key comparison.</a:t>
            </a:r>
          </a:p>
          <a:p>
            <a:pPr eaLnBrk="1" hangingPunct="1">
              <a:buFontTx/>
              <a:buNone/>
            </a:pPr>
            <a:r>
              <a:rPr lang="en-US" altLang="en-US" dirty="0" smtClean="0">
                <a:sym typeface="Wingdings" pitchFamily="2" charset="2"/>
              </a:rPr>
              <a:t>	 # of key comparisons = 1+2+...+n-1 = n*(n-1)/2</a:t>
            </a:r>
          </a:p>
          <a:p>
            <a:pPr eaLnBrk="1" hangingPunct="1">
              <a:buFontTx/>
              <a:buNone/>
            </a:pPr>
            <a:r>
              <a:rPr lang="en-US" altLang="en-US" dirty="0" smtClean="0">
                <a:sym typeface="Wingdings" pitchFamily="2" charset="2"/>
              </a:rPr>
              <a:t>	 </a:t>
            </a:r>
            <a:r>
              <a:rPr lang="en-US" altLang="en-US" b="1" dirty="0" smtClean="0">
                <a:sym typeface="Wingdings" pitchFamily="2" charset="2"/>
              </a:rPr>
              <a:t>So, Selection sort is O(n</a:t>
            </a:r>
            <a:r>
              <a:rPr lang="en-US" altLang="en-US" b="1" baseline="30000" dirty="0" smtClean="0">
                <a:sym typeface="Wingdings" pitchFamily="2" charset="2"/>
              </a:rPr>
              <a:t>2</a:t>
            </a:r>
            <a:r>
              <a:rPr lang="en-US" altLang="en-US" b="1" dirty="0" smtClean="0">
                <a:sym typeface="Wingdings" pitchFamily="2" charset="2"/>
              </a:rPr>
              <a:t>)</a:t>
            </a:r>
          </a:p>
          <a:p>
            <a:pPr eaLnBrk="1" hangingPunct="1"/>
            <a:r>
              <a:rPr lang="en-US" altLang="en-US" dirty="0" smtClean="0">
                <a:sym typeface="Wingdings" pitchFamily="2" charset="2"/>
              </a:rPr>
              <a:t>The best case, the worst case, and the average case of the selection sort algorithm are same.   all of them are </a:t>
            </a:r>
            <a:r>
              <a:rPr lang="en-US" altLang="en-US" b="1" dirty="0" smtClean="0">
                <a:sym typeface="Wingdings" pitchFamily="2" charset="2"/>
              </a:rPr>
              <a:t>O(n</a:t>
            </a:r>
            <a:r>
              <a:rPr lang="en-US" altLang="en-US" b="1" baseline="30000" dirty="0" smtClean="0">
                <a:sym typeface="Wingdings" pitchFamily="2" charset="2"/>
              </a:rPr>
              <a:t>2</a:t>
            </a:r>
            <a:r>
              <a:rPr lang="en-US" altLang="en-US" b="1" dirty="0" smtClean="0">
                <a:sym typeface="Wingdings" pitchFamily="2" charset="2"/>
              </a:rPr>
              <a:t>)</a:t>
            </a:r>
            <a:endParaRPr lang="en-US" altLang="en-US" dirty="0" smtClean="0">
              <a:sym typeface="Wingdings" pitchFamily="2" charset="2"/>
            </a:endParaRPr>
          </a:p>
          <a:p>
            <a:pPr lvl="1" eaLnBrk="1" hangingPunct="1"/>
            <a:r>
              <a:rPr lang="en-US" altLang="en-US" sz="1800" dirty="0" smtClean="0">
                <a:sym typeface="Wingdings" pitchFamily="2" charset="2"/>
              </a:rPr>
              <a:t>This means that the behavior of the selection sort algorithm does not depend on the initial organization of data.</a:t>
            </a:r>
          </a:p>
          <a:p>
            <a:pPr lvl="1" eaLnBrk="1" hangingPunct="1"/>
            <a:r>
              <a:rPr lang="en-US" altLang="en-US" sz="1800" dirty="0" smtClean="0">
                <a:sym typeface="Wingdings" pitchFamily="2" charset="2"/>
              </a:rPr>
              <a:t>Since O(n</a:t>
            </a:r>
            <a:r>
              <a:rPr lang="en-US" altLang="en-US" sz="1800" baseline="30000" dirty="0" smtClean="0">
                <a:sym typeface="Wingdings" pitchFamily="2" charset="2"/>
              </a:rPr>
              <a:t>2</a:t>
            </a:r>
            <a:r>
              <a:rPr lang="en-US" altLang="en-US" sz="1800" dirty="0" smtClean="0">
                <a:sym typeface="Wingdings" pitchFamily="2" charset="2"/>
              </a:rPr>
              <a:t>) grows so rapidly, the selection sort algorithm is appropriate only for small n.</a:t>
            </a:r>
          </a:p>
          <a:p>
            <a:pPr lvl="1" eaLnBrk="1" hangingPunct="1"/>
            <a:r>
              <a:rPr lang="en-US" altLang="en-US" sz="1800" dirty="0" smtClean="0">
                <a:sym typeface="Wingdings" pitchFamily="2" charset="2"/>
              </a:rPr>
              <a:t>Although the selection sort algorithm requires O(n</a:t>
            </a:r>
            <a:r>
              <a:rPr lang="en-US" altLang="en-US" sz="1800" baseline="30000" dirty="0" smtClean="0">
                <a:sym typeface="Wingdings" pitchFamily="2" charset="2"/>
              </a:rPr>
              <a:t>2</a:t>
            </a:r>
            <a:r>
              <a:rPr lang="en-US" altLang="en-US" sz="1800" dirty="0" smtClean="0">
                <a:sym typeface="Wingdings" pitchFamily="2" charset="2"/>
              </a:rPr>
              <a:t>) key comparisons, it only requires  O(n) moves.</a:t>
            </a:r>
          </a:p>
          <a:p>
            <a:pPr lvl="1" eaLnBrk="1" hangingPunct="1"/>
            <a:r>
              <a:rPr lang="en-US" altLang="en-US" sz="1800" dirty="0" smtClean="0">
                <a:sym typeface="Wingdings" pitchFamily="2" charset="2"/>
              </a:rPr>
              <a:t>A selection sort could be a good choice if data moves are costly but key comparisons are not costly (short keys, long records).</a:t>
            </a:r>
            <a:endParaRPr lang="en-US" altLang="en-US" sz="1800" b="1" dirty="0" smtClean="0"/>
          </a:p>
        </p:txBody>
      </p:sp>
    </p:spTree>
    <p:extLst>
      <p:ext uri="{BB962C8B-B14F-4D97-AF65-F5344CB8AC3E}">
        <p14:creationId xmlns:p14="http://schemas.microsoft.com/office/powerpoint/2010/main" val="1096156647"/>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smtClean="0"/>
              <a:t>Insertion Sort</a:t>
            </a:r>
          </a:p>
        </p:txBody>
      </p:sp>
      <p:sp>
        <p:nvSpPr>
          <p:cNvPr id="16388" name="Rectangle 3"/>
          <p:cNvSpPr>
            <a:spLocks noGrp="1" noChangeArrowheads="1"/>
          </p:cNvSpPr>
          <p:nvPr>
            <p:ph type="body" idx="4294967295"/>
          </p:nvPr>
        </p:nvSpPr>
        <p:spPr>
          <a:xfrm>
            <a:off x="914162" y="1524000"/>
            <a:ext cx="10360501" cy="4572000"/>
          </a:xfrm>
          <a:prstGeom prst="rect">
            <a:avLst/>
          </a:prstGeom>
        </p:spPr>
        <p:txBody>
          <a:bodyPr/>
          <a:lstStyle/>
          <a:p>
            <a:pPr eaLnBrk="1" hangingPunct="1"/>
            <a:r>
              <a:rPr lang="en-US" altLang="en-US" dirty="0" smtClean="0">
                <a:cs typeface="Times New Roman" pitchFamily="18" charset="0"/>
              </a:rPr>
              <a:t>Insertion sort is a simple sorting algorithm that is appropriate for small inputs. </a:t>
            </a:r>
          </a:p>
          <a:p>
            <a:pPr lvl="1" eaLnBrk="1" hangingPunct="1"/>
            <a:r>
              <a:rPr lang="en-US" altLang="en-US" sz="1800" dirty="0" smtClean="0">
                <a:cs typeface="Times New Roman" pitchFamily="18" charset="0"/>
              </a:rPr>
              <a:t>Most common sorting technique used by card players.</a:t>
            </a:r>
          </a:p>
          <a:p>
            <a:pPr eaLnBrk="1" hangingPunct="1"/>
            <a:r>
              <a:rPr lang="en-US" altLang="en-US" dirty="0" smtClean="0">
                <a:cs typeface="Times New Roman" pitchFamily="18" charset="0"/>
              </a:rPr>
              <a:t>The list is divided into two parts: sorted and unsorted. </a:t>
            </a:r>
          </a:p>
          <a:p>
            <a:pPr eaLnBrk="1" hangingPunct="1"/>
            <a:r>
              <a:rPr lang="en-US" altLang="en-US" dirty="0" smtClean="0">
                <a:cs typeface="Times New Roman" pitchFamily="18" charset="0"/>
              </a:rPr>
              <a:t>In each pass, the first element of the unsorted part is picked up, transferred to the sorted </a:t>
            </a:r>
            <a:r>
              <a:rPr lang="en-US" altLang="en-US" dirty="0" err="1" smtClean="0">
                <a:cs typeface="Times New Roman" pitchFamily="18" charset="0"/>
              </a:rPr>
              <a:t>sublist</a:t>
            </a:r>
            <a:r>
              <a:rPr lang="en-US" altLang="en-US" dirty="0" smtClean="0">
                <a:cs typeface="Times New Roman" pitchFamily="18" charset="0"/>
              </a:rPr>
              <a:t>, and inserted at the appropriate place. </a:t>
            </a:r>
          </a:p>
          <a:p>
            <a:pPr eaLnBrk="1" hangingPunct="1"/>
            <a:r>
              <a:rPr lang="en-US" altLang="en-US" dirty="0" smtClean="0">
                <a:cs typeface="Times New Roman" pitchFamily="18" charset="0"/>
              </a:rPr>
              <a:t>A list of </a:t>
            </a:r>
            <a:r>
              <a:rPr lang="en-US" altLang="en-US" i="1" dirty="0" smtClean="0">
                <a:cs typeface="Times New Roman" pitchFamily="18" charset="0"/>
              </a:rPr>
              <a:t>n</a:t>
            </a:r>
            <a:r>
              <a:rPr lang="en-US" altLang="en-US" dirty="0" smtClean="0">
                <a:cs typeface="Times New Roman" pitchFamily="18" charset="0"/>
              </a:rPr>
              <a:t> elements will take at most </a:t>
            </a:r>
            <a:r>
              <a:rPr lang="en-US" altLang="en-US" i="1" dirty="0" smtClean="0">
                <a:cs typeface="Times New Roman" pitchFamily="18" charset="0"/>
              </a:rPr>
              <a:t>n-1</a:t>
            </a:r>
            <a:r>
              <a:rPr lang="en-US" altLang="en-US" dirty="0" smtClean="0">
                <a:cs typeface="Times New Roman" pitchFamily="18" charset="0"/>
              </a:rPr>
              <a:t> passes to sort the data.</a:t>
            </a:r>
            <a:r>
              <a:rPr lang="en-US" altLang="en-US" dirty="0" smtClean="0"/>
              <a:t> </a:t>
            </a:r>
          </a:p>
        </p:txBody>
      </p:sp>
    </p:spTree>
    <p:extLst>
      <p:ext uri="{BB962C8B-B14F-4D97-AF65-F5344CB8AC3E}">
        <p14:creationId xmlns:p14="http://schemas.microsoft.com/office/powerpoint/2010/main" val="2863971884"/>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9141619" y="12192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Times New Roman" pitchFamily="18" charset="0"/>
                <a:cs typeface="Times New Roman" pitchFamily="18" charset="0"/>
              </a:rPr>
              <a:t>Original List</a:t>
            </a:r>
            <a:endParaRPr lang="en-US" altLang="en-US" sz="1200">
              <a:latin typeface="Times New Roman" pitchFamily="18" charset="0"/>
              <a:cs typeface="Times New Roman" pitchFamily="18" charset="0"/>
            </a:endParaRPr>
          </a:p>
          <a:p>
            <a:endParaRPr lang="en-US" altLang="en-US" sz="2400">
              <a:latin typeface="Times New Roman" pitchFamily="18" charset="0"/>
            </a:endParaRPr>
          </a:p>
        </p:txBody>
      </p:sp>
      <p:sp>
        <p:nvSpPr>
          <p:cNvPr id="17412" name="Text Box 3"/>
          <p:cNvSpPr txBox="1">
            <a:spLocks noChangeArrowheads="1"/>
          </p:cNvSpPr>
          <p:nvPr/>
        </p:nvSpPr>
        <p:spPr bwMode="auto">
          <a:xfrm>
            <a:off x="9243192" y="20574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1</a:t>
            </a:r>
          </a:p>
          <a:p>
            <a:endParaRPr lang="en-US" altLang="en-US" sz="2400">
              <a:latin typeface="Times New Roman" pitchFamily="18" charset="0"/>
            </a:endParaRPr>
          </a:p>
        </p:txBody>
      </p:sp>
      <p:sp>
        <p:nvSpPr>
          <p:cNvPr id="17413" name="Text Box 4"/>
          <p:cNvSpPr txBox="1">
            <a:spLocks noChangeArrowheads="1"/>
          </p:cNvSpPr>
          <p:nvPr/>
        </p:nvSpPr>
        <p:spPr bwMode="auto">
          <a:xfrm>
            <a:off x="9141619" y="29718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cs typeface="Times New Roman" pitchFamily="18" charset="0"/>
              </a:rPr>
              <a:t>After pass 2</a:t>
            </a:r>
          </a:p>
          <a:p>
            <a:endParaRPr lang="en-US" altLang="en-US" sz="1600">
              <a:latin typeface="Times New Roman" pitchFamily="18" charset="0"/>
            </a:endParaRPr>
          </a:p>
        </p:txBody>
      </p:sp>
      <p:sp>
        <p:nvSpPr>
          <p:cNvPr id="17414" name="Rectangle 5"/>
          <p:cNvSpPr>
            <a:spLocks noChangeArrowheads="1"/>
          </p:cNvSpPr>
          <p:nvPr/>
        </p:nvSpPr>
        <p:spPr bwMode="auto">
          <a:xfrm>
            <a:off x="3351928" y="-414338"/>
            <a:ext cx="732176"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sz="2400">
              <a:latin typeface="Times New Roman" pitchFamily="18" charset="0"/>
            </a:endParaRPr>
          </a:p>
        </p:txBody>
      </p:sp>
      <p:sp>
        <p:nvSpPr>
          <p:cNvPr id="17415" name="Rectangle 6"/>
          <p:cNvSpPr>
            <a:spLocks noChangeArrowheads="1"/>
          </p:cNvSpPr>
          <p:nvPr/>
        </p:nvSpPr>
        <p:spPr bwMode="auto">
          <a:xfrm>
            <a:off x="3351928" y="-414338"/>
            <a:ext cx="732176"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sz="2400">
              <a:latin typeface="Times New Roman" pitchFamily="18" charset="0"/>
            </a:endParaRPr>
          </a:p>
        </p:txBody>
      </p:sp>
      <p:sp>
        <p:nvSpPr>
          <p:cNvPr id="17416" name="Rectangle 7"/>
          <p:cNvSpPr>
            <a:spLocks noChangeArrowheads="1"/>
          </p:cNvSpPr>
          <p:nvPr/>
        </p:nvSpPr>
        <p:spPr bwMode="auto">
          <a:xfrm>
            <a:off x="3351928" y="-414338"/>
            <a:ext cx="732176"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sz="2400">
              <a:latin typeface="Times New Roman" pitchFamily="18" charset="0"/>
            </a:endParaRPr>
          </a:p>
        </p:txBody>
      </p:sp>
      <p:sp>
        <p:nvSpPr>
          <p:cNvPr id="17417" name="Text Box 8"/>
          <p:cNvSpPr txBox="1">
            <a:spLocks noChangeArrowheads="1"/>
          </p:cNvSpPr>
          <p:nvPr/>
        </p:nvSpPr>
        <p:spPr bwMode="auto">
          <a:xfrm>
            <a:off x="9344766" y="38100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3</a:t>
            </a:r>
          </a:p>
          <a:p>
            <a:endParaRPr lang="en-US" altLang="en-US" sz="2400">
              <a:latin typeface="Times New Roman" pitchFamily="18" charset="0"/>
            </a:endParaRPr>
          </a:p>
        </p:txBody>
      </p:sp>
      <p:sp>
        <p:nvSpPr>
          <p:cNvPr id="17418" name="Text Box 9"/>
          <p:cNvSpPr txBox="1">
            <a:spLocks noChangeArrowheads="1"/>
          </p:cNvSpPr>
          <p:nvPr/>
        </p:nvSpPr>
        <p:spPr bwMode="auto">
          <a:xfrm>
            <a:off x="9344766" y="48006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4</a:t>
            </a:r>
          </a:p>
          <a:p>
            <a:endParaRPr lang="en-US" altLang="en-US" sz="2400">
              <a:latin typeface="Times New Roman" pitchFamily="18" charset="0"/>
            </a:endParaRPr>
          </a:p>
        </p:txBody>
      </p:sp>
      <p:sp>
        <p:nvSpPr>
          <p:cNvPr id="17419" name="Text Box 10"/>
          <p:cNvSpPr txBox="1">
            <a:spLocks noChangeArrowheads="1"/>
          </p:cNvSpPr>
          <p:nvPr/>
        </p:nvSpPr>
        <p:spPr bwMode="auto">
          <a:xfrm>
            <a:off x="9344766" y="56388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5</a:t>
            </a:r>
          </a:p>
          <a:p>
            <a:endParaRPr lang="en-US" altLang="en-US" sz="2400">
              <a:latin typeface="Times New Roman" pitchFamily="18" charset="0"/>
            </a:endParaRPr>
          </a:p>
        </p:txBody>
      </p:sp>
      <p:graphicFrame>
        <p:nvGraphicFramePr>
          <p:cNvPr id="32779" name="Group 11"/>
          <p:cNvGraphicFramePr>
            <a:graphicFrameLocks noGrp="1"/>
          </p:cNvGraphicFramePr>
          <p:nvPr/>
        </p:nvGraphicFramePr>
        <p:xfrm>
          <a:off x="1117309" y="1066800"/>
          <a:ext cx="7821162" cy="5029200"/>
        </p:xfrm>
        <a:graphic>
          <a:graphicData uri="http://schemas.openxmlformats.org/drawingml/2006/table">
            <a:tbl>
              <a:tblPr/>
              <a:tblGrid>
                <a:gridCol w="1303527"/>
                <a:gridCol w="1303527"/>
                <a:gridCol w="1252740"/>
                <a:gridCol w="1354314"/>
                <a:gridCol w="1303527"/>
                <a:gridCol w="1303527"/>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2400" b="0" i="0" u="none" strike="noStrike" cap="none" normalizeH="0" baseline="0" smtClean="0">
                        <a:ln>
                          <a:noFill/>
                        </a:ln>
                        <a:solidFill>
                          <a:schemeClr val="tx1"/>
                        </a:solidFill>
                        <a:effectLst/>
                        <a:latin typeface="Times New Roman" pitchFamily="18" charset="0"/>
                      </a:endParaRP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7541" name="Text Box 142"/>
          <p:cNvSpPr txBox="1">
            <a:spLocks noChangeArrowheads="1"/>
          </p:cNvSpPr>
          <p:nvPr/>
        </p:nvSpPr>
        <p:spPr bwMode="auto">
          <a:xfrm>
            <a:off x="1015736" y="381000"/>
            <a:ext cx="192989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b="1">
                <a:latin typeface="Times New Roman" pitchFamily="18" charset="0"/>
              </a:rPr>
              <a:t>Sorted</a:t>
            </a:r>
          </a:p>
        </p:txBody>
      </p:sp>
      <p:sp>
        <p:nvSpPr>
          <p:cNvPr id="17542" name="Text Box 143"/>
          <p:cNvSpPr txBox="1">
            <a:spLocks noChangeArrowheads="1"/>
          </p:cNvSpPr>
          <p:nvPr/>
        </p:nvSpPr>
        <p:spPr bwMode="auto">
          <a:xfrm>
            <a:off x="5078677" y="381000"/>
            <a:ext cx="192989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b="1">
                <a:latin typeface="Times New Roman" pitchFamily="18" charset="0"/>
              </a:rPr>
              <a:t>Unsorted</a:t>
            </a:r>
          </a:p>
        </p:txBody>
      </p:sp>
    </p:spTree>
    <p:extLst>
      <p:ext uri="{BB962C8B-B14F-4D97-AF65-F5344CB8AC3E}">
        <p14:creationId xmlns:p14="http://schemas.microsoft.com/office/powerpoint/2010/main" val="342394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411480"/>
            <a:ext cx="5483384" cy="5748020"/>
          </a:xfrm>
        </p:spPr>
        <p:txBody>
          <a:bodyPr>
            <a:normAutofit/>
          </a:bodyPr>
          <a:lstStyle/>
          <a:p>
            <a:r>
              <a:rPr lang="en-US" dirty="0"/>
              <a:t>Binary Search </a:t>
            </a:r>
            <a:r>
              <a:rPr lang="en-US" dirty="0" smtClean="0"/>
              <a:t>Tree</a:t>
            </a:r>
          </a:p>
          <a:p>
            <a:pPr lvl="1"/>
            <a:r>
              <a:rPr lang="en-US" dirty="0" smtClean="0"/>
              <a:t>Searching a key</a:t>
            </a:r>
          </a:p>
          <a:p>
            <a:pPr lvl="1"/>
            <a:r>
              <a:rPr lang="en-US" dirty="0" smtClean="0"/>
              <a:t>Inserting a </a:t>
            </a:r>
            <a:r>
              <a:rPr lang="en-US" dirty="0"/>
              <a:t>key</a:t>
            </a:r>
          </a:p>
          <a:p>
            <a:pPr lvl="1"/>
            <a:r>
              <a:rPr lang="en-US" dirty="0" smtClean="0"/>
              <a:t>Deleting a key</a:t>
            </a:r>
          </a:p>
          <a:p>
            <a:r>
              <a:rPr lang="en-US" dirty="0" smtClean="0"/>
              <a:t>Sorting Algorithms</a:t>
            </a:r>
          </a:p>
          <a:p>
            <a:pPr lvl="1">
              <a:lnSpc>
                <a:spcPct val="90000"/>
              </a:lnSpc>
            </a:pPr>
            <a:r>
              <a:rPr lang="en-US" altLang="en-US" dirty="0"/>
              <a:t>Selection Sort </a:t>
            </a:r>
          </a:p>
          <a:p>
            <a:pPr lvl="1">
              <a:lnSpc>
                <a:spcPct val="90000"/>
              </a:lnSpc>
            </a:pPr>
            <a:r>
              <a:rPr lang="en-US" altLang="en-US" dirty="0"/>
              <a:t>Insertion Sort</a:t>
            </a:r>
          </a:p>
          <a:p>
            <a:pPr lvl="1">
              <a:lnSpc>
                <a:spcPct val="90000"/>
              </a:lnSpc>
            </a:pPr>
            <a:r>
              <a:rPr lang="en-US" altLang="en-US" dirty="0"/>
              <a:t>Bubble Sort</a:t>
            </a:r>
          </a:p>
          <a:p>
            <a:pPr lvl="1">
              <a:lnSpc>
                <a:spcPct val="90000"/>
              </a:lnSpc>
            </a:pPr>
            <a:r>
              <a:rPr lang="en-US" altLang="en-US" dirty="0"/>
              <a:t>Merge Sort</a:t>
            </a:r>
          </a:p>
          <a:p>
            <a:pPr lvl="1">
              <a:lnSpc>
                <a:spcPct val="90000"/>
              </a:lnSpc>
            </a:pPr>
            <a:r>
              <a:rPr lang="en-US" altLang="en-US" dirty="0"/>
              <a:t>Quick Sort</a:t>
            </a:r>
          </a:p>
          <a:p>
            <a:r>
              <a:rPr lang="en-US" dirty="0" smtClean="0"/>
              <a:t>Heap</a:t>
            </a:r>
          </a:p>
          <a:p>
            <a:pPr lvl="1">
              <a:buFont typeface="Wingdings" panose="05000000000000000000" pitchFamily="2" charset="2"/>
              <a:buChar char="§"/>
            </a:pPr>
            <a:r>
              <a:rPr lang="en-US" dirty="0"/>
              <a:t>Max Heap Construction</a:t>
            </a:r>
          </a:p>
          <a:p>
            <a:pPr lvl="1">
              <a:buFont typeface="Wingdings" panose="05000000000000000000" pitchFamily="2" charset="2"/>
              <a:buChar char="§"/>
            </a:pPr>
            <a:r>
              <a:rPr lang="en-US" dirty="0"/>
              <a:t>Max Heap Deletion</a:t>
            </a:r>
          </a:p>
          <a:p>
            <a:r>
              <a:rPr lang="en-US" dirty="0" smtClean="0"/>
              <a:t>Graph</a:t>
            </a:r>
          </a:p>
          <a:p>
            <a:pPr lvl="1"/>
            <a:r>
              <a:rPr lang="en-US" dirty="0"/>
              <a:t>Breadth First Traversal</a:t>
            </a:r>
          </a:p>
          <a:p>
            <a:pPr lvl="1"/>
            <a:r>
              <a:rPr lang="en-US" dirty="0"/>
              <a:t>Depth First Traversal</a:t>
            </a:r>
          </a:p>
          <a:p>
            <a:endParaRPr lang="en-US" dirty="0"/>
          </a:p>
        </p:txBody>
      </p:sp>
    </p:spTree>
    <p:extLst>
      <p:ext uri="{BB962C8B-B14F-4D97-AF65-F5344CB8AC3E}">
        <p14:creationId xmlns:p14="http://schemas.microsoft.com/office/powerpoint/2010/main" val="3231390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mtClean="0">
                <a:cs typeface="Times New Roman" pitchFamily="18" charset="0"/>
              </a:rPr>
              <a:t>Insertion Sort Algorithm</a:t>
            </a:r>
            <a:r>
              <a:rPr lang="en-US" altLang="en-US" smtClean="0"/>
              <a:t> </a:t>
            </a:r>
          </a:p>
        </p:txBody>
      </p:sp>
      <p:sp>
        <p:nvSpPr>
          <p:cNvPr id="18436" name="Rectangle 3"/>
          <p:cNvSpPr>
            <a:spLocks noGrp="1" noChangeArrowheads="1"/>
          </p:cNvSpPr>
          <p:nvPr>
            <p:ph type="body" idx="4294967295"/>
          </p:nvPr>
        </p:nvSpPr>
        <p:spPr>
          <a:xfrm>
            <a:off x="914162" y="1524000"/>
            <a:ext cx="10868369" cy="4572000"/>
          </a:xfrm>
          <a:prstGeom prst="rect">
            <a:avLst/>
          </a:prstGeom>
        </p:spPr>
        <p:txBody>
          <a:bodyPr/>
          <a:lstStyle/>
          <a:p>
            <a:pPr eaLnBrk="1" hangingPunct="1">
              <a:lnSpc>
                <a:spcPct val="90000"/>
              </a:lnSpc>
              <a:buFontTx/>
              <a:buNone/>
            </a:pPr>
            <a:r>
              <a:rPr lang="en-US" altLang="en-US" sz="2000" dirty="0" smtClean="0">
                <a:latin typeface="Courier New" pitchFamily="49" charset="0"/>
              </a:rPr>
              <a:t>template &lt;class Item&gt;</a:t>
            </a:r>
          </a:p>
          <a:p>
            <a:pPr eaLnBrk="1" hangingPunct="1">
              <a:lnSpc>
                <a:spcPct val="90000"/>
              </a:lnSpc>
              <a:buFontTx/>
              <a:buNone/>
            </a:pPr>
            <a:r>
              <a:rPr lang="en-US" altLang="en-US" sz="2000" dirty="0" smtClean="0">
                <a:latin typeface="Courier New" pitchFamily="49" charset="0"/>
              </a:rPr>
              <a:t>void </a:t>
            </a:r>
            <a:r>
              <a:rPr lang="en-US" altLang="en-US" sz="2000" dirty="0" err="1" smtClean="0">
                <a:latin typeface="Courier New" pitchFamily="49" charset="0"/>
              </a:rPr>
              <a:t>insertionSort</a:t>
            </a:r>
            <a:r>
              <a:rPr lang="en-US" altLang="en-US" sz="2000" dirty="0" smtClean="0">
                <a:latin typeface="Courier New" pitchFamily="49" charset="0"/>
              </a:rPr>
              <a:t>(Item a[], </a:t>
            </a:r>
            <a:r>
              <a:rPr lang="en-US" altLang="en-US" sz="2000" dirty="0" err="1" smtClean="0">
                <a:latin typeface="Courier New" pitchFamily="49" charset="0"/>
              </a:rPr>
              <a:t>int</a:t>
            </a:r>
            <a:r>
              <a:rPr lang="en-US" altLang="en-US" sz="2000" dirty="0" smtClean="0">
                <a:latin typeface="Courier New" pitchFamily="49" charset="0"/>
              </a:rPr>
              <a:t> n)</a:t>
            </a:r>
          </a:p>
          <a:p>
            <a:pPr eaLnBrk="1" hangingPunct="1">
              <a:lnSpc>
                <a:spcPct val="90000"/>
              </a:lnSpc>
              <a:buFontTx/>
              <a:buNone/>
            </a:pPr>
            <a:r>
              <a:rPr lang="en-US" altLang="en-US" sz="2000" dirty="0" smtClean="0">
                <a:latin typeface="Courier New" pitchFamily="49" charset="0"/>
              </a:rPr>
              <a:t>{</a:t>
            </a:r>
          </a:p>
          <a:p>
            <a:pPr eaLnBrk="1" hangingPunct="1">
              <a:lnSpc>
                <a:spcPct val="90000"/>
              </a:lnSpc>
              <a:buFontTx/>
              <a:buNone/>
            </a:pPr>
            <a:r>
              <a:rPr lang="en-US" altLang="en-US" sz="2000" dirty="0" smtClean="0">
                <a:latin typeface="Courier New" pitchFamily="49" charset="0"/>
              </a:rPr>
              <a:t>   for (</a:t>
            </a:r>
            <a:r>
              <a:rPr lang="en-US" altLang="en-US" sz="2000" dirty="0" err="1" smtClean="0">
                <a:latin typeface="Courier New" pitchFamily="49" charset="0"/>
              </a:rPr>
              <a:t>int</a:t>
            </a:r>
            <a:r>
              <a:rPr lang="en-US" altLang="en-US" sz="2000" dirty="0" smtClean="0">
                <a:latin typeface="Courier New" pitchFamily="49" charset="0"/>
              </a:rPr>
              <a:t> </a:t>
            </a:r>
            <a:r>
              <a:rPr lang="en-US" altLang="en-US" sz="2000" dirty="0" err="1" smtClean="0">
                <a:latin typeface="Courier New" pitchFamily="49" charset="0"/>
              </a:rPr>
              <a:t>i</a:t>
            </a:r>
            <a:r>
              <a:rPr lang="en-US" altLang="en-US" sz="2000" dirty="0" smtClean="0">
                <a:latin typeface="Courier New" pitchFamily="49" charset="0"/>
              </a:rPr>
              <a:t> = 1; </a:t>
            </a:r>
            <a:r>
              <a:rPr lang="en-US" altLang="en-US" sz="2000" dirty="0" err="1" smtClean="0">
                <a:latin typeface="Courier New" pitchFamily="49" charset="0"/>
              </a:rPr>
              <a:t>i</a:t>
            </a:r>
            <a:r>
              <a:rPr lang="en-US" altLang="en-US" sz="2000" dirty="0" smtClean="0">
                <a:latin typeface="Courier New" pitchFamily="49" charset="0"/>
              </a:rPr>
              <a:t> &lt; n; </a:t>
            </a:r>
            <a:r>
              <a:rPr lang="en-US" altLang="en-US" sz="2000" dirty="0" err="1" smtClean="0">
                <a:latin typeface="Courier New" pitchFamily="49" charset="0"/>
              </a:rPr>
              <a:t>i</a:t>
            </a:r>
            <a:r>
              <a:rPr lang="en-US" altLang="en-US" sz="2000" dirty="0" smtClean="0">
                <a:latin typeface="Courier New" pitchFamily="49" charset="0"/>
              </a:rPr>
              <a:t>++)</a:t>
            </a:r>
          </a:p>
          <a:p>
            <a:pPr eaLnBrk="1" hangingPunct="1">
              <a:lnSpc>
                <a:spcPct val="90000"/>
              </a:lnSpc>
              <a:buFontTx/>
              <a:buNone/>
            </a:pPr>
            <a:r>
              <a:rPr lang="en-US" altLang="en-US" sz="2000" dirty="0" smtClean="0">
                <a:latin typeface="Courier New" pitchFamily="49" charset="0"/>
              </a:rPr>
              <a:t>   { </a:t>
            </a:r>
          </a:p>
          <a:p>
            <a:pPr eaLnBrk="1" hangingPunct="1">
              <a:lnSpc>
                <a:spcPct val="90000"/>
              </a:lnSpc>
              <a:buFontTx/>
              <a:buNone/>
            </a:pPr>
            <a:r>
              <a:rPr lang="en-US" altLang="en-US" sz="2000" dirty="0" smtClean="0">
                <a:latin typeface="Courier New" pitchFamily="49" charset="0"/>
              </a:rPr>
              <a:t>      Item </a:t>
            </a:r>
            <a:r>
              <a:rPr lang="en-US" altLang="en-US" sz="2000" dirty="0" err="1" smtClean="0">
                <a:latin typeface="Courier New" pitchFamily="49" charset="0"/>
              </a:rPr>
              <a:t>tmp</a:t>
            </a:r>
            <a:r>
              <a:rPr lang="en-US" altLang="en-US" sz="2000" dirty="0" smtClean="0">
                <a:latin typeface="Courier New" pitchFamily="49" charset="0"/>
              </a:rPr>
              <a:t> = a[</a:t>
            </a:r>
            <a:r>
              <a:rPr lang="en-US" altLang="en-US" sz="2000" dirty="0" err="1" smtClean="0">
                <a:latin typeface="Courier New" pitchFamily="49" charset="0"/>
              </a:rPr>
              <a:t>i</a:t>
            </a:r>
            <a:r>
              <a:rPr lang="en-US" altLang="en-US" sz="2000" dirty="0" smtClean="0">
                <a:latin typeface="Courier New" pitchFamily="49" charset="0"/>
              </a:rPr>
              <a:t>];</a:t>
            </a:r>
          </a:p>
          <a:p>
            <a:pPr eaLnBrk="1" hangingPunct="1">
              <a:lnSpc>
                <a:spcPct val="90000"/>
              </a:lnSpc>
              <a:buFontTx/>
              <a:buNone/>
            </a:pPr>
            <a:r>
              <a:rPr lang="en-US" altLang="en-US" sz="2000" dirty="0" smtClean="0">
                <a:latin typeface="Courier New" pitchFamily="49" charset="0"/>
              </a:rPr>
              <a:t>      </a:t>
            </a:r>
          </a:p>
          <a:p>
            <a:pPr eaLnBrk="1" hangingPunct="1">
              <a:lnSpc>
                <a:spcPct val="90000"/>
              </a:lnSpc>
              <a:buFontTx/>
              <a:buNone/>
            </a:pPr>
            <a:r>
              <a:rPr lang="en-US" altLang="en-US" sz="2000" dirty="0" smtClean="0">
                <a:latin typeface="Courier New" pitchFamily="49" charset="0"/>
              </a:rPr>
              <a:t>      for (</a:t>
            </a:r>
            <a:r>
              <a:rPr lang="en-US" altLang="en-US" sz="2000" dirty="0" err="1" smtClean="0">
                <a:latin typeface="Courier New" pitchFamily="49" charset="0"/>
              </a:rPr>
              <a:t>int</a:t>
            </a:r>
            <a:r>
              <a:rPr lang="en-US" altLang="en-US" sz="2000" dirty="0" smtClean="0">
                <a:latin typeface="Courier New" pitchFamily="49" charset="0"/>
              </a:rPr>
              <a:t> j=</a:t>
            </a:r>
            <a:r>
              <a:rPr lang="en-US" altLang="en-US" sz="2000" dirty="0" err="1" smtClean="0">
                <a:latin typeface="Courier New" pitchFamily="49" charset="0"/>
              </a:rPr>
              <a:t>i</a:t>
            </a:r>
            <a:r>
              <a:rPr lang="en-US" altLang="en-US" sz="2000" dirty="0" smtClean="0">
                <a:latin typeface="Courier New" pitchFamily="49" charset="0"/>
              </a:rPr>
              <a:t>; j&gt;0 &amp;&amp; </a:t>
            </a:r>
            <a:r>
              <a:rPr lang="en-US" altLang="en-US" sz="2000" dirty="0" err="1" smtClean="0">
                <a:latin typeface="Courier New" pitchFamily="49" charset="0"/>
              </a:rPr>
              <a:t>tmp</a:t>
            </a:r>
            <a:r>
              <a:rPr lang="en-US" altLang="en-US" sz="2000" dirty="0" smtClean="0">
                <a:latin typeface="Courier New" pitchFamily="49" charset="0"/>
              </a:rPr>
              <a:t> &lt; a[j-1]; j--)</a:t>
            </a:r>
          </a:p>
          <a:p>
            <a:pPr eaLnBrk="1" hangingPunct="1">
              <a:lnSpc>
                <a:spcPct val="90000"/>
              </a:lnSpc>
              <a:buFontTx/>
              <a:buNone/>
            </a:pPr>
            <a:r>
              <a:rPr lang="en-US" altLang="en-US" sz="2000" dirty="0" smtClean="0">
                <a:latin typeface="Courier New" pitchFamily="49" charset="0"/>
              </a:rPr>
              <a:t>         a[j] = a[j-1];</a:t>
            </a:r>
          </a:p>
          <a:p>
            <a:pPr eaLnBrk="1" hangingPunct="1">
              <a:lnSpc>
                <a:spcPct val="90000"/>
              </a:lnSpc>
              <a:buFontTx/>
              <a:buNone/>
            </a:pPr>
            <a:r>
              <a:rPr lang="en-US" altLang="en-US" sz="2000" dirty="0" smtClean="0">
                <a:latin typeface="Courier New" pitchFamily="49" charset="0"/>
              </a:rPr>
              <a:t>      a[j] = </a:t>
            </a:r>
            <a:r>
              <a:rPr lang="en-US" altLang="en-US" sz="2000" dirty="0" err="1" smtClean="0">
                <a:latin typeface="Courier New" pitchFamily="49" charset="0"/>
              </a:rPr>
              <a:t>tmp</a:t>
            </a:r>
            <a:r>
              <a:rPr lang="en-US" altLang="en-US" sz="2000" dirty="0" smtClean="0">
                <a:latin typeface="Courier New" pitchFamily="49" charset="0"/>
              </a:rPr>
              <a:t>;</a:t>
            </a:r>
          </a:p>
          <a:p>
            <a:pPr eaLnBrk="1" hangingPunct="1">
              <a:lnSpc>
                <a:spcPct val="90000"/>
              </a:lnSpc>
              <a:buFontTx/>
              <a:buNone/>
            </a:pPr>
            <a:r>
              <a:rPr lang="en-US" altLang="en-US" sz="2000" dirty="0" smtClean="0">
                <a:latin typeface="Courier New" pitchFamily="49" charset="0"/>
              </a:rPr>
              <a:t>   }</a:t>
            </a:r>
          </a:p>
          <a:p>
            <a:pPr eaLnBrk="1" hangingPunct="1">
              <a:lnSpc>
                <a:spcPct val="90000"/>
              </a:lnSpc>
              <a:buFontTx/>
              <a:buNone/>
            </a:pPr>
            <a:r>
              <a:rPr lang="en-US" altLang="en-US" sz="2000" dirty="0" smtClean="0">
                <a:latin typeface="Courier New" pitchFamily="49" charset="0"/>
              </a:rPr>
              <a:t>}</a:t>
            </a:r>
          </a:p>
        </p:txBody>
      </p:sp>
    </p:spTree>
    <p:extLst>
      <p:ext uri="{BB962C8B-B14F-4D97-AF65-F5344CB8AC3E}">
        <p14:creationId xmlns:p14="http://schemas.microsoft.com/office/powerpoint/2010/main" val="1213214803"/>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smtClean="0"/>
              <a:t>Insertion Sort – Analysis </a:t>
            </a:r>
          </a:p>
        </p:txBody>
      </p:sp>
      <p:sp>
        <p:nvSpPr>
          <p:cNvPr id="19460" name="Rectangle 3"/>
          <p:cNvSpPr>
            <a:spLocks noGrp="1" noChangeArrowheads="1"/>
          </p:cNvSpPr>
          <p:nvPr>
            <p:ph type="body" idx="4294967295"/>
          </p:nvPr>
        </p:nvSpPr>
        <p:spPr>
          <a:xfrm>
            <a:off x="469777" y="1219200"/>
            <a:ext cx="11437605" cy="5105400"/>
          </a:xfrm>
          <a:prstGeom prst="rect">
            <a:avLst/>
          </a:prstGeom>
        </p:spPr>
        <p:txBody>
          <a:bodyPr/>
          <a:lstStyle/>
          <a:p>
            <a:pPr eaLnBrk="1" hangingPunct="1">
              <a:lnSpc>
                <a:spcPct val="90000"/>
              </a:lnSpc>
            </a:pPr>
            <a:r>
              <a:rPr lang="en-US" altLang="en-US" smtClean="0"/>
              <a:t>Running time depends on not only the size of the array but also the contents of the array.</a:t>
            </a:r>
          </a:p>
          <a:p>
            <a:pPr eaLnBrk="1" hangingPunct="1">
              <a:lnSpc>
                <a:spcPct val="90000"/>
              </a:lnSpc>
            </a:pPr>
            <a:r>
              <a:rPr lang="en-US" altLang="en-US" b="1" i="1" smtClean="0"/>
              <a:t>Best-case:		</a:t>
            </a:r>
            <a:r>
              <a:rPr lang="en-US" altLang="en-US" b="1" smtClean="0">
                <a:sym typeface="Wingdings" pitchFamily="2" charset="2"/>
              </a:rPr>
              <a:t> O(n)</a:t>
            </a:r>
            <a:endParaRPr lang="en-US" altLang="en-US" b="1" smtClean="0"/>
          </a:p>
          <a:p>
            <a:pPr lvl="1" eaLnBrk="1" hangingPunct="1">
              <a:lnSpc>
                <a:spcPct val="90000"/>
              </a:lnSpc>
            </a:pPr>
            <a:r>
              <a:rPr lang="en-US" altLang="en-US" sz="1800" smtClean="0"/>
              <a:t>Array is already sorted in ascending order.</a:t>
            </a:r>
          </a:p>
          <a:p>
            <a:pPr lvl="1" eaLnBrk="1" hangingPunct="1">
              <a:lnSpc>
                <a:spcPct val="90000"/>
              </a:lnSpc>
            </a:pPr>
            <a:r>
              <a:rPr lang="en-US" altLang="en-US" sz="1800" smtClean="0"/>
              <a:t>Inner loop will not be executed.</a:t>
            </a:r>
          </a:p>
          <a:p>
            <a:pPr lvl="1" eaLnBrk="1" hangingPunct="1">
              <a:lnSpc>
                <a:spcPct val="90000"/>
              </a:lnSpc>
            </a:pPr>
            <a:r>
              <a:rPr lang="en-US" altLang="en-US" sz="1800" smtClean="0"/>
              <a:t>The number of moves: 2*(n-1) 		</a:t>
            </a:r>
            <a:r>
              <a:rPr lang="en-US" altLang="en-US" sz="1800" smtClean="0">
                <a:sym typeface="Wingdings" pitchFamily="2" charset="2"/>
              </a:rPr>
              <a:t> </a:t>
            </a:r>
            <a:r>
              <a:rPr lang="en-US" altLang="en-US" sz="1800" smtClean="0"/>
              <a:t>O(n)</a:t>
            </a:r>
          </a:p>
          <a:p>
            <a:pPr lvl="1" eaLnBrk="1" hangingPunct="1">
              <a:lnSpc>
                <a:spcPct val="90000"/>
              </a:lnSpc>
            </a:pPr>
            <a:r>
              <a:rPr lang="en-US" altLang="en-US" sz="1800" smtClean="0"/>
              <a:t>The number of key comparisons: (n-1) 	</a:t>
            </a:r>
            <a:r>
              <a:rPr lang="en-US" altLang="en-US" sz="1800" smtClean="0">
                <a:sym typeface="Wingdings" pitchFamily="2" charset="2"/>
              </a:rPr>
              <a:t> </a:t>
            </a:r>
            <a:r>
              <a:rPr lang="en-US" altLang="en-US" sz="1800" smtClean="0"/>
              <a:t>O(n)</a:t>
            </a:r>
          </a:p>
          <a:p>
            <a:pPr eaLnBrk="1" hangingPunct="1">
              <a:lnSpc>
                <a:spcPct val="90000"/>
              </a:lnSpc>
            </a:pPr>
            <a:r>
              <a:rPr lang="en-US" altLang="en-US" b="1" i="1" smtClean="0"/>
              <a:t>Worst-case: 	</a:t>
            </a:r>
            <a:r>
              <a:rPr lang="en-US" altLang="en-US" b="1" smtClean="0">
                <a:sym typeface="Wingdings" pitchFamily="2" charset="2"/>
              </a:rPr>
              <a:t> O(n</a:t>
            </a:r>
            <a:r>
              <a:rPr lang="en-US" altLang="en-US" b="1" baseline="30000" smtClean="0">
                <a:sym typeface="Wingdings" pitchFamily="2" charset="2"/>
              </a:rPr>
              <a:t>2</a:t>
            </a:r>
            <a:r>
              <a:rPr lang="en-US" altLang="en-US" b="1" smtClean="0">
                <a:sym typeface="Wingdings" pitchFamily="2" charset="2"/>
              </a:rPr>
              <a:t>)</a:t>
            </a:r>
            <a:endParaRPr lang="en-US" altLang="en-US" b="1" i="1" smtClean="0"/>
          </a:p>
          <a:p>
            <a:pPr lvl="1" eaLnBrk="1" hangingPunct="1">
              <a:lnSpc>
                <a:spcPct val="90000"/>
              </a:lnSpc>
            </a:pPr>
            <a:r>
              <a:rPr lang="en-US" altLang="en-US" sz="1800" smtClean="0"/>
              <a:t>Array is in reverse order:</a:t>
            </a:r>
          </a:p>
          <a:p>
            <a:pPr lvl="1" eaLnBrk="1" hangingPunct="1">
              <a:lnSpc>
                <a:spcPct val="90000"/>
              </a:lnSpc>
            </a:pPr>
            <a:r>
              <a:rPr lang="en-US" altLang="en-US" sz="1800" smtClean="0"/>
              <a:t>Inner loop is executed i-1 times, for i = 2,3, …, n</a:t>
            </a:r>
          </a:p>
          <a:p>
            <a:pPr lvl="1" eaLnBrk="1" hangingPunct="1">
              <a:lnSpc>
                <a:spcPct val="90000"/>
              </a:lnSpc>
            </a:pPr>
            <a:r>
              <a:rPr lang="en-US" altLang="en-US" sz="1800" smtClean="0"/>
              <a:t>The number of moves: 2*(n-1)+(1+2+...+n-1)= 2*(n-1)+ </a:t>
            </a:r>
            <a:r>
              <a:rPr lang="en-US" altLang="en-US" sz="1800" smtClean="0">
                <a:sym typeface="Wingdings" pitchFamily="2" charset="2"/>
              </a:rPr>
              <a:t>n*(n-1)/2 	 </a:t>
            </a:r>
            <a:r>
              <a:rPr lang="en-US" altLang="en-US" sz="1800" smtClean="0"/>
              <a:t>O(n</a:t>
            </a:r>
            <a:r>
              <a:rPr lang="en-US" altLang="en-US" sz="1800" baseline="30000" smtClean="0"/>
              <a:t>2</a:t>
            </a:r>
            <a:r>
              <a:rPr lang="en-US" altLang="en-US" sz="1800" smtClean="0"/>
              <a:t>)</a:t>
            </a:r>
          </a:p>
          <a:p>
            <a:pPr lvl="1" eaLnBrk="1" hangingPunct="1">
              <a:lnSpc>
                <a:spcPct val="90000"/>
              </a:lnSpc>
            </a:pPr>
            <a:r>
              <a:rPr lang="en-US" altLang="en-US" sz="1800" smtClean="0"/>
              <a:t>The number of key comparisons: (1+2+...+n-1)= </a:t>
            </a:r>
            <a:r>
              <a:rPr lang="en-US" altLang="en-US" sz="1800" smtClean="0">
                <a:sym typeface="Wingdings" pitchFamily="2" charset="2"/>
              </a:rPr>
              <a:t>n*(n-1)/2 		 </a:t>
            </a:r>
            <a:r>
              <a:rPr lang="en-US" altLang="en-US" sz="1800" smtClean="0"/>
              <a:t>O(n</a:t>
            </a:r>
            <a:r>
              <a:rPr lang="en-US" altLang="en-US" sz="1800" baseline="30000" smtClean="0"/>
              <a:t>2</a:t>
            </a:r>
            <a:r>
              <a:rPr lang="en-US" altLang="en-US" sz="1800" smtClean="0"/>
              <a:t>)</a:t>
            </a:r>
          </a:p>
          <a:p>
            <a:pPr eaLnBrk="1" hangingPunct="1">
              <a:lnSpc>
                <a:spcPct val="90000"/>
              </a:lnSpc>
            </a:pPr>
            <a:r>
              <a:rPr lang="en-US" altLang="en-US" smtClean="0"/>
              <a:t>Average-case: 	</a:t>
            </a:r>
            <a:r>
              <a:rPr lang="en-US" altLang="en-US" b="1" smtClean="0">
                <a:sym typeface="Wingdings" pitchFamily="2" charset="2"/>
              </a:rPr>
              <a:t> O(n</a:t>
            </a:r>
            <a:r>
              <a:rPr lang="en-US" altLang="en-US" b="1" baseline="30000" smtClean="0">
                <a:sym typeface="Wingdings" pitchFamily="2" charset="2"/>
              </a:rPr>
              <a:t>2</a:t>
            </a:r>
            <a:r>
              <a:rPr lang="en-US" altLang="en-US" b="1" smtClean="0">
                <a:sym typeface="Wingdings" pitchFamily="2" charset="2"/>
              </a:rPr>
              <a:t>)</a:t>
            </a:r>
            <a:endParaRPr lang="en-US" altLang="en-US" smtClean="0"/>
          </a:p>
          <a:p>
            <a:pPr lvl="1" eaLnBrk="1" hangingPunct="1">
              <a:lnSpc>
                <a:spcPct val="90000"/>
              </a:lnSpc>
            </a:pPr>
            <a:r>
              <a:rPr lang="en-US" altLang="en-US" sz="1800" smtClean="0"/>
              <a:t>We have to look at all possible initial data organizations.</a:t>
            </a:r>
          </a:p>
          <a:p>
            <a:pPr eaLnBrk="1" hangingPunct="1">
              <a:lnSpc>
                <a:spcPct val="90000"/>
              </a:lnSpc>
            </a:pPr>
            <a:r>
              <a:rPr lang="en-US" altLang="en-US" b="1" smtClean="0"/>
              <a:t>So, Insertion Sort is </a:t>
            </a:r>
            <a:r>
              <a:rPr lang="en-US" altLang="en-US" b="1" smtClean="0">
                <a:sym typeface="Wingdings" pitchFamily="2" charset="2"/>
              </a:rPr>
              <a:t>O(n</a:t>
            </a:r>
            <a:r>
              <a:rPr lang="en-US" altLang="en-US" b="1" baseline="30000" smtClean="0">
                <a:sym typeface="Wingdings" pitchFamily="2" charset="2"/>
              </a:rPr>
              <a:t>2</a:t>
            </a:r>
            <a:r>
              <a:rPr lang="en-US" altLang="en-US" b="1" smtClean="0">
                <a:sym typeface="Wingdings" pitchFamily="2" charset="2"/>
              </a:rPr>
              <a:t>)</a:t>
            </a:r>
            <a:endParaRPr lang="en-US" altLang="en-US" b="1" i="1" smtClean="0"/>
          </a:p>
          <a:p>
            <a:pPr eaLnBrk="1" hangingPunct="1">
              <a:lnSpc>
                <a:spcPct val="90000"/>
              </a:lnSpc>
            </a:pPr>
            <a:endParaRPr lang="en-US" altLang="en-US" b="1" smtClean="0"/>
          </a:p>
        </p:txBody>
      </p:sp>
    </p:spTree>
    <p:extLst>
      <p:ext uri="{BB962C8B-B14F-4D97-AF65-F5344CB8AC3E}">
        <p14:creationId xmlns:p14="http://schemas.microsoft.com/office/powerpoint/2010/main" val="3920406235"/>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15736" y="457200"/>
            <a:ext cx="10360501" cy="457200"/>
          </a:xfrm>
        </p:spPr>
        <p:txBody>
          <a:bodyPr>
            <a:normAutofit fontScale="90000"/>
          </a:bodyPr>
          <a:lstStyle/>
          <a:p>
            <a:pPr eaLnBrk="1" hangingPunct="1"/>
            <a:r>
              <a:rPr lang="en-US" altLang="en-US" sz="3600" smtClean="0"/>
              <a:t>Analysis of insertion sort</a:t>
            </a:r>
          </a:p>
        </p:txBody>
      </p:sp>
      <p:sp>
        <p:nvSpPr>
          <p:cNvPr id="20484" name="Rectangle 3"/>
          <p:cNvSpPr>
            <a:spLocks noGrp="1" noChangeArrowheads="1"/>
          </p:cNvSpPr>
          <p:nvPr>
            <p:ph type="body" idx="4294967295"/>
          </p:nvPr>
        </p:nvSpPr>
        <p:spPr>
          <a:xfrm>
            <a:off x="914162" y="1066800"/>
            <a:ext cx="10360501" cy="5029200"/>
          </a:xfrm>
          <a:prstGeom prst="rect">
            <a:avLst/>
          </a:prstGeom>
        </p:spPr>
        <p:txBody>
          <a:bodyPr/>
          <a:lstStyle/>
          <a:p>
            <a:pPr eaLnBrk="1" hangingPunct="1"/>
            <a:r>
              <a:rPr lang="en-US" altLang="en-US" sz="2400" smtClean="0"/>
              <a:t>Which running time will be used to characterize this algorithm?</a:t>
            </a:r>
          </a:p>
          <a:p>
            <a:pPr lvl="1" eaLnBrk="1" hangingPunct="1"/>
            <a:r>
              <a:rPr lang="en-US" altLang="en-US" sz="2000" smtClean="0"/>
              <a:t>Best, worst or average?</a:t>
            </a:r>
          </a:p>
          <a:p>
            <a:pPr eaLnBrk="1" hangingPunct="1"/>
            <a:r>
              <a:rPr lang="en-US" altLang="en-US" sz="2400" smtClean="0"/>
              <a:t>Worst: </a:t>
            </a:r>
          </a:p>
          <a:p>
            <a:pPr lvl="1" eaLnBrk="1" hangingPunct="1"/>
            <a:r>
              <a:rPr lang="en-US" altLang="en-US" sz="2000" smtClean="0"/>
              <a:t>Longest running time (this is the upper limit for the algorithm)</a:t>
            </a:r>
          </a:p>
          <a:p>
            <a:pPr lvl="1" eaLnBrk="1" hangingPunct="1"/>
            <a:r>
              <a:rPr lang="en-US" altLang="en-US" sz="2000" smtClean="0"/>
              <a:t>It is guaranteed that the algorithm will not be worse than this.</a:t>
            </a:r>
          </a:p>
          <a:p>
            <a:pPr eaLnBrk="1" hangingPunct="1"/>
            <a:r>
              <a:rPr lang="en-US" altLang="en-US" sz="2400" smtClean="0"/>
              <a:t>Sometimes we are interested in average case. But there are some problems with the average case.</a:t>
            </a:r>
          </a:p>
          <a:p>
            <a:pPr lvl="1" eaLnBrk="1" hangingPunct="1"/>
            <a:r>
              <a:rPr lang="en-US" altLang="en-US" sz="2000" smtClean="0"/>
              <a:t>It is difficult to figure out the average case. i.e. what is average input?</a:t>
            </a:r>
          </a:p>
          <a:p>
            <a:pPr lvl="1" eaLnBrk="1" hangingPunct="1"/>
            <a:r>
              <a:rPr lang="en-US" altLang="en-US" sz="2000" smtClean="0"/>
              <a:t>Are we going to assume all possible inputs are equally likely? </a:t>
            </a:r>
          </a:p>
          <a:p>
            <a:pPr lvl="1" eaLnBrk="1" hangingPunct="1"/>
            <a:r>
              <a:rPr lang="en-US" altLang="en-US" sz="2000" smtClean="0"/>
              <a:t>In fact for  most algorithms average case is same as the worst case. </a:t>
            </a:r>
          </a:p>
        </p:txBody>
      </p:sp>
    </p:spTree>
    <p:extLst>
      <p:ext uri="{BB962C8B-B14F-4D97-AF65-F5344CB8AC3E}">
        <p14:creationId xmlns:p14="http://schemas.microsoft.com/office/powerpoint/2010/main" val="2590528426"/>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015736" y="457200"/>
            <a:ext cx="10360501" cy="609600"/>
          </a:xfrm>
        </p:spPr>
        <p:txBody>
          <a:bodyPr/>
          <a:lstStyle/>
          <a:p>
            <a:pPr eaLnBrk="1" hangingPunct="1"/>
            <a:r>
              <a:rPr lang="en-US" altLang="en-US" smtClean="0"/>
              <a:t>Bubble Sort</a:t>
            </a:r>
          </a:p>
        </p:txBody>
      </p:sp>
      <p:sp>
        <p:nvSpPr>
          <p:cNvPr id="21508" name="Rectangle 3"/>
          <p:cNvSpPr>
            <a:spLocks noGrp="1" noChangeArrowheads="1"/>
          </p:cNvSpPr>
          <p:nvPr>
            <p:ph type="body" idx="4294967295"/>
          </p:nvPr>
        </p:nvSpPr>
        <p:spPr>
          <a:xfrm>
            <a:off x="914162" y="1143000"/>
            <a:ext cx="10360501" cy="4953000"/>
          </a:xfrm>
          <a:prstGeom prst="rect">
            <a:avLst/>
          </a:prstGeom>
        </p:spPr>
        <p:txBody>
          <a:bodyPr/>
          <a:lstStyle/>
          <a:p>
            <a:pPr algn="just" eaLnBrk="1" hangingPunct="1">
              <a:lnSpc>
                <a:spcPct val="90000"/>
              </a:lnSpc>
            </a:pPr>
            <a:r>
              <a:rPr lang="en-US" altLang="en-US" dirty="0" smtClean="0">
                <a:cs typeface="Times New Roman" pitchFamily="18" charset="0"/>
              </a:rPr>
              <a:t>The list is divided into two </a:t>
            </a:r>
            <a:r>
              <a:rPr lang="en-US" altLang="en-US" dirty="0" err="1" smtClean="0">
                <a:cs typeface="Times New Roman" pitchFamily="18" charset="0"/>
              </a:rPr>
              <a:t>sublists</a:t>
            </a:r>
            <a:r>
              <a:rPr lang="en-US" altLang="en-US" dirty="0" smtClean="0">
                <a:cs typeface="Times New Roman" pitchFamily="18" charset="0"/>
              </a:rPr>
              <a:t>: sorted and unsorted.</a:t>
            </a:r>
          </a:p>
          <a:p>
            <a:pPr algn="just" eaLnBrk="1" hangingPunct="1">
              <a:lnSpc>
                <a:spcPct val="90000"/>
              </a:lnSpc>
            </a:pPr>
            <a:r>
              <a:rPr lang="en-US" altLang="en-US" dirty="0" smtClean="0">
                <a:cs typeface="Times New Roman" pitchFamily="18" charset="0"/>
              </a:rPr>
              <a:t>The smallest element is bubbled from the unsorted list and moved to the sorted </a:t>
            </a:r>
            <a:r>
              <a:rPr lang="en-US" altLang="en-US" dirty="0" err="1" smtClean="0">
                <a:cs typeface="Times New Roman" pitchFamily="18" charset="0"/>
              </a:rPr>
              <a:t>sublist</a:t>
            </a:r>
            <a:r>
              <a:rPr lang="en-US" altLang="en-US" dirty="0" smtClean="0">
                <a:cs typeface="Times New Roman" pitchFamily="18" charset="0"/>
              </a:rPr>
              <a:t>.</a:t>
            </a:r>
          </a:p>
          <a:p>
            <a:pPr algn="just" eaLnBrk="1" hangingPunct="1">
              <a:lnSpc>
                <a:spcPct val="90000"/>
              </a:lnSpc>
            </a:pPr>
            <a:r>
              <a:rPr lang="en-US" altLang="en-US" dirty="0" smtClean="0">
                <a:cs typeface="Times New Roman" pitchFamily="18" charset="0"/>
              </a:rPr>
              <a:t>After that, the wall moves one element ahead, increasing the number of sorted elements and decreasing the number of unsorted ones. </a:t>
            </a:r>
          </a:p>
          <a:p>
            <a:pPr algn="just" eaLnBrk="1" hangingPunct="1">
              <a:lnSpc>
                <a:spcPct val="90000"/>
              </a:lnSpc>
            </a:pPr>
            <a:r>
              <a:rPr lang="en-US" altLang="en-US" dirty="0" smtClean="0">
                <a:cs typeface="Times New Roman" pitchFamily="18" charset="0"/>
              </a:rPr>
              <a:t>Each time an element moves from the unsorted part to the sorted part one sort pass is completed. </a:t>
            </a:r>
          </a:p>
          <a:p>
            <a:pPr algn="just" eaLnBrk="1" hangingPunct="1">
              <a:lnSpc>
                <a:spcPct val="90000"/>
              </a:lnSpc>
            </a:pPr>
            <a:r>
              <a:rPr lang="en-US" altLang="en-US" dirty="0" smtClean="0">
                <a:cs typeface="Times New Roman" pitchFamily="18" charset="0"/>
              </a:rPr>
              <a:t>Given a list of n elements, bubble sort requires up to n-1 passes to sort the data.</a:t>
            </a:r>
          </a:p>
        </p:txBody>
      </p:sp>
    </p:spTree>
    <p:extLst>
      <p:ext uri="{BB962C8B-B14F-4D97-AF65-F5344CB8AC3E}">
        <p14:creationId xmlns:p14="http://schemas.microsoft.com/office/powerpoint/2010/main" val="1452154121"/>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015736" y="381000"/>
            <a:ext cx="10360501" cy="533400"/>
          </a:xfrm>
        </p:spPr>
        <p:txBody>
          <a:bodyPr/>
          <a:lstStyle/>
          <a:p>
            <a:pPr eaLnBrk="1" hangingPunct="1"/>
            <a:r>
              <a:rPr lang="en-US" altLang="en-US" smtClean="0"/>
              <a:t>Bubble Sort</a:t>
            </a:r>
          </a:p>
        </p:txBody>
      </p:sp>
      <p:graphicFrame>
        <p:nvGraphicFramePr>
          <p:cNvPr id="37891" name="Group 3"/>
          <p:cNvGraphicFramePr>
            <a:graphicFrameLocks noGrp="1"/>
          </p:cNvGraphicFramePr>
          <p:nvPr/>
        </p:nvGraphicFramePr>
        <p:xfrm>
          <a:off x="1117309" y="1066800"/>
          <a:ext cx="7821162" cy="4586288"/>
        </p:xfrm>
        <a:graphic>
          <a:graphicData uri="http://schemas.openxmlformats.org/drawingml/2006/table">
            <a:tbl>
              <a:tblPr/>
              <a:tblGrid>
                <a:gridCol w="1303527"/>
                <a:gridCol w="1303527"/>
                <a:gridCol w="1252740"/>
                <a:gridCol w="1354314"/>
                <a:gridCol w="1303527"/>
                <a:gridCol w="130352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2400" b="0" i="0" u="none" strike="noStrike" cap="none" normalizeH="0" baseline="0" smtClean="0">
                        <a:ln>
                          <a:noFill/>
                        </a:ln>
                        <a:solidFill>
                          <a:schemeClr val="tx1"/>
                        </a:solidFill>
                        <a:effectLst/>
                        <a:latin typeface="Times New Roman" pitchFamily="18" charset="0"/>
                      </a:endParaRP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203147"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203147"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203147"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203147" marR="121888"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2638" name="Text Box 125"/>
          <p:cNvSpPr txBox="1">
            <a:spLocks noChangeArrowheads="1"/>
          </p:cNvSpPr>
          <p:nvPr/>
        </p:nvSpPr>
        <p:spPr bwMode="auto">
          <a:xfrm>
            <a:off x="9141619" y="12192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Times New Roman" pitchFamily="18" charset="0"/>
                <a:cs typeface="Times New Roman" pitchFamily="18" charset="0"/>
              </a:rPr>
              <a:t>Original List</a:t>
            </a:r>
            <a:endParaRPr lang="en-US" altLang="en-US" sz="1200">
              <a:latin typeface="Times New Roman" pitchFamily="18" charset="0"/>
              <a:cs typeface="Times New Roman" pitchFamily="18" charset="0"/>
            </a:endParaRPr>
          </a:p>
          <a:p>
            <a:endParaRPr lang="en-US" altLang="en-US" sz="2400">
              <a:latin typeface="Times New Roman" pitchFamily="18" charset="0"/>
            </a:endParaRPr>
          </a:p>
        </p:txBody>
      </p:sp>
      <p:sp>
        <p:nvSpPr>
          <p:cNvPr id="22639" name="Text Box 126"/>
          <p:cNvSpPr txBox="1">
            <a:spLocks noChangeArrowheads="1"/>
          </p:cNvSpPr>
          <p:nvPr/>
        </p:nvSpPr>
        <p:spPr bwMode="auto">
          <a:xfrm>
            <a:off x="9243192" y="20574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1</a:t>
            </a:r>
          </a:p>
          <a:p>
            <a:endParaRPr lang="en-US" altLang="en-US" sz="2400">
              <a:latin typeface="Times New Roman" pitchFamily="18" charset="0"/>
            </a:endParaRPr>
          </a:p>
        </p:txBody>
      </p:sp>
      <p:sp>
        <p:nvSpPr>
          <p:cNvPr id="22640" name="Text Box 127"/>
          <p:cNvSpPr txBox="1">
            <a:spLocks noChangeArrowheads="1"/>
          </p:cNvSpPr>
          <p:nvPr/>
        </p:nvSpPr>
        <p:spPr bwMode="auto">
          <a:xfrm>
            <a:off x="9141619" y="29718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Times New Roman" pitchFamily="18" charset="0"/>
                <a:cs typeface="Times New Roman" pitchFamily="18" charset="0"/>
              </a:rPr>
              <a:t>After pass 2</a:t>
            </a:r>
            <a:endParaRPr lang="en-US" altLang="en-US" sz="1200">
              <a:latin typeface="Times New Roman" pitchFamily="18" charset="0"/>
              <a:cs typeface="Times New Roman" pitchFamily="18" charset="0"/>
            </a:endParaRPr>
          </a:p>
          <a:p>
            <a:endParaRPr lang="en-US" altLang="en-US" sz="2400">
              <a:latin typeface="Times New Roman" pitchFamily="18" charset="0"/>
            </a:endParaRPr>
          </a:p>
        </p:txBody>
      </p:sp>
      <p:sp>
        <p:nvSpPr>
          <p:cNvPr id="22641" name="Text Box 128"/>
          <p:cNvSpPr txBox="1">
            <a:spLocks noChangeArrowheads="1"/>
          </p:cNvSpPr>
          <p:nvPr/>
        </p:nvSpPr>
        <p:spPr bwMode="auto">
          <a:xfrm>
            <a:off x="9344766" y="38100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3</a:t>
            </a:r>
          </a:p>
          <a:p>
            <a:endParaRPr lang="en-US" altLang="en-US" sz="2400">
              <a:latin typeface="Times New Roman" pitchFamily="18" charset="0"/>
            </a:endParaRPr>
          </a:p>
        </p:txBody>
      </p:sp>
      <p:sp>
        <p:nvSpPr>
          <p:cNvPr id="22642" name="Text Box 129"/>
          <p:cNvSpPr txBox="1">
            <a:spLocks noChangeArrowheads="1"/>
          </p:cNvSpPr>
          <p:nvPr/>
        </p:nvSpPr>
        <p:spPr bwMode="auto">
          <a:xfrm>
            <a:off x="9344766" y="4800600"/>
            <a:ext cx="228540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a:latin typeface="Times New Roman" pitchFamily="18" charset="0"/>
              </a:rPr>
              <a:t>After pass 4</a:t>
            </a:r>
          </a:p>
          <a:p>
            <a:endParaRPr lang="en-US" altLang="en-US" sz="2400">
              <a:latin typeface="Times New Roman" pitchFamily="18" charset="0"/>
            </a:endParaRPr>
          </a:p>
        </p:txBody>
      </p:sp>
      <p:sp>
        <p:nvSpPr>
          <p:cNvPr id="22643" name="Line 130"/>
          <p:cNvSpPr>
            <a:spLocks noChangeShapeType="1"/>
          </p:cNvSpPr>
          <p:nvPr/>
        </p:nvSpPr>
        <p:spPr bwMode="auto">
          <a:xfrm>
            <a:off x="1117309" y="9144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4" name="Line 131"/>
          <p:cNvSpPr>
            <a:spLocks noChangeShapeType="1"/>
          </p:cNvSpPr>
          <p:nvPr/>
        </p:nvSpPr>
        <p:spPr bwMode="auto">
          <a:xfrm>
            <a:off x="2437765" y="18288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5" name="Line 132"/>
          <p:cNvSpPr>
            <a:spLocks noChangeShapeType="1"/>
          </p:cNvSpPr>
          <p:nvPr/>
        </p:nvSpPr>
        <p:spPr bwMode="auto">
          <a:xfrm>
            <a:off x="3758221" y="27432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6" name="Line 133"/>
          <p:cNvSpPr>
            <a:spLocks noChangeShapeType="1"/>
          </p:cNvSpPr>
          <p:nvPr/>
        </p:nvSpPr>
        <p:spPr bwMode="auto">
          <a:xfrm>
            <a:off x="4977104" y="36576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7" name="Line 134"/>
          <p:cNvSpPr>
            <a:spLocks noChangeShapeType="1"/>
          </p:cNvSpPr>
          <p:nvPr/>
        </p:nvSpPr>
        <p:spPr bwMode="auto">
          <a:xfrm>
            <a:off x="6297560" y="45720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67493301"/>
      </p:ext>
    </p:extLst>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15736" y="304800"/>
            <a:ext cx="10157354" cy="533400"/>
          </a:xfrm>
        </p:spPr>
        <p:txBody>
          <a:bodyPr>
            <a:normAutofit fontScale="90000"/>
          </a:bodyPr>
          <a:lstStyle/>
          <a:p>
            <a:pPr algn="l" eaLnBrk="1" hangingPunct="1"/>
            <a:r>
              <a:rPr lang="en-US" altLang="en-US" sz="3600" smtClean="0"/>
              <a:t>Bubble Sort Algorithm</a:t>
            </a:r>
            <a:r>
              <a:rPr lang="en-US" altLang="en-US" smtClean="0"/>
              <a:t> </a:t>
            </a:r>
          </a:p>
        </p:txBody>
      </p:sp>
      <p:sp>
        <p:nvSpPr>
          <p:cNvPr id="23556" name="Rectangle 3"/>
          <p:cNvSpPr>
            <a:spLocks noGrp="1" noChangeArrowheads="1"/>
          </p:cNvSpPr>
          <p:nvPr>
            <p:ph type="body" idx="4294967295"/>
          </p:nvPr>
        </p:nvSpPr>
        <p:spPr>
          <a:xfrm>
            <a:off x="812588" y="1066800"/>
            <a:ext cx="10462075" cy="5105400"/>
          </a:xfrm>
          <a:prstGeom prst="rect">
            <a:avLst/>
          </a:prstGeom>
        </p:spPr>
        <p:txBody>
          <a:bodyPr/>
          <a:lstStyle/>
          <a:p>
            <a:pPr eaLnBrk="1" hangingPunct="1">
              <a:lnSpc>
                <a:spcPct val="80000"/>
              </a:lnSpc>
              <a:buFontTx/>
              <a:buNone/>
            </a:pPr>
            <a:r>
              <a:rPr lang="en-US" altLang="en-US" sz="2000" smtClean="0">
                <a:latin typeface="Courier New" pitchFamily="49" charset="0"/>
              </a:rPr>
              <a:t>template &lt;class Item&gt;</a:t>
            </a:r>
          </a:p>
          <a:p>
            <a:pPr eaLnBrk="1" hangingPunct="1">
              <a:lnSpc>
                <a:spcPct val="80000"/>
              </a:lnSpc>
              <a:buFontTx/>
              <a:buNone/>
            </a:pPr>
            <a:r>
              <a:rPr lang="en-US" altLang="en-US" sz="2000" smtClean="0">
                <a:latin typeface="Courier New" pitchFamily="49" charset="0"/>
              </a:rPr>
              <a:t>void bubleSort(Item a[], int n)</a:t>
            </a:r>
          </a:p>
          <a:p>
            <a:pPr eaLnBrk="1" hangingPunct="1">
              <a:lnSpc>
                <a:spcPct val="80000"/>
              </a:lnSpc>
              <a:buFontTx/>
              <a:buNone/>
            </a:pPr>
            <a:r>
              <a:rPr lang="en-US" altLang="en-US" sz="2000" smtClean="0">
                <a:latin typeface="Courier New" pitchFamily="49" charset="0"/>
              </a:rPr>
              <a:t>{</a:t>
            </a:r>
          </a:p>
          <a:p>
            <a:pPr eaLnBrk="1" hangingPunct="1">
              <a:lnSpc>
                <a:spcPct val="80000"/>
              </a:lnSpc>
              <a:buFontTx/>
              <a:buNone/>
            </a:pPr>
            <a:r>
              <a:rPr lang="en-US" altLang="en-US" sz="2000" smtClean="0">
                <a:latin typeface="Courier New" pitchFamily="49" charset="0"/>
              </a:rPr>
              <a:t>   bool sorted = false; </a:t>
            </a:r>
          </a:p>
          <a:p>
            <a:pPr eaLnBrk="1" hangingPunct="1">
              <a:lnSpc>
                <a:spcPct val="80000"/>
              </a:lnSpc>
              <a:buFontTx/>
              <a:buNone/>
            </a:pPr>
            <a:r>
              <a:rPr lang="en-US" altLang="en-US" sz="2000" smtClean="0">
                <a:latin typeface="Courier New" pitchFamily="49" charset="0"/>
              </a:rPr>
              <a:t>   int last = n-1;</a:t>
            </a:r>
          </a:p>
          <a:p>
            <a:pPr eaLnBrk="1" hangingPunct="1">
              <a:lnSpc>
                <a:spcPct val="80000"/>
              </a:lnSpc>
              <a:buFontTx/>
              <a:buNone/>
            </a:pPr>
            <a:r>
              <a:rPr lang="en-US" altLang="en-US" sz="2000" smtClean="0">
                <a:latin typeface="Courier New" pitchFamily="49" charset="0"/>
              </a:rPr>
              <a:t>      </a:t>
            </a:r>
          </a:p>
          <a:p>
            <a:pPr eaLnBrk="1" hangingPunct="1">
              <a:lnSpc>
                <a:spcPct val="80000"/>
              </a:lnSpc>
              <a:buFontTx/>
              <a:buNone/>
            </a:pPr>
            <a:r>
              <a:rPr lang="en-US" altLang="en-US" sz="2000" smtClean="0">
                <a:latin typeface="Courier New" pitchFamily="49" charset="0"/>
              </a:rPr>
              <a:t>   for (int i = 0; (i &lt; last) &amp;&amp; !sorted; i++){</a:t>
            </a:r>
          </a:p>
          <a:p>
            <a:pPr eaLnBrk="1" hangingPunct="1">
              <a:lnSpc>
                <a:spcPct val="80000"/>
              </a:lnSpc>
              <a:buFontTx/>
              <a:buNone/>
            </a:pPr>
            <a:r>
              <a:rPr lang="en-US" altLang="en-US" sz="2000" smtClean="0">
                <a:latin typeface="Courier New" pitchFamily="49" charset="0"/>
              </a:rPr>
              <a:t>      sorted = true;</a:t>
            </a:r>
          </a:p>
          <a:p>
            <a:pPr eaLnBrk="1" hangingPunct="1">
              <a:lnSpc>
                <a:spcPct val="80000"/>
              </a:lnSpc>
              <a:buFontTx/>
              <a:buNone/>
            </a:pPr>
            <a:r>
              <a:rPr lang="en-US" altLang="en-US" sz="2000" smtClean="0">
                <a:latin typeface="Courier New" pitchFamily="49" charset="0"/>
              </a:rPr>
              <a:t>      for (int j=last; j &gt; i; j--)</a:t>
            </a:r>
          </a:p>
          <a:p>
            <a:pPr eaLnBrk="1" hangingPunct="1">
              <a:lnSpc>
                <a:spcPct val="80000"/>
              </a:lnSpc>
              <a:buFontTx/>
              <a:buNone/>
            </a:pPr>
            <a:r>
              <a:rPr lang="en-US" altLang="en-US" sz="2000" smtClean="0">
                <a:latin typeface="Courier New" pitchFamily="49" charset="0"/>
              </a:rPr>
              <a:t>         if (a[j-1] &gt; a[j]{</a:t>
            </a:r>
          </a:p>
          <a:p>
            <a:pPr eaLnBrk="1" hangingPunct="1">
              <a:lnSpc>
                <a:spcPct val="80000"/>
              </a:lnSpc>
              <a:buFontTx/>
              <a:buNone/>
            </a:pPr>
            <a:r>
              <a:rPr lang="en-US" altLang="en-US" sz="2000" smtClean="0">
                <a:latin typeface="Courier New" pitchFamily="49" charset="0"/>
              </a:rPr>
              <a:t>            swap(a[j],a[j-1]);</a:t>
            </a:r>
          </a:p>
          <a:p>
            <a:pPr eaLnBrk="1" hangingPunct="1">
              <a:lnSpc>
                <a:spcPct val="80000"/>
              </a:lnSpc>
              <a:buFontTx/>
              <a:buNone/>
            </a:pPr>
            <a:r>
              <a:rPr lang="en-US" altLang="en-US" sz="2000" smtClean="0">
                <a:latin typeface="Courier New" pitchFamily="49" charset="0"/>
              </a:rPr>
              <a:t>            sorted = false; // signal exchange</a:t>
            </a:r>
          </a:p>
          <a:p>
            <a:pPr eaLnBrk="1" hangingPunct="1">
              <a:lnSpc>
                <a:spcPct val="80000"/>
              </a:lnSpc>
              <a:buFontTx/>
              <a:buNone/>
            </a:pPr>
            <a:r>
              <a:rPr lang="en-US" altLang="en-US" sz="2000" smtClean="0">
                <a:latin typeface="Courier New" pitchFamily="49" charset="0"/>
              </a:rPr>
              <a:t>         }</a:t>
            </a:r>
          </a:p>
          <a:p>
            <a:pPr eaLnBrk="1" hangingPunct="1">
              <a:lnSpc>
                <a:spcPct val="80000"/>
              </a:lnSpc>
              <a:buFontTx/>
              <a:buNone/>
            </a:pPr>
            <a:r>
              <a:rPr lang="en-US" altLang="en-US" sz="2000" smtClean="0">
                <a:latin typeface="Courier New" pitchFamily="49" charset="0"/>
              </a:rPr>
              <a:t>    }</a:t>
            </a:r>
          </a:p>
          <a:p>
            <a:pPr eaLnBrk="1" hangingPunct="1">
              <a:lnSpc>
                <a:spcPct val="80000"/>
              </a:lnSpc>
              <a:buFontTx/>
              <a:buNone/>
            </a:pPr>
            <a:r>
              <a:rPr lang="en-US" altLang="en-US" sz="2000" smtClean="0">
                <a:latin typeface="Courier New" pitchFamily="49" charset="0"/>
              </a:rPr>
              <a:t>}</a:t>
            </a:r>
          </a:p>
        </p:txBody>
      </p:sp>
    </p:spTree>
    <p:extLst>
      <p:ext uri="{BB962C8B-B14F-4D97-AF65-F5344CB8AC3E}">
        <p14:creationId xmlns:p14="http://schemas.microsoft.com/office/powerpoint/2010/main" val="1646300638"/>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smtClean="0"/>
              <a:t>Bubble Sort – Analysis </a:t>
            </a:r>
          </a:p>
        </p:txBody>
      </p:sp>
      <p:sp>
        <p:nvSpPr>
          <p:cNvPr id="24580" name="Rectangle 3"/>
          <p:cNvSpPr>
            <a:spLocks noGrp="1" noChangeArrowheads="1"/>
          </p:cNvSpPr>
          <p:nvPr>
            <p:ph type="body" idx="4294967295"/>
          </p:nvPr>
        </p:nvSpPr>
        <p:spPr>
          <a:xfrm>
            <a:off x="469777" y="1219200"/>
            <a:ext cx="11437605" cy="5105400"/>
          </a:xfrm>
          <a:prstGeom prst="rect">
            <a:avLst/>
          </a:prstGeom>
        </p:spPr>
        <p:txBody>
          <a:bodyPr/>
          <a:lstStyle/>
          <a:p>
            <a:pPr eaLnBrk="1" hangingPunct="1"/>
            <a:r>
              <a:rPr lang="en-US" altLang="en-US" b="1" i="1" smtClean="0"/>
              <a:t>Best-case:		</a:t>
            </a:r>
            <a:r>
              <a:rPr lang="en-US" altLang="en-US" b="1" smtClean="0">
                <a:sym typeface="Wingdings" pitchFamily="2" charset="2"/>
              </a:rPr>
              <a:t> O(n)</a:t>
            </a:r>
            <a:endParaRPr lang="en-US" altLang="en-US" b="1" smtClean="0"/>
          </a:p>
          <a:p>
            <a:pPr lvl="1" eaLnBrk="1" hangingPunct="1"/>
            <a:r>
              <a:rPr lang="en-US" altLang="en-US" sz="1800" smtClean="0"/>
              <a:t>Array is already sorted in ascending order.</a:t>
            </a:r>
          </a:p>
          <a:p>
            <a:pPr lvl="1" eaLnBrk="1" hangingPunct="1"/>
            <a:r>
              <a:rPr lang="en-US" altLang="en-US" sz="1800" smtClean="0"/>
              <a:t>The number of moves: 0 		</a:t>
            </a:r>
            <a:r>
              <a:rPr lang="en-US" altLang="en-US" sz="1800" smtClean="0">
                <a:sym typeface="Wingdings" pitchFamily="2" charset="2"/>
              </a:rPr>
              <a:t> </a:t>
            </a:r>
            <a:r>
              <a:rPr lang="en-US" altLang="en-US" sz="1800" smtClean="0"/>
              <a:t>O(1)</a:t>
            </a:r>
          </a:p>
          <a:p>
            <a:pPr lvl="1" eaLnBrk="1" hangingPunct="1"/>
            <a:r>
              <a:rPr lang="en-US" altLang="en-US" sz="1800" smtClean="0"/>
              <a:t>The number of key comparisons: (n-1) 	</a:t>
            </a:r>
            <a:r>
              <a:rPr lang="en-US" altLang="en-US" sz="1800" smtClean="0">
                <a:sym typeface="Wingdings" pitchFamily="2" charset="2"/>
              </a:rPr>
              <a:t> </a:t>
            </a:r>
            <a:r>
              <a:rPr lang="en-US" altLang="en-US" sz="1800" smtClean="0"/>
              <a:t>O(n)</a:t>
            </a:r>
          </a:p>
          <a:p>
            <a:pPr eaLnBrk="1" hangingPunct="1"/>
            <a:r>
              <a:rPr lang="en-US" altLang="en-US" b="1" i="1" smtClean="0"/>
              <a:t>Worst-case: 	</a:t>
            </a:r>
            <a:r>
              <a:rPr lang="en-US" altLang="en-US" b="1" smtClean="0">
                <a:sym typeface="Wingdings" pitchFamily="2" charset="2"/>
              </a:rPr>
              <a:t> O(n</a:t>
            </a:r>
            <a:r>
              <a:rPr lang="en-US" altLang="en-US" b="1" baseline="30000" smtClean="0">
                <a:sym typeface="Wingdings" pitchFamily="2" charset="2"/>
              </a:rPr>
              <a:t>2</a:t>
            </a:r>
            <a:r>
              <a:rPr lang="en-US" altLang="en-US" b="1" smtClean="0">
                <a:sym typeface="Wingdings" pitchFamily="2" charset="2"/>
              </a:rPr>
              <a:t>)</a:t>
            </a:r>
            <a:endParaRPr lang="en-US" altLang="en-US" b="1" i="1" smtClean="0"/>
          </a:p>
          <a:p>
            <a:pPr lvl="1" eaLnBrk="1" hangingPunct="1"/>
            <a:r>
              <a:rPr lang="en-US" altLang="en-US" sz="1800" smtClean="0"/>
              <a:t>Array is in reverse order:</a:t>
            </a:r>
          </a:p>
          <a:p>
            <a:pPr lvl="1" eaLnBrk="1" hangingPunct="1"/>
            <a:r>
              <a:rPr lang="en-US" altLang="en-US" sz="1800" smtClean="0"/>
              <a:t>Outer loop is executed n-1 times, </a:t>
            </a:r>
          </a:p>
          <a:p>
            <a:pPr lvl="1" eaLnBrk="1" hangingPunct="1"/>
            <a:r>
              <a:rPr lang="en-US" altLang="en-US" sz="1800" smtClean="0"/>
              <a:t>The number of moves: 3*(1+2+...+n-1) = 3 * </a:t>
            </a:r>
            <a:r>
              <a:rPr lang="en-US" altLang="en-US" sz="1800" smtClean="0">
                <a:sym typeface="Wingdings" pitchFamily="2" charset="2"/>
              </a:rPr>
              <a:t>n*(n-1)/2 		 </a:t>
            </a:r>
            <a:r>
              <a:rPr lang="en-US" altLang="en-US" sz="1800" smtClean="0"/>
              <a:t>O(n</a:t>
            </a:r>
            <a:r>
              <a:rPr lang="en-US" altLang="en-US" sz="1800" baseline="30000" smtClean="0"/>
              <a:t>2</a:t>
            </a:r>
            <a:r>
              <a:rPr lang="en-US" altLang="en-US" sz="1800" smtClean="0"/>
              <a:t>)</a:t>
            </a:r>
          </a:p>
          <a:p>
            <a:pPr lvl="1" eaLnBrk="1" hangingPunct="1"/>
            <a:r>
              <a:rPr lang="en-US" altLang="en-US" sz="1800" smtClean="0"/>
              <a:t>The number of key comparisons: (1+2+...+n-1)= </a:t>
            </a:r>
            <a:r>
              <a:rPr lang="en-US" altLang="en-US" sz="1800" smtClean="0">
                <a:sym typeface="Wingdings" pitchFamily="2" charset="2"/>
              </a:rPr>
              <a:t>n*(n-1)/2 		 </a:t>
            </a:r>
            <a:r>
              <a:rPr lang="en-US" altLang="en-US" sz="1800" smtClean="0"/>
              <a:t>O(n</a:t>
            </a:r>
            <a:r>
              <a:rPr lang="en-US" altLang="en-US" sz="1800" baseline="30000" smtClean="0"/>
              <a:t>2</a:t>
            </a:r>
            <a:r>
              <a:rPr lang="en-US" altLang="en-US" sz="1800" smtClean="0"/>
              <a:t>)</a:t>
            </a:r>
          </a:p>
          <a:p>
            <a:pPr eaLnBrk="1" hangingPunct="1"/>
            <a:r>
              <a:rPr lang="en-US" altLang="en-US" smtClean="0"/>
              <a:t>Average-case: 	</a:t>
            </a:r>
            <a:r>
              <a:rPr lang="en-US" altLang="en-US" b="1" smtClean="0">
                <a:sym typeface="Wingdings" pitchFamily="2" charset="2"/>
              </a:rPr>
              <a:t> O(n</a:t>
            </a:r>
            <a:r>
              <a:rPr lang="en-US" altLang="en-US" b="1" baseline="30000" smtClean="0">
                <a:sym typeface="Wingdings" pitchFamily="2" charset="2"/>
              </a:rPr>
              <a:t>2</a:t>
            </a:r>
            <a:r>
              <a:rPr lang="en-US" altLang="en-US" b="1" smtClean="0">
                <a:sym typeface="Wingdings" pitchFamily="2" charset="2"/>
              </a:rPr>
              <a:t>)</a:t>
            </a:r>
            <a:endParaRPr lang="en-US" altLang="en-US" smtClean="0"/>
          </a:p>
          <a:p>
            <a:pPr lvl="1" eaLnBrk="1" hangingPunct="1"/>
            <a:r>
              <a:rPr lang="en-US" altLang="en-US" sz="1800" smtClean="0"/>
              <a:t>We have to look at all possible initial data organizations.</a:t>
            </a:r>
          </a:p>
          <a:p>
            <a:pPr eaLnBrk="1" hangingPunct="1"/>
            <a:r>
              <a:rPr lang="en-US" altLang="en-US" b="1" smtClean="0"/>
              <a:t>So, Bubble Sort is </a:t>
            </a:r>
            <a:r>
              <a:rPr lang="en-US" altLang="en-US" b="1" smtClean="0">
                <a:sym typeface="Wingdings" pitchFamily="2" charset="2"/>
              </a:rPr>
              <a:t>O(n</a:t>
            </a:r>
            <a:r>
              <a:rPr lang="en-US" altLang="en-US" b="1" baseline="30000" smtClean="0">
                <a:sym typeface="Wingdings" pitchFamily="2" charset="2"/>
              </a:rPr>
              <a:t>2</a:t>
            </a:r>
            <a:r>
              <a:rPr lang="en-US" altLang="en-US" b="1" smtClean="0">
                <a:sym typeface="Wingdings" pitchFamily="2" charset="2"/>
              </a:rPr>
              <a:t>)</a:t>
            </a:r>
            <a:endParaRPr lang="en-US" altLang="en-US" b="1" i="1" smtClean="0"/>
          </a:p>
          <a:p>
            <a:pPr eaLnBrk="1" hangingPunct="1"/>
            <a:endParaRPr lang="en-US" altLang="en-US" smtClean="0"/>
          </a:p>
        </p:txBody>
      </p:sp>
    </p:spTree>
    <p:extLst>
      <p:ext uri="{BB962C8B-B14F-4D97-AF65-F5344CB8AC3E}">
        <p14:creationId xmlns:p14="http://schemas.microsoft.com/office/powerpoint/2010/main" val="2061568943"/>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914162" y="381000"/>
            <a:ext cx="10360501" cy="685800"/>
          </a:xfrm>
        </p:spPr>
        <p:txBody>
          <a:bodyPr/>
          <a:lstStyle/>
          <a:p>
            <a:pPr eaLnBrk="1" hangingPunct="1"/>
            <a:r>
              <a:rPr lang="en-US" altLang="en-US" smtClean="0"/>
              <a:t>Mergesort</a:t>
            </a:r>
          </a:p>
        </p:txBody>
      </p:sp>
      <p:sp>
        <p:nvSpPr>
          <p:cNvPr id="25604" name="Rectangle 3"/>
          <p:cNvSpPr>
            <a:spLocks noGrp="1" noChangeArrowheads="1"/>
          </p:cNvSpPr>
          <p:nvPr>
            <p:ph type="body" idx="4294967295"/>
          </p:nvPr>
        </p:nvSpPr>
        <p:spPr>
          <a:xfrm>
            <a:off x="507868" y="1066800"/>
            <a:ext cx="11274663" cy="5029200"/>
          </a:xfrm>
          <a:prstGeom prst="rect">
            <a:avLst/>
          </a:prstGeom>
        </p:spPr>
        <p:txBody>
          <a:bodyPr/>
          <a:lstStyle/>
          <a:p>
            <a:pPr eaLnBrk="1" hangingPunct="1"/>
            <a:r>
              <a:rPr lang="en-US" altLang="en-US" dirty="0" err="1" smtClean="0"/>
              <a:t>Mergesort</a:t>
            </a:r>
            <a:r>
              <a:rPr lang="en-US" altLang="en-US" dirty="0" smtClean="0"/>
              <a:t> algorithm is one of two important divide-and-conquer sorting algorithms (the other one is quicksort).</a:t>
            </a:r>
          </a:p>
          <a:p>
            <a:pPr eaLnBrk="1" hangingPunct="1"/>
            <a:r>
              <a:rPr lang="en-US" altLang="en-US" dirty="0" smtClean="0"/>
              <a:t>It is a recursive algorithm.</a:t>
            </a:r>
          </a:p>
          <a:p>
            <a:pPr lvl="1" eaLnBrk="1" hangingPunct="1"/>
            <a:r>
              <a:rPr lang="en-US" altLang="en-US" sz="1800" dirty="0" smtClean="0"/>
              <a:t>Divides the list into halves, </a:t>
            </a:r>
          </a:p>
          <a:p>
            <a:pPr lvl="1" eaLnBrk="1" hangingPunct="1"/>
            <a:r>
              <a:rPr lang="en-US" altLang="en-US" sz="1800" dirty="0" smtClean="0"/>
              <a:t>Sort each halve separately, and </a:t>
            </a:r>
          </a:p>
          <a:p>
            <a:pPr lvl="1" eaLnBrk="1" hangingPunct="1"/>
            <a:r>
              <a:rPr lang="en-US" altLang="en-US" sz="1800" dirty="0" smtClean="0"/>
              <a:t>Then merge the sorted halves into one sorted array.</a:t>
            </a:r>
          </a:p>
          <a:p>
            <a:pPr eaLnBrk="1" hangingPunct="1"/>
            <a:endParaRPr lang="en-US" altLang="en-US" sz="2400" dirty="0" smtClean="0"/>
          </a:p>
        </p:txBody>
      </p:sp>
    </p:spTree>
    <p:extLst>
      <p:ext uri="{BB962C8B-B14F-4D97-AF65-F5344CB8AC3E}">
        <p14:creationId xmlns:p14="http://schemas.microsoft.com/office/powerpoint/2010/main" val="3581936026"/>
      </p:ext>
    </p:ext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en-US" smtClean="0"/>
              <a:t>Mergesort - Example</a:t>
            </a:r>
          </a:p>
        </p:txBody>
      </p:sp>
      <p:pic>
        <p:nvPicPr>
          <p:cNvPr id="266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992" y="1524000"/>
            <a:ext cx="970450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608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smtClean="0"/>
              <a:t>Merge</a:t>
            </a:r>
          </a:p>
        </p:txBody>
      </p:sp>
      <p:sp>
        <p:nvSpPr>
          <p:cNvPr id="27652" name="Rectangle 3"/>
          <p:cNvSpPr>
            <a:spLocks noGrp="1" noChangeArrowheads="1"/>
          </p:cNvSpPr>
          <p:nvPr>
            <p:ph type="body" idx="4294967295"/>
          </p:nvPr>
        </p:nvSpPr>
        <p:spPr>
          <a:xfrm>
            <a:off x="304721" y="914400"/>
            <a:ext cx="11640752" cy="5105400"/>
          </a:xfrm>
          <a:prstGeom prst="rect">
            <a:avLst/>
          </a:prstGeom>
        </p:spPr>
        <p:txBody>
          <a:bodyPr>
            <a:normAutofit lnSpcReduction="10000"/>
          </a:bodyPr>
          <a:lstStyle/>
          <a:p>
            <a:pPr eaLnBrk="1" hangingPunct="1">
              <a:lnSpc>
                <a:spcPct val="90000"/>
              </a:lnSpc>
              <a:buFontTx/>
              <a:buNone/>
            </a:pPr>
            <a:r>
              <a:rPr lang="en-US" altLang="en-US" sz="1800" smtClean="0">
                <a:latin typeface="Courier New" pitchFamily="49" charset="0"/>
              </a:rPr>
              <a:t>const int MAX_SIZE = </a:t>
            </a:r>
            <a:r>
              <a:rPr lang="en-US" altLang="en-US" sz="1800" i="1" smtClean="0">
                <a:latin typeface="Courier New" pitchFamily="49" charset="0"/>
              </a:rPr>
              <a:t>maximum-number-of-items-in-array</a:t>
            </a:r>
            <a:r>
              <a:rPr lang="en-US" altLang="en-US" sz="1800" smtClean="0">
                <a:latin typeface="Courier New" pitchFamily="49" charset="0"/>
              </a:rPr>
              <a:t>;</a:t>
            </a:r>
          </a:p>
          <a:p>
            <a:pPr eaLnBrk="1" hangingPunct="1">
              <a:lnSpc>
                <a:spcPct val="90000"/>
              </a:lnSpc>
              <a:buFontTx/>
              <a:buNone/>
            </a:pPr>
            <a:r>
              <a:rPr lang="en-US" altLang="en-US" sz="1800" smtClean="0">
                <a:latin typeface="Courier New" pitchFamily="49" charset="0"/>
              </a:rPr>
              <a:t>void merge(DataType theArray[], int first, int mid, int last) {</a:t>
            </a:r>
          </a:p>
          <a:p>
            <a:pPr eaLnBrk="1" hangingPunct="1">
              <a:lnSpc>
                <a:spcPct val="90000"/>
              </a:lnSpc>
              <a:buFontTx/>
              <a:buNone/>
            </a:pPr>
            <a:r>
              <a:rPr lang="en-US" altLang="en-US" sz="1800" smtClean="0">
                <a:latin typeface="Courier New" pitchFamily="49" charset="0"/>
              </a:rPr>
              <a:t>   DataType tempArray[MAX_SIZE]; 	// temporary array</a:t>
            </a:r>
          </a:p>
          <a:p>
            <a:pPr eaLnBrk="1" hangingPunct="1">
              <a:lnSpc>
                <a:spcPct val="90000"/>
              </a:lnSpc>
              <a:buFontTx/>
              <a:buNone/>
            </a:pPr>
            <a:r>
              <a:rPr lang="en-US" altLang="en-US" sz="1800" smtClean="0">
                <a:latin typeface="Courier New" pitchFamily="49" charset="0"/>
              </a:rPr>
              <a:t>   int first1 = first; 	// beginning of first subarray</a:t>
            </a:r>
          </a:p>
          <a:p>
            <a:pPr eaLnBrk="1" hangingPunct="1">
              <a:lnSpc>
                <a:spcPct val="90000"/>
              </a:lnSpc>
              <a:buFontTx/>
              <a:buNone/>
            </a:pPr>
            <a:r>
              <a:rPr lang="en-US" altLang="en-US" sz="1800" smtClean="0">
                <a:latin typeface="Courier New" pitchFamily="49" charset="0"/>
              </a:rPr>
              <a:t>   int last1 = mid; 		// end of first subarray</a:t>
            </a:r>
          </a:p>
          <a:p>
            <a:pPr eaLnBrk="1" hangingPunct="1">
              <a:lnSpc>
                <a:spcPct val="90000"/>
              </a:lnSpc>
              <a:buFontTx/>
              <a:buNone/>
            </a:pPr>
            <a:r>
              <a:rPr lang="en-US" altLang="en-US" sz="1800" smtClean="0">
                <a:latin typeface="Courier New" pitchFamily="49" charset="0"/>
              </a:rPr>
              <a:t>   int first2 = mid + 1;	// beginning of second subarray</a:t>
            </a:r>
          </a:p>
          <a:p>
            <a:pPr eaLnBrk="1" hangingPunct="1">
              <a:lnSpc>
                <a:spcPct val="90000"/>
              </a:lnSpc>
              <a:buFontTx/>
              <a:buNone/>
            </a:pPr>
            <a:r>
              <a:rPr lang="en-US" altLang="en-US" sz="1800" smtClean="0">
                <a:latin typeface="Courier New" pitchFamily="49" charset="0"/>
              </a:rPr>
              <a:t>   int last2 = last;		// end of second subarray</a:t>
            </a:r>
          </a:p>
          <a:p>
            <a:pPr eaLnBrk="1" hangingPunct="1">
              <a:lnSpc>
                <a:spcPct val="90000"/>
              </a:lnSpc>
              <a:buFontTx/>
              <a:buNone/>
            </a:pPr>
            <a:r>
              <a:rPr lang="en-US" altLang="en-US" sz="1800" smtClean="0">
                <a:latin typeface="Courier New" pitchFamily="49" charset="0"/>
              </a:rPr>
              <a:t>   int index = first1; // next available location in tempArray</a:t>
            </a:r>
          </a:p>
          <a:p>
            <a:pPr eaLnBrk="1" hangingPunct="1">
              <a:lnSpc>
                <a:spcPct val="90000"/>
              </a:lnSpc>
              <a:buFontTx/>
              <a:buNone/>
            </a:pPr>
            <a:r>
              <a:rPr lang="en-US" altLang="en-US" sz="1800" smtClean="0">
                <a:latin typeface="Courier New" pitchFamily="49" charset="0"/>
              </a:rPr>
              <a:t>   for ( ; (first1 &lt;= last1) &amp;&amp; (first2 &lt;= last2); ++index) {</a:t>
            </a:r>
          </a:p>
          <a:p>
            <a:pPr eaLnBrk="1" hangingPunct="1">
              <a:lnSpc>
                <a:spcPct val="90000"/>
              </a:lnSpc>
              <a:buFontTx/>
              <a:buNone/>
            </a:pPr>
            <a:r>
              <a:rPr lang="en-US" altLang="en-US" sz="1800" smtClean="0">
                <a:latin typeface="Courier New" pitchFamily="49" charset="0"/>
              </a:rPr>
              <a:t>      if (theArray[first1] &lt; theArray[first2]) {  </a:t>
            </a:r>
          </a:p>
          <a:p>
            <a:pPr eaLnBrk="1" hangingPunct="1">
              <a:lnSpc>
                <a:spcPct val="90000"/>
              </a:lnSpc>
              <a:buFontTx/>
              <a:buNone/>
            </a:pPr>
            <a:r>
              <a:rPr lang="en-US" altLang="en-US" sz="1800" smtClean="0">
                <a:latin typeface="Courier New" pitchFamily="49" charset="0"/>
              </a:rPr>
              <a:t>         tempArray[index] = theArray[first1];</a:t>
            </a:r>
          </a:p>
          <a:p>
            <a:pPr eaLnBrk="1" hangingPunct="1">
              <a:lnSpc>
                <a:spcPct val="90000"/>
              </a:lnSpc>
              <a:buFontTx/>
              <a:buNone/>
            </a:pPr>
            <a:r>
              <a:rPr lang="en-US" altLang="en-US" sz="1800" smtClean="0">
                <a:latin typeface="Courier New" pitchFamily="49" charset="0"/>
              </a:rPr>
              <a:t>         ++first1;</a:t>
            </a:r>
          </a:p>
          <a:p>
            <a:pPr eaLnBrk="1" hangingPunct="1">
              <a:lnSpc>
                <a:spcPct val="90000"/>
              </a:lnSpc>
              <a:buFontTx/>
              <a:buNone/>
            </a:pPr>
            <a:r>
              <a:rPr lang="en-US" altLang="en-US" sz="1800" smtClean="0">
                <a:latin typeface="Courier New" pitchFamily="49" charset="0"/>
              </a:rPr>
              <a:t>      }</a:t>
            </a:r>
          </a:p>
          <a:p>
            <a:pPr eaLnBrk="1" hangingPunct="1">
              <a:lnSpc>
                <a:spcPct val="90000"/>
              </a:lnSpc>
              <a:buFontTx/>
              <a:buNone/>
            </a:pPr>
            <a:r>
              <a:rPr lang="en-US" altLang="en-US" sz="1800" smtClean="0">
                <a:latin typeface="Courier New" pitchFamily="49" charset="0"/>
              </a:rPr>
              <a:t>      else {  </a:t>
            </a:r>
          </a:p>
          <a:p>
            <a:pPr eaLnBrk="1" hangingPunct="1">
              <a:lnSpc>
                <a:spcPct val="90000"/>
              </a:lnSpc>
              <a:buFontTx/>
              <a:buNone/>
            </a:pPr>
            <a:r>
              <a:rPr lang="en-US" altLang="en-US" sz="1800" smtClean="0">
                <a:latin typeface="Courier New" pitchFamily="49" charset="0"/>
              </a:rPr>
              <a:t>          tempArray[index] = theArray[first2];</a:t>
            </a:r>
          </a:p>
          <a:p>
            <a:pPr eaLnBrk="1" hangingPunct="1">
              <a:lnSpc>
                <a:spcPct val="90000"/>
              </a:lnSpc>
              <a:buFontTx/>
              <a:buNone/>
            </a:pPr>
            <a:r>
              <a:rPr lang="en-US" altLang="en-US" sz="1800" smtClean="0">
                <a:latin typeface="Courier New" pitchFamily="49" charset="0"/>
              </a:rPr>
              <a:t>          ++first2;</a:t>
            </a:r>
          </a:p>
          <a:p>
            <a:pPr eaLnBrk="1" hangingPunct="1">
              <a:lnSpc>
                <a:spcPct val="90000"/>
              </a:lnSpc>
              <a:buFontTx/>
              <a:buNone/>
            </a:pPr>
            <a:r>
              <a:rPr lang="en-US" altLang="en-US" sz="1800" smtClean="0">
                <a:latin typeface="Courier New" pitchFamily="49" charset="0"/>
              </a:rPr>
              <a:t>      } }</a:t>
            </a:r>
          </a:p>
          <a:p>
            <a:pPr eaLnBrk="1" hangingPunct="1">
              <a:lnSpc>
                <a:spcPct val="90000"/>
              </a:lnSpc>
              <a:buFontTx/>
              <a:buNone/>
            </a:pPr>
            <a:r>
              <a:rPr lang="en-US" altLang="en-US" sz="1800" smtClean="0"/>
              <a:t>   </a:t>
            </a:r>
          </a:p>
        </p:txBody>
      </p:sp>
    </p:spTree>
    <p:extLst>
      <p:ext uri="{BB962C8B-B14F-4D97-AF65-F5344CB8AC3E}">
        <p14:creationId xmlns:p14="http://schemas.microsoft.com/office/powerpoint/2010/main" val="2631665156"/>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Learning Advance Data structures including-</a:t>
            </a:r>
          </a:p>
          <a:p>
            <a:pPr lvl="1"/>
            <a:r>
              <a:rPr lang="en-US" dirty="0"/>
              <a:t>Binary Search Tree</a:t>
            </a:r>
          </a:p>
          <a:p>
            <a:pPr lvl="1"/>
            <a:r>
              <a:rPr lang="en-US" dirty="0" smtClean="0"/>
              <a:t>Sorting </a:t>
            </a:r>
            <a:r>
              <a:rPr lang="en-US" dirty="0"/>
              <a:t>Algorithms</a:t>
            </a:r>
          </a:p>
          <a:p>
            <a:pPr lvl="1"/>
            <a:r>
              <a:rPr lang="en-US" dirty="0" smtClean="0"/>
              <a:t>Heap</a:t>
            </a:r>
            <a:endParaRPr lang="en-US" dirty="0"/>
          </a:p>
          <a:p>
            <a:pPr lvl="1"/>
            <a:r>
              <a:rPr lang="en-US" dirty="0" smtClean="0"/>
              <a:t>Graph</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4975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smtClean="0"/>
              <a:t>Merge (cont.)</a:t>
            </a:r>
          </a:p>
        </p:txBody>
      </p:sp>
      <p:sp>
        <p:nvSpPr>
          <p:cNvPr id="28676" name="Rectangle 3"/>
          <p:cNvSpPr>
            <a:spLocks noGrp="1" noChangeArrowheads="1"/>
          </p:cNvSpPr>
          <p:nvPr>
            <p:ph type="body" idx="4294967295"/>
          </p:nvPr>
        </p:nvSpPr>
        <p:spPr>
          <a:xfrm>
            <a:off x="469777" y="1219200"/>
            <a:ext cx="11437605" cy="5105400"/>
          </a:xfrm>
          <a:prstGeom prst="rect">
            <a:avLst/>
          </a:prstGeom>
        </p:spPr>
        <p:txBody>
          <a:bodyPr/>
          <a:lstStyle/>
          <a:p>
            <a:pPr eaLnBrk="1" hangingPunct="1">
              <a:buFontTx/>
              <a:buNone/>
            </a:pPr>
            <a:r>
              <a:rPr lang="en-US" altLang="en-US" sz="2000" smtClean="0">
                <a:latin typeface="Courier New" pitchFamily="49" charset="0"/>
              </a:rPr>
              <a:t>   // finish off the first subarray, if necessary</a:t>
            </a:r>
          </a:p>
          <a:p>
            <a:pPr eaLnBrk="1" hangingPunct="1">
              <a:buFontTx/>
              <a:buNone/>
            </a:pPr>
            <a:r>
              <a:rPr lang="en-US" altLang="en-US" sz="2000" smtClean="0">
                <a:latin typeface="Courier New" pitchFamily="49" charset="0"/>
              </a:rPr>
              <a:t>   for (; first1 &lt;= last1; ++first1, ++index)</a:t>
            </a:r>
          </a:p>
          <a:p>
            <a:pPr eaLnBrk="1" hangingPunct="1">
              <a:buFontTx/>
              <a:buNone/>
            </a:pPr>
            <a:r>
              <a:rPr lang="en-US" altLang="en-US" sz="2000" smtClean="0">
                <a:latin typeface="Courier New" pitchFamily="49" charset="0"/>
              </a:rPr>
              <a:t>      tempArray[index] = theArray[first1];</a:t>
            </a:r>
          </a:p>
          <a:p>
            <a:pPr eaLnBrk="1" hangingPunct="1">
              <a:buFontTx/>
              <a:buNone/>
            </a:pPr>
            <a:endParaRPr lang="en-US" altLang="en-US" sz="2000" smtClean="0">
              <a:latin typeface="Courier New" pitchFamily="49" charset="0"/>
            </a:endParaRPr>
          </a:p>
          <a:p>
            <a:pPr eaLnBrk="1" hangingPunct="1">
              <a:buFontTx/>
              <a:buNone/>
            </a:pPr>
            <a:r>
              <a:rPr lang="en-US" altLang="en-US" sz="2000" smtClean="0">
                <a:latin typeface="Courier New" pitchFamily="49" charset="0"/>
              </a:rPr>
              <a:t>   // finish off the second subarray, if necessary</a:t>
            </a:r>
          </a:p>
          <a:p>
            <a:pPr eaLnBrk="1" hangingPunct="1">
              <a:buFontTx/>
              <a:buNone/>
            </a:pPr>
            <a:r>
              <a:rPr lang="en-US" altLang="en-US" sz="2000" smtClean="0">
                <a:latin typeface="Courier New" pitchFamily="49" charset="0"/>
              </a:rPr>
              <a:t>   for (; first2 &lt;= last2; ++first2, ++index)</a:t>
            </a:r>
          </a:p>
          <a:p>
            <a:pPr eaLnBrk="1" hangingPunct="1">
              <a:buFontTx/>
              <a:buNone/>
            </a:pPr>
            <a:r>
              <a:rPr lang="en-US" altLang="en-US" sz="2000" smtClean="0">
                <a:latin typeface="Courier New" pitchFamily="49" charset="0"/>
              </a:rPr>
              <a:t>      tempArray[index] = theArray[first2];</a:t>
            </a:r>
          </a:p>
          <a:p>
            <a:pPr eaLnBrk="1" hangingPunct="1">
              <a:buFontTx/>
              <a:buNone/>
            </a:pPr>
            <a:endParaRPr lang="en-US" altLang="en-US" sz="2000" smtClean="0">
              <a:latin typeface="Courier New" pitchFamily="49" charset="0"/>
            </a:endParaRPr>
          </a:p>
          <a:p>
            <a:pPr eaLnBrk="1" hangingPunct="1">
              <a:buFontTx/>
              <a:buNone/>
            </a:pPr>
            <a:r>
              <a:rPr lang="en-US" altLang="en-US" sz="2000" smtClean="0">
                <a:latin typeface="Courier New" pitchFamily="49" charset="0"/>
              </a:rPr>
              <a:t>   // copy the result back into the original array</a:t>
            </a:r>
          </a:p>
          <a:p>
            <a:pPr eaLnBrk="1" hangingPunct="1">
              <a:buFontTx/>
              <a:buNone/>
            </a:pPr>
            <a:r>
              <a:rPr lang="en-US" altLang="en-US" sz="2000" smtClean="0">
                <a:latin typeface="Courier New" pitchFamily="49" charset="0"/>
              </a:rPr>
              <a:t>   for (index = first; index &lt;= last; ++index)</a:t>
            </a:r>
          </a:p>
          <a:p>
            <a:pPr eaLnBrk="1" hangingPunct="1">
              <a:buFontTx/>
              <a:buNone/>
            </a:pPr>
            <a:r>
              <a:rPr lang="en-US" altLang="en-US" sz="2000" smtClean="0">
                <a:latin typeface="Courier New" pitchFamily="49" charset="0"/>
              </a:rPr>
              <a:t>      theArray[index] = tempArray[index];</a:t>
            </a:r>
          </a:p>
          <a:p>
            <a:pPr eaLnBrk="1" hangingPunct="1">
              <a:buFontTx/>
              <a:buNone/>
            </a:pPr>
            <a:r>
              <a:rPr lang="en-US" altLang="en-US" sz="2000" smtClean="0">
                <a:latin typeface="Courier New" pitchFamily="49" charset="0"/>
              </a:rPr>
              <a:t>}  // end merge</a:t>
            </a:r>
          </a:p>
          <a:p>
            <a:pPr eaLnBrk="1" hangingPunct="1">
              <a:buFontTx/>
              <a:buNone/>
            </a:pPr>
            <a:endParaRPr lang="en-US" altLang="en-US" sz="2000" smtClean="0">
              <a:latin typeface="Courier New" pitchFamily="49" charset="0"/>
            </a:endParaRPr>
          </a:p>
        </p:txBody>
      </p:sp>
    </p:spTree>
    <p:extLst>
      <p:ext uri="{BB962C8B-B14F-4D97-AF65-F5344CB8AC3E}">
        <p14:creationId xmlns:p14="http://schemas.microsoft.com/office/powerpoint/2010/main" val="2153533106"/>
      </p:ext>
    </p:extLst>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smtClean="0"/>
              <a:t>Mergesort</a:t>
            </a:r>
          </a:p>
        </p:txBody>
      </p:sp>
      <p:sp>
        <p:nvSpPr>
          <p:cNvPr id="29700" name="Rectangle 3"/>
          <p:cNvSpPr>
            <a:spLocks noGrp="1" noChangeArrowheads="1"/>
          </p:cNvSpPr>
          <p:nvPr>
            <p:ph type="body" idx="4294967295"/>
          </p:nvPr>
        </p:nvSpPr>
        <p:spPr>
          <a:xfrm>
            <a:off x="469777" y="1219200"/>
            <a:ext cx="11437605" cy="5105400"/>
          </a:xfrm>
          <a:prstGeom prst="rect">
            <a:avLst/>
          </a:prstGeom>
        </p:spPr>
        <p:txBody>
          <a:bodyPr/>
          <a:lstStyle/>
          <a:p>
            <a:pPr eaLnBrk="1" hangingPunct="1">
              <a:buFontTx/>
              <a:buNone/>
            </a:pPr>
            <a:r>
              <a:rPr lang="en-US" altLang="en-US" sz="1800" smtClean="0">
                <a:latin typeface="Courier New" pitchFamily="49" charset="0"/>
              </a:rPr>
              <a:t>void mergesort(DataType theArray[], int first, int last) {</a:t>
            </a:r>
          </a:p>
          <a:p>
            <a:pPr eaLnBrk="1" hangingPunct="1">
              <a:buFontTx/>
              <a:buNone/>
            </a:pPr>
            <a:r>
              <a:rPr lang="en-US" altLang="en-US" sz="1800" smtClean="0">
                <a:latin typeface="Courier New" pitchFamily="49" charset="0"/>
              </a:rPr>
              <a:t>   if (first &lt; last) {</a:t>
            </a:r>
          </a:p>
          <a:p>
            <a:pPr eaLnBrk="1" hangingPunct="1">
              <a:buFontTx/>
              <a:buNone/>
            </a:pPr>
            <a:r>
              <a:rPr lang="en-US" altLang="en-US" sz="1800" smtClean="0">
                <a:latin typeface="Courier New" pitchFamily="49" charset="0"/>
              </a:rPr>
              <a:t>      int mid = (first + last)/2; 	// index of midpoint</a:t>
            </a:r>
          </a:p>
          <a:p>
            <a:pPr eaLnBrk="1" hangingPunct="1">
              <a:buFontTx/>
              <a:buNone/>
            </a:pPr>
            <a:r>
              <a:rPr lang="en-US" altLang="en-US" sz="1800" smtClean="0">
                <a:latin typeface="Courier New" pitchFamily="49" charset="0"/>
              </a:rPr>
              <a:t>      mergesort(theArray, first, mid);</a:t>
            </a:r>
          </a:p>
          <a:p>
            <a:pPr eaLnBrk="1" hangingPunct="1">
              <a:buFontTx/>
              <a:buNone/>
            </a:pPr>
            <a:r>
              <a:rPr lang="en-US" altLang="en-US" sz="1800" smtClean="0">
                <a:latin typeface="Courier New" pitchFamily="49" charset="0"/>
              </a:rPr>
              <a:t>      mergesort(theArray, mid+1, last);</a:t>
            </a:r>
          </a:p>
          <a:p>
            <a:pPr eaLnBrk="1" hangingPunct="1">
              <a:buFontTx/>
              <a:buNone/>
            </a:pPr>
            <a:endParaRPr lang="en-US" altLang="en-US" sz="1800" smtClean="0">
              <a:latin typeface="Courier New" pitchFamily="49" charset="0"/>
            </a:endParaRPr>
          </a:p>
          <a:p>
            <a:pPr eaLnBrk="1" hangingPunct="1">
              <a:buFontTx/>
              <a:buNone/>
            </a:pPr>
            <a:r>
              <a:rPr lang="en-US" altLang="en-US" sz="1800" smtClean="0">
                <a:latin typeface="Courier New" pitchFamily="49" charset="0"/>
              </a:rPr>
              <a:t>      // merge the two halves</a:t>
            </a:r>
          </a:p>
          <a:p>
            <a:pPr eaLnBrk="1" hangingPunct="1">
              <a:buFontTx/>
              <a:buNone/>
            </a:pPr>
            <a:r>
              <a:rPr lang="en-US" altLang="en-US" sz="1800" smtClean="0">
                <a:latin typeface="Courier New" pitchFamily="49" charset="0"/>
              </a:rPr>
              <a:t>      merge(theArray, first, mid, last);</a:t>
            </a:r>
          </a:p>
          <a:p>
            <a:pPr eaLnBrk="1" hangingPunct="1">
              <a:buFontTx/>
              <a:buNone/>
            </a:pPr>
            <a:r>
              <a:rPr lang="en-US" altLang="en-US" sz="1800" smtClean="0">
                <a:latin typeface="Courier New" pitchFamily="49" charset="0"/>
              </a:rPr>
              <a:t>   }</a:t>
            </a:r>
          </a:p>
          <a:p>
            <a:pPr eaLnBrk="1" hangingPunct="1">
              <a:buFontTx/>
              <a:buNone/>
            </a:pPr>
            <a:r>
              <a:rPr lang="en-US" altLang="en-US" sz="1800" smtClean="0">
                <a:latin typeface="Courier New" pitchFamily="49" charset="0"/>
              </a:rPr>
              <a:t>}  // end mergesort</a:t>
            </a:r>
          </a:p>
        </p:txBody>
      </p:sp>
    </p:spTree>
    <p:extLst>
      <p:ext uri="{BB962C8B-B14F-4D97-AF65-F5344CB8AC3E}">
        <p14:creationId xmlns:p14="http://schemas.microsoft.com/office/powerpoint/2010/main" val="3854169203"/>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69778" y="152401"/>
            <a:ext cx="11530714" cy="582613"/>
          </a:xfrm>
        </p:spPr>
        <p:txBody>
          <a:bodyPr/>
          <a:lstStyle/>
          <a:p>
            <a:pPr eaLnBrk="1" hangingPunct="1"/>
            <a:r>
              <a:rPr lang="en-US" altLang="en-US" smtClean="0"/>
              <a:t>Mergesort - Example</a:t>
            </a:r>
          </a:p>
        </p:txBody>
      </p:sp>
      <p:graphicFrame>
        <p:nvGraphicFramePr>
          <p:cNvPr id="67831" name="Group 247"/>
          <p:cNvGraphicFramePr>
            <a:graphicFrameLocks noGrp="1"/>
          </p:cNvGraphicFramePr>
          <p:nvPr/>
        </p:nvGraphicFramePr>
        <p:xfrm>
          <a:off x="4126426" y="1143001"/>
          <a:ext cx="3288443" cy="701675"/>
        </p:xfrm>
        <a:graphic>
          <a:graphicData uri="http://schemas.openxmlformats.org/drawingml/2006/table">
            <a:tbl>
              <a:tblPr/>
              <a:tblGrid>
                <a:gridCol w="412643"/>
                <a:gridCol w="410526"/>
                <a:gridCol w="408410"/>
                <a:gridCol w="412643"/>
                <a:gridCol w="412642"/>
                <a:gridCol w="410526"/>
                <a:gridCol w="408411"/>
                <a:gridCol w="412642"/>
              </a:tblGrid>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L="121888" marR="121888"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 </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L="121888" marR="121888"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7" name="Group 23"/>
          <p:cNvGraphicFramePr>
            <a:graphicFrameLocks noGrp="1"/>
          </p:cNvGraphicFramePr>
          <p:nvPr/>
        </p:nvGraphicFramePr>
        <p:xfrm>
          <a:off x="8439069" y="1981201"/>
          <a:ext cx="1639989" cy="701675"/>
        </p:xfrm>
        <a:graphic>
          <a:graphicData uri="http://schemas.openxmlformats.org/drawingml/2006/table">
            <a:tbl>
              <a:tblPr/>
              <a:tblGrid>
                <a:gridCol w="410526"/>
                <a:gridCol w="410526"/>
                <a:gridCol w="408411"/>
                <a:gridCol w="410526"/>
              </a:tblGrid>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 </a:t>
                      </a:r>
                    </a:p>
                  </a:txBody>
                  <a:tcPr marL="121888" marR="121888"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L="121888" marR="121888"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19" name="Group 35"/>
          <p:cNvGraphicFramePr>
            <a:graphicFrameLocks noGrp="1"/>
          </p:cNvGraphicFramePr>
          <p:nvPr/>
        </p:nvGraphicFramePr>
        <p:xfrm>
          <a:off x="1688661" y="1981201"/>
          <a:ext cx="1639989" cy="396875"/>
        </p:xfrm>
        <a:graphic>
          <a:graphicData uri="http://schemas.openxmlformats.org/drawingml/2006/table">
            <a:tbl>
              <a:tblPr/>
              <a:tblGrid>
                <a:gridCol w="410526"/>
                <a:gridCol w="410526"/>
                <a:gridCol w="408411"/>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L="121888" marR="121888"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L="121888" marR="121888"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31" name="Group 47"/>
          <p:cNvGraphicFramePr>
            <a:graphicFrameLocks noGrp="1"/>
          </p:cNvGraphicFramePr>
          <p:nvPr/>
        </p:nvGraphicFramePr>
        <p:xfrm>
          <a:off x="655996" y="2819401"/>
          <a:ext cx="821052" cy="396875"/>
        </p:xfrm>
        <a:graphic>
          <a:graphicData uri="http://schemas.openxmlformats.org/drawingml/2006/table">
            <a:tbl>
              <a:tblPr/>
              <a:tblGrid>
                <a:gridCol w="410526"/>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39" name="Group 55"/>
          <p:cNvGraphicFramePr>
            <a:graphicFrameLocks noGrp="1"/>
          </p:cNvGraphicFramePr>
          <p:nvPr/>
        </p:nvGraphicFramePr>
        <p:xfrm>
          <a:off x="3468314" y="2819401"/>
          <a:ext cx="821052" cy="396875"/>
        </p:xfrm>
        <a:graphic>
          <a:graphicData uri="http://schemas.openxmlformats.org/drawingml/2006/table">
            <a:tbl>
              <a:tblPr/>
              <a:tblGrid>
                <a:gridCol w="410526"/>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47" name="Group 63"/>
          <p:cNvGraphicFramePr>
            <a:graphicFrameLocks noGrp="1"/>
          </p:cNvGraphicFramePr>
          <p:nvPr/>
        </p:nvGraphicFramePr>
        <p:xfrm>
          <a:off x="10313947" y="2743201"/>
          <a:ext cx="821052" cy="396875"/>
        </p:xfrm>
        <a:graphic>
          <a:graphicData uri="http://schemas.openxmlformats.org/drawingml/2006/table">
            <a:tbl>
              <a:tblPr/>
              <a:tblGrid>
                <a:gridCol w="410526"/>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55" name="Group 71"/>
          <p:cNvGraphicFramePr>
            <a:graphicFrameLocks noGrp="1"/>
          </p:cNvGraphicFramePr>
          <p:nvPr/>
        </p:nvGraphicFramePr>
        <p:xfrm>
          <a:off x="7501630" y="2819401"/>
          <a:ext cx="818936" cy="701675"/>
        </p:xfrm>
        <a:graphic>
          <a:graphicData uri="http://schemas.openxmlformats.org/drawingml/2006/table">
            <a:tbl>
              <a:tblPr/>
              <a:tblGrid>
                <a:gridCol w="410526"/>
                <a:gridCol w="408410"/>
              </a:tblGrid>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 </a:t>
                      </a:r>
                    </a:p>
                  </a:txBody>
                  <a:tcPr marL="121888" marR="121888"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121888" marR="121888"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63" name="Group 79"/>
          <p:cNvGraphicFramePr>
            <a:graphicFrameLocks noGrp="1"/>
          </p:cNvGraphicFramePr>
          <p:nvPr/>
        </p:nvGraphicFramePr>
        <p:xfrm>
          <a:off x="188335" y="3657601"/>
          <a:ext cx="408410" cy="396875"/>
        </p:xfrm>
        <a:graphic>
          <a:graphicData uri="http://schemas.openxmlformats.org/drawingml/2006/table">
            <a:tbl>
              <a:tblPr/>
              <a:tblGrid>
                <a:gridCol w="40841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69" name="Group 85"/>
          <p:cNvGraphicFramePr>
            <a:graphicFrameLocks noGrp="1"/>
          </p:cNvGraphicFramePr>
          <p:nvPr/>
        </p:nvGraphicFramePr>
        <p:xfrm>
          <a:off x="1500327" y="3657601"/>
          <a:ext cx="410526" cy="396875"/>
        </p:xfrm>
        <a:graphic>
          <a:graphicData uri="http://schemas.openxmlformats.org/drawingml/2006/table">
            <a:tbl>
              <a:tblPr/>
              <a:tblGrid>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75" name="Group 91"/>
          <p:cNvGraphicFramePr>
            <a:graphicFrameLocks noGrp="1"/>
          </p:cNvGraphicFramePr>
          <p:nvPr/>
        </p:nvGraphicFramePr>
        <p:xfrm>
          <a:off x="4312644" y="3657601"/>
          <a:ext cx="410526" cy="396875"/>
        </p:xfrm>
        <a:graphic>
          <a:graphicData uri="http://schemas.openxmlformats.org/drawingml/2006/table">
            <a:tbl>
              <a:tblPr/>
              <a:tblGrid>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81" name="Group 97"/>
          <p:cNvGraphicFramePr>
            <a:graphicFrameLocks noGrp="1"/>
          </p:cNvGraphicFramePr>
          <p:nvPr/>
        </p:nvGraphicFramePr>
        <p:xfrm>
          <a:off x="3000653" y="3657601"/>
          <a:ext cx="410526" cy="396875"/>
        </p:xfrm>
        <a:graphic>
          <a:graphicData uri="http://schemas.openxmlformats.org/drawingml/2006/table">
            <a:tbl>
              <a:tblPr/>
              <a:tblGrid>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87" name="Group 103"/>
          <p:cNvGraphicFramePr>
            <a:graphicFrameLocks noGrp="1"/>
          </p:cNvGraphicFramePr>
          <p:nvPr/>
        </p:nvGraphicFramePr>
        <p:xfrm>
          <a:off x="7031853" y="3657601"/>
          <a:ext cx="410526" cy="396875"/>
        </p:xfrm>
        <a:graphic>
          <a:graphicData uri="http://schemas.openxmlformats.org/drawingml/2006/table">
            <a:tbl>
              <a:tblPr/>
              <a:tblGrid>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93" name="Group 109"/>
          <p:cNvGraphicFramePr>
            <a:graphicFrameLocks noGrp="1"/>
          </p:cNvGraphicFramePr>
          <p:nvPr/>
        </p:nvGraphicFramePr>
        <p:xfrm>
          <a:off x="8343845" y="3657601"/>
          <a:ext cx="410526" cy="396875"/>
        </p:xfrm>
        <a:graphic>
          <a:graphicData uri="http://schemas.openxmlformats.org/drawingml/2006/table">
            <a:tbl>
              <a:tblPr/>
              <a:tblGrid>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99" name="Group 115"/>
          <p:cNvGraphicFramePr>
            <a:graphicFrameLocks noGrp="1"/>
          </p:cNvGraphicFramePr>
          <p:nvPr/>
        </p:nvGraphicFramePr>
        <p:xfrm>
          <a:off x="11158278" y="3657601"/>
          <a:ext cx="408410" cy="396875"/>
        </p:xfrm>
        <a:graphic>
          <a:graphicData uri="http://schemas.openxmlformats.org/drawingml/2006/table">
            <a:tbl>
              <a:tblPr/>
              <a:tblGrid>
                <a:gridCol w="40841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05" name="Group 121"/>
          <p:cNvGraphicFramePr>
            <a:graphicFrameLocks noGrp="1"/>
          </p:cNvGraphicFramePr>
          <p:nvPr/>
        </p:nvGraphicFramePr>
        <p:xfrm>
          <a:off x="9844170" y="3657601"/>
          <a:ext cx="410526" cy="396875"/>
        </p:xfrm>
        <a:graphic>
          <a:graphicData uri="http://schemas.openxmlformats.org/drawingml/2006/table">
            <a:tbl>
              <a:tblPr/>
              <a:tblGrid>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L="121888" marR="121888"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11" name="Group 127"/>
          <p:cNvGraphicFramePr>
            <a:graphicFrameLocks noGrp="1"/>
          </p:cNvGraphicFramePr>
          <p:nvPr/>
        </p:nvGraphicFramePr>
        <p:xfrm>
          <a:off x="749105" y="4495801"/>
          <a:ext cx="821052" cy="396875"/>
        </p:xfrm>
        <a:graphic>
          <a:graphicData uri="http://schemas.openxmlformats.org/drawingml/2006/table">
            <a:tbl>
              <a:tblPr/>
              <a:tblGrid>
                <a:gridCol w="410526"/>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19" name="Group 135"/>
          <p:cNvGraphicFramePr>
            <a:graphicFrameLocks noGrp="1"/>
          </p:cNvGraphicFramePr>
          <p:nvPr/>
        </p:nvGraphicFramePr>
        <p:xfrm>
          <a:off x="3563539" y="4495801"/>
          <a:ext cx="818937" cy="396875"/>
        </p:xfrm>
        <a:graphic>
          <a:graphicData uri="http://schemas.openxmlformats.org/drawingml/2006/table">
            <a:tbl>
              <a:tblPr/>
              <a:tblGrid>
                <a:gridCol w="410526"/>
                <a:gridCol w="408411"/>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27" name="Group 143"/>
          <p:cNvGraphicFramePr>
            <a:graphicFrameLocks noGrp="1"/>
          </p:cNvGraphicFramePr>
          <p:nvPr/>
        </p:nvGraphicFramePr>
        <p:xfrm>
          <a:off x="10407056" y="4419601"/>
          <a:ext cx="821052" cy="396875"/>
        </p:xfrm>
        <a:graphic>
          <a:graphicData uri="http://schemas.openxmlformats.org/drawingml/2006/table">
            <a:tbl>
              <a:tblPr/>
              <a:tblGrid>
                <a:gridCol w="410526"/>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35" name="Group 151"/>
          <p:cNvGraphicFramePr>
            <a:graphicFrameLocks noGrp="1"/>
          </p:cNvGraphicFramePr>
          <p:nvPr/>
        </p:nvGraphicFramePr>
        <p:xfrm>
          <a:off x="7594739" y="4495801"/>
          <a:ext cx="821052" cy="701675"/>
        </p:xfrm>
        <a:graphic>
          <a:graphicData uri="http://schemas.openxmlformats.org/drawingml/2006/table">
            <a:tbl>
              <a:tblPr/>
              <a:tblGrid>
                <a:gridCol w="410526"/>
                <a:gridCol w="410526"/>
              </a:tblGrid>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 </a:t>
                      </a:r>
                    </a:p>
                  </a:txBody>
                  <a:tcPr marL="121888" marR="121888"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marL="121888" marR="121888"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43" name="Group 159"/>
          <p:cNvGraphicFramePr>
            <a:graphicFrameLocks noGrp="1"/>
          </p:cNvGraphicFramePr>
          <p:nvPr/>
        </p:nvGraphicFramePr>
        <p:xfrm>
          <a:off x="8532178" y="5257801"/>
          <a:ext cx="1639989" cy="701675"/>
        </p:xfrm>
        <a:graphic>
          <a:graphicData uri="http://schemas.openxmlformats.org/drawingml/2006/table">
            <a:tbl>
              <a:tblPr/>
              <a:tblGrid>
                <a:gridCol w="410526"/>
                <a:gridCol w="410526"/>
                <a:gridCol w="408411"/>
                <a:gridCol w="410526"/>
              </a:tblGrid>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 </a:t>
                      </a:r>
                    </a:p>
                  </a:txBody>
                  <a:tcPr marL="121888" marR="121888"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L="121888" marR="121888"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55" name="Group 171"/>
          <p:cNvGraphicFramePr>
            <a:graphicFrameLocks noGrp="1"/>
          </p:cNvGraphicFramePr>
          <p:nvPr/>
        </p:nvGraphicFramePr>
        <p:xfrm>
          <a:off x="1781770" y="5257801"/>
          <a:ext cx="1639989" cy="396875"/>
        </p:xfrm>
        <a:graphic>
          <a:graphicData uri="http://schemas.openxmlformats.org/drawingml/2006/table">
            <a:tbl>
              <a:tblPr/>
              <a:tblGrid>
                <a:gridCol w="410526"/>
                <a:gridCol w="410526"/>
                <a:gridCol w="408411"/>
                <a:gridCol w="410526"/>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L="121888" marR="121888"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L="121888" marR="121888"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L="121888" marR="121888"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L="121888" marR="121888"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767" name="Group 183"/>
          <p:cNvGraphicFramePr>
            <a:graphicFrameLocks noGrp="1"/>
          </p:cNvGraphicFramePr>
          <p:nvPr>
            <p:extLst>
              <p:ext uri="{D42A27DB-BD31-4B8C-83A1-F6EECF244321}">
                <p14:modId xmlns:p14="http://schemas.microsoft.com/office/powerpoint/2010/main" val="2000262430"/>
              </p:ext>
            </p:extLst>
          </p:nvPr>
        </p:nvGraphicFramePr>
        <p:xfrm>
          <a:off x="4126426" y="5746750"/>
          <a:ext cx="3279977" cy="396322"/>
        </p:xfrm>
        <a:graphic>
          <a:graphicData uri="http://schemas.openxmlformats.org/drawingml/2006/table">
            <a:tbl>
              <a:tblPr/>
              <a:tblGrid>
                <a:gridCol w="410526"/>
                <a:gridCol w="410526"/>
                <a:gridCol w="408411"/>
                <a:gridCol w="410526"/>
                <a:gridCol w="410526"/>
                <a:gridCol w="410526"/>
                <a:gridCol w="408410"/>
                <a:gridCol w="410526"/>
              </a:tblGrid>
              <a:tr h="379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a:t>
                      </a:r>
                    </a:p>
                  </a:txBody>
                  <a:tcPr marL="121888" marR="121888"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4</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 </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7</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8</a:t>
                      </a:r>
                    </a:p>
                  </a:txBody>
                  <a:tcPr marL="121888" marR="121888"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9</a:t>
                      </a:r>
                    </a:p>
                  </a:txBody>
                  <a:tcPr marL="121888" marR="121888"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924" name="Line 203"/>
          <p:cNvSpPr>
            <a:spLocks noChangeShapeType="1"/>
          </p:cNvSpPr>
          <p:nvPr/>
        </p:nvSpPr>
        <p:spPr bwMode="auto">
          <a:xfrm flipH="1">
            <a:off x="2530875" y="1524000"/>
            <a:ext cx="3188987"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5" name="Line 204"/>
          <p:cNvSpPr>
            <a:spLocks noChangeShapeType="1"/>
          </p:cNvSpPr>
          <p:nvPr/>
        </p:nvSpPr>
        <p:spPr bwMode="auto">
          <a:xfrm>
            <a:off x="5719861" y="1524000"/>
            <a:ext cx="3561422"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6" name="Line 205"/>
          <p:cNvSpPr>
            <a:spLocks noChangeShapeType="1"/>
          </p:cNvSpPr>
          <p:nvPr/>
        </p:nvSpPr>
        <p:spPr bwMode="auto">
          <a:xfrm flipH="1">
            <a:off x="1125773" y="2362200"/>
            <a:ext cx="1405101"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7" name="Line 206"/>
          <p:cNvSpPr>
            <a:spLocks noChangeShapeType="1"/>
          </p:cNvSpPr>
          <p:nvPr/>
        </p:nvSpPr>
        <p:spPr bwMode="auto">
          <a:xfrm>
            <a:off x="2530874" y="2362200"/>
            <a:ext cx="1314108"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8" name="Line 207"/>
          <p:cNvSpPr>
            <a:spLocks noChangeShapeType="1"/>
          </p:cNvSpPr>
          <p:nvPr/>
        </p:nvSpPr>
        <p:spPr bwMode="auto">
          <a:xfrm flipH="1">
            <a:off x="7876182" y="2362200"/>
            <a:ext cx="1405101"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9" name="Line 208"/>
          <p:cNvSpPr>
            <a:spLocks noChangeShapeType="1"/>
          </p:cNvSpPr>
          <p:nvPr/>
        </p:nvSpPr>
        <p:spPr bwMode="auto">
          <a:xfrm>
            <a:off x="9281283" y="2362200"/>
            <a:ext cx="1407217"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0" name="Line 209"/>
          <p:cNvSpPr>
            <a:spLocks noChangeShapeType="1"/>
          </p:cNvSpPr>
          <p:nvPr/>
        </p:nvSpPr>
        <p:spPr bwMode="auto">
          <a:xfrm flipH="1">
            <a:off x="374554" y="3200400"/>
            <a:ext cx="655996"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1" name="Line 210"/>
          <p:cNvSpPr>
            <a:spLocks noChangeShapeType="1"/>
          </p:cNvSpPr>
          <p:nvPr/>
        </p:nvSpPr>
        <p:spPr bwMode="auto">
          <a:xfrm>
            <a:off x="1030549" y="3200400"/>
            <a:ext cx="658111"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 name="Line 211"/>
          <p:cNvSpPr>
            <a:spLocks noChangeShapeType="1"/>
          </p:cNvSpPr>
          <p:nvPr/>
        </p:nvSpPr>
        <p:spPr bwMode="auto">
          <a:xfrm flipH="1">
            <a:off x="3186870" y="3200400"/>
            <a:ext cx="658113"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3" name="Line 212"/>
          <p:cNvSpPr>
            <a:spLocks noChangeShapeType="1"/>
          </p:cNvSpPr>
          <p:nvPr/>
        </p:nvSpPr>
        <p:spPr bwMode="auto">
          <a:xfrm>
            <a:off x="3938092" y="3200400"/>
            <a:ext cx="562887"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4" name="Line 213"/>
          <p:cNvSpPr>
            <a:spLocks noChangeShapeType="1"/>
          </p:cNvSpPr>
          <p:nvPr/>
        </p:nvSpPr>
        <p:spPr bwMode="auto">
          <a:xfrm flipH="1">
            <a:off x="7220186" y="3200400"/>
            <a:ext cx="655996"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5" name="Line 214"/>
          <p:cNvSpPr>
            <a:spLocks noChangeShapeType="1"/>
          </p:cNvSpPr>
          <p:nvPr/>
        </p:nvSpPr>
        <p:spPr bwMode="auto">
          <a:xfrm>
            <a:off x="7876182" y="3200400"/>
            <a:ext cx="655996"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6" name="Line 215"/>
          <p:cNvSpPr>
            <a:spLocks noChangeShapeType="1"/>
          </p:cNvSpPr>
          <p:nvPr/>
        </p:nvSpPr>
        <p:spPr bwMode="auto">
          <a:xfrm flipH="1">
            <a:off x="10032505" y="3124200"/>
            <a:ext cx="749105"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7" name="Line 216"/>
          <p:cNvSpPr>
            <a:spLocks noChangeShapeType="1"/>
          </p:cNvSpPr>
          <p:nvPr/>
        </p:nvSpPr>
        <p:spPr bwMode="auto">
          <a:xfrm>
            <a:off x="10781609" y="3124200"/>
            <a:ext cx="562887"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8" name="Line 217"/>
          <p:cNvSpPr>
            <a:spLocks noChangeShapeType="1"/>
          </p:cNvSpPr>
          <p:nvPr/>
        </p:nvSpPr>
        <p:spPr bwMode="auto">
          <a:xfrm>
            <a:off x="374554" y="4038600"/>
            <a:ext cx="655996"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9" name="Line 218"/>
          <p:cNvSpPr>
            <a:spLocks noChangeShapeType="1"/>
          </p:cNvSpPr>
          <p:nvPr/>
        </p:nvSpPr>
        <p:spPr bwMode="auto">
          <a:xfrm flipH="1">
            <a:off x="1218883" y="4038600"/>
            <a:ext cx="469778"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0" name="Line 219"/>
          <p:cNvSpPr>
            <a:spLocks noChangeShapeType="1"/>
          </p:cNvSpPr>
          <p:nvPr/>
        </p:nvSpPr>
        <p:spPr bwMode="auto">
          <a:xfrm>
            <a:off x="3186870" y="4038600"/>
            <a:ext cx="658113"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1" name="Line 220"/>
          <p:cNvSpPr>
            <a:spLocks noChangeShapeType="1"/>
          </p:cNvSpPr>
          <p:nvPr/>
        </p:nvSpPr>
        <p:spPr bwMode="auto">
          <a:xfrm flipH="1">
            <a:off x="4031201" y="4038600"/>
            <a:ext cx="469778"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2" name="Line 221"/>
          <p:cNvSpPr>
            <a:spLocks noChangeShapeType="1"/>
          </p:cNvSpPr>
          <p:nvPr/>
        </p:nvSpPr>
        <p:spPr bwMode="auto">
          <a:xfrm>
            <a:off x="7220186" y="4038600"/>
            <a:ext cx="655996"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3" name="Line 222"/>
          <p:cNvSpPr>
            <a:spLocks noChangeShapeType="1"/>
          </p:cNvSpPr>
          <p:nvPr/>
        </p:nvSpPr>
        <p:spPr bwMode="auto">
          <a:xfrm flipH="1">
            <a:off x="8062400" y="4038600"/>
            <a:ext cx="469778"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4" name="Line 223"/>
          <p:cNvSpPr>
            <a:spLocks noChangeShapeType="1"/>
          </p:cNvSpPr>
          <p:nvPr/>
        </p:nvSpPr>
        <p:spPr bwMode="auto">
          <a:xfrm>
            <a:off x="10032505" y="4114800"/>
            <a:ext cx="749105"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5" name="Line 224"/>
          <p:cNvSpPr>
            <a:spLocks noChangeShapeType="1"/>
          </p:cNvSpPr>
          <p:nvPr/>
        </p:nvSpPr>
        <p:spPr bwMode="auto">
          <a:xfrm flipH="1">
            <a:off x="10876834" y="4038600"/>
            <a:ext cx="467662"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6" name="Line 225"/>
          <p:cNvSpPr>
            <a:spLocks noChangeShapeType="1"/>
          </p:cNvSpPr>
          <p:nvPr/>
        </p:nvSpPr>
        <p:spPr bwMode="auto">
          <a:xfrm>
            <a:off x="1125773" y="4876800"/>
            <a:ext cx="1405101"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7" name="Line 226"/>
          <p:cNvSpPr>
            <a:spLocks noChangeShapeType="1"/>
          </p:cNvSpPr>
          <p:nvPr/>
        </p:nvSpPr>
        <p:spPr bwMode="auto">
          <a:xfrm flipH="1">
            <a:off x="2626100" y="4876800"/>
            <a:ext cx="1311992"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8" name="Line 227"/>
          <p:cNvSpPr>
            <a:spLocks noChangeShapeType="1"/>
          </p:cNvSpPr>
          <p:nvPr/>
        </p:nvSpPr>
        <p:spPr bwMode="auto">
          <a:xfrm>
            <a:off x="7969291" y="4876800"/>
            <a:ext cx="1311992"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49" name="Line 228"/>
          <p:cNvSpPr>
            <a:spLocks noChangeShapeType="1"/>
          </p:cNvSpPr>
          <p:nvPr/>
        </p:nvSpPr>
        <p:spPr bwMode="auto">
          <a:xfrm flipH="1">
            <a:off x="9376509" y="4800600"/>
            <a:ext cx="1500325"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50" name="Line 229"/>
          <p:cNvSpPr>
            <a:spLocks noChangeShapeType="1"/>
          </p:cNvSpPr>
          <p:nvPr/>
        </p:nvSpPr>
        <p:spPr bwMode="auto">
          <a:xfrm>
            <a:off x="2626101" y="5638800"/>
            <a:ext cx="2998535"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51" name="Line 230"/>
          <p:cNvSpPr>
            <a:spLocks noChangeShapeType="1"/>
          </p:cNvSpPr>
          <p:nvPr/>
        </p:nvSpPr>
        <p:spPr bwMode="auto">
          <a:xfrm flipH="1">
            <a:off x="5812970" y="5638800"/>
            <a:ext cx="356353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52" name="Text Box 231"/>
          <p:cNvSpPr txBox="1">
            <a:spLocks noChangeArrowheads="1"/>
          </p:cNvSpPr>
          <p:nvPr/>
        </p:nvSpPr>
        <p:spPr bwMode="auto">
          <a:xfrm>
            <a:off x="5250083" y="1600201"/>
            <a:ext cx="112577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i="1">
                <a:latin typeface="Times New Roman" pitchFamily="18" charset="0"/>
              </a:rPr>
              <a:t>divide</a:t>
            </a:r>
          </a:p>
        </p:txBody>
      </p:sp>
      <p:sp>
        <p:nvSpPr>
          <p:cNvPr id="30953" name="Text Box 232"/>
          <p:cNvSpPr txBox="1">
            <a:spLocks noChangeArrowheads="1"/>
          </p:cNvSpPr>
          <p:nvPr/>
        </p:nvSpPr>
        <p:spPr bwMode="auto">
          <a:xfrm>
            <a:off x="7406404" y="3352801"/>
            <a:ext cx="112577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i="1">
                <a:latin typeface="Times New Roman" pitchFamily="18" charset="0"/>
              </a:rPr>
              <a:t>divide</a:t>
            </a:r>
          </a:p>
        </p:txBody>
      </p:sp>
      <p:sp>
        <p:nvSpPr>
          <p:cNvPr id="30954" name="Text Box 233"/>
          <p:cNvSpPr txBox="1">
            <a:spLocks noChangeArrowheads="1"/>
          </p:cNvSpPr>
          <p:nvPr/>
        </p:nvSpPr>
        <p:spPr bwMode="auto">
          <a:xfrm>
            <a:off x="3375205" y="3352801"/>
            <a:ext cx="112577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i="1">
                <a:latin typeface="Times New Roman" pitchFamily="18" charset="0"/>
              </a:rPr>
              <a:t>divide</a:t>
            </a:r>
          </a:p>
        </p:txBody>
      </p:sp>
      <p:sp>
        <p:nvSpPr>
          <p:cNvPr id="30955" name="Text Box 234"/>
          <p:cNvSpPr txBox="1">
            <a:spLocks noChangeArrowheads="1"/>
          </p:cNvSpPr>
          <p:nvPr/>
        </p:nvSpPr>
        <p:spPr bwMode="auto">
          <a:xfrm>
            <a:off x="469778" y="3352801"/>
            <a:ext cx="112365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i="1">
                <a:latin typeface="Times New Roman" pitchFamily="18" charset="0"/>
              </a:rPr>
              <a:t>divide</a:t>
            </a:r>
          </a:p>
        </p:txBody>
      </p:sp>
      <p:sp>
        <p:nvSpPr>
          <p:cNvPr id="30956" name="Text Box 235"/>
          <p:cNvSpPr txBox="1">
            <a:spLocks noChangeArrowheads="1"/>
          </p:cNvSpPr>
          <p:nvPr/>
        </p:nvSpPr>
        <p:spPr bwMode="auto">
          <a:xfrm>
            <a:off x="8720512" y="2438401"/>
            <a:ext cx="112365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i="1">
                <a:latin typeface="Times New Roman" pitchFamily="18" charset="0"/>
              </a:rPr>
              <a:t>divide</a:t>
            </a:r>
          </a:p>
        </p:txBody>
      </p:sp>
      <p:sp>
        <p:nvSpPr>
          <p:cNvPr id="30957" name="Text Box 236"/>
          <p:cNvSpPr txBox="1">
            <a:spLocks noChangeArrowheads="1"/>
          </p:cNvSpPr>
          <p:nvPr/>
        </p:nvSpPr>
        <p:spPr bwMode="auto">
          <a:xfrm>
            <a:off x="1967988" y="2438401"/>
            <a:ext cx="112577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i="1">
                <a:latin typeface="Times New Roman" pitchFamily="18" charset="0"/>
              </a:rPr>
              <a:t>divide</a:t>
            </a:r>
          </a:p>
        </p:txBody>
      </p:sp>
      <p:sp>
        <p:nvSpPr>
          <p:cNvPr id="30958" name="Text Box 237"/>
          <p:cNvSpPr txBox="1">
            <a:spLocks noChangeArrowheads="1"/>
          </p:cNvSpPr>
          <p:nvPr/>
        </p:nvSpPr>
        <p:spPr bwMode="auto">
          <a:xfrm>
            <a:off x="10313947" y="3276601"/>
            <a:ext cx="112577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i="1">
                <a:latin typeface="Times New Roman" pitchFamily="18" charset="0"/>
              </a:rPr>
              <a:t>divide</a:t>
            </a:r>
          </a:p>
        </p:txBody>
      </p:sp>
      <p:sp>
        <p:nvSpPr>
          <p:cNvPr id="30959" name="Text Box 238"/>
          <p:cNvSpPr txBox="1">
            <a:spLocks noChangeArrowheads="1"/>
          </p:cNvSpPr>
          <p:nvPr/>
        </p:nvSpPr>
        <p:spPr bwMode="auto">
          <a:xfrm>
            <a:off x="562887" y="3962400"/>
            <a:ext cx="93744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i="1">
                <a:latin typeface="Times New Roman" pitchFamily="18" charset="0"/>
              </a:rPr>
              <a:t>merge</a:t>
            </a:r>
          </a:p>
        </p:txBody>
      </p:sp>
      <p:sp>
        <p:nvSpPr>
          <p:cNvPr id="30960" name="Text Box 239"/>
          <p:cNvSpPr txBox="1">
            <a:spLocks noChangeArrowheads="1"/>
          </p:cNvSpPr>
          <p:nvPr/>
        </p:nvSpPr>
        <p:spPr bwMode="auto">
          <a:xfrm>
            <a:off x="3468314" y="3962400"/>
            <a:ext cx="93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i="1">
                <a:latin typeface="Times New Roman" pitchFamily="18" charset="0"/>
              </a:rPr>
              <a:t>merge</a:t>
            </a:r>
          </a:p>
        </p:txBody>
      </p:sp>
      <p:sp>
        <p:nvSpPr>
          <p:cNvPr id="30961" name="Text Box 240"/>
          <p:cNvSpPr txBox="1">
            <a:spLocks noChangeArrowheads="1"/>
          </p:cNvSpPr>
          <p:nvPr/>
        </p:nvSpPr>
        <p:spPr bwMode="auto">
          <a:xfrm>
            <a:off x="5156974" y="5410200"/>
            <a:ext cx="93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i="1">
                <a:latin typeface="Times New Roman" pitchFamily="18" charset="0"/>
              </a:rPr>
              <a:t>merge</a:t>
            </a:r>
          </a:p>
        </p:txBody>
      </p:sp>
      <p:sp>
        <p:nvSpPr>
          <p:cNvPr id="30962" name="Text Box 241"/>
          <p:cNvSpPr txBox="1">
            <a:spLocks noChangeArrowheads="1"/>
          </p:cNvSpPr>
          <p:nvPr/>
        </p:nvSpPr>
        <p:spPr bwMode="auto">
          <a:xfrm>
            <a:off x="7406405" y="3962400"/>
            <a:ext cx="93744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i="1">
                <a:latin typeface="Times New Roman" pitchFamily="18" charset="0"/>
              </a:rPr>
              <a:t>merge</a:t>
            </a:r>
          </a:p>
        </p:txBody>
      </p:sp>
      <p:sp>
        <p:nvSpPr>
          <p:cNvPr id="30963" name="Text Box 242"/>
          <p:cNvSpPr txBox="1">
            <a:spLocks noChangeArrowheads="1"/>
          </p:cNvSpPr>
          <p:nvPr/>
        </p:nvSpPr>
        <p:spPr bwMode="auto">
          <a:xfrm>
            <a:off x="2156323" y="4724400"/>
            <a:ext cx="93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i="1">
                <a:latin typeface="Times New Roman" pitchFamily="18" charset="0"/>
              </a:rPr>
              <a:t>merge</a:t>
            </a:r>
          </a:p>
        </p:txBody>
      </p:sp>
      <p:sp>
        <p:nvSpPr>
          <p:cNvPr id="30964" name="Text Box 243"/>
          <p:cNvSpPr txBox="1">
            <a:spLocks noChangeArrowheads="1"/>
          </p:cNvSpPr>
          <p:nvPr/>
        </p:nvSpPr>
        <p:spPr bwMode="auto">
          <a:xfrm>
            <a:off x="8813622" y="4724400"/>
            <a:ext cx="93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i="1">
                <a:latin typeface="Times New Roman" pitchFamily="18" charset="0"/>
              </a:rPr>
              <a:t>merge</a:t>
            </a:r>
          </a:p>
        </p:txBody>
      </p:sp>
      <p:sp>
        <p:nvSpPr>
          <p:cNvPr id="30965" name="Text Box 244"/>
          <p:cNvSpPr txBox="1">
            <a:spLocks noChangeArrowheads="1"/>
          </p:cNvSpPr>
          <p:nvPr/>
        </p:nvSpPr>
        <p:spPr bwMode="auto">
          <a:xfrm>
            <a:off x="10313947" y="3962400"/>
            <a:ext cx="93744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i="1">
                <a:latin typeface="Times New Roman" pitchFamily="18" charset="0"/>
              </a:rPr>
              <a:t>merge</a:t>
            </a:r>
          </a:p>
        </p:txBody>
      </p:sp>
    </p:spTree>
    <p:extLst>
      <p:ext uri="{BB962C8B-B14F-4D97-AF65-F5344CB8AC3E}">
        <p14:creationId xmlns:p14="http://schemas.microsoft.com/office/powerpoint/2010/main" val="111247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smtClean="0"/>
              <a:t>Mergesort – Example2</a:t>
            </a:r>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40" y="1371601"/>
            <a:ext cx="10502280"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983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n-US" smtClean="0"/>
              <a:t>Mergesort – Analysis of Merge</a:t>
            </a:r>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40" y="2667000"/>
            <a:ext cx="10595389"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4"/>
          <p:cNvSpPr txBox="1">
            <a:spLocks noChangeArrowheads="1"/>
          </p:cNvSpPr>
          <p:nvPr/>
        </p:nvSpPr>
        <p:spPr bwMode="auto">
          <a:xfrm>
            <a:off x="937441" y="1600200"/>
            <a:ext cx="8023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b="1"/>
              <a:t>A worst-case instance of the merge step in </a:t>
            </a:r>
            <a:r>
              <a:rPr lang="en-US" altLang="en-US" sz="2400" b="1" i="1">
                <a:latin typeface="Courier10 Bd BT" charset="0"/>
              </a:rPr>
              <a:t>mergesort</a:t>
            </a:r>
          </a:p>
        </p:txBody>
      </p:sp>
    </p:spTree>
    <p:extLst>
      <p:ext uri="{BB962C8B-B14F-4D97-AF65-F5344CB8AC3E}">
        <p14:creationId xmlns:p14="http://schemas.microsoft.com/office/powerpoint/2010/main" val="3783543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algn="l" eaLnBrk="1" hangingPunct="1"/>
            <a:r>
              <a:rPr lang="en-US" altLang="en-US" sz="3200" smtClean="0"/>
              <a:t>Mergesort – Analysis of Merge (cont.)</a:t>
            </a:r>
          </a:p>
        </p:txBody>
      </p:sp>
      <p:sp>
        <p:nvSpPr>
          <p:cNvPr id="33796" name="Rectangle 3"/>
          <p:cNvSpPr>
            <a:spLocks noGrp="1" noChangeArrowheads="1"/>
          </p:cNvSpPr>
          <p:nvPr>
            <p:ph type="body" idx="4294967295"/>
          </p:nvPr>
        </p:nvSpPr>
        <p:spPr>
          <a:xfrm>
            <a:off x="406294" y="1143000"/>
            <a:ext cx="11376237" cy="4953000"/>
          </a:xfrm>
          <a:prstGeom prst="rect">
            <a:avLst/>
          </a:prstGeom>
        </p:spPr>
        <p:txBody>
          <a:bodyPr/>
          <a:lstStyle/>
          <a:p>
            <a:pPr eaLnBrk="1" hangingPunct="1">
              <a:buFontTx/>
              <a:buNone/>
            </a:pPr>
            <a:r>
              <a:rPr lang="en-US" altLang="en-US" sz="2400" dirty="0" smtClean="0"/>
              <a:t>Merging two sorted arrays of size </a:t>
            </a:r>
            <a:r>
              <a:rPr lang="en-US" altLang="en-US" sz="2400" b="1" i="1" dirty="0" smtClean="0"/>
              <a:t>k</a:t>
            </a:r>
          </a:p>
          <a:p>
            <a:pPr eaLnBrk="1" hangingPunct="1"/>
            <a:endParaRPr lang="en-US" altLang="en-US" sz="2400" dirty="0" smtClean="0"/>
          </a:p>
          <a:p>
            <a:pPr eaLnBrk="1" hangingPunct="1"/>
            <a:endParaRPr lang="en-US" altLang="en-US" sz="2400" dirty="0" smtClean="0"/>
          </a:p>
          <a:p>
            <a:pPr eaLnBrk="1" hangingPunct="1"/>
            <a:r>
              <a:rPr lang="en-US" altLang="en-US" sz="2400" b="1" i="1" dirty="0" smtClean="0"/>
              <a:t>Best-case:		</a:t>
            </a:r>
          </a:p>
          <a:p>
            <a:pPr lvl="1" eaLnBrk="1" hangingPunct="1"/>
            <a:r>
              <a:rPr lang="en-US" altLang="en-US" sz="2000" dirty="0" smtClean="0"/>
              <a:t>All the elements in the first array are smaller (or larger) than all the elements in the second array.</a:t>
            </a:r>
          </a:p>
          <a:p>
            <a:pPr lvl="1" eaLnBrk="1" hangingPunct="1"/>
            <a:r>
              <a:rPr lang="en-US" altLang="en-US" sz="2000" dirty="0" smtClean="0"/>
              <a:t>The number of moves: 2k + 2k		</a:t>
            </a:r>
          </a:p>
          <a:p>
            <a:pPr lvl="1" eaLnBrk="1" hangingPunct="1"/>
            <a:r>
              <a:rPr lang="en-US" altLang="en-US" sz="2000" dirty="0" smtClean="0"/>
              <a:t>The number of key comparisons: k</a:t>
            </a:r>
          </a:p>
          <a:p>
            <a:pPr eaLnBrk="1" hangingPunct="1"/>
            <a:r>
              <a:rPr lang="en-US" altLang="en-US" sz="2400" b="1" i="1" dirty="0" smtClean="0"/>
              <a:t>Worst-case: 	</a:t>
            </a:r>
          </a:p>
          <a:p>
            <a:pPr lvl="1" eaLnBrk="1" hangingPunct="1"/>
            <a:r>
              <a:rPr lang="en-US" altLang="en-US" sz="2000" dirty="0" smtClean="0"/>
              <a:t>The number of moves: 2k + 2k	</a:t>
            </a:r>
          </a:p>
          <a:p>
            <a:pPr lvl="1" eaLnBrk="1" hangingPunct="1"/>
            <a:r>
              <a:rPr lang="en-US" altLang="en-US" sz="2000" dirty="0" smtClean="0"/>
              <a:t>The number of key comparisons:  2k-1</a:t>
            </a:r>
          </a:p>
          <a:p>
            <a:pPr eaLnBrk="1" hangingPunct="1"/>
            <a:endParaRPr lang="en-US" altLang="en-US" sz="2000" dirty="0" smtClean="0"/>
          </a:p>
        </p:txBody>
      </p:sp>
      <p:graphicFrame>
        <p:nvGraphicFramePr>
          <p:cNvPr id="70660" name="Group 4"/>
          <p:cNvGraphicFramePr>
            <a:graphicFrameLocks noGrp="1"/>
          </p:cNvGraphicFramePr>
          <p:nvPr/>
        </p:nvGraphicFramePr>
        <p:xfrm>
          <a:off x="6564191" y="1295400"/>
          <a:ext cx="1874879" cy="518048"/>
        </p:xfrm>
        <a:graphic>
          <a:graphicData uri="http://schemas.openxmlformats.org/drawingml/2006/table">
            <a:tbl>
              <a:tblPr/>
              <a:tblGrid>
                <a:gridCol w="469778"/>
                <a:gridCol w="1030549"/>
                <a:gridCol w="374552"/>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pitchFamily="18" charset="0"/>
                      </a:endParaRPr>
                    </a:p>
                  </a:txBody>
                  <a:tcPr marL="121888" marR="121888"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t>
                      </a:r>
                    </a:p>
                  </a:txBody>
                  <a:tcPr marL="121888" marR="121888"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pitchFamily="18" charset="0"/>
                      </a:endParaRPr>
                    </a:p>
                  </a:txBody>
                  <a:tcPr marL="121888" marR="121888"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670" name="Group 14"/>
          <p:cNvGraphicFramePr>
            <a:graphicFrameLocks noGrp="1"/>
          </p:cNvGraphicFramePr>
          <p:nvPr/>
        </p:nvGraphicFramePr>
        <p:xfrm>
          <a:off x="9001956" y="1295400"/>
          <a:ext cx="1874879" cy="518048"/>
        </p:xfrm>
        <a:graphic>
          <a:graphicData uri="http://schemas.openxmlformats.org/drawingml/2006/table">
            <a:tbl>
              <a:tblPr/>
              <a:tblGrid>
                <a:gridCol w="469778"/>
                <a:gridCol w="1030549"/>
                <a:gridCol w="374552"/>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pitchFamily="18" charset="0"/>
                      </a:endParaRPr>
                    </a:p>
                  </a:txBody>
                  <a:tcPr marL="121888" marR="121888"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t>
                      </a:r>
                    </a:p>
                  </a:txBody>
                  <a:tcPr marL="121888" marR="121888"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pitchFamily="18" charset="0"/>
                      </a:endParaRPr>
                    </a:p>
                  </a:txBody>
                  <a:tcPr marL="121888" marR="121888"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680" name="Group 24"/>
          <p:cNvGraphicFramePr>
            <a:graphicFrameLocks noGrp="1"/>
          </p:cNvGraphicFramePr>
          <p:nvPr/>
        </p:nvGraphicFramePr>
        <p:xfrm>
          <a:off x="7687849" y="2209800"/>
          <a:ext cx="1874879" cy="518048"/>
        </p:xfrm>
        <a:graphic>
          <a:graphicData uri="http://schemas.openxmlformats.org/drawingml/2006/table">
            <a:tbl>
              <a:tblPr/>
              <a:tblGrid>
                <a:gridCol w="469778"/>
                <a:gridCol w="1030548"/>
                <a:gridCol w="374553"/>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pitchFamily="18" charset="0"/>
                      </a:endParaRPr>
                    </a:p>
                  </a:txBody>
                  <a:tcPr marL="121888" marR="121888"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t>
                      </a:r>
                    </a:p>
                  </a:txBody>
                  <a:tcPr marL="121888" marR="121888"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pitchFamily="18" charset="0"/>
                      </a:endParaRPr>
                    </a:p>
                  </a:txBody>
                  <a:tcPr marL="121888" marR="121888"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7" name="Text Box 34"/>
          <p:cNvSpPr txBox="1">
            <a:spLocks noChangeArrowheads="1"/>
          </p:cNvSpPr>
          <p:nvPr/>
        </p:nvSpPr>
        <p:spPr bwMode="auto">
          <a:xfrm>
            <a:off x="6657299" y="990601"/>
            <a:ext cx="1531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0                k-1</a:t>
            </a:r>
          </a:p>
        </p:txBody>
      </p:sp>
      <p:sp>
        <p:nvSpPr>
          <p:cNvPr id="33828" name="Text Box 35"/>
          <p:cNvSpPr txBox="1">
            <a:spLocks noChangeArrowheads="1"/>
          </p:cNvSpPr>
          <p:nvPr/>
        </p:nvSpPr>
        <p:spPr bwMode="auto">
          <a:xfrm>
            <a:off x="9001955" y="990601"/>
            <a:ext cx="1531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0                k-1</a:t>
            </a:r>
          </a:p>
        </p:txBody>
      </p:sp>
      <p:sp>
        <p:nvSpPr>
          <p:cNvPr id="33829" name="Text Box 36"/>
          <p:cNvSpPr txBox="1">
            <a:spLocks noChangeArrowheads="1"/>
          </p:cNvSpPr>
          <p:nvPr/>
        </p:nvSpPr>
        <p:spPr bwMode="auto">
          <a:xfrm>
            <a:off x="7687848" y="1905001"/>
            <a:ext cx="170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0                 2k-1</a:t>
            </a:r>
          </a:p>
        </p:txBody>
      </p:sp>
      <p:sp>
        <p:nvSpPr>
          <p:cNvPr id="33830" name="Line 37"/>
          <p:cNvSpPr>
            <a:spLocks noChangeShapeType="1"/>
          </p:cNvSpPr>
          <p:nvPr/>
        </p:nvSpPr>
        <p:spPr bwMode="auto">
          <a:xfrm>
            <a:off x="7594739" y="1676400"/>
            <a:ext cx="844329"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31" name="Line 38"/>
          <p:cNvSpPr>
            <a:spLocks noChangeShapeType="1"/>
          </p:cNvSpPr>
          <p:nvPr/>
        </p:nvSpPr>
        <p:spPr bwMode="auto">
          <a:xfrm flipH="1">
            <a:off x="8720512" y="1676400"/>
            <a:ext cx="1123657"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10118531"/>
      </p:ext>
    </p:extLst>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smtClean="0"/>
              <a:t>Mergesort - Analysis</a:t>
            </a:r>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2209800"/>
            <a:ext cx="1022083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4"/>
          <p:cNvSpPr txBox="1">
            <a:spLocks noChangeArrowheads="1"/>
          </p:cNvSpPr>
          <p:nvPr/>
        </p:nvSpPr>
        <p:spPr bwMode="auto">
          <a:xfrm>
            <a:off x="749105" y="1447801"/>
            <a:ext cx="777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Levels of recursive calls to </a:t>
            </a:r>
            <a:r>
              <a:rPr lang="en-US" altLang="en-US" sz="2000" i="1">
                <a:latin typeface="Courier10 Bd BT" charset="0"/>
              </a:rPr>
              <a:t>mergesort</a:t>
            </a:r>
            <a:r>
              <a:rPr lang="en-US" altLang="en-US" sz="2000"/>
              <a:t>, given an array of eight items</a:t>
            </a:r>
          </a:p>
        </p:txBody>
      </p:sp>
    </p:spTree>
    <p:extLst>
      <p:ext uri="{BB962C8B-B14F-4D97-AF65-F5344CB8AC3E}">
        <p14:creationId xmlns:p14="http://schemas.microsoft.com/office/powerpoint/2010/main" val="402511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en-US" smtClean="0"/>
              <a:t>Mergesort - Analysis</a:t>
            </a:r>
          </a:p>
        </p:txBody>
      </p:sp>
      <p:sp>
        <p:nvSpPr>
          <p:cNvPr id="35844" name="Rectangle 3"/>
          <p:cNvSpPr>
            <a:spLocks noChangeArrowheads="1"/>
          </p:cNvSpPr>
          <p:nvPr/>
        </p:nvSpPr>
        <p:spPr bwMode="auto">
          <a:xfrm>
            <a:off x="3764571" y="1676400"/>
            <a:ext cx="281443"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45" name="Rectangle 4"/>
          <p:cNvSpPr>
            <a:spLocks noChangeArrowheads="1"/>
          </p:cNvSpPr>
          <p:nvPr/>
        </p:nvSpPr>
        <p:spPr bwMode="auto">
          <a:xfrm>
            <a:off x="2920239" y="2133600"/>
            <a:ext cx="281444"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46" name="Rectangle 5"/>
          <p:cNvSpPr>
            <a:spLocks noChangeArrowheads="1"/>
          </p:cNvSpPr>
          <p:nvPr/>
        </p:nvSpPr>
        <p:spPr bwMode="auto">
          <a:xfrm>
            <a:off x="4515790" y="2133600"/>
            <a:ext cx="281444"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47" name="Rectangle 6"/>
          <p:cNvSpPr>
            <a:spLocks noChangeArrowheads="1"/>
          </p:cNvSpPr>
          <p:nvPr/>
        </p:nvSpPr>
        <p:spPr bwMode="auto">
          <a:xfrm>
            <a:off x="2452579" y="2743200"/>
            <a:ext cx="281443"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48" name="Rectangle 7"/>
          <p:cNvSpPr>
            <a:spLocks noChangeArrowheads="1"/>
          </p:cNvSpPr>
          <p:nvPr/>
        </p:nvSpPr>
        <p:spPr bwMode="auto">
          <a:xfrm>
            <a:off x="4139122" y="2743200"/>
            <a:ext cx="281444"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49" name="Rectangle 8"/>
          <p:cNvSpPr>
            <a:spLocks noChangeArrowheads="1"/>
          </p:cNvSpPr>
          <p:nvPr/>
        </p:nvSpPr>
        <p:spPr bwMode="auto">
          <a:xfrm>
            <a:off x="3296908" y="2743200"/>
            <a:ext cx="281444"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50" name="Rectangle 9"/>
          <p:cNvSpPr>
            <a:spLocks noChangeArrowheads="1"/>
          </p:cNvSpPr>
          <p:nvPr/>
        </p:nvSpPr>
        <p:spPr bwMode="auto">
          <a:xfrm>
            <a:off x="4983453" y="2743200"/>
            <a:ext cx="281443"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51" name="Rectangle 10"/>
          <p:cNvSpPr>
            <a:spLocks noChangeArrowheads="1"/>
          </p:cNvSpPr>
          <p:nvPr/>
        </p:nvSpPr>
        <p:spPr bwMode="auto">
          <a:xfrm>
            <a:off x="5639449" y="4876800"/>
            <a:ext cx="281443"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52" name="Rectangle 11"/>
          <p:cNvSpPr>
            <a:spLocks noChangeArrowheads="1"/>
          </p:cNvSpPr>
          <p:nvPr/>
        </p:nvSpPr>
        <p:spPr bwMode="auto">
          <a:xfrm>
            <a:off x="1608248" y="4953000"/>
            <a:ext cx="281444" cy="228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tr-TR" altLang="en-US"/>
          </a:p>
        </p:txBody>
      </p:sp>
      <p:sp>
        <p:nvSpPr>
          <p:cNvPr id="35853" name="Line 12"/>
          <p:cNvSpPr>
            <a:spLocks noChangeShapeType="1"/>
          </p:cNvSpPr>
          <p:nvPr/>
        </p:nvSpPr>
        <p:spPr bwMode="auto">
          <a:xfrm flipH="1">
            <a:off x="3015465" y="1905000"/>
            <a:ext cx="937438"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13"/>
          <p:cNvSpPr>
            <a:spLocks noChangeShapeType="1"/>
          </p:cNvSpPr>
          <p:nvPr/>
        </p:nvSpPr>
        <p:spPr bwMode="auto">
          <a:xfrm>
            <a:off x="3952904" y="1905000"/>
            <a:ext cx="749105"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14"/>
          <p:cNvSpPr>
            <a:spLocks noChangeShapeType="1"/>
          </p:cNvSpPr>
          <p:nvPr/>
        </p:nvSpPr>
        <p:spPr bwMode="auto">
          <a:xfrm flipH="1">
            <a:off x="2545688" y="2362200"/>
            <a:ext cx="5628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3108575" y="2362200"/>
            <a:ext cx="374552"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4234348" y="2362200"/>
            <a:ext cx="374552"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4608900" y="2362200"/>
            <a:ext cx="469778"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Text Box 18"/>
          <p:cNvSpPr txBox="1">
            <a:spLocks noChangeArrowheads="1"/>
          </p:cNvSpPr>
          <p:nvPr/>
        </p:nvSpPr>
        <p:spPr bwMode="auto">
          <a:xfrm>
            <a:off x="2734021" y="3200400"/>
            <a:ext cx="2616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a:t>
            </a:r>
          </a:p>
          <a:p>
            <a:r>
              <a:rPr lang="en-US" altLang="en-US" sz="2400">
                <a:latin typeface="Times New Roman" pitchFamily="18" charset="0"/>
              </a:rPr>
              <a:t>.</a:t>
            </a:r>
          </a:p>
          <a:p>
            <a:r>
              <a:rPr lang="en-US" altLang="en-US" sz="2400">
                <a:latin typeface="Times New Roman" pitchFamily="18" charset="0"/>
              </a:rPr>
              <a:t>.</a:t>
            </a:r>
          </a:p>
        </p:txBody>
      </p:sp>
      <p:sp>
        <p:nvSpPr>
          <p:cNvPr id="35860" name="Text Box 19"/>
          <p:cNvSpPr txBox="1">
            <a:spLocks noChangeArrowheads="1"/>
          </p:cNvSpPr>
          <p:nvPr/>
        </p:nvSpPr>
        <p:spPr bwMode="auto">
          <a:xfrm>
            <a:off x="4608899" y="3200400"/>
            <a:ext cx="2616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a:t>
            </a:r>
          </a:p>
          <a:p>
            <a:r>
              <a:rPr lang="en-US" altLang="en-US" sz="2400">
                <a:latin typeface="Times New Roman" pitchFamily="18" charset="0"/>
              </a:rPr>
              <a:t>.</a:t>
            </a:r>
          </a:p>
          <a:p>
            <a:r>
              <a:rPr lang="en-US" altLang="en-US" sz="2400">
                <a:latin typeface="Times New Roman" pitchFamily="18" charset="0"/>
              </a:rPr>
              <a:t>.</a:t>
            </a:r>
          </a:p>
        </p:txBody>
      </p:sp>
      <p:sp>
        <p:nvSpPr>
          <p:cNvPr id="35861" name="Text Box 20"/>
          <p:cNvSpPr txBox="1">
            <a:spLocks noChangeArrowheads="1"/>
          </p:cNvSpPr>
          <p:nvPr/>
        </p:nvSpPr>
        <p:spPr bwMode="auto">
          <a:xfrm>
            <a:off x="2152090" y="4765675"/>
            <a:ext cx="2723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 . . . . . . . . . . . . . . . .</a:t>
            </a:r>
          </a:p>
        </p:txBody>
      </p:sp>
      <p:sp>
        <p:nvSpPr>
          <p:cNvPr id="35862" name="Text Box 21"/>
          <p:cNvSpPr txBox="1">
            <a:spLocks noChangeArrowheads="1"/>
          </p:cNvSpPr>
          <p:nvPr/>
        </p:nvSpPr>
        <p:spPr bwMode="auto">
          <a:xfrm>
            <a:off x="4026968" y="1489075"/>
            <a:ext cx="498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m</a:t>
            </a:r>
            <a:endParaRPr lang="en-US" altLang="en-US" sz="2400">
              <a:latin typeface="Times New Roman" pitchFamily="18" charset="0"/>
            </a:endParaRPr>
          </a:p>
        </p:txBody>
      </p:sp>
      <p:sp>
        <p:nvSpPr>
          <p:cNvPr id="35863" name="Text Box 22"/>
          <p:cNvSpPr txBox="1">
            <a:spLocks noChangeArrowheads="1"/>
          </p:cNvSpPr>
          <p:nvPr/>
        </p:nvSpPr>
        <p:spPr bwMode="auto">
          <a:xfrm>
            <a:off x="2171135" y="1981200"/>
            <a:ext cx="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m-1</a:t>
            </a:r>
            <a:endParaRPr lang="en-US" altLang="en-US" sz="2400">
              <a:latin typeface="Times New Roman" pitchFamily="18" charset="0"/>
            </a:endParaRPr>
          </a:p>
        </p:txBody>
      </p:sp>
      <p:sp>
        <p:nvSpPr>
          <p:cNvPr id="35864" name="Text Box 23"/>
          <p:cNvSpPr txBox="1">
            <a:spLocks noChangeArrowheads="1"/>
          </p:cNvSpPr>
          <p:nvPr/>
        </p:nvSpPr>
        <p:spPr bwMode="auto">
          <a:xfrm>
            <a:off x="4702009" y="1905000"/>
            <a:ext cx="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m-1</a:t>
            </a:r>
            <a:endParaRPr lang="en-US" altLang="en-US" sz="2400">
              <a:latin typeface="Times New Roman" pitchFamily="18" charset="0"/>
            </a:endParaRPr>
          </a:p>
        </p:txBody>
      </p:sp>
      <p:sp>
        <p:nvSpPr>
          <p:cNvPr id="35865" name="Text Box 24"/>
          <p:cNvSpPr txBox="1">
            <a:spLocks noChangeArrowheads="1"/>
          </p:cNvSpPr>
          <p:nvPr/>
        </p:nvSpPr>
        <p:spPr bwMode="auto">
          <a:xfrm>
            <a:off x="1889692" y="2895600"/>
            <a:ext cx="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m-2</a:t>
            </a:r>
            <a:endParaRPr lang="en-US" altLang="en-US" sz="2400">
              <a:latin typeface="Times New Roman" pitchFamily="18" charset="0"/>
            </a:endParaRPr>
          </a:p>
        </p:txBody>
      </p:sp>
      <p:sp>
        <p:nvSpPr>
          <p:cNvPr id="35866" name="Text Box 25"/>
          <p:cNvSpPr txBox="1">
            <a:spLocks noChangeArrowheads="1"/>
          </p:cNvSpPr>
          <p:nvPr/>
        </p:nvSpPr>
        <p:spPr bwMode="auto">
          <a:xfrm>
            <a:off x="2920240" y="2895600"/>
            <a:ext cx="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m-2</a:t>
            </a:r>
            <a:endParaRPr lang="en-US" altLang="en-US" sz="2400">
              <a:latin typeface="Times New Roman" pitchFamily="18" charset="0"/>
            </a:endParaRPr>
          </a:p>
        </p:txBody>
      </p:sp>
      <p:sp>
        <p:nvSpPr>
          <p:cNvPr id="35867" name="Text Box 26"/>
          <p:cNvSpPr txBox="1">
            <a:spLocks noChangeArrowheads="1"/>
          </p:cNvSpPr>
          <p:nvPr/>
        </p:nvSpPr>
        <p:spPr bwMode="auto">
          <a:xfrm>
            <a:off x="3859795" y="2895600"/>
            <a:ext cx="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m-2</a:t>
            </a:r>
            <a:endParaRPr lang="en-US" altLang="en-US" sz="2400">
              <a:latin typeface="Times New Roman" pitchFamily="18" charset="0"/>
            </a:endParaRPr>
          </a:p>
        </p:txBody>
      </p:sp>
      <p:sp>
        <p:nvSpPr>
          <p:cNvPr id="35868" name="Text Box 27"/>
          <p:cNvSpPr txBox="1">
            <a:spLocks noChangeArrowheads="1"/>
          </p:cNvSpPr>
          <p:nvPr/>
        </p:nvSpPr>
        <p:spPr bwMode="auto">
          <a:xfrm>
            <a:off x="4983452" y="2895600"/>
            <a:ext cx="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m-2</a:t>
            </a:r>
            <a:endParaRPr lang="en-US" altLang="en-US" sz="2400">
              <a:latin typeface="Times New Roman" pitchFamily="18" charset="0"/>
            </a:endParaRPr>
          </a:p>
        </p:txBody>
      </p:sp>
      <p:sp>
        <p:nvSpPr>
          <p:cNvPr id="35869" name="Text Box 28"/>
          <p:cNvSpPr txBox="1">
            <a:spLocks noChangeArrowheads="1"/>
          </p:cNvSpPr>
          <p:nvPr/>
        </p:nvSpPr>
        <p:spPr bwMode="auto">
          <a:xfrm>
            <a:off x="1233696" y="4648200"/>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0</a:t>
            </a:r>
            <a:endParaRPr lang="en-US" altLang="en-US" sz="2400">
              <a:latin typeface="Times New Roman" pitchFamily="18" charset="0"/>
            </a:endParaRPr>
          </a:p>
        </p:txBody>
      </p:sp>
      <p:sp>
        <p:nvSpPr>
          <p:cNvPr id="35870" name="Text Box 29"/>
          <p:cNvSpPr txBox="1">
            <a:spLocks noChangeArrowheads="1"/>
          </p:cNvSpPr>
          <p:nvPr/>
        </p:nvSpPr>
        <p:spPr bwMode="auto">
          <a:xfrm>
            <a:off x="5827782" y="4572000"/>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400">
                <a:latin typeface="Times New Roman" pitchFamily="18" charset="0"/>
              </a:rPr>
              <a:t>2</a:t>
            </a:r>
            <a:r>
              <a:rPr lang="en-US" altLang="en-US" sz="2400" baseline="30000">
                <a:latin typeface="Times New Roman" pitchFamily="18" charset="0"/>
              </a:rPr>
              <a:t>0</a:t>
            </a:r>
            <a:endParaRPr lang="en-US" altLang="en-US" sz="2400">
              <a:latin typeface="Times New Roman" pitchFamily="18" charset="0"/>
            </a:endParaRPr>
          </a:p>
        </p:txBody>
      </p:sp>
      <p:sp>
        <p:nvSpPr>
          <p:cNvPr id="35871" name="Text Box 30"/>
          <p:cNvSpPr txBox="1">
            <a:spLocks noChangeArrowheads="1"/>
          </p:cNvSpPr>
          <p:nvPr/>
        </p:nvSpPr>
        <p:spPr bwMode="auto">
          <a:xfrm>
            <a:off x="6557842" y="1538289"/>
            <a:ext cx="3063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Times New Roman" pitchFamily="18" charset="0"/>
              </a:rPr>
              <a:t>level 0 : 1 merge (size 2</a:t>
            </a:r>
            <a:r>
              <a:rPr lang="en-US" altLang="en-US" sz="2000" baseline="30000">
                <a:latin typeface="Times New Roman" pitchFamily="18" charset="0"/>
              </a:rPr>
              <a:t>m-1</a:t>
            </a:r>
            <a:r>
              <a:rPr lang="en-US" altLang="en-US" sz="2000">
                <a:latin typeface="Times New Roman" pitchFamily="18" charset="0"/>
              </a:rPr>
              <a:t>) </a:t>
            </a:r>
          </a:p>
        </p:txBody>
      </p:sp>
      <p:sp>
        <p:nvSpPr>
          <p:cNvPr id="35872" name="Text Box 31"/>
          <p:cNvSpPr txBox="1">
            <a:spLocks noChangeArrowheads="1"/>
          </p:cNvSpPr>
          <p:nvPr/>
        </p:nvSpPr>
        <p:spPr bwMode="auto">
          <a:xfrm>
            <a:off x="6576887" y="2106614"/>
            <a:ext cx="3163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Times New Roman" pitchFamily="18" charset="0"/>
              </a:rPr>
              <a:t>level 1 : 2 merges (size 2</a:t>
            </a:r>
            <a:r>
              <a:rPr lang="en-US" altLang="en-US" sz="2000" baseline="30000">
                <a:latin typeface="Times New Roman" pitchFamily="18" charset="0"/>
              </a:rPr>
              <a:t>m-2</a:t>
            </a:r>
            <a:r>
              <a:rPr lang="en-US" altLang="en-US" sz="2000">
                <a:latin typeface="Times New Roman" pitchFamily="18" charset="0"/>
              </a:rPr>
              <a:t>) </a:t>
            </a:r>
          </a:p>
        </p:txBody>
      </p:sp>
      <p:sp>
        <p:nvSpPr>
          <p:cNvPr id="35873" name="Text Box 32"/>
          <p:cNvSpPr txBox="1">
            <a:spLocks noChangeArrowheads="1"/>
          </p:cNvSpPr>
          <p:nvPr/>
        </p:nvSpPr>
        <p:spPr bwMode="auto">
          <a:xfrm>
            <a:off x="6576887" y="2640014"/>
            <a:ext cx="3163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Times New Roman" pitchFamily="18" charset="0"/>
              </a:rPr>
              <a:t>level 2 : 4 merges (size 2</a:t>
            </a:r>
            <a:r>
              <a:rPr lang="en-US" altLang="en-US" sz="2000" baseline="30000">
                <a:latin typeface="Times New Roman" pitchFamily="18" charset="0"/>
              </a:rPr>
              <a:t>m-3</a:t>
            </a:r>
            <a:r>
              <a:rPr lang="en-US" altLang="en-US" sz="2000">
                <a:latin typeface="Times New Roman" pitchFamily="18" charset="0"/>
              </a:rPr>
              <a:t>) </a:t>
            </a:r>
          </a:p>
        </p:txBody>
      </p:sp>
      <p:sp>
        <p:nvSpPr>
          <p:cNvPr id="35874" name="Text Box 33"/>
          <p:cNvSpPr txBox="1">
            <a:spLocks noChangeArrowheads="1"/>
          </p:cNvSpPr>
          <p:nvPr/>
        </p:nvSpPr>
        <p:spPr bwMode="auto">
          <a:xfrm>
            <a:off x="6483778" y="4773614"/>
            <a:ext cx="9444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Times New Roman" pitchFamily="18" charset="0"/>
              </a:rPr>
              <a:t>level m</a:t>
            </a:r>
          </a:p>
        </p:txBody>
      </p:sp>
      <p:sp>
        <p:nvSpPr>
          <p:cNvPr id="35875" name="Text Box 34"/>
          <p:cNvSpPr txBox="1">
            <a:spLocks noChangeArrowheads="1"/>
          </p:cNvSpPr>
          <p:nvPr/>
        </p:nvSpPr>
        <p:spPr bwMode="auto">
          <a:xfrm>
            <a:off x="6483778" y="4240214"/>
            <a:ext cx="35110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Times New Roman" pitchFamily="18" charset="0"/>
              </a:rPr>
              <a:t>level m-1 : 2</a:t>
            </a:r>
            <a:r>
              <a:rPr lang="en-US" altLang="en-US" sz="2000" baseline="30000">
                <a:latin typeface="Times New Roman" pitchFamily="18" charset="0"/>
              </a:rPr>
              <a:t>m-1 </a:t>
            </a:r>
            <a:r>
              <a:rPr lang="en-US" altLang="en-US" sz="2000">
                <a:latin typeface="Times New Roman" pitchFamily="18" charset="0"/>
              </a:rPr>
              <a:t>merges (size 2</a:t>
            </a:r>
            <a:r>
              <a:rPr lang="en-US" altLang="en-US" sz="2000" baseline="30000">
                <a:latin typeface="Times New Roman" pitchFamily="18" charset="0"/>
              </a:rPr>
              <a:t>0</a:t>
            </a:r>
            <a:r>
              <a:rPr lang="en-US" altLang="en-US" sz="2000">
                <a:latin typeface="Times New Roman" pitchFamily="18" charset="0"/>
              </a:rPr>
              <a:t>) </a:t>
            </a:r>
          </a:p>
        </p:txBody>
      </p:sp>
    </p:spTree>
    <p:extLst>
      <p:ext uri="{BB962C8B-B14F-4D97-AF65-F5344CB8AC3E}">
        <p14:creationId xmlns:p14="http://schemas.microsoft.com/office/powerpoint/2010/main" val="1290952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en-US" smtClean="0"/>
              <a:t>Mergesort - Analysis</a:t>
            </a:r>
          </a:p>
        </p:txBody>
      </p:sp>
      <p:sp>
        <p:nvSpPr>
          <p:cNvPr id="1029" name="Rectangle 3"/>
          <p:cNvSpPr>
            <a:spLocks noGrp="1" noChangeArrowheads="1"/>
          </p:cNvSpPr>
          <p:nvPr>
            <p:ph type="body" idx="4294967295"/>
          </p:nvPr>
        </p:nvSpPr>
        <p:spPr>
          <a:xfrm>
            <a:off x="304721" y="1143000"/>
            <a:ext cx="11477810" cy="4953000"/>
          </a:xfrm>
          <a:prstGeom prst="rect">
            <a:avLst/>
          </a:prstGeom>
        </p:spPr>
        <p:txBody>
          <a:bodyPr>
            <a:normAutofit/>
          </a:bodyPr>
          <a:lstStyle/>
          <a:p>
            <a:pPr marL="0" indent="0" eaLnBrk="1" hangingPunct="1">
              <a:lnSpc>
                <a:spcPct val="90000"/>
              </a:lnSpc>
              <a:buNone/>
            </a:pPr>
            <a:r>
              <a:rPr lang="en-US" altLang="en-US" b="1" i="1" dirty="0" smtClean="0"/>
              <a:t>Worst-case – </a:t>
            </a:r>
          </a:p>
          <a:p>
            <a:pPr eaLnBrk="1" hangingPunct="1">
              <a:lnSpc>
                <a:spcPct val="90000"/>
              </a:lnSpc>
              <a:buFontTx/>
              <a:buNone/>
            </a:pPr>
            <a:r>
              <a:rPr lang="en-US" altLang="en-US" dirty="0" smtClean="0"/>
              <a:t>The number of key comparisons:</a:t>
            </a:r>
          </a:p>
          <a:p>
            <a:pPr eaLnBrk="1" hangingPunct="1">
              <a:lnSpc>
                <a:spcPct val="90000"/>
              </a:lnSpc>
              <a:buFontTx/>
              <a:buNone/>
            </a:pPr>
            <a:r>
              <a:rPr lang="en-US" altLang="en-US" dirty="0" smtClean="0"/>
              <a:t>	= 2</a:t>
            </a:r>
            <a:r>
              <a:rPr lang="en-US" altLang="en-US" baseline="30000" dirty="0" smtClean="0"/>
              <a:t>0</a:t>
            </a:r>
            <a:r>
              <a:rPr lang="en-US" altLang="en-US" dirty="0" smtClean="0"/>
              <a:t>*(2*2</a:t>
            </a:r>
            <a:r>
              <a:rPr lang="en-US" altLang="en-US" baseline="30000" dirty="0" smtClean="0"/>
              <a:t>m-1</a:t>
            </a:r>
            <a:r>
              <a:rPr lang="en-US" altLang="en-US" dirty="0" smtClean="0"/>
              <a:t>-1) + 2</a:t>
            </a:r>
            <a:r>
              <a:rPr lang="en-US" altLang="en-US" baseline="30000" dirty="0" smtClean="0"/>
              <a:t>1</a:t>
            </a:r>
            <a:r>
              <a:rPr lang="en-US" altLang="en-US" dirty="0" smtClean="0"/>
              <a:t>*(2*2</a:t>
            </a:r>
            <a:r>
              <a:rPr lang="en-US" altLang="en-US" baseline="30000" dirty="0" smtClean="0"/>
              <a:t>m-2</a:t>
            </a:r>
            <a:r>
              <a:rPr lang="en-US" altLang="en-US" dirty="0" smtClean="0"/>
              <a:t>-1) + ... + 2</a:t>
            </a:r>
            <a:r>
              <a:rPr lang="en-US" altLang="en-US" baseline="30000" dirty="0" smtClean="0"/>
              <a:t>m-1</a:t>
            </a:r>
            <a:r>
              <a:rPr lang="en-US" altLang="en-US" dirty="0" smtClean="0"/>
              <a:t>*(2*2</a:t>
            </a:r>
            <a:r>
              <a:rPr lang="en-US" altLang="en-US" baseline="30000" dirty="0" smtClean="0"/>
              <a:t>0</a:t>
            </a:r>
            <a:r>
              <a:rPr lang="en-US" altLang="en-US" dirty="0" smtClean="0"/>
              <a:t>-1) </a:t>
            </a:r>
          </a:p>
          <a:p>
            <a:pPr eaLnBrk="1" hangingPunct="1">
              <a:lnSpc>
                <a:spcPct val="90000"/>
              </a:lnSpc>
              <a:buFontTx/>
              <a:buNone/>
            </a:pPr>
            <a:r>
              <a:rPr lang="en-US" altLang="en-US" dirty="0" smtClean="0"/>
              <a:t>	= (2</a:t>
            </a:r>
            <a:r>
              <a:rPr lang="en-US" altLang="en-US" baseline="30000" dirty="0" smtClean="0"/>
              <a:t>m </a:t>
            </a:r>
            <a:r>
              <a:rPr lang="en-US" altLang="en-US" dirty="0" smtClean="0"/>
              <a:t>- 1) + (2</a:t>
            </a:r>
            <a:r>
              <a:rPr lang="en-US" altLang="en-US" baseline="30000" dirty="0" smtClean="0"/>
              <a:t>m </a:t>
            </a:r>
            <a:r>
              <a:rPr lang="en-US" altLang="en-US" dirty="0" smtClean="0"/>
              <a:t>- 2) + ... + (2</a:t>
            </a:r>
            <a:r>
              <a:rPr lang="en-US" altLang="en-US" baseline="30000" dirty="0" smtClean="0"/>
              <a:t>m </a:t>
            </a:r>
            <a:r>
              <a:rPr lang="en-US" altLang="en-US" dirty="0" smtClean="0"/>
              <a:t>– 2</a:t>
            </a:r>
            <a:r>
              <a:rPr lang="en-US" altLang="en-US" baseline="30000" dirty="0" smtClean="0"/>
              <a:t>m-1</a:t>
            </a:r>
            <a:r>
              <a:rPr lang="en-US" altLang="en-US" dirty="0" smtClean="0"/>
              <a:t>) 		( m terms )</a:t>
            </a:r>
          </a:p>
          <a:p>
            <a:pPr eaLnBrk="1" hangingPunct="1">
              <a:lnSpc>
                <a:spcPct val="90000"/>
              </a:lnSpc>
              <a:buFontTx/>
              <a:buNone/>
            </a:pPr>
            <a:endParaRPr lang="en-US" altLang="en-US" dirty="0" smtClean="0"/>
          </a:p>
          <a:p>
            <a:pPr eaLnBrk="1" hangingPunct="1">
              <a:lnSpc>
                <a:spcPct val="90000"/>
              </a:lnSpc>
              <a:buFontTx/>
              <a:buNone/>
            </a:pPr>
            <a:r>
              <a:rPr lang="en-US" altLang="en-US" dirty="0" smtClean="0"/>
              <a:t>	= m*2</a:t>
            </a:r>
            <a:r>
              <a:rPr lang="en-US" altLang="en-US" baseline="30000" dirty="0" smtClean="0"/>
              <a:t>m</a:t>
            </a:r>
            <a:r>
              <a:rPr lang="en-US" altLang="en-US" dirty="0" smtClean="0"/>
              <a:t> – </a:t>
            </a:r>
          </a:p>
          <a:p>
            <a:pPr eaLnBrk="1" hangingPunct="1">
              <a:lnSpc>
                <a:spcPct val="90000"/>
              </a:lnSpc>
              <a:buFontTx/>
              <a:buNone/>
            </a:pPr>
            <a:endParaRPr lang="en-US" altLang="en-US" dirty="0" smtClean="0"/>
          </a:p>
          <a:p>
            <a:pPr eaLnBrk="1" hangingPunct="1">
              <a:lnSpc>
                <a:spcPct val="90000"/>
              </a:lnSpc>
              <a:buFontTx/>
              <a:buNone/>
            </a:pPr>
            <a:r>
              <a:rPr lang="en-US" altLang="en-US" dirty="0" smtClean="0"/>
              <a:t>	= m*2</a:t>
            </a:r>
            <a:r>
              <a:rPr lang="en-US" altLang="en-US" baseline="30000" dirty="0" smtClean="0"/>
              <a:t>m</a:t>
            </a:r>
            <a:r>
              <a:rPr lang="en-US" altLang="en-US" dirty="0" smtClean="0"/>
              <a:t> – 2</a:t>
            </a:r>
            <a:r>
              <a:rPr lang="en-US" altLang="en-US" baseline="30000" dirty="0" smtClean="0"/>
              <a:t>m</a:t>
            </a:r>
            <a:r>
              <a:rPr lang="en-US" altLang="en-US" dirty="0" smtClean="0"/>
              <a:t> – 1</a:t>
            </a:r>
          </a:p>
          <a:p>
            <a:pPr eaLnBrk="1" hangingPunct="1">
              <a:lnSpc>
                <a:spcPct val="90000"/>
              </a:lnSpc>
              <a:buFontTx/>
              <a:buNone/>
            </a:pPr>
            <a:r>
              <a:rPr lang="tr-TR" altLang="en-US" dirty="0" smtClean="0"/>
              <a:t>Using m = log n</a:t>
            </a:r>
            <a:endParaRPr lang="en-US" altLang="en-US" dirty="0" smtClean="0"/>
          </a:p>
          <a:p>
            <a:pPr eaLnBrk="1" hangingPunct="1">
              <a:lnSpc>
                <a:spcPct val="90000"/>
              </a:lnSpc>
              <a:buFontTx/>
              <a:buNone/>
            </a:pPr>
            <a:r>
              <a:rPr lang="en-US" altLang="en-US" dirty="0" smtClean="0"/>
              <a:t>	</a:t>
            </a:r>
            <a:r>
              <a:rPr lang="en-US" altLang="en-US" b="1" dirty="0" smtClean="0"/>
              <a:t>= n * log</a:t>
            </a:r>
            <a:r>
              <a:rPr lang="en-US" altLang="en-US" b="1" baseline="-25000" dirty="0" smtClean="0"/>
              <a:t>2</a:t>
            </a:r>
            <a:r>
              <a:rPr lang="en-US" altLang="en-US" b="1" dirty="0" smtClean="0"/>
              <a:t>n – n – 1 </a:t>
            </a:r>
          </a:p>
          <a:p>
            <a:pPr eaLnBrk="1" hangingPunct="1">
              <a:lnSpc>
                <a:spcPct val="90000"/>
              </a:lnSpc>
              <a:buFontTx/>
              <a:buNone/>
            </a:pPr>
            <a:endParaRPr lang="en-US" altLang="en-US" b="1" dirty="0" smtClean="0"/>
          </a:p>
          <a:p>
            <a:pPr eaLnBrk="1" hangingPunct="1">
              <a:lnSpc>
                <a:spcPct val="90000"/>
              </a:lnSpc>
              <a:buFontTx/>
              <a:buNone/>
            </a:pPr>
            <a:r>
              <a:rPr lang="en-US" altLang="en-US" b="1" dirty="0" smtClean="0"/>
              <a:t>	</a:t>
            </a:r>
            <a:r>
              <a:rPr lang="en-US" altLang="en-US" b="1" dirty="0" smtClean="0">
                <a:sym typeface="Wingdings" pitchFamily="2" charset="2"/>
              </a:rPr>
              <a:t> O (</a:t>
            </a:r>
            <a:r>
              <a:rPr lang="en-US" altLang="en-US" b="1" dirty="0" smtClean="0"/>
              <a:t>n * log</a:t>
            </a:r>
            <a:r>
              <a:rPr lang="en-US" altLang="en-US" b="1" baseline="-25000" dirty="0" smtClean="0"/>
              <a:t>2</a:t>
            </a:r>
            <a:r>
              <a:rPr lang="en-US" altLang="en-US" b="1" dirty="0" smtClean="0"/>
              <a:t>n )</a:t>
            </a:r>
          </a:p>
        </p:txBody>
      </p:sp>
      <p:graphicFrame>
        <p:nvGraphicFramePr>
          <p:cNvPr id="1026" name="Object 4"/>
          <p:cNvGraphicFramePr>
            <a:graphicFrameLocks noChangeAspect="1"/>
          </p:cNvGraphicFramePr>
          <p:nvPr/>
        </p:nvGraphicFramePr>
        <p:xfrm>
          <a:off x="2596474" y="3124200"/>
          <a:ext cx="753337" cy="685800"/>
        </p:xfrm>
        <a:graphic>
          <a:graphicData uri="http://schemas.openxmlformats.org/presentationml/2006/ole">
            <mc:AlternateContent xmlns:mc="http://schemas.openxmlformats.org/markup-compatibility/2006">
              <mc:Choice xmlns:v="urn:schemas-microsoft-com:vml" Requires="v">
                <p:oleObj spid="_x0000_s2077" name="Equation" r:id="rId3" imgW="355320" imgH="431640" progId="Equation.3">
                  <p:embed/>
                </p:oleObj>
              </mc:Choice>
              <mc:Fallback>
                <p:oleObj name="Equation" r:id="rId3" imgW="3553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474" y="3124200"/>
                        <a:ext cx="7533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6509533"/>
      </p:ext>
    </p:extLst>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smtClean="0"/>
              <a:t>Mergesort – Analysis</a:t>
            </a:r>
          </a:p>
        </p:txBody>
      </p:sp>
      <p:sp>
        <p:nvSpPr>
          <p:cNvPr id="36868" name="Rectangle 3"/>
          <p:cNvSpPr>
            <a:spLocks noGrp="1" noChangeArrowheads="1"/>
          </p:cNvSpPr>
          <p:nvPr>
            <p:ph type="body" idx="4294967295"/>
          </p:nvPr>
        </p:nvSpPr>
        <p:spPr>
          <a:xfrm>
            <a:off x="406294" y="1143000"/>
            <a:ext cx="11376237" cy="4953000"/>
          </a:xfrm>
          <a:prstGeom prst="rect">
            <a:avLst/>
          </a:prstGeom>
        </p:spPr>
        <p:txBody>
          <a:bodyPr>
            <a:normAutofit/>
          </a:bodyPr>
          <a:lstStyle/>
          <a:p>
            <a:pPr eaLnBrk="1" hangingPunct="1"/>
            <a:r>
              <a:rPr lang="en-US" altLang="en-US" dirty="0" err="1" smtClean="0"/>
              <a:t>Mergesort</a:t>
            </a:r>
            <a:r>
              <a:rPr lang="en-US" altLang="en-US" dirty="0" smtClean="0"/>
              <a:t> is extremely efficient algorithm with respect to time.</a:t>
            </a:r>
          </a:p>
          <a:p>
            <a:pPr lvl="1" eaLnBrk="1" hangingPunct="1"/>
            <a:r>
              <a:rPr lang="en-US" altLang="en-US" sz="1800" dirty="0" smtClean="0"/>
              <a:t>Both worst case and average cases are </a:t>
            </a:r>
            <a:r>
              <a:rPr lang="en-US" altLang="en-US" sz="1800" b="1" dirty="0" smtClean="0">
                <a:sym typeface="Wingdings" pitchFamily="2" charset="2"/>
              </a:rPr>
              <a:t>O (</a:t>
            </a:r>
            <a:r>
              <a:rPr lang="en-US" altLang="en-US" sz="1800" b="1" dirty="0" smtClean="0"/>
              <a:t>n * log</a:t>
            </a:r>
            <a:r>
              <a:rPr lang="en-US" altLang="en-US" sz="1800" b="1" baseline="-25000" dirty="0" smtClean="0"/>
              <a:t>2</a:t>
            </a:r>
            <a:r>
              <a:rPr lang="en-US" altLang="en-US" sz="1800" b="1" dirty="0" smtClean="0"/>
              <a:t>n )</a:t>
            </a:r>
          </a:p>
          <a:p>
            <a:pPr eaLnBrk="1" hangingPunct="1"/>
            <a:endParaRPr lang="en-US" altLang="en-US" b="1" dirty="0" smtClean="0"/>
          </a:p>
          <a:p>
            <a:pPr eaLnBrk="1" hangingPunct="1"/>
            <a:r>
              <a:rPr lang="en-US" altLang="en-US" dirty="0" smtClean="0"/>
              <a:t>But, </a:t>
            </a:r>
            <a:r>
              <a:rPr lang="en-US" altLang="en-US" dirty="0" err="1" smtClean="0"/>
              <a:t>mergesort</a:t>
            </a:r>
            <a:r>
              <a:rPr lang="en-US" altLang="en-US" dirty="0" smtClean="0"/>
              <a:t> requires an extra array whose size equals to the size of the original array.</a:t>
            </a:r>
          </a:p>
          <a:p>
            <a:pPr eaLnBrk="1" hangingPunct="1"/>
            <a:endParaRPr lang="en-US" altLang="en-US" dirty="0" smtClean="0"/>
          </a:p>
          <a:p>
            <a:pPr eaLnBrk="1" hangingPunct="1"/>
            <a:r>
              <a:rPr lang="en-US" altLang="en-US" dirty="0" smtClean="0"/>
              <a:t>If we use a linked list, we do not need an extra array </a:t>
            </a:r>
          </a:p>
          <a:p>
            <a:pPr lvl="1" eaLnBrk="1" hangingPunct="1"/>
            <a:r>
              <a:rPr lang="en-US" altLang="en-US" sz="1800" dirty="0" smtClean="0"/>
              <a:t>But, we need space for the links</a:t>
            </a:r>
          </a:p>
          <a:p>
            <a:pPr lvl="1" eaLnBrk="1" hangingPunct="1"/>
            <a:r>
              <a:rPr lang="en-US" altLang="en-US" sz="1800" dirty="0" smtClean="0"/>
              <a:t>And, it will be difficult to divide the list into half ( O(n) )</a:t>
            </a:r>
          </a:p>
        </p:txBody>
      </p:sp>
    </p:spTree>
    <p:extLst>
      <p:ext uri="{BB962C8B-B14F-4D97-AF65-F5344CB8AC3E}">
        <p14:creationId xmlns:p14="http://schemas.microsoft.com/office/powerpoint/2010/main" val="1477860383"/>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771358" cy="661720"/>
          </a:xfrm>
        </p:spPr>
        <p:txBody>
          <a:bodyPr/>
          <a:lstStyle/>
          <a:p>
            <a:r>
              <a:rPr lang="en-US" dirty="0"/>
              <a:t>Binary Search Tree (BST)</a:t>
            </a:r>
          </a:p>
        </p:txBody>
      </p:sp>
    </p:spTree>
    <p:extLst>
      <p:ext uri="{BB962C8B-B14F-4D97-AF65-F5344CB8AC3E}">
        <p14:creationId xmlns:p14="http://schemas.microsoft.com/office/powerpoint/2010/main" val="669943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smtClean="0"/>
              <a:t>Quicksort</a:t>
            </a:r>
          </a:p>
        </p:txBody>
      </p:sp>
      <p:sp>
        <p:nvSpPr>
          <p:cNvPr id="37892" name="Rectangle 3"/>
          <p:cNvSpPr>
            <a:spLocks noGrp="1" noChangeArrowheads="1"/>
          </p:cNvSpPr>
          <p:nvPr>
            <p:ph type="body" idx="4294967295"/>
          </p:nvPr>
        </p:nvSpPr>
        <p:spPr>
          <a:xfrm>
            <a:off x="406294" y="1295400"/>
            <a:ext cx="11477810" cy="4800600"/>
          </a:xfrm>
          <a:prstGeom prst="rect">
            <a:avLst/>
          </a:prstGeom>
        </p:spPr>
        <p:txBody>
          <a:bodyPr/>
          <a:lstStyle/>
          <a:p>
            <a:pPr marL="457200" indent="-457200" algn="just" eaLnBrk="1" hangingPunct="1"/>
            <a:r>
              <a:rPr lang="en-US" altLang="en-US" dirty="0" smtClean="0">
                <a:cs typeface="Times New Roman" pitchFamily="18" charset="0"/>
              </a:rPr>
              <a:t>Like </a:t>
            </a:r>
            <a:r>
              <a:rPr lang="en-US" altLang="en-US" dirty="0" err="1" smtClean="0">
                <a:cs typeface="Times New Roman" pitchFamily="18" charset="0"/>
              </a:rPr>
              <a:t>mergesort</a:t>
            </a:r>
            <a:r>
              <a:rPr lang="en-US" altLang="en-US" dirty="0" smtClean="0">
                <a:cs typeface="Times New Roman" pitchFamily="18" charset="0"/>
              </a:rPr>
              <a:t>, Quicksort is also based on </a:t>
            </a:r>
          </a:p>
          <a:p>
            <a:pPr marL="457200" indent="-457200" algn="just" eaLnBrk="1" hangingPunct="1">
              <a:buFontTx/>
              <a:buNone/>
            </a:pPr>
            <a:r>
              <a:rPr lang="en-US" altLang="en-US" dirty="0" smtClean="0">
                <a:cs typeface="Times New Roman" pitchFamily="18" charset="0"/>
              </a:rPr>
              <a:t>	the </a:t>
            </a:r>
            <a:r>
              <a:rPr lang="en-US" altLang="en-US" i="1" dirty="0" smtClean="0">
                <a:cs typeface="Times New Roman" pitchFamily="18" charset="0"/>
              </a:rPr>
              <a:t>divide-and-conquer</a:t>
            </a:r>
            <a:r>
              <a:rPr lang="en-US" altLang="en-US" dirty="0" smtClean="0">
                <a:cs typeface="Times New Roman" pitchFamily="18" charset="0"/>
              </a:rPr>
              <a:t> paradigm.</a:t>
            </a:r>
          </a:p>
          <a:p>
            <a:pPr marL="457200" indent="-457200" algn="just" eaLnBrk="1" hangingPunct="1"/>
            <a:r>
              <a:rPr lang="en-US" altLang="en-US" dirty="0" smtClean="0">
                <a:cs typeface="Times New Roman" pitchFamily="18" charset="0"/>
              </a:rPr>
              <a:t>But it uses this technique in a somewhat opposite manner, </a:t>
            </a:r>
          </a:p>
          <a:p>
            <a:pPr marL="457200" indent="-457200" algn="just" eaLnBrk="1" hangingPunct="1">
              <a:buFontTx/>
              <a:buNone/>
            </a:pPr>
            <a:r>
              <a:rPr lang="en-US" altLang="en-US" dirty="0" smtClean="0">
                <a:cs typeface="Times New Roman" pitchFamily="18" charset="0"/>
              </a:rPr>
              <a:t>	as all the hard work is done </a:t>
            </a:r>
            <a:r>
              <a:rPr lang="en-US" altLang="en-US" i="1" dirty="0" smtClean="0">
                <a:cs typeface="Times New Roman" pitchFamily="18" charset="0"/>
              </a:rPr>
              <a:t>before</a:t>
            </a:r>
            <a:r>
              <a:rPr lang="en-US" altLang="en-US" dirty="0" smtClean="0">
                <a:cs typeface="Times New Roman" pitchFamily="18" charset="0"/>
              </a:rPr>
              <a:t> the recursive calls.</a:t>
            </a:r>
          </a:p>
          <a:p>
            <a:pPr marL="457200" indent="-457200" algn="just" eaLnBrk="1" hangingPunct="1"/>
            <a:r>
              <a:rPr lang="en-US" altLang="en-US" dirty="0" smtClean="0">
                <a:cs typeface="Times New Roman" pitchFamily="18" charset="0"/>
              </a:rPr>
              <a:t>It works as follows:</a:t>
            </a:r>
          </a:p>
          <a:p>
            <a:pPr marL="800100" lvl="1" indent="-342900" algn="just" eaLnBrk="1" hangingPunct="1">
              <a:buFontTx/>
              <a:buAutoNum type="arabicPeriod"/>
            </a:pPr>
            <a:r>
              <a:rPr lang="en-US" altLang="en-US" sz="1800" dirty="0" smtClean="0">
                <a:cs typeface="Times New Roman" pitchFamily="18" charset="0"/>
              </a:rPr>
              <a:t>First, it partitions an array into two parts, </a:t>
            </a:r>
          </a:p>
          <a:p>
            <a:pPr marL="800100" lvl="1" indent="-342900" algn="just" eaLnBrk="1" hangingPunct="1">
              <a:buFontTx/>
              <a:buAutoNum type="arabicPeriod"/>
            </a:pPr>
            <a:r>
              <a:rPr lang="en-US" altLang="en-US" sz="1800" dirty="0" smtClean="0">
                <a:cs typeface="Times New Roman" pitchFamily="18" charset="0"/>
              </a:rPr>
              <a:t>Then, it sorts the parts independently, </a:t>
            </a:r>
          </a:p>
          <a:p>
            <a:pPr marL="800100" lvl="1" indent="-342900" algn="just" eaLnBrk="1" hangingPunct="1">
              <a:buFontTx/>
              <a:buAutoNum type="arabicPeriod"/>
            </a:pPr>
            <a:r>
              <a:rPr lang="en-US" altLang="en-US" sz="1800" dirty="0" smtClean="0">
                <a:cs typeface="Times New Roman" pitchFamily="18" charset="0"/>
              </a:rPr>
              <a:t>Finally, it combines the sorted subsequences by </a:t>
            </a:r>
          </a:p>
          <a:p>
            <a:pPr marL="800100" lvl="1" indent="-342900" algn="just" eaLnBrk="1" hangingPunct="1">
              <a:buFontTx/>
              <a:buNone/>
            </a:pPr>
            <a:r>
              <a:rPr lang="en-US" altLang="en-US" sz="1800" dirty="0" smtClean="0">
                <a:cs typeface="Times New Roman" pitchFamily="18" charset="0"/>
              </a:rPr>
              <a:t>	a simple concatenation.</a:t>
            </a:r>
            <a:endParaRPr lang="en-US" altLang="en-US" sz="1800" dirty="0" smtClean="0"/>
          </a:p>
          <a:p>
            <a:pPr marL="457200" indent="-457200" eaLnBrk="1" hangingPunct="1"/>
            <a:endParaRPr lang="en-US" altLang="en-US" dirty="0" smtClean="0"/>
          </a:p>
        </p:txBody>
      </p:sp>
    </p:spTree>
    <p:extLst>
      <p:ext uri="{BB962C8B-B14F-4D97-AF65-F5344CB8AC3E}">
        <p14:creationId xmlns:p14="http://schemas.microsoft.com/office/powerpoint/2010/main" val="680292534"/>
      </p:ext>
    </p:extLst>
  </p:cSld>
  <p:clrMapOvr>
    <a:masterClrMapping/>
  </p:clrMapOvr>
  <p:transition spd="slow">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smtClean="0"/>
              <a:t>Quicksort (cont.)</a:t>
            </a:r>
          </a:p>
        </p:txBody>
      </p:sp>
      <p:sp>
        <p:nvSpPr>
          <p:cNvPr id="38916" name="Rectangle 3"/>
          <p:cNvSpPr>
            <a:spLocks noGrp="1" noChangeArrowheads="1"/>
          </p:cNvSpPr>
          <p:nvPr>
            <p:ph type="body" idx="4294967295"/>
          </p:nvPr>
        </p:nvSpPr>
        <p:spPr>
          <a:xfrm>
            <a:off x="469778" y="1219200"/>
            <a:ext cx="11530714" cy="5105400"/>
          </a:xfrm>
          <a:prstGeom prst="rect">
            <a:avLst/>
          </a:prstGeom>
        </p:spPr>
        <p:txBody>
          <a:bodyPr/>
          <a:lstStyle/>
          <a:p>
            <a:pPr algn="just" eaLnBrk="1" hangingPunct="1">
              <a:buFontTx/>
              <a:buNone/>
            </a:pPr>
            <a:r>
              <a:rPr lang="en-US" altLang="en-US" dirty="0" smtClean="0">
                <a:cs typeface="Times New Roman" pitchFamily="18" charset="0"/>
              </a:rPr>
              <a:t>The quick-sort algorithm consists of the following three steps:</a:t>
            </a:r>
          </a:p>
          <a:p>
            <a:pPr algn="just" eaLnBrk="1" hangingPunct="1">
              <a:buFontTx/>
              <a:buNone/>
            </a:pPr>
            <a:endParaRPr lang="en-US" altLang="en-US" dirty="0" smtClean="0">
              <a:cs typeface="Times New Roman" pitchFamily="18" charset="0"/>
            </a:endParaRPr>
          </a:p>
          <a:p>
            <a:pPr algn="just" eaLnBrk="1" hangingPunct="1">
              <a:buFontTx/>
              <a:buNone/>
            </a:pPr>
            <a:r>
              <a:rPr lang="en-US" altLang="en-US" dirty="0" smtClean="0">
                <a:cs typeface="Times New Roman" pitchFamily="18" charset="0"/>
              </a:rPr>
              <a:t>1. </a:t>
            </a:r>
            <a:r>
              <a:rPr lang="en-US" altLang="en-US" b="1" i="1" dirty="0" smtClean="0">
                <a:cs typeface="Times New Roman" pitchFamily="18" charset="0"/>
              </a:rPr>
              <a:t>Divide</a:t>
            </a:r>
            <a:r>
              <a:rPr lang="en-US" altLang="en-US" dirty="0" smtClean="0">
                <a:cs typeface="Times New Roman" pitchFamily="18" charset="0"/>
              </a:rPr>
              <a:t>: Partition the list.</a:t>
            </a:r>
          </a:p>
          <a:p>
            <a:pPr lvl="1" algn="just" eaLnBrk="1" hangingPunct="1"/>
            <a:r>
              <a:rPr lang="en-US" altLang="en-US" sz="1800" dirty="0" smtClean="0">
                <a:cs typeface="Times New Roman" pitchFamily="18" charset="0"/>
              </a:rPr>
              <a:t>To partition the list, we first choose some element from the list for which we hope about half the elements will come before and half after. Call this element the </a:t>
            </a:r>
            <a:r>
              <a:rPr lang="en-US" altLang="en-US" sz="1800" b="1" i="1" dirty="0" smtClean="0">
                <a:cs typeface="Times New Roman" pitchFamily="18" charset="0"/>
              </a:rPr>
              <a:t>pivot</a:t>
            </a:r>
            <a:r>
              <a:rPr lang="en-US" altLang="en-US" sz="1800" dirty="0" smtClean="0">
                <a:cs typeface="Times New Roman" pitchFamily="18" charset="0"/>
              </a:rPr>
              <a:t>. </a:t>
            </a:r>
          </a:p>
          <a:p>
            <a:pPr lvl="1" algn="just" eaLnBrk="1" hangingPunct="1"/>
            <a:r>
              <a:rPr lang="en-US" altLang="en-US" sz="1800" dirty="0" smtClean="0">
                <a:cs typeface="Times New Roman" pitchFamily="18" charset="0"/>
              </a:rPr>
              <a:t>Then we partition the elements so that all those with values less than the pivot come in one </a:t>
            </a:r>
            <a:r>
              <a:rPr lang="en-US" altLang="en-US" sz="1800" dirty="0" err="1" smtClean="0">
                <a:cs typeface="Times New Roman" pitchFamily="18" charset="0"/>
              </a:rPr>
              <a:t>sublist</a:t>
            </a:r>
            <a:r>
              <a:rPr lang="en-US" altLang="en-US" sz="1800" dirty="0" smtClean="0">
                <a:cs typeface="Times New Roman" pitchFamily="18" charset="0"/>
              </a:rPr>
              <a:t> and all those with greater values come in another.</a:t>
            </a:r>
          </a:p>
          <a:p>
            <a:pPr algn="just" eaLnBrk="1" hangingPunct="1">
              <a:buFontTx/>
              <a:buNone/>
            </a:pPr>
            <a:r>
              <a:rPr lang="en-US" altLang="en-US" dirty="0" smtClean="0">
                <a:cs typeface="Times New Roman" pitchFamily="18" charset="0"/>
              </a:rPr>
              <a:t> 2. </a:t>
            </a:r>
            <a:r>
              <a:rPr lang="en-US" altLang="en-US" b="1" i="1" dirty="0" smtClean="0">
                <a:cs typeface="Times New Roman" pitchFamily="18" charset="0"/>
              </a:rPr>
              <a:t>Recursion</a:t>
            </a:r>
            <a:r>
              <a:rPr lang="en-US" altLang="en-US" dirty="0" smtClean="0">
                <a:cs typeface="Times New Roman" pitchFamily="18" charset="0"/>
              </a:rPr>
              <a:t>: Recursively sort the </a:t>
            </a:r>
            <a:r>
              <a:rPr lang="en-US" altLang="en-US" dirty="0" err="1" smtClean="0">
                <a:cs typeface="Times New Roman" pitchFamily="18" charset="0"/>
              </a:rPr>
              <a:t>sublists</a:t>
            </a:r>
            <a:r>
              <a:rPr lang="en-US" altLang="en-US" dirty="0" smtClean="0">
                <a:cs typeface="Times New Roman" pitchFamily="18" charset="0"/>
              </a:rPr>
              <a:t> separately.</a:t>
            </a:r>
          </a:p>
          <a:p>
            <a:pPr eaLnBrk="1" hangingPunct="1">
              <a:buFontTx/>
              <a:buNone/>
            </a:pPr>
            <a:r>
              <a:rPr lang="en-US" altLang="en-US" dirty="0" smtClean="0">
                <a:cs typeface="Times New Roman" pitchFamily="18" charset="0"/>
              </a:rPr>
              <a:t> 3. </a:t>
            </a:r>
            <a:r>
              <a:rPr lang="en-US" altLang="en-US" b="1" i="1" dirty="0" smtClean="0">
                <a:cs typeface="Times New Roman" pitchFamily="18" charset="0"/>
              </a:rPr>
              <a:t>Conquer</a:t>
            </a:r>
            <a:r>
              <a:rPr lang="en-US" altLang="en-US" dirty="0" smtClean="0">
                <a:cs typeface="Times New Roman" pitchFamily="18" charset="0"/>
              </a:rPr>
              <a:t>: Put the sorted </a:t>
            </a:r>
            <a:r>
              <a:rPr lang="en-US" altLang="en-US" dirty="0" err="1" smtClean="0">
                <a:cs typeface="Times New Roman" pitchFamily="18" charset="0"/>
              </a:rPr>
              <a:t>sublists</a:t>
            </a:r>
            <a:r>
              <a:rPr lang="en-US" altLang="en-US" dirty="0" smtClean="0">
                <a:cs typeface="Times New Roman" pitchFamily="18" charset="0"/>
              </a:rPr>
              <a:t> together.</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09070222"/>
      </p:ext>
    </p:extLst>
  </p:cSld>
  <p:clrMapOvr>
    <a:masterClrMapping/>
  </p:clrMapOvr>
  <p:transition spd="slow">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en-US" smtClean="0"/>
              <a:t>Partition</a:t>
            </a:r>
          </a:p>
        </p:txBody>
      </p:sp>
      <p:sp>
        <p:nvSpPr>
          <p:cNvPr id="39940" name="Rectangle 3"/>
          <p:cNvSpPr>
            <a:spLocks noGrp="1" noChangeArrowheads="1"/>
          </p:cNvSpPr>
          <p:nvPr>
            <p:ph type="body" idx="4294967295"/>
          </p:nvPr>
        </p:nvSpPr>
        <p:spPr>
          <a:xfrm>
            <a:off x="406294" y="1295400"/>
            <a:ext cx="11477810" cy="4800600"/>
          </a:xfrm>
          <a:prstGeom prst="rect">
            <a:avLst/>
          </a:prstGeom>
        </p:spPr>
        <p:txBody>
          <a:bodyPr/>
          <a:lstStyle/>
          <a:p>
            <a:pPr eaLnBrk="1" hangingPunct="1"/>
            <a:r>
              <a:rPr lang="en-US" altLang="en-US" sz="2000" smtClean="0"/>
              <a:t>Partitioning places the pivot in its correct place position within the array.</a:t>
            </a:r>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r>
              <a:rPr lang="en-US" altLang="en-US" sz="2000" smtClean="0"/>
              <a:t>Arranging the array elements around the pivot p generates two smaller sorting problems.</a:t>
            </a:r>
          </a:p>
          <a:p>
            <a:pPr lvl="1" eaLnBrk="1" hangingPunct="1"/>
            <a:r>
              <a:rPr lang="en-US" altLang="en-US" smtClean="0"/>
              <a:t>sort the left section of the array, and sort the right section of the array.</a:t>
            </a:r>
          </a:p>
          <a:p>
            <a:pPr lvl="1" eaLnBrk="1" hangingPunct="1"/>
            <a:r>
              <a:rPr lang="en-US" altLang="en-US" smtClean="0"/>
              <a:t>when these two smaller sorting problems are solved recursively, our bigger sorting problem is solved.</a:t>
            </a:r>
          </a:p>
        </p:txBody>
      </p:sp>
      <p:pic>
        <p:nvPicPr>
          <p:cNvPr id="399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661" y="2057400"/>
            <a:ext cx="9018884"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936058"/>
      </p:ext>
    </p:extLst>
  </p:cSld>
  <p:clrMapOvr>
    <a:masterClrMapping/>
  </p:clrMapOvr>
  <p:transition spd="slow">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smtClean="0"/>
              <a:t>Partition – Choosing the pivot</a:t>
            </a:r>
          </a:p>
        </p:txBody>
      </p:sp>
      <p:sp>
        <p:nvSpPr>
          <p:cNvPr id="40964" name="Rectangle 3"/>
          <p:cNvSpPr>
            <a:spLocks noGrp="1" noChangeArrowheads="1"/>
          </p:cNvSpPr>
          <p:nvPr>
            <p:ph type="body" idx="4294967295"/>
          </p:nvPr>
        </p:nvSpPr>
        <p:spPr>
          <a:xfrm>
            <a:off x="406294" y="1295400"/>
            <a:ext cx="11477810" cy="4800600"/>
          </a:xfrm>
          <a:prstGeom prst="rect">
            <a:avLst/>
          </a:prstGeom>
        </p:spPr>
        <p:txBody>
          <a:bodyPr/>
          <a:lstStyle/>
          <a:p>
            <a:pPr eaLnBrk="1" hangingPunct="1"/>
            <a:r>
              <a:rPr lang="en-US" altLang="en-US" dirty="0" smtClean="0"/>
              <a:t>First, we have to select a pivot element among the elements of the given array, and we put this pivot into the first location of the array before partitioning.</a:t>
            </a:r>
          </a:p>
          <a:p>
            <a:pPr eaLnBrk="1" hangingPunct="1"/>
            <a:r>
              <a:rPr lang="en-US" altLang="en-US" dirty="0" smtClean="0"/>
              <a:t>Which array item should be selected as pivot?</a:t>
            </a:r>
          </a:p>
          <a:p>
            <a:pPr lvl="1" eaLnBrk="1" hangingPunct="1"/>
            <a:r>
              <a:rPr lang="en-US" altLang="en-US" sz="1800" dirty="0" smtClean="0"/>
              <a:t>Somehow we have to select a pivot, and we hope that we will get a good partitioning.</a:t>
            </a:r>
          </a:p>
          <a:p>
            <a:pPr lvl="1" eaLnBrk="1" hangingPunct="1"/>
            <a:r>
              <a:rPr lang="en-US" altLang="en-US" sz="1800" dirty="0" smtClean="0"/>
              <a:t>If the items in the array arranged randomly, we choose a pivot randomly.</a:t>
            </a:r>
          </a:p>
          <a:p>
            <a:pPr lvl="1" eaLnBrk="1" hangingPunct="1"/>
            <a:r>
              <a:rPr lang="en-US" altLang="en-US" sz="1800" dirty="0" smtClean="0"/>
              <a:t>We can choose the first or last element as a pivot (it may not give a good partitioning).</a:t>
            </a:r>
          </a:p>
          <a:p>
            <a:pPr lvl="1" eaLnBrk="1" hangingPunct="1"/>
            <a:r>
              <a:rPr lang="en-US" altLang="en-US" sz="1800" dirty="0" smtClean="0"/>
              <a:t>We can use different techniques to select the pivot.</a:t>
            </a:r>
          </a:p>
        </p:txBody>
      </p:sp>
    </p:spTree>
    <p:extLst>
      <p:ext uri="{BB962C8B-B14F-4D97-AF65-F5344CB8AC3E}">
        <p14:creationId xmlns:p14="http://schemas.microsoft.com/office/powerpoint/2010/main" val="1673386208"/>
      </p:ext>
    </p:extLst>
  </p:cSld>
  <p:clrMapOvr>
    <a:masterClrMapping/>
  </p:clrMapOvr>
  <p:transition spd="slow">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en-US" smtClean="0"/>
              <a:t>Partition Function</a:t>
            </a:r>
          </a:p>
        </p:txBody>
      </p:sp>
      <p:sp>
        <p:nvSpPr>
          <p:cNvPr id="41988" name="Rectangle 3"/>
          <p:cNvSpPr>
            <a:spLocks noGrp="1" noChangeArrowheads="1"/>
          </p:cNvSpPr>
          <p:nvPr>
            <p:ph type="body" idx="4294967295"/>
          </p:nvPr>
        </p:nvSpPr>
        <p:spPr>
          <a:xfrm>
            <a:off x="0" y="990600"/>
            <a:ext cx="12188825" cy="5334000"/>
          </a:xfrm>
          <a:prstGeom prst="rect">
            <a:avLst/>
          </a:prstGeom>
        </p:spPr>
        <p:txBody>
          <a:bodyPr/>
          <a:lstStyle/>
          <a:p>
            <a:pPr eaLnBrk="1" hangingPunct="1">
              <a:lnSpc>
                <a:spcPct val="90000"/>
              </a:lnSpc>
              <a:buFontTx/>
              <a:buNone/>
            </a:pPr>
            <a:r>
              <a:rPr lang="en-US" altLang="en-US" sz="2000" smtClean="0">
                <a:latin typeface="Courier New" pitchFamily="49" charset="0"/>
              </a:rPr>
              <a:t>template &lt;class DataType&gt;</a:t>
            </a:r>
          </a:p>
          <a:p>
            <a:pPr eaLnBrk="1" hangingPunct="1">
              <a:lnSpc>
                <a:spcPct val="90000"/>
              </a:lnSpc>
              <a:buFontTx/>
              <a:buNone/>
            </a:pPr>
            <a:r>
              <a:rPr lang="en-US" altLang="en-US" sz="2000" smtClean="0">
                <a:latin typeface="Courier New" pitchFamily="49" charset="0"/>
              </a:rPr>
              <a:t>void partition(DataType theArray[], int first, int last,</a:t>
            </a:r>
          </a:p>
          <a:p>
            <a:pPr eaLnBrk="1" hangingPunct="1">
              <a:lnSpc>
                <a:spcPct val="90000"/>
              </a:lnSpc>
              <a:buFontTx/>
              <a:buNone/>
            </a:pPr>
            <a:r>
              <a:rPr lang="en-US" altLang="en-US" sz="2000" smtClean="0">
                <a:latin typeface="Courier New" pitchFamily="49" charset="0"/>
              </a:rPr>
              <a:t>			int &amp;pivotIndex) {</a:t>
            </a:r>
          </a:p>
          <a:p>
            <a:pPr eaLnBrk="1" hangingPunct="1">
              <a:lnSpc>
                <a:spcPct val="90000"/>
              </a:lnSpc>
              <a:buFontTx/>
              <a:buNone/>
            </a:pPr>
            <a:r>
              <a:rPr lang="en-US" altLang="en-US" sz="2000" smtClean="0">
                <a:latin typeface="Courier New" pitchFamily="49" charset="0"/>
              </a:rPr>
              <a:t>// </a:t>
            </a:r>
            <a:r>
              <a:rPr lang="en-US" altLang="en-US" sz="1800" smtClean="0">
                <a:latin typeface="Courier New" pitchFamily="49" charset="0"/>
              </a:rPr>
              <a:t>Partitions an array for quicksort.</a:t>
            </a:r>
          </a:p>
          <a:p>
            <a:pPr eaLnBrk="1" hangingPunct="1">
              <a:lnSpc>
                <a:spcPct val="90000"/>
              </a:lnSpc>
              <a:buFontTx/>
              <a:buNone/>
            </a:pPr>
            <a:r>
              <a:rPr lang="en-US" altLang="en-US" sz="1800" smtClean="0">
                <a:latin typeface="Courier New" pitchFamily="49" charset="0"/>
              </a:rPr>
              <a:t>// Precondition: first &lt;= last.</a:t>
            </a:r>
          </a:p>
          <a:p>
            <a:pPr eaLnBrk="1" hangingPunct="1">
              <a:lnSpc>
                <a:spcPct val="90000"/>
              </a:lnSpc>
              <a:buFontTx/>
              <a:buNone/>
            </a:pPr>
            <a:r>
              <a:rPr lang="en-US" altLang="en-US" sz="1800" smtClean="0">
                <a:latin typeface="Courier New" pitchFamily="49" charset="0"/>
              </a:rPr>
              <a:t>// Postcondition: Partitions theArray[first..last] such that:</a:t>
            </a:r>
          </a:p>
          <a:p>
            <a:pPr eaLnBrk="1" hangingPunct="1">
              <a:lnSpc>
                <a:spcPct val="90000"/>
              </a:lnSpc>
              <a:buFontTx/>
              <a:buNone/>
            </a:pPr>
            <a:r>
              <a:rPr lang="en-US" altLang="en-US" sz="1800" smtClean="0">
                <a:latin typeface="Courier New" pitchFamily="49" charset="0"/>
              </a:rPr>
              <a:t>//   S1 = theArray[first..pivotIndex-1] &lt; pivot</a:t>
            </a:r>
          </a:p>
          <a:p>
            <a:pPr eaLnBrk="1" hangingPunct="1">
              <a:lnSpc>
                <a:spcPct val="90000"/>
              </a:lnSpc>
              <a:buFontTx/>
              <a:buNone/>
            </a:pPr>
            <a:r>
              <a:rPr lang="en-US" altLang="en-US" sz="1800" smtClean="0">
                <a:latin typeface="Courier New" pitchFamily="49" charset="0"/>
              </a:rPr>
              <a:t>//   theArray[pivotIndex] == pivot</a:t>
            </a:r>
          </a:p>
          <a:p>
            <a:pPr eaLnBrk="1" hangingPunct="1">
              <a:lnSpc>
                <a:spcPct val="90000"/>
              </a:lnSpc>
              <a:buFontTx/>
              <a:buNone/>
            </a:pPr>
            <a:r>
              <a:rPr lang="en-US" altLang="en-US" sz="1800" smtClean="0">
                <a:latin typeface="Courier New" pitchFamily="49" charset="0"/>
              </a:rPr>
              <a:t>//   S2 = theArray[pivotIndex+1..last] &gt;= pivot</a:t>
            </a:r>
          </a:p>
          <a:p>
            <a:pPr eaLnBrk="1" hangingPunct="1">
              <a:lnSpc>
                <a:spcPct val="90000"/>
              </a:lnSpc>
              <a:buFontTx/>
              <a:buNone/>
            </a:pPr>
            <a:r>
              <a:rPr lang="en-US" altLang="en-US" sz="1800" smtClean="0">
                <a:latin typeface="Courier New" pitchFamily="49" charset="0"/>
              </a:rPr>
              <a:t>// Calls: choosePivot and swap.</a:t>
            </a:r>
          </a:p>
          <a:p>
            <a:pPr eaLnBrk="1" hangingPunct="1">
              <a:lnSpc>
                <a:spcPct val="90000"/>
              </a:lnSpc>
              <a:buFontTx/>
              <a:buNone/>
            </a:pPr>
            <a:endParaRPr lang="en-US" altLang="en-US" sz="1800" smtClean="0">
              <a:latin typeface="Courier New" pitchFamily="49" charset="0"/>
            </a:endParaRPr>
          </a:p>
          <a:p>
            <a:pPr eaLnBrk="1" hangingPunct="1">
              <a:lnSpc>
                <a:spcPct val="90000"/>
              </a:lnSpc>
              <a:buFontTx/>
              <a:buNone/>
            </a:pPr>
            <a:r>
              <a:rPr lang="en-US" altLang="en-US" sz="1800" smtClean="0">
                <a:latin typeface="Courier New" pitchFamily="49" charset="0"/>
              </a:rPr>
              <a:t>// place pivot in theArray[first]</a:t>
            </a:r>
          </a:p>
          <a:p>
            <a:pPr eaLnBrk="1" hangingPunct="1">
              <a:lnSpc>
                <a:spcPct val="90000"/>
              </a:lnSpc>
              <a:buFontTx/>
              <a:buNone/>
            </a:pPr>
            <a:r>
              <a:rPr lang="en-US" altLang="en-US" sz="2000" smtClean="0">
                <a:latin typeface="Courier New" pitchFamily="49" charset="0"/>
              </a:rPr>
              <a:t>   choosePivot(theArray, first, last);</a:t>
            </a:r>
          </a:p>
          <a:p>
            <a:pPr eaLnBrk="1" hangingPunct="1">
              <a:lnSpc>
                <a:spcPct val="90000"/>
              </a:lnSpc>
              <a:buFontTx/>
              <a:buNone/>
            </a:pPr>
            <a:endParaRPr lang="en-US" altLang="en-US" sz="2000" smtClean="0">
              <a:latin typeface="Courier New" pitchFamily="49" charset="0"/>
            </a:endParaRPr>
          </a:p>
          <a:p>
            <a:pPr eaLnBrk="1" hangingPunct="1">
              <a:lnSpc>
                <a:spcPct val="90000"/>
              </a:lnSpc>
              <a:buFontTx/>
              <a:buNone/>
            </a:pPr>
            <a:r>
              <a:rPr lang="en-US" altLang="en-US" sz="2000" smtClean="0">
                <a:latin typeface="Courier New" pitchFamily="49" charset="0"/>
              </a:rPr>
              <a:t>   DataType pivot = theArray[first]; // copy pivot</a:t>
            </a:r>
          </a:p>
        </p:txBody>
      </p:sp>
    </p:spTree>
    <p:extLst>
      <p:ext uri="{BB962C8B-B14F-4D97-AF65-F5344CB8AC3E}">
        <p14:creationId xmlns:p14="http://schemas.microsoft.com/office/powerpoint/2010/main" val="2559323841"/>
      </p:ext>
    </p:extLst>
  </p:cSld>
  <p:clrMapOvr>
    <a:masterClrMapping/>
  </p:clrMapOvr>
  <p:transition spd="slow">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smtClean="0"/>
              <a:t>Partition Function (cont.)</a:t>
            </a:r>
          </a:p>
        </p:txBody>
      </p:sp>
      <p:sp>
        <p:nvSpPr>
          <p:cNvPr id="43012" name="Rectangle 3"/>
          <p:cNvSpPr>
            <a:spLocks noGrp="1" noChangeArrowheads="1"/>
          </p:cNvSpPr>
          <p:nvPr>
            <p:ph type="body" idx="4294967295"/>
          </p:nvPr>
        </p:nvSpPr>
        <p:spPr>
          <a:xfrm>
            <a:off x="203147" y="838200"/>
            <a:ext cx="11437605" cy="5105400"/>
          </a:xfrm>
          <a:prstGeom prst="rect">
            <a:avLst/>
          </a:prstGeom>
        </p:spPr>
        <p:txBody>
          <a:bodyPr/>
          <a:lstStyle/>
          <a:p>
            <a:pPr eaLnBrk="1" hangingPunct="1">
              <a:lnSpc>
                <a:spcPct val="90000"/>
              </a:lnSpc>
              <a:buFontTx/>
              <a:buNone/>
            </a:pPr>
            <a:r>
              <a:rPr lang="en-US" altLang="en-US" sz="1600" smtClean="0">
                <a:latin typeface="Courier New" pitchFamily="49" charset="0"/>
              </a:rPr>
              <a:t>   // initially, everything but pivot is in unknown</a:t>
            </a:r>
          </a:p>
          <a:p>
            <a:pPr eaLnBrk="1" hangingPunct="1">
              <a:lnSpc>
                <a:spcPct val="90000"/>
              </a:lnSpc>
              <a:buFontTx/>
              <a:buNone/>
            </a:pPr>
            <a:r>
              <a:rPr lang="en-US" altLang="en-US" sz="1800" smtClean="0">
                <a:latin typeface="Courier New" pitchFamily="49" charset="0"/>
              </a:rPr>
              <a:t>   int lastS1 = first;           // index of last item in S1</a:t>
            </a:r>
          </a:p>
          <a:p>
            <a:pPr eaLnBrk="1" hangingPunct="1">
              <a:lnSpc>
                <a:spcPct val="90000"/>
              </a:lnSpc>
              <a:buFontTx/>
              <a:buNone/>
            </a:pPr>
            <a:r>
              <a:rPr lang="en-US" altLang="en-US" sz="1800" smtClean="0">
                <a:latin typeface="Courier New" pitchFamily="49" charset="0"/>
              </a:rPr>
              <a:t>   int firstUnknown = first + 1; //</a:t>
            </a:r>
            <a:r>
              <a:rPr lang="en-US" altLang="en-US" sz="1600" smtClean="0">
                <a:latin typeface="Courier New" pitchFamily="49" charset="0"/>
              </a:rPr>
              <a:t>index of 1st item in unknown</a:t>
            </a:r>
          </a:p>
          <a:p>
            <a:pPr eaLnBrk="1" hangingPunct="1">
              <a:lnSpc>
                <a:spcPct val="90000"/>
              </a:lnSpc>
              <a:buFontTx/>
              <a:buNone/>
            </a:pPr>
            <a:r>
              <a:rPr lang="en-US" altLang="en-US" sz="1600" smtClean="0">
                <a:latin typeface="Courier New" pitchFamily="49" charset="0"/>
              </a:rPr>
              <a:t>   // move one item at a time until unknown region is empty</a:t>
            </a:r>
          </a:p>
          <a:p>
            <a:pPr eaLnBrk="1" hangingPunct="1">
              <a:lnSpc>
                <a:spcPct val="90000"/>
              </a:lnSpc>
              <a:buFontTx/>
              <a:buNone/>
            </a:pPr>
            <a:r>
              <a:rPr lang="en-US" altLang="en-US" sz="1800" smtClean="0">
                <a:latin typeface="Courier New" pitchFamily="49" charset="0"/>
              </a:rPr>
              <a:t>   for (; firstUnknown &lt;= last; ++firstUnknown) {</a:t>
            </a:r>
          </a:p>
          <a:p>
            <a:pPr eaLnBrk="1" hangingPunct="1">
              <a:lnSpc>
                <a:spcPct val="90000"/>
              </a:lnSpc>
              <a:buFontTx/>
              <a:buNone/>
            </a:pPr>
            <a:r>
              <a:rPr lang="en-US" altLang="en-US" sz="1800" smtClean="0">
                <a:latin typeface="Courier New" pitchFamily="49" charset="0"/>
              </a:rPr>
              <a:t>      </a:t>
            </a:r>
            <a:r>
              <a:rPr lang="en-US" altLang="en-US" sz="1600" smtClean="0">
                <a:latin typeface="Courier New" pitchFamily="49" charset="0"/>
              </a:rPr>
              <a:t>// Invariant: theArray[first+1..lastS1] &lt; pivot</a:t>
            </a:r>
          </a:p>
          <a:p>
            <a:pPr eaLnBrk="1" hangingPunct="1">
              <a:lnSpc>
                <a:spcPct val="90000"/>
              </a:lnSpc>
              <a:buFontTx/>
              <a:buNone/>
            </a:pPr>
            <a:r>
              <a:rPr lang="en-US" altLang="en-US" sz="1600" smtClean="0">
                <a:latin typeface="Courier New" pitchFamily="49" charset="0"/>
              </a:rPr>
              <a:t>      //            theArray[lastS1+1..firstUnknown-1] &gt;= pivot</a:t>
            </a:r>
          </a:p>
          <a:p>
            <a:pPr eaLnBrk="1" hangingPunct="1">
              <a:lnSpc>
                <a:spcPct val="90000"/>
              </a:lnSpc>
              <a:buFontTx/>
              <a:buNone/>
            </a:pPr>
            <a:r>
              <a:rPr lang="en-US" altLang="en-US" sz="1600" smtClean="0">
                <a:latin typeface="Courier New" pitchFamily="49" charset="0"/>
              </a:rPr>
              <a:t>      // move item from unknown to proper region</a:t>
            </a:r>
          </a:p>
          <a:p>
            <a:pPr eaLnBrk="1" hangingPunct="1">
              <a:lnSpc>
                <a:spcPct val="90000"/>
              </a:lnSpc>
              <a:buFontTx/>
              <a:buNone/>
            </a:pPr>
            <a:r>
              <a:rPr lang="en-US" altLang="en-US" sz="1800" smtClean="0">
                <a:latin typeface="Courier New" pitchFamily="49" charset="0"/>
              </a:rPr>
              <a:t>     if (theArray[firstUnknown] &lt; pivot) {  	</a:t>
            </a:r>
            <a:r>
              <a:rPr lang="en-US" altLang="en-US" sz="1600" smtClean="0">
                <a:latin typeface="Courier New" pitchFamily="49" charset="0"/>
              </a:rPr>
              <a:t>// belongs to S1</a:t>
            </a:r>
          </a:p>
          <a:p>
            <a:pPr eaLnBrk="1" hangingPunct="1">
              <a:lnSpc>
                <a:spcPct val="90000"/>
              </a:lnSpc>
              <a:buFontTx/>
              <a:buNone/>
            </a:pPr>
            <a:r>
              <a:rPr lang="en-US" altLang="en-US" sz="1800" smtClean="0">
                <a:latin typeface="Courier New" pitchFamily="49" charset="0"/>
              </a:rPr>
              <a:t>		   ++lastS1;</a:t>
            </a:r>
          </a:p>
          <a:p>
            <a:pPr eaLnBrk="1" hangingPunct="1">
              <a:lnSpc>
                <a:spcPct val="90000"/>
              </a:lnSpc>
              <a:buFontTx/>
              <a:buNone/>
            </a:pPr>
            <a:r>
              <a:rPr lang="en-US" altLang="en-US" sz="1800" smtClean="0">
                <a:latin typeface="Courier New" pitchFamily="49" charset="0"/>
              </a:rPr>
              <a:t>         swap(theArray[firstUnknown], theArray[lastS1]);</a:t>
            </a:r>
          </a:p>
          <a:p>
            <a:pPr eaLnBrk="1" hangingPunct="1">
              <a:lnSpc>
                <a:spcPct val="90000"/>
              </a:lnSpc>
              <a:buFontTx/>
              <a:buNone/>
            </a:pPr>
            <a:r>
              <a:rPr lang="en-US" altLang="en-US" sz="1800" smtClean="0">
                <a:latin typeface="Courier New" pitchFamily="49" charset="0"/>
              </a:rPr>
              <a:t>      }	</a:t>
            </a:r>
            <a:r>
              <a:rPr lang="en-US" altLang="en-US" sz="1600" smtClean="0">
                <a:latin typeface="Courier New" pitchFamily="49" charset="0"/>
              </a:rPr>
              <a:t>// else belongs to S2</a:t>
            </a:r>
          </a:p>
          <a:p>
            <a:pPr eaLnBrk="1" hangingPunct="1">
              <a:lnSpc>
                <a:spcPct val="90000"/>
              </a:lnSpc>
              <a:buFontTx/>
              <a:buNone/>
            </a:pPr>
            <a:r>
              <a:rPr lang="en-US" altLang="en-US" sz="1800" smtClean="0">
                <a:latin typeface="Courier New" pitchFamily="49" charset="0"/>
              </a:rPr>
              <a:t>   }</a:t>
            </a:r>
          </a:p>
          <a:p>
            <a:pPr eaLnBrk="1" hangingPunct="1">
              <a:lnSpc>
                <a:spcPct val="90000"/>
              </a:lnSpc>
              <a:buFontTx/>
              <a:buNone/>
            </a:pPr>
            <a:r>
              <a:rPr lang="en-US" altLang="en-US" sz="1800" smtClean="0">
                <a:latin typeface="Courier New" pitchFamily="49" charset="0"/>
              </a:rPr>
              <a:t>   </a:t>
            </a:r>
            <a:r>
              <a:rPr lang="en-US" altLang="en-US" sz="1600" smtClean="0">
                <a:latin typeface="Courier New" pitchFamily="49" charset="0"/>
              </a:rPr>
              <a:t>// place pivot in proper position and mark its location</a:t>
            </a:r>
          </a:p>
          <a:p>
            <a:pPr eaLnBrk="1" hangingPunct="1">
              <a:lnSpc>
                <a:spcPct val="90000"/>
              </a:lnSpc>
              <a:buFontTx/>
              <a:buNone/>
            </a:pPr>
            <a:r>
              <a:rPr lang="en-US" altLang="en-US" sz="1800" smtClean="0">
                <a:latin typeface="Courier New" pitchFamily="49" charset="0"/>
              </a:rPr>
              <a:t>   swap(theArray[first], theArray[lastS1]);</a:t>
            </a:r>
          </a:p>
          <a:p>
            <a:pPr eaLnBrk="1" hangingPunct="1">
              <a:lnSpc>
                <a:spcPct val="90000"/>
              </a:lnSpc>
              <a:buFontTx/>
              <a:buNone/>
            </a:pPr>
            <a:r>
              <a:rPr lang="en-US" altLang="en-US" sz="1800" smtClean="0">
                <a:latin typeface="Courier New" pitchFamily="49" charset="0"/>
              </a:rPr>
              <a:t>   pivotIndex = lastS1;</a:t>
            </a:r>
          </a:p>
          <a:p>
            <a:pPr eaLnBrk="1" hangingPunct="1">
              <a:lnSpc>
                <a:spcPct val="90000"/>
              </a:lnSpc>
              <a:buFontTx/>
              <a:buNone/>
            </a:pPr>
            <a:r>
              <a:rPr lang="en-US" altLang="en-US" sz="1800" smtClean="0">
                <a:latin typeface="Courier New" pitchFamily="49" charset="0"/>
              </a:rPr>
              <a:t>} // end partition</a:t>
            </a:r>
          </a:p>
        </p:txBody>
      </p:sp>
    </p:spTree>
    <p:extLst>
      <p:ext uri="{BB962C8B-B14F-4D97-AF65-F5344CB8AC3E}">
        <p14:creationId xmlns:p14="http://schemas.microsoft.com/office/powerpoint/2010/main" val="3660159982"/>
      </p:ext>
    </p:extLst>
  </p:cSld>
  <p:clrMapOvr>
    <a:masterClrMapping/>
  </p:clrMapOvr>
  <p:transition spd="slow">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pPr>
              <a:defRPr/>
            </a:pPr>
            <a:r>
              <a:rPr lang="en-US"/>
              <a:t>CENG 213 Data Structures</a:t>
            </a:r>
          </a:p>
        </p:txBody>
      </p:sp>
      <p:sp>
        <p:nvSpPr>
          <p:cNvPr id="44035" name="Rectangle 2"/>
          <p:cNvSpPr>
            <a:spLocks noGrp="1" noChangeArrowheads="1"/>
          </p:cNvSpPr>
          <p:nvPr>
            <p:ph type="title"/>
          </p:nvPr>
        </p:nvSpPr>
        <p:spPr/>
        <p:txBody>
          <a:bodyPr/>
          <a:lstStyle/>
          <a:p>
            <a:pPr eaLnBrk="1" hangingPunct="1"/>
            <a:r>
              <a:rPr lang="en-US" altLang="en-US" smtClean="0"/>
              <a:t>Partition Function (cont.)</a:t>
            </a:r>
          </a:p>
        </p:txBody>
      </p:sp>
      <p:pic>
        <p:nvPicPr>
          <p:cNvPr id="440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40" y="2590800"/>
            <a:ext cx="10125612"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4"/>
          <p:cNvSpPr txBox="1">
            <a:spLocks noChangeArrowheads="1"/>
          </p:cNvSpPr>
          <p:nvPr/>
        </p:nvSpPr>
        <p:spPr bwMode="auto">
          <a:xfrm>
            <a:off x="937440" y="1828800"/>
            <a:ext cx="44518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
              </a:spcBef>
            </a:pPr>
            <a:r>
              <a:rPr lang="en-US" altLang="en-US" sz="2000" b="1" i="1"/>
              <a:t>Invariant for the partition algorithm</a:t>
            </a:r>
            <a:endParaRPr lang="en-US" altLang="en-US" sz="2400" b="1" i="1">
              <a:latin typeface="Times New Roman" pitchFamily="18" charset="0"/>
            </a:endParaRPr>
          </a:p>
        </p:txBody>
      </p:sp>
    </p:spTree>
    <p:extLst>
      <p:ext uri="{BB962C8B-B14F-4D97-AF65-F5344CB8AC3E}">
        <p14:creationId xmlns:p14="http://schemas.microsoft.com/office/powerpoint/2010/main" val="34867251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smtClean="0"/>
              <a:t>Partition Function (cont.)</a:t>
            </a:r>
          </a:p>
        </p:txBody>
      </p:sp>
      <p:pic>
        <p:nvPicPr>
          <p:cNvPr id="450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40" y="3352800"/>
            <a:ext cx="10688498"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4"/>
          <p:cNvSpPr txBox="1">
            <a:spLocks noChangeArrowheads="1"/>
          </p:cNvSpPr>
          <p:nvPr/>
        </p:nvSpPr>
        <p:spPr bwMode="auto">
          <a:xfrm>
            <a:off x="655996" y="2209801"/>
            <a:ext cx="523527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i="1"/>
              <a:t>Initial state of the array</a:t>
            </a:r>
          </a:p>
        </p:txBody>
      </p:sp>
    </p:spTree>
    <p:extLst>
      <p:ext uri="{BB962C8B-B14F-4D97-AF65-F5344CB8AC3E}">
        <p14:creationId xmlns:p14="http://schemas.microsoft.com/office/powerpoint/2010/main" val="837637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smtClean="0"/>
              <a:t>Partition Function (cont.)</a:t>
            </a:r>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05" y="3200401"/>
            <a:ext cx="10502282"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4"/>
          <p:cNvSpPr txBox="1">
            <a:spLocks noChangeArrowheads="1"/>
          </p:cNvSpPr>
          <p:nvPr/>
        </p:nvSpPr>
        <p:spPr bwMode="auto">
          <a:xfrm>
            <a:off x="749105" y="1549400"/>
            <a:ext cx="80009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i="1"/>
              <a:t>Moving </a:t>
            </a:r>
            <a:r>
              <a:rPr lang="en-US" altLang="en-US" b="1" i="1">
                <a:latin typeface="Courier10 Bd BT" charset="0"/>
              </a:rPr>
              <a:t>theArray[firstUnknown] </a:t>
            </a:r>
            <a:r>
              <a:rPr lang="en-US" altLang="en-US" b="1" i="1"/>
              <a:t>into S</a:t>
            </a:r>
            <a:r>
              <a:rPr lang="en-US" altLang="en-US" b="1" i="1" baseline="-25000"/>
              <a:t>1</a:t>
            </a:r>
            <a:r>
              <a:rPr lang="en-US" altLang="en-US" b="1" i="1"/>
              <a:t> by swapping it with</a:t>
            </a:r>
          </a:p>
          <a:p>
            <a:r>
              <a:rPr lang="en-US" altLang="en-US" b="1" i="1"/>
              <a:t> </a:t>
            </a:r>
            <a:r>
              <a:rPr lang="en-US" altLang="en-US" b="1" i="1">
                <a:latin typeface="Courier10 Bd BT" charset="0"/>
              </a:rPr>
              <a:t>theArray[lastS1+1]</a:t>
            </a:r>
            <a:r>
              <a:rPr lang="en-US" altLang="en-US" b="1" i="1"/>
              <a:t> and by incrementing both </a:t>
            </a:r>
            <a:r>
              <a:rPr lang="en-US" altLang="en-US" b="1" i="1">
                <a:latin typeface="Courier10 Bd BT" charset="0"/>
              </a:rPr>
              <a:t>lastS1</a:t>
            </a:r>
            <a:r>
              <a:rPr lang="en-US" altLang="en-US" b="1" i="1"/>
              <a:t> and </a:t>
            </a:r>
            <a:r>
              <a:rPr lang="en-US" altLang="en-US" b="1" i="1">
                <a:latin typeface="Courier10 Bd BT" charset="0"/>
              </a:rPr>
              <a:t>firstUnknown.</a:t>
            </a:r>
          </a:p>
        </p:txBody>
      </p:sp>
    </p:spTree>
    <p:extLst>
      <p:ext uri="{BB962C8B-B14F-4D97-AF65-F5344CB8AC3E}">
        <p14:creationId xmlns:p14="http://schemas.microsoft.com/office/powerpoint/2010/main" val="2119550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en-US" smtClean="0"/>
              <a:t>Partition Function (cont.)</a:t>
            </a:r>
          </a:p>
        </p:txBody>
      </p:sp>
      <p:pic>
        <p:nvPicPr>
          <p:cNvPr id="471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87" y="2819400"/>
            <a:ext cx="10313947"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4"/>
          <p:cNvSpPr txBox="1">
            <a:spLocks noChangeArrowheads="1"/>
          </p:cNvSpPr>
          <p:nvPr/>
        </p:nvSpPr>
        <p:spPr bwMode="auto">
          <a:xfrm>
            <a:off x="749105" y="1700213"/>
            <a:ext cx="7874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
              </a:spcBef>
            </a:pPr>
            <a:r>
              <a:rPr lang="en-US" altLang="en-US" b="1" i="1"/>
              <a:t>Moving </a:t>
            </a:r>
            <a:r>
              <a:rPr lang="en-US" altLang="en-US" b="1" i="1">
                <a:latin typeface="Courier10 Bd BT" charset="0"/>
              </a:rPr>
              <a:t>theArray[firstUnknown] </a:t>
            </a:r>
            <a:r>
              <a:rPr lang="en-US" altLang="en-US" b="1" i="1"/>
              <a:t>into S</a:t>
            </a:r>
            <a:r>
              <a:rPr lang="en-US" altLang="en-US" b="1" i="1" baseline="-25000"/>
              <a:t>2</a:t>
            </a:r>
            <a:r>
              <a:rPr lang="en-US" altLang="en-US" b="1" i="1"/>
              <a:t> by incrementing </a:t>
            </a:r>
            <a:r>
              <a:rPr lang="en-US" altLang="en-US" b="1" i="1">
                <a:latin typeface="Courier10 Bd BT" charset="0"/>
              </a:rPr>
              <a:t>firstUnknown.</a:t>
            </a:r>
            <a:endParaRPr lang="en-US" altLang="en-US" b="1" i="1">
              <a:latin typeface="Times New Roman" pitchFamily="18" charset="0"/>
            </a:endParaRPr>
          </a:p>
        </p:txBody>
      </p:sp>
    </p:spTree>
    <p:extLst>
      <p:ext uri="{BB962C8B-B14F-4D97-AF65-F5344CB8AC3E}">
        <p14:creationId xmlns:p14="http://schemas.microsoft.com/office/powerpoint/2010/main" val="2306473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t>Binary Search </a:t>
            </a:r>
            <a:r>
              <a:rPr lang="en-US" dirty="0" smtClean="0"/>
              <a:t>Tree (BST)</a:t>
            </a:r>
            <a:endParaRPr lang="en-US" altLang="en-US" dirty="0" smtClean="0"/>
          </a:p>
        </p:txBody>
      </p:sp>
      <p:sp>
        <p:nvSpPr>
          <p:cNvPr id="63491" name="Content Placeholder 2"/>
          <p:cNvSpPr>
            <a:spLocks noGrp="1"/>
          </p:cNvSpPr>
          <p:nvPr>
            <p:ph sz="quarter" idx="10"/>
          </p:nvPr>
        </p:nvSpPr>
        <p:spPr/>
        <p:txBody>
          <a:bodyPr>
            <a:normAutofit fontScale="77500" lnSpcReduction="20000"/>
          </a:bodyPr>
          <a:lstStyle/>
          <a:p>
            <a:pPr marL="0" indent="0">
              <a:lnSpc>
                <a:spcPct val="120000"/>
              </a:lnSpc>
              <a:spcAft>
                <a:spcPct val="0"/>
              </a:spcAft>
              <a:buNone/>
            </a:pPr>
            <a:r>
              <a:rPr lang="en-US" altLang="en-US" sz="2100" dirty="0"/>
              <a:t>Binary Search Tree, is a node-based binary tree data structure which has the following properties:</a:t>
            </a:r>
          </a:p>
          <a:p>
            <a:pPr marL="285750" indent="-285750">
              <a:lnSpc>
                <a:spcPct val="120000"/>
              </a:lnSpc>
              <a:spcAft>
                <a:spcPct val="0"/>
              </a:spcAft>
            </a:pPr>
            <a:r>
              <a:rPr lang="en-US" altLang="en-US" sz="2100" dirty="0"/>
              <a:t>The left subtree of a node contains only nodes with keys less than the node’s key.</a:t>
            </a:r>
          </a:p>
          <a:p>
            <a:pPr marL="285750" indent="-285750">
              <a:lnSpc>
                <a:spcPct val="120000"/>
              </a:lnSpc>
              <a:spcAft>
                <a:spcPct val="0"/>
              </a:spcAft>
            </a:pPr>
            <a:r>
              <a:rPr lang="en-US" altLang="en-US" sz="2100" dirty="0"/>
              <a:t>The right subtree of a node contains only nodes with keys greater than the node’s key.</a:t>
            </a:r>
          </a:p>
          <a:p>
            <a:pPr marL="285750" indent="-285750">
              <a:lnSpc>
                <a:spcPct val="120000"/>
              </a:lnSpc>
              <a:spcAft>
                <a:spcPct val="0"/>
              </a:spcAft>
            </a:pPr>
            <a:r>
              <a:rPr lang="en-US" altLang="en-US" sz="2100" dirty="0"/>
              <a:t>The left and right subtree each must also be a binary search tree.</a:t>
            </a:r>
          </a:p>
          <a:p>
            <a:pPr marL="285750" indent="-285750">
              <a:lnSpc>
                <a:spcPct val="120000"/>
              </a:lnSpc>
              <a:spcAft>
                <a:spcPct val="0"/>
              </a:spcAft>
            </a:pPr>
            <a:r>
              <a:rPr lang="en-US" altLang="en-US" sz="2100" dirty="0"/>
              <a:t>There must be no duplicate nodes.</a:t>
            </a:r>
          </a:p>
          <a:p>
            <a:pPr marL="285750" indent="-285750">
              <a:lnSpc>
                <a:spcPct val="120000"/>
              </a:lnSpc>
              <a:spcAft>
                <a:spcPct val="0"/>
              </a:spcAft>
            </a:pPr>
            <a:endParaRPr lang="en-US" altLang="en-US" sz="2100" dirty="0"/>
          </a:p>
          <a:p>
            <a:pPr marL="285750" indent="-285750">
              <a:lnSpc>
                <a:spcPct val="120000"/>
              </a:lnSpc>
              <a:spcAft>
                <a:spcPct val="0"/>
              </a:spcAft>
            </a:pPr>
            <a:endParaRPr lang="en-US" altLang="en-US" sz="2100" dirty="0"/>
          </a:p>
          <a:p>
            <a:pPr marL="285750" indent="-285750">
              <a:lnSpc>
                <a:spcPct val="120000"/>
              </a:lnSpc>
              <a:spcAft>
                <a:spcPct val="0"/>
              </a:spcAft>
            </a:pPr>
            <a:endParaRPr lang="en-US" altLang="en-US" sz="2100" dirty="0"/>
          </a:p>
          <a:p>
            <a:pPr marL="285750" indent="-285750">
              <a:lnSpc>
                <a:spcPct val="120000"/>
              </a:lnSpc>
              <a:spcAft>
                <a:spcPct val="0"/>
              </a:spcAft>
            </a:pPr>
            <a:endParaRPr lang="en-US" altLang="en-US" sz="2100" dirty="0"/>
          </a:p>
          <a:p>
            <a:pPr marL="285750" indent="-285750">
              <a:lnSpc>
                <a:spcPct val="120000"/>
              </a:lnSpc>
              <a:spcAft>
                <a:spcPct val="0"/>
              </a:spcAft>
            </a:pPr>
            <a:endParaRPr lang="en-US" altLang="en-US" sz="2100" dirty="0"/>
          </a:p>
          <a:p>
            <a:pPr marL="285750" indent="-285750">
              <a:lnSpc>
                <a:spcPct val="120000"/>
              </a:lnSpc>
              <a:spcAft>
                <a:spcPct val="0"/>
              </a:spcAft>
            </a:pPr>
            <a:endParaRPr lang="en-US" altLang="en-US" sz="2100" dirty="0"/>
          </a:p>
          <a:p>
            <a:pPr marL="285750" indent="-285750">
              <a:lnSpc>
                <a:spcPct val="120000"/>
              </a:lnSpc>
              <a:spcAft>
                <a:spcPct val="0"/>
              </a:spcAft>
            </a:pPr>
            <a:endParaRPr lang="en-US" altLang="en-US" sz="2100" dirty="0"/>
          </a:p>
          <a:p>
            <a:pPr marL="285750" indent="-285750">
              <a:lnSpc>
                <a:spcPct val="120000"/>
              </a:lnSpc>
              <a:spcAft>
                <a:spcPct val="0"/>
              </a:spcAft>
            </a:pPr>
            <a:endParaRPr lang="en-US" altLang="en-US" sz="2100" dirty="0"/>
          </a:p>
          <a:p>
            <a:pPr marL="0" indent="0">
              <a:lnSpc>
                <a:spcPct val="120000"/>
              </a:lnSpc>
              <a:spcAft>
                <a:spcPct val="0"/>
              </a:spcAft>
              <a:buNone/>
            </a:pPr>
            <a:endParaRPr lang="en-US" sz="2100" dirty="0"/>
          </a:p>
          <a:p>
            <a:pPr marL="0" indent="0">
              <a:lnSpc>
                <a:spcPct val="120000"/>
              </a:lnSpc>
              <a:spcAft>
                <a:spcPct val="0"/>
              </a:spcAft>
              <a:buNone/>
            </a:pPr>
            <a:r>
              <a:rPr lang="en-US" sz="2100" dirty="0"/>
              <a:t>The above properties of Binary Search Tree provide an ordering among keys so that the operations like search, minimum and maximum can be done fast. If there is no ordering, then we may have to compare every key to search a given key.</a:t>
            </a:r>
            <a:r>
              <a:rPr lang="en-US" altLang="en-US" sz="1800" dirty="0"/>
              <a:t/>
            </a:r>
            <a:br>
              <a:rPr lang="en-US" altLang="en-US" sz="1800" dirty="0"/>
            </a:br>
            <a:r>
              <a:rPr lang="en-US" altLang="en-US" sz="1800" dirty="0"/>
              <a:t/>
            </a:r>
            <a:br>
              <a:rPr lang="en-US" altLang="en-US" sz="1800" dirty="0"/>
            </a:br>
            <a:r>
              <a:rPr lang="en-US" altLang="en-US" sz="1800" dirty="0"/>
              <a:t/>
            </a:r>
            <a:br>
              <a:rPr lang="en-US" altLang="en-US" sz="1800" dirty="0"/>
            </a:br>
            <a:endParaRPr lang="en-US" alt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228" y="2411730"/>
            <a:ext cx="1962150" cy="213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6576912"/>
      </p:ext>
    </p:extLst>
  </p:cSld>
  <p:clrMapOvr>
    <a:overrideClrMapping bg1="lt1" tx1="dk1" bg2="lt2" tx2="dk2" accent1="accent1" accent2="accent2" accent3="accent3" accent4="accent4" accent5="accent5" accent6="accent6" hlink="hlink" folHlink="folHlink"/>
  </p:clrMapOvr>
  <p:transition spd="slow">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en-US" smtClean="0"/>
              <a:t>Partition Function (cont.)</a:t>
            </a:r>
          </a:p>
        </p:txBody>
      </p:sp>
      <p:pic>
        <p:nvPicPr>
          <p:cNvPr id="48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421" y="914400"/>
            <a:ext cx="653456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4"/>
          <p:cNvSpPr txBox="1">
            <a:spLocks noChangeArrowheads="1"/>
          </p:cNvSpPr>
          <p:nvPr/>
        </p:nvSpPr>
        <p:spPr bwMode="auto">
          <a:xfrm>
            <a:off x="730060" y="1636714"/>
            <a:ext cx="24801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i="1"/>
              <a:t>Developing the first</a:t>
            </a:r>
          </a:p>
          <a:p>
            <a:r>
              <a:rPr lang="en-US" altLang="en-US" b="1" i="1"/>
              <a:t> partition of an array </a:t>
            </a:r>
          </a:p>
          <a:p>
            <a:r>
              <a:rPr lang="en-US" altLang="en-US" b="1" i="1"/>
              <a:t>when the pivot is the</a:t>
            </a:r>
          </a:p>
          <a:p>
            <a:r>
              <a:rPr lang="en-US" altLang="en-US" b="1" i="1"/>
              <a:t> first item</a:t>
            </a:r>
          </a:p>
        </p:txBody>
      </p:sp>
    </p:spTree>
    <p:extLst>
      <p:ext uri="{BB962C8B-B14F-4D97-AF65-F5344CB8AC3E}">
        <p14:creationId xmlns:p14="http://schemas.microsoft.com/office/powerpoint/2010/main" val="14095426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en-US" smtClean="0"/>
              <a:t>Quicksort Function</a:t>
            </a:r>
          </a:p>
        </p:txBody>
      </p:sp>
      <p:sp>
        <p:nvSpPr>
          <p:cNvPr id="49156" name="Rectangle 3"/>
          <p:cNvSpPr>
            <a:spLocks noGrp="1" noChangeArrowheads="1"/>
          </p:cNvSpPr>
          <p:nvPr>
            <p:ph type="body" idx="4294967295"/>
          </p:nvPr>
        </p:nvSpPr>
        <p:spPr>
          <a:xfrm>
            <a:off x="469777" y="1219200"/>
            <a:ext cx="11437605" cy="5105400"/>
          </a:xfrm>
          <a:prstGeom prst="rect">
            <a:avLst/>
          </a:prstGeom>
        </p:spPr>
        <p:txBody>
          <a:bodyPr/>
          <a:lstStyle/>
          <a:p>
            <a:pPr eaLnBrk="1" hangingPunct="1">
              <a:lnSpc>
                <a:spcPct val="90000"/>
              </a:lnSpc>
              <a:buFontTx/>
              <a:buNone/>
            </a:pPr>
            <a:r>
              <a:rPr lang="en-US" altLang="en-US" sz="1800" dirty="0" smtClean="0">
                <a:latin typeface="Courier New" pitchFamily="49" charset="0"/>
              </a:rPr>
              <a:t>void quicksort(</a:t>
            </a:r>
            <a:r>
              <a:rPr lang="en-US" altLang="en-US" sz="1800" dirty="0" err="1" smtClean="0">
                <a:latin typeface="Courier New" pitchFamily="49" charset="0"/>
              </a:rPr>
              <a:t>DataType</a:t>
            </a:r>
            <a:r>
              <a:rPr lang="en-US" altLang="en-US" sz="1800" dirty="0" smtClean="0">
                <a:latin typeface="Courier New" pitchFamily="49" charset="0"/>
              </a:rPr>
              <a:t> </a:t>
            </a:r>
            <a:r>
              <a:rPr lang="en-US" altLang="en-US" sz="1800" dirty="0" err="1" smtClean="0">
                <a:latin typeface="Courier New" pitchFamily="49" charset="0"/>
              </a:rPr>
              <a:t>theArray</a:t>
            </a:r>
            <a:r>
              <a:rPr lang="en-US" altLang="en-US" sz="1800" dirty="0" smtClean="0">
                <a:latin typeface="Courier New" pitchFamily="49" charset="0"/>
              </a:rPr>
              <a:t>[], </a:t>
            </a:r>
            <a:r>
              <a:rPr lang="en-US" altLang="en-US" sz="1800" dirty="0" err="1" smtClean="0">
                <a:latin typeface="Courier New" pitchFamily="49" charset="0"/>
              </a:rPr>
              <a:t>int</a:t>
            </a:r>
            <a:r>
              <a:rPr lang="en-US" altLang="en-US" sz="1800" dirty="0" smtClean="0">
                <a:latin typeface="Courier New" pitchFamily="49" charset="0"/>
              </a:rPr>
              <a:t> first, </a:t>
            </a:r>
            <a:r>
              <a:rPr lang="en-US" altLang="en-US" sz="1800" dirty="0" err="1" smtClean="0">
                <a:latin typeface="Courier New" pitchFamily="49" charset="0"/>
              </a:rPr>
              <a:t>int</a:t>
            </a:r>
            <a:r>
              <a:rPr lang="en-US" altLang="en-US" sz="1800" dirty="0" smtClean="0">
                <a:latin typeface="Courier New" pitchFamily="49" charset="0"/>
              </a:rPr>
              <a:t> last) {</a:t>
            </a:r>
          </a:p>
          <a:p>
            <a:pPr eaLnBrk="1" hangingPunct="1">
              <a:lnSpc>
                <a:spcPct val="90000"/>
              </a:lnSpc>
              <a:buFontTx/>
              <a:buNone/>
            </a:pPr>
            <a:r>
              <a:rPr lang="en-US" altLang="en-US" sz="1800" dirty="0" smtClean="0">
                <a:latin typeface="Courier New" pitchFamily="49" charset="0"/>
              </a:rPr>
              <a:t>// Sorts the items in an array into ascending order.</a:t>
            </a:r>
          </a:p>
          <a:p>
            <a:pPr eaLnBrk="1" hangingPunct="1">
              <a:lnSpc>
                <a:spcPct val="90000"/>
              </a:lnSpc>
              <a:buFontTx/>
              <a:buNone/>
            </a:pPr>
            <a:r>
              <a:rPr lang="en-US" altLang="en-US" sz="1800" dirty="0" smtClean="0">
                <a:latin typeface="Courier New" pitchFamily="49" charset="0"/>
              </a:rPr>
              <a:t>// Precondition: </a:t>
            </a:r>
            <a:r>
              <a:rPr lang="en-US" altLang="en-US" sz="1800" dirty="0" err="1" smtClean="0">
                <a:latin typeface="Courier New" pitchFamily="49" charset="0"/>
              </a:rPr>
              <a:t>theArray</a:t>
            </a:r>
            <a:r>
              <a:rPr lang="en-US" altLang="en-US" sz="1800" dirty="0" smtClean="0">
                <a:latin typeface="Courier New" pitchFamily="49" charset="0"/>
              </a:rPr>
              <a:t>[</a:t>
            </a:r>
            <a:r>
              <a:rPr lang="en-US" altLang="en-US" sz="1800" dirty="0" err="1" smtClean="0">
                <a:latin typeface="Courier New" pitchFamily="49" charset="0"/>
              </a:rPr>
              <a:t>first..last</a:t>
            </a:r>
            <a:r>
              <a:rPr lang="en-US" altLang="en-US" sz="1800" dirty="0" smtClean="0">
                <a:latin typeface="Courier New" pitchFamily="49" charset="0"/>
              </a:rPr>
              <a:t>] is an array.</a:t>
            </a:r>
          </a:p>
          <a:p>
            <a:pPr eaLnBrk="1" hangingPunct="1">
              <a:lnSpc>
                <a:spcPct val="90000"/>
              </a:lnSpc>
              <a:buFontTx/>
              <a:buNone/>
            </a:pPr>
            <a:r>
              <a:rPr lang="en-US" altLang="en-US" sz="1800" dirty="0" smtClean="0">
                <a:latin typeface="Courier New" pitchFamily="49" charset="0"/>
              </a:rPr>
              <a:t>// </a:t>
            </a:r>
            <a:r>
              <a:rPr lang="en-US" altLang="en-US" sz="1800" dirty="0" err="1" smtClean="0">
                <a:latin typeface="Courier New" pitchFamily="49" charset="0"/>
              </a:rPr>
              <a:t>Postcondition</a:t>
            </a:r>
            <a:r>
              <a:rPr lang="en-US" altLang="en-US" sz="1800" dirty="0" smtClean="0">
                <a:latin typeface="Courier New" pitchFamily="49" charset="0"/>
              </a:rPr>
              <a:t>: </a:t>
            </a:r>
            <a:r>
              <a:rPr lang="en-US" altLang="en-US" sz="1800" dirty="0" err="1" smtClean="0">
                <a:latin typeface="Courier New" pitchFamily="49" charset="0"/>
              </a:rPr>
              <a:t>theArray</a:t>
            </a:r>
            <a:r>
              <a:rPr lang="en-US" altLang="en-US" sz="1800" dirty="0" smtClean="0">
                <a:latin typeface="Courier New" pitchFamily="49" charset="0"/>
              </a:rPr>
              <a:t>[</a:t>
            </a:r>
            <a:r>
              <a:rPr lang="en-US" altLang="en-US" sz="1800" dirty="0" err="1" smtClean="0">
                <a:latin typeface="Courier New" pitchFamily="49" charset="0"/>
              </a:rPr>
              <a:t>first..last</a:t>
            </a:r>
            <a:r>
              <a:rPr lang="en-US" altLang="en-US" sz="1800" dirty="0" smtClean="0">
                <a:latin typeface="Courier New" pitchFamily="49" charset="0"/>
              </a:rPr>
              <a:t>] is sorted.</a:t>
            </a:r>
          </a:p>
          <a:p>
            <a:pPr eaLnBrk="1" hangingPunct="1">
              <a:lnSpc>
                <a:spcPct val="90000"/>
              </a:lnSpc>
              <a:buFontTx/>
              <a:buNone/>
            </a:pPr>
            <a:r>
              <a:rPr lang="en-US" altLang="en-US" sz="1800" dirty="0" smtClean="0">
                <a:latin typeface="Courier New" pitchFamily="49" charset="0"/>
              </a:rPr>
              <a:t>// Calls: partition.</a:t>
            </a:r>
          </a:p>
          <a:p>
            <a:pPr eaLnBrk="1" hangingPunct="1">
              <a:lnSpc>
                <a:spcPct val="90000"/>
              </a:lnSpc>
              <a:buFontTx/>
              <a:buNone/>
            </a:pPr>
            <a:r>
              <a:rPr lang="en-US" altLang="en-US" sz="1800" dirty="0" smtClean="0">
                <a:latin typeface="Courier New" pitchFamily="49" charset="0"/>
              </a:rPr>
              <a:t>   </a:t>
            </a:r>
            <a:r>
              <a:rPr lang="en-US" altLang="en-US" sz="1800" dirty="0" err="1" smtClean="0">
                <a:latin typeface="Courier New" pitchFamily="49" charset="0"/>
              </a:rPr>
              <a:t>int</a:t>
            </a:r>
            <a:r>
              <a:rPr lang="en-US" altLang="en-US" sz="1800" dirty="0" smtClean="0">
                <a:latin typeface="Courier New" pitchFamily="49" charset="0"/>
              </a:rPr>
              <a:t> </a:t>
            </a:r>
            <a:r>
              <a:rPr lang="en-US" altLang="en-US" sz="1800" dirty="0" err="1" smtClean="0">
                <a:latin typeface="Courier New" pitchFamily="49" charset="0"/>
              </a:rPr>
              <a:t>pivotIndex</a:t>
            </a:r>
            <a:r>
              <a:rPr lang="en-US" altLang="en-US" sz="1800" dirty="0" smtClean="0">
                <a:latin typeface="Courier New" pitchFamily="49" charset="0"/>
              </a:rPr>
              <a:t>;</a:t>
            </a:r>
          </a:p>
          <a:p>
            <a:pPr eaLnBrk="1" hangingPunct="1">
              <a:lnSpc>
                <a:spcPct val="90000"/>
              </a:lnSpc>
              <a:buFontTx/>
              <a:buNone/>
            </a:pPr>
            <a:r>
              <a:rPr lang="en-US" altLang="en-US" sz="1800" dirty="0" smtClean="0">
                <a:latin typeface="Courier New" pitchFamily="49" charset="0"/>
              </a:rPr>
              <a:t>   if (first &lt; last) {</a:t>
            </a:r>
          </a:p>
          <a:p>
            <a:pPr eaLnBrk="1" hangingPunct="1">
              <a:lnSpc>
                <a:spcPct val="90000"/>
              </a:lnSpc>
              <a:buFontTx/>
              <a:buNone/>
            </a:pPr>
            <a:r>
              <a:rPr lang="en-US" altLang="en-US" sz="1800" dirty="0" smtClean="0">
                <a:latin typeface="Courier New" pitchFamily="49" charset="0"/>
              </a:rPr>
              <a:t>      // create the partition: S1, pivot, S2</a:t>
            </a:r>
          </a:p>
          <a:p>
            <a:pPr eaLnBrk="1" hangingPunct="1">
              <a:lnSpc>
                <a:spcPct val="90000"/>
              </a:lnSpc>
              <a:buFontTx/>
              <a:buNone/>
            </a:pPr>
            <a:r>
              <a:rPr lang="en-US" altLang="en-US" sz="1800" dirty="0" smtClean="0">
                <a:latin typeface="Courier New" pitchFamily="49" charset="0"/>
              </a:rPr>
              <a:t>      partition(</a:t>
            </a:r>
            <a:r>
              <a:rPr lang="en-US" altLang="en-US" sz="1800" dirty="0" err="1" smtClean="0">
                <a:latin typeface="Courier New" pitchFamily="49" charset="0"/>
              </a:rPr>
              <a:t>theArray</a:t>
            </a:r>
            <a:r>
              <a:rPr lang="en-US" altLang="en-US" sz="1800" dirty="0" smtClean="0">
                <a:latin typeface="Courier New" pitchFamily="49" charset="0"/>
              </a:rPr>
              <a:t>, first, last, </a:t>
            </a:r>
            <a:r>
              <a:rPr lang="en-US" altLang="en-US" sz="1800" dirty="0" err="1" smtClean="0">
                <a:latin typeface="Courier New" pitchFamily="49" charset="0"/>
              </a:rPr>
              <a:t>pivotIndex</a:t>
            </a:r>
            <a:r>
              <a:rPr lang="en-US" altLang="en-US" sz="1800" dirty="0" smtClean="0">
                <a:latin typeface="Courier New" pitchFamily="49" charset="0"/>
              </a:rPr>
              <a:t>);</a:t>
            </a:r>
          </a:p>
          <a:p>
            <a:pPr eaLnBrk="1" hangingPunct="1">
              <a:lnSpc>
                <a:spcPct val="90000"/>
              </a:lnSpc>
              <a:buFontTx/>
              <a:buNone/>
            </a:pPr>
            <a:r>
              <a:rPr lang="en-US" altLang="en-US" sz="1800" dirty="0" smtClean="0">
                <a:latin typeface="Courier New" pitchFamily="49" charset="0"/>
              </a:rPr>
              <a:t>      // sort regions S1 and S2</a:t>
            </a:r>
          </a:p>
          <a:p>
            <a:pPr eaLnBrk="1" hangingPunct="1">
              <a:lnSpc>
                <a:spcPct val="90000"/>
              </a:lnSpc>
              <a:buFontTx/>
              <a:buNone/>
            </a:pPr>
            <a:r>
              <a:rPr lang="en-US" altLang="en-US" sz="1800" dirty="0" smtClean="0">
                <a:latin typeface="Courier New" pitchFamily="49" charset="0"/>
              </a:rPr>
              <a:t>      quicksort(</a:t>
            </a:r>
            <a:r>
              <a:rPr lang="en-US" altLang="en-US" sz="1800" dirty="0" err="1" smtClean="0">
                <a:latin typeface="Courier New" pitchFamily="49" charset="0"/>
              </a:rPr>
              <a:t>theArray</a:t>
            </a:r>
            <a:r>
              <a:rPr lang="en-US" altLang="en-US" sz="1800" dirty="0" smtClean="0">
                <a:latin typeface="Courier New" pitchFamily="49" charset="0"/>
              </a:rPr>
              <a:t>, first, pivotIndex-1);</a:t>
            </a:r>
          </a:p>
          <a:p>
            <a:pPr eaLnBrk="1" hangingPunct="1">
              <a:lnSpc>
                <a:spcPct val="90000"/>
              </a:lnSpc>
              <a:buFontTx/>
              <a:buNone/>
            </a:pPr>
            <a:r>
              <a:rPr lang="en-US" altLang="en-US" sz="1800" dirty="0" smtClean="0">
                <a:latin typeface="Courier New" pitchFamily="49" charset="0"/>
              </a:rPr>
              <a:t>      quicksort(</a:t>
            </a:r>
            <a:r>
              <a:rPr lang="en-US" altLang="en-US" sz="1800" dirty="0" err="1" smtClean="0">
                <a:latin typeface="Courier New" pitchFamily="49" charset="0"/>
              </a:rPr>
              <a:t>theArray</a:t>
            </a:r>
            <a:r>
              <a:rPr lang="en-US" altLang="en-US" sz="1800" dirty="0" smtClean="0">
                <a:latin typeface="Courier New" pitchFamily="49" charset="0"/>
              </a:rPr>
              <a:t>, pivotIndex+1, last);</a:t>
            </a:r>
          </a:p>
          <a:p>
            <a:pPr eaLnBrk="1" hangingPunct="1">
              <a:lnSpc>
                <a:spcPct val="90000"/>
              </a:lnSpc>
              <a:buFontTx/>
              <a:buNone/>
            </a:pPr>
            <a:r>
              <a:rPr lang="en-US" altLang="en-US" sz="1800" dirty="0" smtClean="0">
                <a:latin typeface="Courier New" pitchFamily="49" charset="0"/>
              </a:rPr>
              <a:t>   }</a:t>
            </a:r>
          </a:p>
          <a:p>
            <a:pPr eaLnBrk="1" hangingPunct="1">
              <a:lnSpc>
                <a:spcPct val="90000"/>
              </a:lnSpc>
              <a:buFontTx/>
              <a:buNone/>
            </a:pPr>
            <a:r>
              <a:rPr lang="en-US" altLang="en-US" sz="1800" dirty="0" smtClean="0">
                <a:latin typeface="Courier New" pitchFamily="49" charset="0"/>
              </a:rPr>
              <a:t>}</a:t>
            </a:r>
          </a:p>
        </p:txBody>
      </p:sp>
    </p:spTree>
    <p:extLst>
      <p:ext uri="{BB962C8B-B14F-4D97-AF65-F5344CB8AC3E}">
        <p14:creationId xmlns:p14="http://schemas.microsoft.com/office/powerpoint/2010/main" val="3992403516"/>
      </p:ext>
    </p:extLst>
  </p:cSld>
  <p:clrMapOvr>
    <a:masterClrMapping/>
  </p:clrMapOvr>
  <p:transition spd="slow">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n-US" smtClean="0"/>
              <a:t>Quicksort – Analysis </a:t>
            </a:r>
          </a:p>
        </p:txBody>
      </p:sp>
      <p:sp>
        <p:nvSpPr>
          <p:cNvPr id="50180" name="Rectangle 3"/>
          <p:cNvSpPr>
            <a:spLocks noGrp="1" noChangeArrowheads="1"/>
          </p:cNvSpPr>
          <p:nvPr>
            <p:ph type="body" idx="4294967295"/>
          </p:nvPr>
        </p:nvSpPr>
        <p:spPr>
          <a:xfrm>
            <a:off x="406294" y="1295400"/>
            <a:ext cx="11477810" cy="4800600"/>
          </a:xfrm>
          <a:prstGeom prst="rect">
            <a:avLst/>
          </a:prstGeom>
        </p:spPr>
        <p:txBody>
          <a:bodyPr/>
          <a:lstStyle/>
          <a:p>
            <a:pPr eaLnBrk="1" hangingPunct="1">
              <a:buFontTx/>
              <a:buNone/>
            </a:pPr>
            <a:r>
              <a:rPr lang="en-US" altLang="en-US" b="1" i="1" dirty="0" smtClean="0"/>
              <a:t>Worst Case: </a:t>
            </a:r>
            <a:r>
              <a:rPr lang="en-US" altLang="en-US" dirty="0" smtClean="0"/>
              <a:t> (assume that we are selecting the first element as pivot)</a:t>
            </a:r>
            <a:endParaRPr lang="en-US" altLang="en-US" b="1" i="1" dirty="0" smtClean="0"/>
          </a:p>
          <a:p>
            <a:pPr lvl="1" eaLnBrk="1" hangingPunct="1"/>
            <a:r>
              <a:rPr lang="en-US" altLang="en-US" sz="1800" dirty="0" smtClean="0"/>
              <a:t>The pivot divides the list of size n into two </a:t>
            </a:r>
            <a:r>
              <a:rPr lang="en-US" altLang="en-US" sz="1800" dirty="0" err="1" smtClean="0"/>
              <a:t>sublists</a:t>
            </a:r>
            <a:r>
              <a:rPr lang="en-US" altLang="en-US" sz="1800" dirty="0" smtClean="0"/>
              <a:t> of sizes 0 and n-1.</a:t>
            </a:r>
          </a:p>
          <a:p>
            <a:pPr lvl="1" eaLnBrk="1" hangingPunct="1"/>
            <a:r>
              <a:rPr lang="en-US" altLang="en-US" sz="1800" dirty="0" smtClean="0"/>
              <a:t>The number of key comparisons </a:t>
            </a:r>
          </a:p>
          <a:p>
            <a:pPr lvl="1" eaLnBrk="1" hangingPunct="1">
              <a:buFontTx/>
              <a:buNone/>
            </a:pPr>
            <a:r>
              <a:rPr lang="en-US" altLang="en-US" sz="1800" dirty="0" smtClean="0"/>
              <a:t>		= n-1 + n-2 + ... + 1 </a:t>
            </a:r>
          </a:p>
          <a:p>
            <a:pPr lvl="1" eaLnBrk="1" hangingPunct="1">
              <a:buFontTx/>
              <a:buNone/>
            </a:pPr>
            <a:r>
              <a:rPr lang="en-US" altLang="en-US" sz="1800" dirty="0" smtClean="0"/>
              <a:t>		= </a:t>
            </a:r>
            <a:r>
              <a:rPr lang="en-US" altLang="en-US" sz="1800" b="1" dirty="0" smtClean="0"/>
              <a:t>n</a:t>
            </a:r>
            <a:r>
              <a:rPr lang="en-US" altLang="en-US" sz="1800" b="1" baseline="30000" dirty="0" smtClean="0"/>
              <a:t>2</a:t>
            </a:r>
            <a:r>
              <a:rPr lang="en-US" altLang="en-US" sz="1800" b="1" dirty="0" smtClean="0"/>
              <a:t>/2 – n/2		</a:t>
            </a:r>
            <a:r>
              <a:rPr lang="en-US" altLang="en-US" sz="1800" b="1" dirty="0" smtClean="0">
                <a:sym typeface="Wingdings" pitchFamily="2" charset="2"/>
              </a:rPr>
              <a:t>  O(n</a:t>
            </a:r>
            <a:r>
              <a:rPr lang="en-US" altLang="en-US" sz="1800" b="1" baseline="30000" dirty="0" smtClean="0">
                <a:sym typeface="Wingdings" pitchFamily="2" charset="2"/>
              </a:rPr>
              <a:t>2</a:t>
            </a:r>
            <a:r>
              <a:rPr lang="en-US" altLang="en-US" sz="1800" b="1" dirty="0" smtClean="0">
                <a:sym typeface="Wingdings" pitchFamily="2" charset="2"/>
              </a:rPr>
              <a:t>)</a:t>
            </a:r>
          </a:p>
          <a:p>
            <a:pPr lvl="1" eaLnBrk="1" hangingPunct="1"/>
            <a:r>
              <a:rPr lang="en-US" altLang="en-US" sz="1800" dirty="0" smtClean="0"/>
              <a:t>The number of swaps =</a:t>
            </a:r>
          </a:p>
          <a:p>
            <a:pPr lvl="1" eaLnBrk="1" hangingPunct="1">
              <a:buFontTx/>
              <a:buNone/>
            </a:pPr>
            <a:r>
              <a:rPr lang="en-US" altLang="en-US" sz="1800" dirty="0" smtClean="0"/>
              <a:t>		=  n-1      +     n-1 + n-2 + ... + 1 </a:t>
            </a:r>
          </a:p>
          <a:p>
            <a:pPr lvl="1" eaLnBrk="1" hangingPunct="1">
              <a:buFontTx/>
              <a:buNone/>
            </a:pPr>
            <a:endParaRPr lang="en-US" altLang="en-US" sz="1800" dirty="0" smtClean="0"/>
          </a:p>
          <a:p>
            <a:pPr lvl="1" eaLnBrk="1" hangingPunct="1">
              <a:buFontTx/>
              <a:buNone/>
            </a:pPr>
            <a:r>
              <a:rPr lang="en-US" altLang="en-US" sz="1800" dirty="0" smtClean="0"/>
              <a:t>	swaps outside of the for loop 	 swaps inside of the for loop 	</a:t>
            </a:r>
          </a:p>
          <a:p>
            <a:pPr lvl="1" eaLnBrk="1" hangingPunct="1">
              <a:buFontTx/>
              <a:buNone/>
            </a:pPr>
            <a:endParaRPr lang="en-US" altLang="en-US" sz="1800" dirty="0" smtClean="0"/>
          </a:p>
          <a:p>
            <a:pPr lvl="1" eaLnBrk="1" hangingPunct="1">
              <a:buFontTx/>
              <a:buNone/>
            </a:pPr>
            <a:r>
              <a:rPr lang="en-US" altLang="en-US" sz="1800" dirty="0" smtClean="0"/>
              <a:t>		= </a:t>
            </a:r>
            <a:r>
              <a:rPr lang="en-US" altLang="en-US" sz="1800" b="1" dirty="0" smtClean="0"/>
              <a:t>n</a:t>
            </a:r>
            <a:r>
              <a:rPr lang="en-US" altLang="en-US" sz="1800" b="1" baseline="30000" dirty="0" smtClean="0"/>
              <a:t>2</a:t>
            </a:r>
            <a:r>
              <a:rPr lang="en-US" altLang="en-US" sz="1800" b="1" dirty="0" smtClean="0"/>
              <a:t>/2 + n/2 - 1		</a:t>
            </a:r>
            <a:r>
              <a:rPr lang="en-US" altLang="en-US" sz="1800" b="1" dirty="0" smtClean="0">
                <a:sym typeface="Wingdings" pitchFamily="2" charset="2"/>
              </a:rPr>
              <a:t>  O(n</a:t>
            </a:r>
            <a:r>
              <a:rPr lang="en-US" altLang="en-US" sz="1800" b="1" baseline="30000" dirty="0" smtClean="0">
                <a:sym typeface="Wingdings" pitchFamily="2" charset="2"/>
              </a:rPr>
              <a:t>2</a:t>
            </a:r>
            <a:r>
              <a:rPr lang="en-US" altLang="en-US" sz="1800" b="1" dirty="0" smtClean="0">
                <a:sym typeface="Wingdings" pitchFamily="2" charset="2"/>
              </a:rPr>
              <a:t>)</a:t>
            </a:r>
          </a:p>
          <a:p>
            <a:pPr eaLnBrk="1" hangingPunct="1"/>
            <a:endParaRPr lang="en-US" altLang="en-US" b="1" dirty="0" smtClean="0">
              <a:sym typeface="Wingdings" pitchFamily="2" charset="2"/>
            </a:endParaRPr>
          </a:p>
          <a:p>
            <a:pPr eaLnBrk="1" hangingPunct="1"/>
            <a:r>
              <a:rPr lang="en-US" altLang="en-US" dirty="0" smtClean="0">
                <a:sym typeface="Wingdings" pitchFamily="2" charset="2"/>
              </a:rPr>
              <a:t>So, Quicksort is </a:t>
            </a:r>
            <a:r>
              <a:rPr lang="en-US" altLang="en-US" b="1" dirty="0" smtClean="0">
                <a:sym typeface="Wingdings" pitchFamily="2" charset="2"/>
              </a:rPr>
              <a:t>O(n</a:t>
            </a:r>
            <a:r>
              <a:rPr lang="en-US" altLang="en-US" b="1" baseline="30000" dirty="0" smtClean="0">
                <a:sym typeface="Wingdings" pitchFamily="2" charset="2"/>
              </a:rPr>
              <a:t>2</a:t>
            </a:r>
            <a:r>
              <a:rPr lang="en-US" altLang="en-US" b="1" dirty="0" smtClean="0">
                <a:sym typeface="Wingdings" pitchFamily="2" charset="2"/>
              </a:rPr>
              <a:t>)</a:t>
            </a:r>
            <a:r>
              <a:rPr lang="en-US" altLang="en-US" dirty="0" smtClean="0">
                <a:sym typeface="Wingdings" pitchFamily="2" charset="2"/>
              </a:rPr>
              <a:t> in worst case</a:t>
            </a:r>
          </a:p>
          <a:p>
            <a:pPr lvl="1" eaLnBrk="1" hangingPunct="1">
              <a:lnSpc>
                <a:spcPct val="90000"/>
              </a:lnSpc>
              <a:buFontTx/>
              <a:buNone/>
            </a:pPr>
            <a:r>
              <a:rPr lang="en-US" altLang="en-US" sz="1800" dirty="0" smtClean="0"/>
              <a:t>	</a:t>
            </a:r>
          </a:p>
          <a:p>
            <a:pPr lvl="1" eaLnBrk="1" hangingPunct="1">
              <a:lnSpc>
                <a:spcPct val="90000"/>
              </a:lnSpc>
              <a:buFontTx/>
              <a:buNone/>
            </a:pPr>
            <a:endParaRPr lang="en-US" altLang="en-US" sz="1800" dirty="0" smtClean="0"/>
          </a:p>
          <a:p>
            <a:pPr lvl="1" eaLnBrk="1" hangingPunct="1">
              <a:lnSpc>
                <a:spcPct val="90000"/>
              </a:lnSpc>
            </a:pPr>
            <a:endParaRPr lang="en-US" altLang="en-US" sz="1800" b="1" dirty="0" smtClean="0"/>
          </a:p>
        </p:txBody>
      </p:sp>
      <p:sp>
        <p:nvSpPr>
          <p:cNvPr id="50181" name="Line 4"/>
          <p:cNvSpPr>
            <a:spLocks noChangeShapeType="1"/>
          </p:cNvSpPr>
          <p:nvPr/>
        </p:nvSpPr>
        <p:spPr bwMode="auto">
          <a:xfrm flipH="1" flipV="1">
            <a:off x="2249432" y="3657600"/>
            <a:ext cx="281443"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2" name="Line 5"/>
          <p:cNvSpPr>
            <a:spLocks noChangeShapeType="1"/>
          </p:cNvSpPr>
          <p:nvPr/>
        </p:nvSpPr>
        <p:spPr bwMode="auto">
          <a:xfrm flipH="1" flipV="1">
            <a:off x="4782422" y="3657600"/>
            <a:ext cx="2061096"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06118694"/>
      </p:ext>
    </p:extLst>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en-US" smtClean="0"/>
              <a:t>Quicksort – Analysis</a:t>
            </a:r>
          </a:p>
        </p:txBody>
      </p:sp>
      <p:sp>
        <p:nvSpPr>
          <p:cNvPr id="51204" name="Rectangle 3"/>
          <p:cNvSpPr>
            <a:spLocks noGrp="1" noChangeArrowheads="1"/>
          </p:cNvSpPr>
          <p:nvPr>
            <p:ph type="body" idx="4294967295"/>
          </p:nvPr>
        </p:nvSpPr>
        <p:spPr>
          <a:xfrm>
            <a:off x="406294" y="1295400"/>
            <a:ext cx="11477810" cy="4800600"/>
          </a:xfrm>
          <a:prstGeom prst="rect">
            <a:avLst/>
          </a:prstGeom>
        </p:spPr>
        <p:txBody>
          <a:bodyPr/>
          <a:lstStyle/>
          <a:p>
            <a:pPr eaLnBrk="1" hangingPunct="1"/>
            <a:r>
              <a:rPr lang="en-US" altLang="en-US" smtClean="0"/>
              <a:t>Quicksort is </a:t>
            </a:r>
            <a:r>
              <a:rPr lang="en-US" altLang="en-US" b="1" smtClean="0"/>
              <a:t>O(n*log</a:t>
            </a:r>
            <a:r>
              <a:rPr lang="en-US" altLang="en-US" b="1" baseline="-25000" smtClean="0"/>
              <a:t>2</a:t>
            </a:r>
            <a:r>
              <a:rPr lang="en-US" altLang="en-US" b="1" smtClean="0"/>
              <a:t>n)</a:t>
            </a:r>
            <a:r>
              <a:rPr lang="en-US" altLang="en-US" smtClean="0"/>
              <a:t> in the best case and average case.</a:t>
            </a:r>
          </a:p>
          <a:p>
            <a:pPr eaLnBrk="1" hangingPunct="1"/>
            <a:r>
              <a:rPr lang="en-US" altLang="en-US" smtClean="0"/>
              <a:t>Quicksort is slow when the array is sorted and we choose the first element as the pivot.</a:t>
            </a:r>
          </a:p>
          <a:p>
            <a:pPr eaLnBrk="1" hangingPunct="1"/>
            <a:r>
              <a:rPr lang="en-US" altLang="en-US" smtClean="0"/>
              <a:t>Although the worst case behavior is not so good, its average case behavior is much better than its worst case.</a:t>
            </a:r>
          </a:p>
          <a:p>
            <a:pPr lvl="1" eaLnBrk="1" hangingPunct="1"/>
            <a:r>
              <a:rPr lang="en-US" altLang="en-US" smtClean="0"/>
              <a:t>So, Quicksort is one of best sorting algorithms using key comparisons.</a:t>
            </a:r>
          </a:p>
          <a:p>
            <a:pPr eaLnBrk="1" hangingPunct="1">
              <a:buFontTx/>
              <a:buNone/>
            </a:pPr>
            <a:endParaRPr lang="en-US" altLang="en-US" smtClean="0"/>
          </a:p>
        </p:txBody>
      </p:sp>
    </p:spTree>
    <p:extLst>
      <p:ext uri="{BB962C8B-B14F-4D97-AF65-F5344CB8AC3E}">
        <p14:creationId xmlns:p14="http://schemas.microsoft.com/office/powerpoint/2010/main" val="2409232051"/>
      </p:ext>
    </p:extLst>
  </p:cSld>
  <p:clrMapOvr>
    <a:masterClrMapping/>
  </p:clrMapOvr>
  <p:transition spd="slow">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en-US" smtClean="0"/>
              <a:t>Quicksort – Analysis</a:t>
            </a:r>
          </a:p>
        </p:txBody>
      </p:sp>
      <p:pic>
        <p:nvPicPr>
          <p:cNvPr id="522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319" y="1449388"/>
            <a:ext cx="8830549"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4"/>
          <p:cNvSpPr txBox="1">
            <a:spLocks noChangeArrowheads="1"/>
          </p:cNvSpPr>
          <p:nvPr/>
        </p:nvSpPr>
        <p:spPr bwMode="auto">
          <a:xfrm>
            <a:off x="844332" y="1066801"/>
            <a:ext cx="50563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i="1"/>
              <a:t>A worst-case partitioning with </a:t>
            </a:r>
            <a:r>
              <a:rPr lang="en-US" altLang="en-US" sz="2000" b="1" i="1">
                <a:latin typeface="Courier10 Bd BT" charset="0"/>
              </a:rPr>
              <a:t>quicksort</a:t>
            </a:r>
          </a:p>
        </p:txBody>
      </p:sp>
    </p:spTree>
    <p:extLst>
      <p:ext uri="{BB962C8B-B14F-4D97-AF65-F5344CB8AC3E}">
        <p14:creationId xmlns:p14="http://schemas.microsoft.com/office/powerpoint/2010/main" val="24251743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en-US" smtClean="0"/>
              <a:t>Quicksort – Analysis</a:t>
            </a:r>
          </a:p>
        </p:txBody>
      </p:sp>
      <p:pic>
        <p:nvPicPr>
          <p:cNvPr id="532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538" y="1524001"/>
            <a:ext cx="7797886"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4"/>
          <p:cNvSpPr txBox="1">
            <a:spLocks noChangeArrowheads="1"/>
          </p:cNvSpPr>
          <p:nvPr/>
        </p:nvSpPr>
        <p:spPr bwMode="auto">
          <a:xfrm>
            <a:off x="636952" y="1001714"/>
            <a:ext cx="55098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i="1"/>
              <a:t>An average-case partitioning with </a:t>
            </a:r>
            <a:r>
              <a:rPr lang="en-US" altLang="en-US" sz="2000" b="1" i="1">
                <a:latin typeface="Courier10 Bd BT" charset="0"/>
              </a:rPr>
              <a:t>quicksort</a:t>
            </a:r>
          </a:p>
        </p:txBody>
      </p:sp>
    </p:spTree>
    <p:extLst>
      <p:ext uri="{BB962C8B-B14F-4D97-AF65-F5344CB8AC3E}">
        <p14:creationId xmlns:p14="http://schemas.microsoft.com/office/powerpoint/2010/main" val="25267700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en-US" smtClean="0"/>
              <a:t>Comparison of Sorting Algorithms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70" y="1458278"/>
            <a:ext cx="91154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7006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771358" cy="661720"/>
          </a:xfrm>
        </p:spPr>
        <p:txBody>
          <a:bodyPr/>
          <a:lstStyle/>
          <a:p>
            <a:r>
              <a:rPr lang="en-US" sz="4000" dirty="0" smtClean="0"/>
              <a:t>Heap</a:t>
            </a:r>
            <a:endParaRPr lang="en-US" dirty="0"/>
          </a:p>
        </p:txBody>
      </p:sp>
    </p:spTree>
    <p:extLst>
      <p:ext uri="{BB962C8B-B14F-4D97-AF65-F5344CB8AC3E}">
        <p14:creationId xmlns:p14="http://schemas.microsoft.com/office/powerpoint/2010/main" val="27563865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a:t>
            </a:r>
            <a:endParaRPr lang="en-US" dirty="0"/>
          </a:p>
        </p:txBody>
      </p:sp>
      <p:sp>
        <p:nvSpPr>
          <p:cNvPr id="3" name="Content Placeholder 2"/>
          <p:cNvSpPr>
            <a:spLocks noGrp="1"/>
          </p:cNvSpPr>
          <p:nvPr>
            <p:ph sz="quarter" idx="10"/>
          </p:nvPr>
        </p:nvSpPr>
        <p:spPr/>
        <p:txBody>
          <a:bodyPr/>
          <a:lstStyle/>
          <a:p>
            <a:pPr marL="0" indent="0">
              <a:lnSpc>
                <a:spcPct val="100000"/>
              </a:lnSpc>
              <a:buNone/>
            </a:pPr>
            <a:r>
              <a:rPr lang="en-US" dirty="0" smtClean="0"/>
              <a:t>Heap </a:t>
            </a:r>
            <a:r>
              <a:rPr lang="en-US" dirty="0"/>
              <a:t>is a special case of balanced binary tree data structure where root-node key is compared with its children and arranged accordingly. If α has child node β then −</a:t>
            </a:r>
          </a:p>
          <a:p>
            <a:pPr marL="0" indent="0">
              <a:lnSpc>
                <a:spcPct val="100000"/>
              </a:lnSpc>
              <a:buNone/>
            </a:pPr>
            <a:r>
              <a:rPr lang="en-US" b="1" dirty="0" smtClean="0"/>
              <a:t>									key(α</a:t>
            </a:r>
            <a:r>
              <a:rPr lang="en-US" b="1" dirty="0"/>
              <a:t>) ≥ key(β</a:t>
            </a:r>
            <a:r>
              <a:rPr lang="en-US" b="1" dirty="0" smtClean="0"/>
              <a:t>)</a:t>
            </a:r>
          </a:p>
          <a:p>
            <a:pPr marL="0" indent="0">
              <a:lnSpc>
                <a:spcPct val="100000"/>
              </a:lnSpc>
              <a:buNone/>
            </a:pPr>
            <a:endParaRPr lang="en-US" b="1" dirty="0"/>
          </a:p>
          <a:p>
            <a:pPr marL="0" indent="0">
              <a:lnSpc>
                <a:spcPct val="100000"/>
              </a:lnSpc>
              <a:buNone/>
            </a:pPr>
            <a:r>
              <a:rPr lang="en-US" dirty="0"/>
              <a:t>As the value of parent is greater than that of child, this property </a:t>
            </a:r>
            <a:r>
              <a:rPr lang="en-US" dirty="0" err="1"/>
              <a:t>generates</a:t>
            </a:r>
            <a:r>
              <a:rPr lang="en-US" b="1" dirty="0" err="1"/>
              <a:t>Max</a:t>
            </a:r>
            <a:r>
              <a:rPr lang="en-US" b="1" dirty="0"/>
              <a:t> Heap</a:t>
            </a:r>
            <a:r>
              <a:rPr lang="en-US" dirty="0"/>
              <a:t>. Based on this criteria a heap can be of two types −</a:t>
            </a:r>
          </a:p>
          <a:p>
            <a:endParaRPr lang="en-US" dirty="0" smtClean="0"/>
          </a:p>
          <a:p>
            <a:r>
              <a:rPr lang="en-US" dirty="0"/>
              <a:t>For Input → 35 33 42 10 14 19 27 44 26 </a:t>
            </a:r>
            <a:r>
              <a:rPr lang="en-US" dirty="0" smtClean="0"/>
              <a:t>31</a:t>
            </a:r>
          </a:p>
          <a:p>
            <a:endParaRPr lang="en-US" dirty="0"/>
          </a:p>
          <a:p>
            <a:pPr marL="0" indent="0">
              <a:buNone/>
            </a:pPr>
            <a:r>
              <a:rPr lang="en-US" b="1" dirty="0"/>
              <a:t>Min-Heap</a:t>
            </a:r>
            <a:r>
              <a:rPr lang="en-US" dirty="0"/>
              <a:t> − where the value of root node is less than or equal to either of its children.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23" y="3718560"/>
            <a:ext cx="39243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1336307"/>
      </p:ext>
    </p:extLst>
  </p:cSld>
  <p:clrMapOvr>
    <a:masterClrMapping/>
  </p:clrMapOvr>
  <p:transition spd="slow">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411480"/>
            <a:ext cx="11274663" cy="5913120"/>
          </a:xfrm>
        </p:spPr>
        <p:txBody>
          <a:bodyPr/>
          <a:lstStyle/>
          <a:p>
            <a:pPr>
              <a:lnSpc>
                <a:spcPct val="100000"/>
              </a:lnSpc>
            </a:pPr>
            <a:r>
              <a:rPr lang="en-US" b="1" dirty="0"/>
              <a:t>Max-Heap</a:t>
            </a:r>
            <a:r>
              <a:rPr lang="en-US" dirty="0"/>
              <a:t> − where the value of root node is greater than or equal to either of its children.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718" y="897255"/>
            <a:ext cx="39052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048598"/>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 Searching </a:t>
            </a:r>
            <a:r>
              <a:rPr lang="en-US" dirty="0"/>
              <a:t>a key</a:t>
            </a:r>
          </a:p>
        </p:txBody>
      </p:sp>
      <p:sp>
        <p:nvSpPr>
          <p:cNvPr id="3" name="Content Placeholder 2"/>
          <p:cNvSpPr>
            <a:spLocks noGrp="1"/>
          </p:cNvSpPr>
          <p:nvPr>
            <p:ph sz="quarter" idx="10"/>
          </p:nvPr>
        </p:nvSpPr>
        <p:spPr/>
        <p:txBody>
          <a:bodyPr>
            <a:normAutofit/>
          </a:bodyPr>
          <a:lstStyle/>
          <a:p>
            <a:pPr>
              <a:lnSpc>
                <a:spcPct val="100000"/>
              </a:lnSpc>
            </a:pPr>
            <a:r>
              <a:rPr lang="en-US" dirty="0"/>
              <a:t>To search a given key in </a:t>
            </a:r>
            <a:r>
              <a:rPr lang="en-US" dirty="0" err="1"/>
              <a:t>Bianry</a:t>
            </a:r>
            <a:r>
              <a:rPr lang="en-US" dirty="0"/>
              <a:t> Search Tree, we first compare it with root, if the key is present at root, we return root. If key is greater than root’s key, we </a:t>
            </a:r>
            <a:r>
              <a:rPr lang="en-US" dirty="0" smtClean="0"/>
              <a:t>recur </a:t>
            </a:r>
            <a:r>
              <a:rPr lang="en-US" dirty="0"/>
              <a:t>for right subtree of root node. Otherwise we recur for left subtree</a:t>
            </a:r>
            <a:r>
              <a:rPr lang="en-US" dirty="0" smtClean="0"/>
              <a:t>.</a:t>
            </a:r>
          </a:p>
          <a:p>
            <a:pPr marL="0" indent="0">
              <a:lnSpc>
                <a:spcPct val="100000"/>
              </a:lnSpc>
              <a:buNone/>
            </a:pPr>
            <a:endParaRPr lang="en-US" dirty="0" smtClean="0"/>
          </a:p>
          <a:p>
            <a:pPr marL="0" indent="0">
              <a:lnSpc>
                <a:spcPct val="100000"/>
              </a:lnSpc>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010" y="2059304"/>
            <a:ext cx="5114925" cy="2787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6799245"/>
      </p:ext>
    </p:extLst>
  </p:cSld>
  <p:clrMapOvr>
    <a:masterClrMapping/>
  </p:clrMapOvr>
  <p:transition spd="slow">
    <p:split orient="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Max Heap </a:t>
            </a:r>
            <a:r>
              <a:rPr lang="en-US" dirty="0" smtClean="0"/>
              <a:t>Construction</a:t>
            </a:r>
            <a:endParaRPr lang="en-US" dirty="0"/>
          </a:p>
        </p:txBody>
      </p:sp>
      <p:sp>
        <p:nvSpPr>
          <p:cNvPr id="3" name="Content Placeholder 2"/>
          <p:cNvSpPr>
            <a:spLocks noGrp="1"/>
          </p:cNvSpPr>
          <p:nvPr>
            <p:ph sz="quarter" idx="10"/>
          </p:nvPr>
        </p:nvSpPr>
        <p:spPr/>
        <p:txBody>
          <a:bodyPr/>
          <a:lstStyle/>
          <a:p>
            <a:pPr marL="0" indent="0">
              <a:lnSpc>
                <a:spcPct val="100000"/>
              </a:lnSpc>
              <a:buNone/>
            </a:pPr>
            <a:r>
              <a:rPr lang="en-US" sz="1800" dirty="0" smtClean="0"/>
              <a:t>We </a:t>
            </a:r>
            <a:r>
              <a:rPr lang="en-US" sz="1800" dirty="0"/>
              <a:t>are going to derive an algorithm for max-heap by inserting one element at a time. At any point of time, heap must maintain its property. While insertion, we also assume that we are inserting a node in already </a:t>
            </a:r>
            <a:r>
              <a:rPr lang="en-US" sz="1800" dirty="0" err="1"/>
              <a:t>heapified</a:t>
            </a:r>
            <a:r>
              <a:rPr lang="en-US" sz="1800" dirty="0"/>
              <a:t> tree</a:t>
            </a:r>
            <a:r>
              <a:rPr lang="en-US" sz="1800" dirty="0" smtClean="0"/>
              <a:t>.</a:t>
            </a:r>
          </a:p>
          <a:p>
            <a:pPr marL="0" indent="0">
              <a:lnSpc>
                <a:spcPct val="100000"/>
              </a:lnSpc>
              <a:buNone/>
            </a:pPr>
            <a:endParaRPr lang="en-US" sz="1800" dirty="0"/>
          </a:p>
          <a:p>
            <a:pPr>
              <a:lnSpc>
                <a:spcPct val="100000"/>
              </a:lnSpc>
            </a:pPr>
            <a:r>
              <a:rPr lang="en-US" sz="1800" b="1" dirty="0"/>
              <a:t>Step 1 −</a:t>
            </a:r>
            <a:r>
              <a:rPr lang="en-US" sz="1800" dirty="0"/>
              <a:t> Create a new node at the end of heap. </a:t>
            </a:r>
            <a:endParaRPr lang="en-US" sz="1800" dirty="0" smtClean="0"/>
          </a:p>
          <a:p>
            <a:pPr>
              <a:lnSpc>
                <a:spcPct val="100000"/>
              </a:lnSpc>
            </a:pPr>
            <a:r>
              <a:rPr lang="en-US" sz="1800" b="1" dirty="0" smtClean="0"/>
              <a:t>Step </a:t>
            </a:r>
            <a:r>
              <a:rPr lang="en-US" sz="1800" b="1" dirty="0"/>
              <a:t>2 −</a:t>
            </a:r>
            <a:r>
              <a:rPr lang="en-US" sz="1800" dirty="0"/>
              <a:t> Assign new value to the node. </a:t>
            </a:r>
            <a:endParaRPr lang="en-US" sz="1800" dirty="0" smtClean="0"/>
          </a:p>
          <a:p>
            <a:pPr>
              <a:lnSpc>
                <a:spcPct val="100000"/>
              </a:lnSpc>
            </a:pPr>
            <a:r>
              <a:rPr lang="en-US" sz="1800" b="1" dirty="0" smtClean="0"/>
              <a:t>Step </a:t>
            </a:r>
            <a:r>
              <a:rPr lang="en-US" sz="1800" b="1" dirty="0"/>
              <a:t>3 −</a:t>
            </a:r>
            <a:r>
              <a:rPr lang="en-US" sz="1800" dirty="0"/>
              <a:t> Compare the value of this child node with its parent. </a:t>
            </a:r>
            <a:endParaRPr lang="en-US" sz="1800" dirty="0" smtClean="0"/>
          </a:p>
          <a:p>
            <a:pPr>
              <a:lnSpc>
                <a:spcPct val="100000"/>
              </a:lnSpc>
            </a:pPr>
            <a:r>
              <a:rPr lang="en-US" sz="1800" b="1" dirty="0" smtClean="0"/>
              <a:t>Step </a:t>
            </a:r>
            <a:r>
              <a:rPr lang="en-US" sz="1800" b="1" dirty="0"/>
              <a:t>4 −</a:t>
            </a:r>
            <a:r>
              <a:rPr lang="en-US" sz="1800" dirty="0"/>
              <a:t> If value of parent is less than child, then swap them. </a:t>
            </a:r>
            <a:endParaRPr lang="en-US" sz="1800" dirty="0" smtClean="0"/>
          </a:p>
          <a:p>
            <a:pPr>
              <a:lnSpc>
                <a:spcPct val="100000"/>
              </a:lnSpc>
            </a:pPr>
            <a:r>
              <a:rPr lang="en-US" sz="1800" b="1" dirty="0" smtClean="0"/>
              <a:t>Step </a:t>
            </a:r>
            <a:r>
              <a:rPr lang="en-US" sz="1800" b="1" dirty="0"/>
              <a:t>5 −</a:t>
            </a:r>
            <a:r>
              <a:rPr lang="en-US" sz="1800" dirty="0"/>
              <a:t> Repeat step 3 &amp; 4 until Heap property holds. </a:t>
            </a:r>
            <a:endParaRPr lang="en-US" sz="1800" dirty="0" smtClean="0"/>
          </a:p>
          <a:p>
            <a:pPr>
              <a:lnSpc>
                <a:spcPct val="100000"/>
              </a:lnSpc>
            </a:pPr>
            <a:r>
              <a:rPr lang="en-US" sz="1800" b="1" dirty="0" smtClean="0"/>
              <a:t>Note</a:t>
            </a:r>
            <a:r>
              <a:rPr lang="en-US" sz="1800" dirty="0"/>
              <a:t> − In Min Heap construction algorithm we expect the value of parent node to be less than that of child node</a:t>
            </a:r>
            <a:r>
              <a:rPr lang="en-US" sz="1800" dirty="0" smtClean="0"/>
              <a:t>.</a:t>
            </a:r>
          </a:p>
          <a:p>
            <a:pPr>
              <a:lnSpc>
                <a:spcPct val="100000"/>
              </a:lnSpc>
            </a:pPr>
            <a:endParaRPr lang="en-US" sz="1800" b="1" dirty="0"/>
          </a:p>
          <a:p>
            <a:pPr marL="0" indent="0">
              <a:buNone/>
            </a:pPr>
            <a:r>
              <a:rPr lang="en-US" dirty="0" smtClean="0"/>
              <a:t>.</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46325650"/>
      </p:ext>
    </p:extLst>
  </p:cSld>
  <p:clrMapOvr>
    <a:masterClrMapping/>
  </p:clrMapOvr>
  <p:transition spd="slow">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400050"/>
            <a:ext cx="11274663" cy="5924550"/>
          </a:xfrm>
        </p:spPr>
        <p:txBody>
          <a:bodyPr/>
          <a:lstStyle/>
          <a:p>
            <a:r>
              <a:rPr lang="en-US" dirty="0"/>
              <a:t>Let's understand Max Heap construction by an animated illustration. We take the same input sample that we use </a:t>
            </a:r>
            <a:r>
              <a:rPr lang="en-US" dirty="0" smtClean="0"/>
              <a:t>earlier.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210" y="1405890"/>
            <a:ext cx="5966460" cy="3303270"/>
          </a:xfrm>
          <a:prstGeom prst="rect">
            <a:avLst/>
          </a:prstGeom>
        </p:spPr>
      </p:pic>
    </p:spTree>
    <p:extLst>
      <p:ext uri="{BB962C8B-B14F-4D97-AF65-F5344CB8AC3E}">
        <p14:creationId xmlns:p14="http://schemas.microsoft.com/office/powerpoint/2010/main" val="4116427432"/>
      </p:ext>
    </p:extLst>
  </p:cSld>
  <p:clrMapOvr>
    <a:masterClrMapping/>
  </p:clrMapOvr>
  <p:transition spd="slow">
    <p:split orient="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a:t>Max Heap </a:t>
            </a:r>
            <a:r>
              <a:rPr lang="en-US" sz="2900" dirty="0" smtClean="0"/>
              <a:t>Deletion</a:t>
            </a:r>
            <a:r>
              <a:rPr lang="en-US" b="0" dirty="0"/>
              <a:t/>
            </a:r>
            <a:br>
              <a:rPr lang="en-US" b="0" dirty="0"/>
            </a:br>
            <a:endParaRPr lang="en-US" dirty="0"/>
          </a:p>
        </p:txBody>
      </p:sp>
      <p:sp>
        <p:nvSpPr>
          <p:cNvPr id="3" name="Content Placeholder 2"/>
          <p:cNvSpPr>
            <a:spLocks noGrp="1"/>
          </p:cNvSpPr>
          <p:nvPr>
            <p:ph sz="quarter" idx="10"/>
          </p:nvPr>
        </p:nvSpPr>
        <p:spPr/>
        <p:txBody>
          <a:bodyPr/>
          <a:lstStyle/>
          <a:p>
            <a:pPr marL="0" indent="0">
              <a:buNone/>
            </a:pPr>
            <a:r>
              <a:rPr lang="en-US" dirty="0"/>
              <a:t>Deletion in Max (or Min) Heap is always happen at the root to remove the Maximum (or minimum) value</a:t>
            </a:r>
            <a:r>
              <a:rPr lang="en-US" dirty="0" smtClean="0"/>
              <a:t>.</a:t>
            </a:r>
          </a:p>
          <a:p>
            <a:endParaRPr lang="en-US" dirty="0"/>
          </a:p>
          <a:p>
            <a:r>
              <a:rPr lang="en-US" b="1" dirty="0"/>
              <a:t>Step 1 −</a:t>
            </a:r>
            <a:r>
              <a:rPr lang="en-US" dirty="0"/>
              <a:t> Remove root node. </a:t>
            </a:r>
            <a:endParaRPr lang="en-US" dirty="0" smtClean="0"/>
          </a:p>
          <a:p>
            <a:r>
              <a:rPr lang="en-US" b="1" dirty="0" smtClean="0"/>
              <a:t>Step </a:t>
            </a:r>
            <a:r>
              <a:rPr lang="en-US" b="1" dirty="0"/>
              <a:t>2 −</a:t>
            </a:r>
            <a:r>
              <a:rPr lang="en-US" dirty="0"/>
              <a:t> Move the last element of last level to root. </a:t>
            </a:r>
            <a:endParaRPr lang="en-US" dirty="0" smtClean="0"/>
          </a:p>
          <a:p>
            <a:r>
              <a:rPr lang="en-US" b="1" dirty="0" smtClean="0"/>
              <a:t>Step </a:t>
            </a:r>
            <a:r>
              <a:rPr lang="en-US" b="1" dirty="0"/>
              <a:t>3 −</a:t>
            </a:r>
            <a:r>
              <a:rPr lang="en-US" dirty="0"/>
              <a:t> Compare the value of this child node with its parent. </a:t>
            </a:r>
            <a:endParaRPr lang="en-US" dirty="0" smtClean="0"/>
          </a:p>
          <a:p>
            <a:r>
              <a:rPr lang="en-US" b="1" dirty="0" smtClean="0"/>
              <a:t>Step </a:t>
            </a:r>
            <a:r>
              <a:rPr lang="en-US" b="1" dirty="0"/>
              <a:t>4 −</a:t>
            </a:r>
            <a:r>
              <a:rPr lang="en-US" dirty="0"/>
              <a:t> If value of parent is less than child, then swap them. </a:t>
            </a:r>
            <a:endParaRPr lang="en-US" dirty="0" smtClean="0"/>
          </a:p>
          <a:p>
            <a:r>
              <a:rPr lang="en-US" b="1" dirty="0" smtClean="0"/>
              <a:t>Step </a:t>
            </a:r>
            <a:r>
              <a:rPr lang="en-US" b="1" dirty="0"/>
              <a:t>5 −</a:t>
            </a:r>
            <a:r>
              <a:rPr lang="en-US" dirty="0"/>
              <a:t> Repeat step 3 &amp; 4 until Heap property holds.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72" y="2880360"/>
            <a:ext cx="4762500" cy="2857500"/>
          </a:xfrm>
          <a:prstGeom prst="rect">
            <a:avLst/>
          </a:prstGeom>
        </p:spPr>
      </p:pic>
    </p:spTree>
    <p:extLst>
      <p:ext uri="{BB962C8B-B14F-4D97-AF65-F5344CB8AC3E}">
        <p14:creationId xmlns:p14="http://schemas.microsoft.com/office/powerpoint/2010/main" val="2704239216"/>
      </p:ext>
    </p:extLst>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771358" cy="661720"/>
          </a:xfrm>
        </p:spPr>
        <p:txBody>
          <a:bodyPr/>
          <a:lstStyle/>
          <a:p>
            <a:r>
              <a:rPr lang="en-US" sz="4000" dirty="0" smtClean="0"/>
              <a:t>Graph</a:t>
            </a:r>
            <a:endParaRPr lang="en-US" dirty="0"/>
          </a:p>
        </p:txBody>
      </p:sp>
    </p:spTree>
    <p:extLst>
      <p:ext uri="{BB962C8B-B14F-4D97-AF65-F5344CB8AC3E}">
        <p14:creationId xmlns:p14="http://schemas.microsoft.com/office/powerpoint/2010/main" val="14392114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a:t>
            </a:r>
          </a:p>
        </p:txBody>
      </p:sp>
      <p:sp>
        <p:nvSpPr>
          <p:cNvPr id="3" name="Content Placeholder 2"/>
          <p:cNvSpPr>
            <a:spLocks noGrp="1"/>
          </p:cNvSpPr>
          <p:nvPr>
            <p:ph sz="quarter" idx="10"/>
          </p:nvPr>
        </p:nvSpPr>
        <p:spPr/>
        <p:txBody>
          <a:bodyPr/>
          <a:lstStyle/>
          <a:p>
            <a:pPr marL="0" indent="0">
              <a:lnSpc>
                <a:spcPct val="100000"/>
              </a:lnSpc>
              <a:buNone/>
            </a:pPr>
            <a:r>
              <a:rPr lang="en-US" sz="1800" dirty="0"/>
              <a:t>A graph is a pictorial representation of a set of objects where some pairs of objects are connected by links. The interconnected objects are represented by points termed as </a:t>
            </a:r>
            <a:r>
              <a:rPr lang="en-US" sz="1800" b="1" dirty="0"/>
              <a:t>vertices,</a:t>
            </a:r>
            <a:r>
              <a:rPr lang="en-US" sz="1800" dirty="0"/>
              <a:t> and the links that connect the vertices are called </a:t>
            </a:r>
            <a:r>
              <a:rPr lang="en-US" sz="1800" b="1" dirty="0"/>
              <a:t>edges</a:t>
            </a:r>
            <a:r>
              <a:rPr lang="en-US" sz="1800" dirty="0" smtClean="0"/>
              <a:t>.</a:t>
            </a:r>
          </a:p>
          <a:p>
            <a:pPr marL="0" indent="0">
              <a:lnSpc>
                <a:spcPct val="100000"/>
              </a:lnSpc>
              <a:buNone/>
            </a:pPr>
            <a:endParaRPr lang="en-US" sz="1800" dirty="0"/>
          </a:p>
          <a:p>
            <a:pPr marL="0" indent="0">
              <a:lnSpc>
                <a:spcPct val="100000"/>
              </a:lnSpc>
              <a:buNone/>
            </a:pPr>
            <a:r>
              <a:rPr lang="en-US" sz="1800" dirty="0"/>
              <a:t>Formally, a graph is a pair of sets </a:t>
            </a:r>
            <a:r>
              <a:rPr lang="en-US" sz="1800" b="1" dirty="0"/>
              <a:t>(V, E),</a:t>
            </a:r>
            <a:r>
              <a:rPr lang="en-US" sz="1800" dirty="0"/>
              <a:t> where </a:t>
            </a:r>
            <a:r>
              <a:rPr lang="en-US" sz="1800" b="1" dirty="0"/>
              <a:t>V</a:t>
            </a:r>
            <a:r>
              <a:rPr lang="en-US" sz="1800" dirty="0"/>
              <a:t> is the set of vertices </a:t>
            </a:r>
            <a:r>
              <a:rPr lang="en-US" sz="1800" dirty="0" smtClean="0"/>
              <a:t>and </a:t>
            </a:r>
            <a:r>
              <a:rPr lang="en-US" sz="1800" b="1" dirty="0" smtClean="0"/>
              <a:t>E</a:t>
            </a:r>
            <a:r>
              <a:rPr lang="en-US" sz="1800" dirty="0"/>
              <a:t> is the set of edges, connecting the pairs of vertices. Take a look at the following graph </a:t>
            </a:r>
            <a:r>
              <a:rPr lang="en-US" sz="1800" dirty="0" smtClean="0"/>
              <a:t>−</a:t>
            </a:r>
          </a:p>
          <a:p>
            <a:pPr marL="0" indent="0">
              <a:lnSpc>
                <a:spcPct val="100000"/>
              </a:lnSpc>
              <a:buNone/>
            </a:pPr>
            <a:endParaRPr lang="en-US" sz="1800" dirty="0"/>
          </a:p>
          <a:p>
            <a:pPr marL="0" indent="0">
              <a:lnSpc>
                <a:spcPct val="100000"/>
              </a:lnSpc>
              <a:buNone/>
            </a:pPr>
            <a:endParaRPr lang="en-US" sz="1800" dirty="0" smtClean="0"/>
          </a:p>
          <a:p>
            <a:pPr marL="0" indent="0">
              <a:lnSpc>
                <a:spcPct val="100000"/>
              </a:lnSpc>
              <a:buNone/>
            </a:pPr>
            <a:endParaRPr lang="en-US" sz="1800" dirty="0"/>
          </a:p>
          <a:p>
            <a:pPr marL="0" indent="0">
              <a:lnSpc>
                <a:spcPct val="100000"/>
              </a:lnSpc>
              <a:buNone/>
            </a:pPr>
            <a:endParaRPr lang="en-US" sz="1800" dirty="0" smtClean="0"/>
          </a:p>
          <a:p>
            <a:pPr marL="0" indent="0">
              <a:lnSpc>
                <a:spcPct val="100000"/>
              </a:lnSpc>
              <a:buNone/>
            </a:pPr>
            <a:endParaRPr lang="en-US" sz="1800" dirty="0"/>
          </a:p>
          <a:p>
            <a:pPr marL="0" indent="0">
              <a:lnSpc>
                <a:spcPct val="100000"/>
              </a:lnSpc>
              <a:buNone/>
            </a:pPr>
            <a:r>
              <a:rPr lang="en-US" sz="1800" dirty="0"/>
              <a:t>In the above graph,</a:t>
            </a:r>
          </a:p>
          <a:p>
            <a:pPr>
              <a:lnSpc>
                <a:spcPct val="100000"/>
              </a:lnSpc>
            </a:pPr>
            <a:r>
              <a:rPr lang="en-US" sz="1800" dirty="0"/>
              <a:t>V = {a, b, c, d, e}</a:t>
            </a:r>
          </a:p>
          <a:p>
            <a:pPr>
              <a:lnSpc>
                <a:spcPct val="100000"/>
              </a:lnSpc>
            </a:pPr>
            <a:r>
              <a:rPr lang="en-US" sz="1800" dirty="0"/>
              <a:t>E = {ab, ac, </a:t>
            </a:r>
            <a:r>
              <a:rPr lang="en-US" sz="1800" dirty="0" err="1"/>
              <a:t>bd</a:t>
            </a:r>
            <a:r>
              <a:rPr lang="en-US" sz="1800" dirty="0"/>
              <a:t>, cd, de}</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085" y="2907983"/>
            <a:ext cx="24288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908131"/>
      </p:ext>
    </p:extLst>
  </p:cSld>
  <p:clrMapOvr>
    <a:masterClrMapping/>
  </p:clrMapOvr>
  <p:transition spd="slow">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31470"/>
            <a:ext cx="11274663" cy="6434138"/>
          </a:xfrm>
        </p:spPr>
        <p:txBody>
          <a:bodyPr/>
          <a:lstStyle/>
          <a:p>
            <a:pPr marL="0" indent="0">
              <a:lnSpc>
                <a:spcPct val="100000"/>
              </a:lnSpc>
              <a:buNone/>
            </a:pPr>
            <a:r>
              <a:rPr lang="en-US" sz="1800" dirty="0"/>
              <a:t>Mathematical graphs can be represented in data-structure. We can represent a graph using an array of vertices and a two dimensional array of edges. Before we proceed further, let's familiarize ourselves with some important terms −</a:t>
            </a:r>
          </a:p>
          <a:p>
            <a:pPr>
              <a:lnSpc>
                <a:spcPct val="100000"/>
              </a:lnSpc>
            </a:pPr>
            <a:r>
              <a:rPr lang="en-US" sz="1800" b="1" dirty="0"/>
              <a:t>Vertex</a:t>
            </a:r>
            <a:r>
              <a:rPr lang="en-US" sz="1800" dirty="0"/>
              <a:t> − Each node of the graph is represented as a vertex. In example given below, labeled circle represents vertices. So A to G are vertices. We can represent them using an array as shown in image below. Here A can be identified by index 0. B can be identified using index 1 and so on.</a:t>
            </a:r>
          </a:p>
          <a:p>
            <a:pPr>
              <a:lnSpc>
                <a:spcPct val="100000"/>
              </a:lnSpc>
            </a:pPr>
            <a:r>
              <a:rPr lang="en-US" sz="1800" b="1" dirty="0"/>
              <a:t>Edge</a:t>
            </a:r>
            <a:r>
              <a:rPr lang="en-US" sz="1800" dirty="0"/>
              <a:t> − Edge represents a path between two vertices or a line between two vertices. In example given below, lines from A to B, B to C and so on represents edges. We can use a two dimensional array to represent array as shown in image below. Here AB can be represented as 1 at row 0, column 1, BC as 1 at row 1, column 2 and so on, keeping other combinations as 0.</a:t>
            </a:r>
          </a:p>
          <a:p>
            <a:pPr>
              <a:lnSpc>
                <a:spcPct val="100000"/>
              </a:lnSpc>
            </a:pPr>
            <a:r>
              <a:rPr lang="en-US" sz="1800" b="1" dirty="0"/>
              <a:t>Adjacency</a:t>
            </a:r>
            <a:r>
              <a:rPr lang="en-US" sz="1800" dirty="0"/>
              <a:t> − Two node or vertices are adjacent if they are connected to each other through an edge. In example given below, B is adjacent to A, C is adjacent to B and so on.</a:t>
            </a:r>
          </a:p>
          <a:p>
            <a:pPr>
              <a:lnSpc>
                <a:spcPct val="100000"/>
              </a:lnSpc>
            </a:pPr>
            <a:r>
              <a:rPr lang="en-US" sz="1800" b="1" dirty="0"/>
              <a:t>Path</a:t>
            </a:r>
            <a:r>
              <a:rPr lang="en-US" sz="1800" dirty="0"/>
              <a:t> − Path represents a sequence of edges between two vertices. In example given below, ABCD represents a path from A to D.</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891" y="4229100"/>
            <a:ext cx="2800350" cy="253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583133"/>
      </p:ext>
    </p:extLst>
  </p:cSld>
  <p:clrMapOvr>
    <a:masterClrMapping/>
  </p:clrMapOvr>
  <p:transition spd="slow">
    <p:split orient="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65760"/>
            <a:ext cx="11274663" cy="5958840"/>
          </a:xfrm>
        </p:spPr>
        <p:txBody>
          <a:bodyPr/>
          <a:lstStyle/>
          <a:p>
            <a:pPr marL="0" indent="0">
              <a:lnSpc>
                <a:spcPct val="100000"/>
              </a:lnSpc>
              <a:buNone/>
            </a:pPr>
            <a:r>
              <a:rPr lang="en-US" sz="1800" dirty="0"/>
              <a:t>Basic Operations</a:t>
            </a:r>
          </a:p>
          <a:p>
            <a:pPr>
              <a:lnSpc>
                <a:spcPct val="100000"/>
              </a:lnSpc>
            </a:pPr>
            <a:r>
              <a:rPr lang="en-US" sz="1800" dirty="0"/>
              <a:t>Following are basic primary operations of a Graph which are following.</a:t>
            </a:r>
          </a:p>
          <a:p>
            <a:pPr>
              <a:lnSpc>
                <a:spcPct val="100000"/>
              </a:lnSpc>
            </a:pPr>
            <a:r>
              <a:rPr lang="en-US" sz="1800" b="1" dirty="0"/>
              <a:t>Add Vertex</a:t>
            </a:r>
            <a:r>
              <a:rPr lang="en-US" sz="1800" dirty="0"/>
              <a:t> − add a vertex to a graph.</a:t>
            </a:r>
          </a:p>
          <a:p>
            <a:pPr>
              <a:lnSpc>
                <a:spcPct val="100000"/>
              </a:lnSpc>
            </a:pPr>
            <a:r>
              <a:rPr lang="en-US" sz="1800" b="1" dirty="0"/>
              <a:t>Add Edge</a:t>
            </a:r>
            <a:r>
              <a:rPr lang="en-US" sz="1800" dirty="0"/>
              <a:t> − add an edge between two vertices of a graph.</a:t>
            </a:r>
          </a:p>
          <a:p>
            <a:pPr>
              <a:lnSpc>
                <a:spcPct val="100000"/>
              </a:lnSpc>
            </a:pPr>
            <a:r>
              <a:rPr lang="en-US" sz="1800" b="1" dirty="0"/>
              <a:t>Display Vertex</a:t>
            </a:r>
            <a:r>
              <a:rPr lang="en-US" sz="1800" dirty="0"/>
              <a:t> − display a vertex of a graph.</a:t>
            </a:r>
          </a:p>
          <a:p>
            <a:pPr marL="0" indent="0">
              <a:buNone/>
            </a:pPr>
            <a:endParaRPr lang="en-US" dirty="0" smtClean="0"/>
          </a:p>
          <a:p>
            <a:pPr marL="0" indent="0">
              <a:buNone/>
            </a:pPr>
            <a:endParaRPr lang="en-US" dirty="0"/>
          </a:p>
          <a:p>
            <a:pPr marL="0" indent="0">
              <a:buNone/>
            </a:pPr>
            <a:r>
              <a:rPr lang="en-US" sz="2600" dirty="0">
                <a:solidFill>
                  <a:schemeClr val="tx1"/>
                </a:solidFill>
                <a:latin typeface="+mj-lt"/>
                <a:ea typeface="+mj-ea"/>
                <a:cs typeface="+mj-cs"/>
              </a:rPr>
              <a:t>Graph and its </a:t>
            </a:r>
            <a:r>
              <a:rPr lang="en-US" sz="2600" dirty="0" smtClean="0">
                <a:solidFill>
                  <a:schemeClr val="tx1"/>
                </a:solidFill>
                <a:latin typeface="+mj-lt"/>
                <a:ea typeface="+mj-ea"/>
                <a:cs typeface="+mj-cs"/>
              </a:rPr>
              <a:t>representations</a:t>
            </a:r>
          </a:p>
          <a:p>
            <a:pPr marL="0" indent="0">
              <a:lnSpc>
                <a:spcPct val="100000"/>
              </a:lnSpc>
              <a:buNone/>
            </a:pPr>
            <a:endParaRPr lang="en-US" sz="1800" dirty="0">
              <a:solidFill>
                <a:schemeClr val="tx1"/>
              </a:solidFill>
              <a:ea typeface="+mj-ea"/>
              <a:cs typeface="+mj-cs"/>
            </a:endParaRPr>
          </a:p>
          <a:p>
            <a:pPr marL="0" indent="0">
              <a:lnSpc>
                <a:spcPct val="150000"/>
              </a:lnSpc>
              <a:buFont typeface="Wingdings" charset="2"/>
              <a:buNone/>
            </a:pPr>
            <a:r>
              <a:rPr lang="en-US" sz="1800" dirty="0"/>
              <a:t>Graph is a data structure that consists of following two components:</a:t>
            </a:r>
            <a:br>
              <a:rPr lang="en-US" sz="1800" dirty="0"/>
            </a:br>
            <a:r>
              <a:rPr lang="en-US" sz="1800" dirty="0"/>
              <a:t>1. A finite set of vertices also called as nodes.</a:t>
            </a:r>
            <a:br>
              <a:rPr lang="en-US" sz="1800" dirty="0"/>
            </a:br>
            <a:r>
              <a:rPr lang="en-US" sz="1800" dirty="0"/>
              <a:t>2. A finite set of ordered pair of the form (u, v) called as edge. The pair is ordered because (u, v) is not same as (v, u) in case of directed graph(di-graph). The pair of form (u, v) indicates that there is an edge from vertex u to vertex v. The edges may contain weight/value/cost.</a:t>
            </a:r>
          </a:p>
          <a:p>
            <a:pPr marL="0" indent="0">
              <a:buNone/>
            </a:pPr>
            <a:endParaRPr lang="en-US" dirty="0"/>
          </a:p>
        </p:txBody>
      </p:sp>
    </p:spTree>
    <p:extLst>
      <p:ext uri="{BB962C8B-B14F-4D97-AF65-F5344CB8AC3E}">
        <p14:creationId xmlns:p14="http://schemas.microsoft.com/office/powerpoint/2010/main" val="2223021267"/>
      </p:ext>
    </p:extLst>
  </p:cSld>
  <p:clrMapOvr>
    <a:masterClrMapping/>
  </p:clrMapOvr>
  <p:transition spd="slow">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08610"/>
            <a:ext cx="11274663" cy="6015990"/>
          </a:xfrm>
        </p:spPr>
        <p:txBody>
          <a:bodyPr>
            <a:normAutofit/>
          </a:bodyPr>
          <a:lstStyle/>
          <a:p>
            <a:pPr marL="0" indent="0" fontAlgn="base">
              <a:lnSpc>
                <a:spcPct val="100000"/>
              </a:lnSpc>
              <a:buNone/>
            </a:pPr>
            <a:r>
              <a:rPr lang="en-US" sz="1800" dirty="0"/>
              <a:t>Graphs are used to represent many real life applications: Graphs are used to represent networks. The networks may include paths in a city or telephone network or circuit network. Graphs are also used in social networks like </a:t>
            </a:r>
            <a:r>
              <a:rPr lang="en-US" sz="1800" dirty="0" err="1"/>
              <a:t>linkedIn</a:t>
            </a:r>
            <a:r>
              <a:rPr lang="en-US" sz="1800" dirty="0"/>
              <a:t>, </a:t>
            </a:r>
            <a:r>
              <a:rPr lang="en-US" sz="1800" dirty="0" err="1"/>
              <a:t>facebook</a:t>
            </a:r>
            <a:r>
              <a:rPr lang="en-US" sz="1800" dirty="0"/>
              <a:t>. For example, in </a:t>
            </a:r>
            <a:r>
              <a:rPr lang="en-US" sz="1800" dirty="0" err="1"/>
              <a:t>facebook</a:t>
            </a:r>
            <a:r>
              <a:rPr lang="en-US" sz="1800" dirty="0"/>
              <a:t>, each person is represented with a vertex(or node). Each node is a structure and </a:t>
            </a:r>
            <a:r>
              <a:rPr lang="en-US" sz="1800" dirty="0" smtClean="0"/>
              <a:t>contains </a:t>
            </a:r>
            <a:r>
              <a:rPr lang="en-US" sz="1800" dirty="0"/>
              <a:t>information like person id, name, gender and locale</a:t>
            </a:r>
            <a:r>
              <a:rPr lang="en-US" sz="1800" dirty="0" smtClean="0"/>
              <a:t>.</a:t>
            </a:r>
          </a:p>
          <a:p>
            <a:pPr marL="0" indent="0" fontAlgn="base">
              <a:lnSpc>
                <a:spcPct val="100000"/>
              </a:lnSpc>
              <a:buNone/>
            </a:pPr>
            <a:endParaRPr lang="en-US" sz="1800" dirty="0"/>
          </a:p>
          <a:p>
            <a:pPr marL="0" indent="0" fontAlgn="base">
              <a:lnSpc>
                <a:spcPct val="100000"/>
              </a:lnSpc>
              <a:buNone/>
            </a:pPr>
            <a:r>
              <a:rPr lang="en-US" sz="1800" dirty="0"/>
              <a:t>Following is an example undirected graph with 5 vertices</a:t>
            </a:r>
            <a:r>
              <a:rPr lang="en-US" sz="1800" dirty="0" smtClean="0"/>
              <a:t>.</a:t>
            </a:r>
          </a:p>
          <a:p>
            <a:pPr marL="0" indent="0" fontAlgn="base">
              <a:lnSpc>
                <a:spcPct val="100000"/>
              </a:lnSpc>
              <a:buNone/>
            </a:pPr>
            <a:endParaRPr lang="en-US" sz="1800" dirty="0"/>
          </a:p>
          <a:p>
            <a:pPr marL="0" indent="0" fontAlgn="base">
              <a:lnSpc>
                <a:spcPct val="100000"/>
              </a:lnSpc>
              <a:buNone/>
            </a:pPr>
            <a:endParaRPr lang="en-US" sz="1800" dirty="0" smtClean="0"/>
          </a:p>
          <a:p>
            <a:pPr marL="0" indent="0" fontAlgn="base">
              <a:lnSpc>
                <a:spcPct val="100000"/>
              </a:lnSpc>
              <a:buNone/>
            </a:pPr>
            <a:endParaRPr lang="en-US" sz="1800" dirty="0"/>
          </a:p>
          <a:p>
            <a:pPr marL="0" indent="0" fontAlgn="base">
              <a:lnSpc>
                <a:spcPct val="100000"/>
              </a:lnSpc>
              <a:buNone/>
            </a:pPr>
            <a:endParaRPr lang="en-US" sz="1800" dirty="0" smtClean="0"/>
          </a:p>
          <a:p>
            <a:pPr marL="0" indent="0" fontAlgn="base">
              <a:lnSpc>
                <a:spcPct val="100000"/>
              </a:lnSpc>
              <a:buNone/>
            </a:pPr>
            <a:endParaRPr lang="en-US" sz="1800" dirty="0"/>
          </a:p>
          <a:p>
            <a:pPr marL="0" indent="0" fontAlgn="base">
              <a:lnSpc>
                <a:spcPct val="100000"/>
              </a:lnSpc>
              <a:buNone/>
            </a:pPr>
            <a:r>
              <a:rPr lang="en-US" sz="1800" dirty="0"/>
              <a:t>Following two are the most commonly used representations of graph.</a:t>
            </a:r>
            <a:br>
              <a:rPr lang="en-US" sz="1800" dirty="0"/>
            </a:br>
            <a:r>
              <a:rPr lang="en-US" sz="1800" b="1" dirty="0"/>
              <a:t>1.</a:t>
            </a:r>
            <a:r>
              <a:rPr lang="en-US" sz="1800" dirty="0"/>
              <a:t> Adjacency Matrix</a:t>
            </a:r>
            <a:br>
              <a:rPr lang="en-US" sz="1800" dirty="0"/>
            </a:br>
            <a:r>
              <a:rPr lang="en-US" sz="1800" b="1" dirty="0"/>
              <a:t>2.</a:t>
            </a:r>
            <a:r>
              <a:rPr lang="en-US" sz="1800" dirty="0"/>
              <a:t> Adjacency List</a:t>
            </a:r>
            <a:br>
              <a:rPr lang="en-US" sz="1800" dirty="0"/>
            </a:br>
            <a:r>
              <a:rPr lang="en-US" sz="1800" dirty="0"/>
              <a:t>There are other representations also like, Incidence Matrix and Incidence List. The choice of the graph  </a:t>
            </a:r>
            <a:r>
              <a:rPr lang="en-US" sz="1800" dirty="0" err="1"/>
              <a:t>epresentation</a:t>
            </a:r>
            <a:r>
              <a:rPr lang="en-US" sz="1800" dirty="0"/>
              <a:t> is situation specific. It totally depends on the type of operations to be performed and ease of use.</a:t>
            </a:r>
            <a:endParaRPr lang="en-US" sz="1800" dirty="0" smtClean="0"/>
          </a:p>
          <a:p>
            <a:pPr marL="0" indent="0" fontAlgn="base">
              <a:lnSpc>
                <a:spcPct val="100000"/>
              </a:lnSpc>
              <a:buNone/>
            </a:pPr>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20" y="2194561"/>
            <a:ext cx="1819593" cy="141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9916060"/>
      </p:ext>
    </p:extLst>
  </p:cSld>
  <p:clrMapOvr>
    <a:masterClrMapping/>
  </p:clrMapOvr>
  <p:transition spd="slow">
    <p:split orient="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274320"/>
            <a:ext cx="11274663" cy="6050280"/>
          </a:xfrm>
        </p:spPr>
        <p:txBody>
          <a:bodyPr/>
          <a:lstStyle/>
          <a:p>
            <a:pPr marL="0" indent="0" fontAlgn="base">
              <a:lnSpc>
                <a:spcPct val="100000"/>
              </a:lnSpc>
              <a:buNone/>
            </a:pPr>
            <a:r>
              <a:rPr lang="en-US" sz="1800" b="1" dirty="0"/>
              <a:t>Adjacency Matrix:</a:t>
            </a:r>
            <a:r>
              <a:rPr lang="en-US" sz="1800" dirty="0"/>
              <a:t/>
            </a:r>
            <a:br>
              <a:rPr lang="en-US" sz="1800" dirty="0"/>
            </a:br>
            <a:r>
              <a:rPr lang="en-US" sz="1800" dirty="0"/>
              <a:t>Adjacency Matrix is a 2D array of size V x V where V is the number of vertices in a graph. Let the 2D array be </a:t>
            </a:r>
            <a:r>
              <a:rPr lang="en-US" sz="1800" dirty="0" err="1"/>
              <a:t>adj</a:t>
            </a:r>
            <a:r>
              <a:rPr lang="en-US" sz="1800" dirty="0"/>
              <a:t>[][], a slot </a:t>
            </a:r>
            <a:r>
              <a:rPr lang="en-US" sz="1800" dirty="0" err="1"/>
              <a:t>adj</a:t>
            </a:r>
            <a:r>
              <a:rPr lang="en-US" sz="1800" dirty="0"/>
              <a:t>[</a:t>
            </a:r>
            <a:r>
              <a:rPr lang="en-US" sz="1800" dirty="0" err="1"/>
              <a:t>i</a:t>
            </a:r>
            <a:r>
              <a:rPr lang="en-US" sz="1800" dirty="0"/>
              <a:t>][j] = 1 indicates that there is an edge from vertex </a:t>
            </a:r>
            <a:r>
              <a:rPr lang="en-US" sz="1800" dirty="0" err="1"/>
              <a:t>i</a:t>
            </a:r>
            <a:r>
              <a:rPr lang="en-US" sz="1800" dirty="0"/>
              <a:t> to vertex j. Adjacency matrix for undirected graph is always symmetric. Adjacency Matrix is also used to represent weighted graphs. If </a:t>
            </a:r>
            <a:r>
              <a:rPr lang="en-US" sz="1800" dirty="0" err="1"/>
              <a:t>adj</a:t>
            </a:r>
            <a:r>
              <a:rPr lang="en-US" sz="1800" dirty="0"/>
              <a:t>[</a:t>
            </a:r>
            <a:r>
              <a:rPr lang="en-US" sz="1800" dirty="0" err="1"/>
              <a:t>i</a:t>
            </a:r>
            <a:r>
              <a:rPr lang="en-US" sz="1800" dirty="0"/>
              <a:t>][j] = w, then there is an edge from vertex </a:t>
            </a:r>
            <a:r>
              <a:rPr lang="en-US" sz="1800" dirty="0" err="1"/>
              <a:t>i</a:t>
            </a:r>
            <a:r>
              <a:rPr lang="en-US" sz="1800" dirty="0"/>
              <a:t> to vertex j with weight w</a:t>
            </a:r>
            <a:r>
              <a:rPr lang="en-US" sz="1800" dirty="0" smtClean="0"/>
              <a:t>.</a:t>
            </a:r>
          </a:p>
          <a:p>
            <a:pPr fontAlgn="base">
              <a:lnSpc>
                <a:spcPct val="100000"/>
              </a:lnSpc>
            </a:pPr>
            <a:endParaRPr lang="en-US" sz="1800" dirty="0"/>
          </a:p>
          <a:p>
            <a:pPr marL="0" indent="0" fontAlgn="base">
              <a:lnSpc>
                <a:spcPct val="100000"/>
              </a:lnSpc>
              <a:buNone/>
            </a:pPr>
            <a:r>
              <a:rPr lang="en-US" sz="1800" dirty="0"/>
              <a:t>The adjacency matrix for the above example graph is</a:t>
            </a:r>
            <a:r>
              <a:rPr lang="en-US" sz="1800" dirty="0" smtClean="0"/>
              <a:t>:</a:t>
            </a:r>
          </a:p>
          <a:p>
            <a:pPr marL="0" indent="0" fontAlgn="base">
              <a:lnSpc>
                <a:spcPct val="100000"/>
              </a:lnSpc>
              <a:buNone/>
            </a:pPr>
            <a:endParaRPr lang="en-US" sz="1800" dirty="0"/>
          </a:p>
          <a:p>
            <a:pPr marL="0" indent="0" fontAlgn="base">
              <a:lnSpc>
                <a:spcPct val="100000"/>
              </a:lnSpc>
              <a:buNone/>
            </a:pPr>
            <a:endParaRPr lang="en-US" sz="1800" dirty="0" smtClean="0"/>
          </a:p>
          <a:p>
            <a:pPr marL="0" indent="0" fontAlgn="base">
              <a:lnSpc>
                <a:spcPct val="100000"/>
              </a:lnSpc>
              <a:buNone/>
            </a:pPr>
            <a:endParaRPr lang="en-US" sz="1800" dirty="0"/>
          </a:p>
          <a:p>
            <a:pPr marL="0" indent="0" fontAlgn="base">
              <a:lnSpc>
                <a:spcPct val="100000"/>
              </a:lnSpc>
              <a:buNone/>
            </a:pPr>
            <a:endParaRPr lang="en-US" sz="1800" dirty="0" smtClean="0"/>
          </a:p>
          <a:p>
            <a:pPr marL="0" indent="0" fontAlgn="base">
              <a:lnSpc>
                <a:spcPct val="100000"/>
              </a:lnSpc>
              <a:buNone/>
            </a:pPr>
            <a:endParaRPr lang="en-US" sz="1800" dirty="0"/>
          </a:p>
          <a:p>
            <a:pPr marL="0" indent="0" fontAlgn="base">
              <a:lnSpc>
                <a:spcPct val="100000"/>
              </a:lnSpc>
              <a:buNone/>
            </a:pPr>
            <a:endParaRPr lang="en-US" sz="1800" dirty="0" smtClean="0"/>
          </a:p>
          <a:p>
            <a:pPr fontAlgn="base">
              <a:lnSpc>
                <a:spcPct val="100000"/>
              </a:lnSpc>
            </a:pPr>
            <a:r>
              <a:rPr lang="en-US" sz="1800" i="1" dirty="0"/>
              <a:t>Pros:</a:t>
            </a:r>
            <a:r>
              <a:rPr lang="en-US" sz="1800" dirty="0"/>
              <a:t> Representation is easier to implement and follow. Removing an edge takes O(1) time. Queries like whether there is an edge from vertex ‘u’ to vertex ‘v’ are efficient and can be done O(1).</a:t>
            </a:r>
          </a:p>
          <a:p>
            <a:pPr fontAlgn="base">
              <a:lnSpc>
                <a:spcPct val="100000"/>
              </a:lnSpc>
            </a:pPr>
            <a:r>
              <a:rPr lang="en-US" sz="1800" i="1" dirty="0"/>
              <a:t>Cons:</a:t>
            </a:r>
            <a:r>
              <a:rPr lang="en-US" sz="1800" dirty="0"/>
              <a:t> Consumes more space O(V^2). Even if the graph is sparse(contains less number of edges), it consumes the same space. Adding a vertex is O(V^2) time.</a:t>
            </a:r>
          </a:p>
          <a:p>
            <a:endParaRPr lang="en-US" sz="1800"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963" y="2529840"/>
            <a:ext cx="18669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386714"/>
      </p:ext>
    </p:extLst>
  </p:cSld>
  <p:clrMapOvr>
    <a:masterClrMapping/>
  </p:clrMapOvr>
  <p:transition spd="slow">
    <p:split orient="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274320"/>
            <a:ext cx="11274663" cy="6050280"/>
          </a:xfrm>
        </p:spPr>
        <p:txBody>
          <a:bodyPr/>
          <a:lstStyle/>
          <a:p>
            <a:pPr fontAlgn="base">
              <a:lnSpc>
                <a:spcPct val="100000"/>
              </a:lnSpc>
            </a:pPr>
            <a:r>
              <a:rPr lang="en-US" sz="1800" b="1" dirty="0"/>
              <a:t>Adjacency List:</a:t>
            </a:r>
            <a:r>
              <a:rPr lang="en-US" sz="1800" dirty="0"/>
              <a:t/>
            </a:r>
            <a:br>
              <a:rPr lang="en-US" sz="1800" dirty="0"/>
            </a:br>
            <a:r>
              <a:rPr lang="en-US" sz="1800" dirty="0"/>
              <a:t>An array of linked lists is used. Size of the array is equal to number of vertices. Let the array be array[]. An entry array[</a:t>
            </a:r>
            <a:r>
              <a:rPr lang="en-US" sz="1800" dirty="0" err="1"/>
              <a:t>i</a:t>
            </a:r>
            <a:r>
              <a:rPr lang="en-US" sz="1800" dirty="0"/>
              <a:t>] represents the linked list of vertices adjacent to the</a:t>
            </a:r>
            <a:r>
              <a:rPr lang="en-US" sz="1800" b="1" dirty="0"/>
              <a:t> </a:t>
            </a:r>
            <a:r>
              <a:rPr lang="en-US" sz="1800" b="1" i="1" dirty="0" err="1"/>
              <a:t>i</a:t>
            </a:r>
            <a:r>
              <a:rPr lang="en-US" sz="1800" dirty="0" err="1"/>
              <a:t>th</a:t>
            </a:r>
            <a:r>
              <a:rPr lang="en-US" sz="1800" dirty="0"/>
              <a:t> vertex. This representation can also be used to represent a weighted graph. The weights of edges can be stored in nodes of linked lists. Following is adjacency list representation of the above graph</a:t>
            </a:r>
            <a:r>
              <a:rPr lang="en-US" sz="1800" dirty="0" smtClean="0"/>
              <a:t>.</a:t>
            </a:r>
          </a:p>
          <a:p>
            <a:pPr fontAlgn="base">
              <a:lnSpc>
                <a:spcPct val="100000"/>
              </a:lnSpc>
            </a:pPr>
            <a:endParaRPr lang="en-US" sz="1800" dirty="0"/>
          </a:p>
          <a:p>
            <a:pPr fontAlgn="base">
              <a:lnSpc>
                <a:spcPct val="100000"/>
              </a:lnSpc>
            </a:pPr>
            <a:endParaRPr lang="en-US" sz="1800" dirty="0" smtClean="0"/>
          </a:p>
          <a:p>
            <a:pPr fontAlgn="base">
              <a:lnSpc>
                <a:spcPct val="100000"/>
              </a:lnSpc>
            </a:pPr>
            <a:endParaRPr lang="en-US" sz="1800" dirty="0"/>
          </a:p>
          <a:p>
            <a:pPr fontAlgn="base">
              <a:lnSpc>
                <a:spcPct val="100000"/>
              </a:lnSpc>
            </a:pPr>
            <a:endParaRPr lang="en-US" sz="1800" dirty="0" smtClean="0"/>
          </a:p>
          <a:p>
            <a:pPr fontAlgn="base">
              <a:lnSpc>
                <a:spcPct val="100000"/>
              </a:lnSpc>
            </a:pPr>
            <a:endParaRPr lang="en-US" sz="1800" dirty="0"/>
          </a:p>
          <a:p>
            <a:pPr fontAlgn="base">
              <a:lnSpc>
                <a:spcPct val="100000"/>
              </a:lnSpc>
            </a:pPr>
            <a:endParaRPr lang="en-US" sz="1800" dirty="0" smtClean="0"/>
          </a:p>
          <a:p>
            <a:pPr fontAlgn="base">
              <a:lnSpc>
                <a:spcPct val="100000"/>
              </a:lnSpc>
            </a:pPr>
            <a:r>
              <a:rPr lang="en-US" sz="1800" i="1" dirty="0"/>
              <a:t>Pros:</a:t>
            </a:r>
            <a:r>
              <a:rPr lang="en-US" sz="1800" dirty="0"/>
              <a:t> Saves space O(|V|+|E|) . In the worst case, there can be C(V, 2) number of edges in a graph thus consuming O(V^2) space. Adding a vertex is easier.</a:t>
            </a:r>
          </a:p>
          <a:p>
            <a:pPr fontAlgn="base">
              <a:lnSpc>
                <a:spcPct val="100000"/>
              </a:lnSpc>
            </a:pPr>
            <a:r>
              <a:rPr lang="en-US" sz="1800" i="1" dirty="0"/>
              <a:t>Cons:</a:t>
            </a:r>
            <a:r>
              <a:rPr lang="en-US" sz="1800" dirty="0"/>
              <a:t> Queries like whether there is an edge from vertex u to vertex v are not efficient and can be done O(V).</a:t>
            </a:r>
          </a:p>
          <a:p>
            <a:pPr fontAlgn="base">
              <a:lnSpc>
                <a:spcPct val="100000"/>
              </a:lnSpc>
            </a:pPr>
            <a:endParaRPr lang="en-US" sz="1800" dirty="0"/>
          </a:p>
          <a:p>
            <a:pPr marL="0" indent="0">
              <a:buNone/>
            </a:pP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1" y="1916430"/>
            <a:ext cx="354076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632403"/>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a:t>
            </a:r>
            <a:r>
              <a:rPr lang="en-US" dirty="0" smtClean="0"/>
              <a:t>– Inserting a </a:t>
            </a:r>
            <a:r>
              <a:rPr lang="en-US" dirty="0"/>
              <a:t>key</a:t>
            </a:r>
          </a:p>
        </p:txBody>
      </p:sp>
      <p:sp>
        <p:nvSpPr>
          <p:cNvPr id="3" name="Content Placeholder 2"/>
          <p:cNvSpPr>
            <a:spLocks noGrp="1"/>
          </p:cNvSpPr>
          <p:nvPr>
            <p:ph sz="quarter" idx="10"/>
          </p:nvPr>
        </p:nvSpPr>
        <p:spPr/>
        <p:txBody>
          <a:bodyPr/>
          <a:lstStyle/>
          <a:p>
            <a:pPr>
              <a:lnSpc>
                <a:spcPct val="100000"/>
              </a:lnSpc>
            </a:pPr>
            <a:r>
              <a:rPr lang="en-US" dirty="0"/>
              <a:t>A new key is always inserted at leaf. We start searching a key from root till we hit a leaf node. Once a leaf node is found, the new node is added as a child of </a:t>
            </a:r>
            <a:r>
              <a:rPr lang="en-US" dirty="0" smtClean="0"/>
              <a:t>the </a:t>
            </a:r>
            <a:r>
              <a:rPr lang="en-US" dirty="0"/>
              <a:t>leaf node.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360" y="1455420"/>
            <a:ext cx="34766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15" y="1455420"/>
            <a:ext cx="5248275" cy="5036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360" y="3194685"/>
            <a:ext cx="3476625"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3465675"/>
      </p:ext>
    </p:extLst>
  </p:cSld>
  <p:clrMapOvr>
    <a:masterClrMapping/>
  </p:clrMapOvr>
  <p:transition spd="slow">
    <p:split orient="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Breadth First Traversal for a Graph</a:t>
            </a:r>
            <a:br>
              <a:rPr lang="en-US" b="0" dirty="0"/>
            </a:br>
            <a:endParaRPr lang="en-US" dirty="0"/>
          </a:p>
        </p:txBody>
      </p:sp>
      <p:sp>
        <p:nvSpPr>
          <p:cNvPr id="3" name="Content Placeholder 2"/>
          <p:cNvSpPr>
            <a:spLocks noGrp="1"/>
          </p:cNvSpPr>
          <p:nvPr>
            <p:ph sz="quarter" idx="10"/>
          </p:nvPr>
        </p:nvSpPr>
        <p:spPr/>
        <p:txBody>
          <a:bodyPr>
            <a:normAutofit/>
          </a:bodyPr>
          <a:lstStyle/>
          <a:p>
            <a:pPr marL="0" indent="0">
              <a:lnSpc>
                <a:spcPct val="100000"/>
              </a:lnSpc>
              <a:buNone/>
            </a:pPr>
            <a:r>
              <a:rPr lang="en-US" sz="1800" dirty="0"/>
              <a:t>Breadth First Traversal (or Search) for a graph is similar to Breadth First Traversal of a </a:t>
            </a:r>
            <a:r>
              <a:rPr lang="en-US" sz="1800" dirty="0" smtClean="0"/>
              <a:t>tree.</a:t>
            </a:r>
            <a:r>
              <a:rPr lang="en-US" sz="1800" dirty="0"/>
              <a:t> The only catch here is, unlike trees, graphs may contain cycles, so we may come to the same node again. To avoid processing a node more than once, we use a </a:t>
            </a:r>
            <a:r>
              <a:rPr lang="en-US" sz="1800" dirty="0" err="1"/>
              <a:t>boolean</a:t>
            </a:r>
            <a:r>
              <a:rPr lang="en-US" sz="1800" dirty="0"/>
              <a:t> visited array. For simplicity, it is assumed that all vertices are reachable from the starting vertex</a:t>
            </a:r>
            <a:r>
              <a:rPr lang="en-US" sz="1800" dirty="0" smtClean="0"/>
              <a:t>.</a:t>
            </a:r>
          </a:p>
          <a:p>
            <a:pPr marL="0" indent="0">
              <a:lnSpc>
                <a:spcPct val="100000"/>
              </a:lnSpc>
              <a:buNone/>
            </a:pPr>
            <a:r>
              <a:rPr lang="en-US" sz="1800" dirty="0"/>
              <a:t/>
            </a:r>
            <a:br>
              <a:rPr lang="en-US" sz="1800" dirty="0"/>
            </a:br>
            <a:r>
              <a:rPr lang="en-US" sz="1800" dirty="0"/>
              <a:t>For example, in the following graph, we start traversal from vertex 2. When we come to vertex 0, we look for all adjacent vertices of it. 2 is also an adjacent vertex of 0. If we don’t mark visited vertices, then 2 will be processed again and it will become a non-terminating process. A Breadth First Traversal of the following graph is 2, 0, 3, 1.</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0" y="3646170"/>
            <a:ext cx="2726373" cy="186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406112"/>
      </p:ext>
    </p:extLst>
  </p:cSld>
  <p:clrMapOvr>
    <a:masterClrMapping/>
  </p:clrMapOvr>
  <p:transition spd="slow">
    <p:split orient="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285750"/>
            <a:ext cx="11274663" cy="6038850"/>
          </a:xfrm>
        </p:spPr>
        <p:txBody>
          <a:bodyPr/>
          <a:lstStyle/>
          <a:p>
            <a:pPr fontAlgn="base"/>
            <a:r>
              <a:rPr lang="en-US" dirty="0"/>
              <a:t>Following </a:t>
            </a:r>
            <a:r>
              <a:rPr lang="en-US" dirty="0" smtClean="0"/>
              <a:t>is the implementations </a:t>
            </a:r>
            <a:r>
              <a:rPr lang="en-US" dirty="0"/>
              <a:t>of simple Breadth First Traversal from a given source.</a:t>
            </a:r>
          </a:p>
          <a:p>
            <a:pPr marL="0" indent="0">
              <a:buNone/>
            </a:pPr>
            <a:r>
              <a:rPr lang="en-US" dirty="0"/>
              <a:t/>
            </a:r>
            <a:br>
              <a:rPr lang="en-US" dirty="0"/>
            </a:br>
            <a:endParaRPr lang="en-US" dirty="0" smtClean="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320" y="572453"/>
            <a:ext cx="4314825"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138" y="572453"/>
            <a:ext cx="4667250" cy="587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1392348"/>
      </p:ext>
    </p:extLst>
  </p:cSld>
  <p:clrMapOvr>
    <a:masterClrMapping/>
  </p:clrMapOvr>
  <p:transition spd="slow">
    <p:split orient="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Depth First Traversal for a Graph</a:t>
            </a:r>
            <a:br>
              <a:rPr lang="en-US" b="0" dirty="0"/>
            </a:br>
            <a:endParaRPr lang="en-US" dirty="0"/>
          </a:p>
        </p:txBody>
      </p:sp>
      <p:sp>
        <p:nvSpPr>
          <p:cNvPr id="3" name="Content Placeholder 2"/>
          <p:cNvSpPr>
            <a:spLocks noGrp="1"/>
          </p:cNvSpPr>
          <p:nvPr>
            <p:ph sz="quarter" idx="10"/>
          </p:nvPr>
        </p:nvSpPr>
        <p:spPr/>
        <p:txBody>
          <a:bodyPr>
            <a:normAutofit/>
          </a:bodyPr>
          <a:lstStyle/>
          <a:p>
            <a:pPr marL="0" indent="0">
              <a:lnSpc>
                <a:spcPct val="100000"/>
              </a:lnSpc>
              <a:buNone/>
            </a:pPr>
            <a:r>
              <a:rPr lang="en-US" sz="1800" dirty="0"/>
              <a:t>Depth First Traversal (or Search) for a graph is similar to Depth First Traversal of a tree. The only catch here is, unlike trees, graphs may contain cycles, so we may come to the same node again. To avoid processing a node more than once, we use a </a:t>
            </a:r>
            <a:r>
              <a:rPr lang="en-US" sz="1800" dirty="0" err="1"/>
              <a:t>boolean</a:t>
            </a:r>
            <a:r>
              <a:rPr lang="en-US" sz="1800" dirty="0"/>
              <a:t> visited array. </a:t>
            </a:r>
            <a:endParaRPr lang="en-US" sz="1800" dirty="0" smtClean="0"/>
          </a:p>
          <a:p>
            <a:pPr marL="0" indent="0">
              <a:lnSpc>
                <a:spcPct val="100000"/>
              </a:lnSpc>
              <a:buNone/>
            </a:pPr>
            <a:r>
              <a:rPr lang="en-US" sz="1800" dirty="0"/>
              <a:t/>
            </a:r>
            <a:br>
              <a:rPr lang="en-US" sz="1800" dirty="0"/>
            </a:br>
            <a:r>
              <a:rPr lang="en-US" sz="1800" dirty="0"/>
              <a:t>For example, in the following graph, we start traversal from vertex 2. When we come to vertex 0, we look for all adjacent vertices of it. 2 is also an adjacent vertex of 0. If we don’t mark visited vertices, then 2 will be processed again and it will become a non-terminating process. A Depth First Traversal of the following graph is 2, 0, 1, 3.</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140" y="3474720"/>
            <a:ext cx="4393248" cy="2720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820526"/>
      </p:ext>
    </p:extLst>
  </p:cSld>
  <p:clrMapOvr>
    <a:masterClrMapping/>
  </p:clrMapOvr>
  <p:transition spd="slow">
    <p:split orient="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285750"/>
            <a:ext cx="11274663" cy="6038850"/>
          </a:xfrm>
        </p:spPr>
        <p:txBody>
          <a:bodyPr/>
          <a:lstStyle/>
          <a:p>
            <a:r>
              <a:rPr lang="en-US" dirty="0"/>
              <a:t>Following </a:t>
            </a:r>
            <a:r>
              <a:rPr lang="en-US" dirty="0" smtClean="0"/>
              <a:t>is the implementations </a:t>
            </a:r>
            <a:r>
              <a:rPr lang="en-US" dirty="0"/>
              <a:t>of simple Depth First Traversal</a:t>
            </a:r>
            <a:r>
              <a:rPr lang="en-US" dirty="0" smtClean="0"/>
              <a:t>.</a:t>
            </a:r>
          </a:p>
          <a:p>
            <a:endParaRPr lang="en-US" dirty="0"/>
          </a:p>
          <a:p>
            <a:pPr marL="0" indent="0">
              <a:buNone/>
            </a:pP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553" y="1180148"/>
            <a:ext cx="47244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7202" y="580073"/>
            <a:ext cx="4467225" cy="5775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386023"/>
      </p:ext>
    </p:extLst>
  </p:cSld>
  <p:clrMapOvr>
    <a:masterClrMapping/>
  </p:clrMapOvr>
  <p:transition spd="slow">
    <p:split orient="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312948"/>
          </a:xfrm>
        </p:spPr>
        <p:txBody>
          <a:bodyPr>
            <a:normAutofit/>
          </a:bodyPr>
          <a:lstStyle/>
          <a:p>
            <a:r>
              <a:rPr lang="en-US" dirty="0"/>
              <a:t>Binary Search Tree</a:t>
            </a:r>
          </a:p>
          <a:p>
            <a:pPr lvl="1"/>
            <a:r>
              <a:rPr lang="en-US" dirty="0"/>
              <a:t>Searching a key</a:t>
            </a:r>
          </a:p>
          <a:p>
            <a:pPr lvl="1"/>
            <a:r>
              <a:rPr lang="en-US" dirty="0"/>
              <a:t>Inserting a key</a:t>
            </a:r>
          </a:p>
          <a:p>
            <a:pPr lvl="1"/>
            <a:r>
              <a:rPr lang="en-US" dirty="0"/>
              <a:t>Deleting a key</a:t>
            </a:r>
          </a:p>
          <a:p>
            <a:r>
              <a:rPr lang="en-US" dirty="0"/>
              <a:t>Sorting Algorithms</a:t>
            </a:r>
          </a:p>
          <a:p>
            <a:pPr lvl="1">
              <a:lnSpc>
                <a:spcPct val="90000"/>
              </a:lnSpc>
            </a:pPr>
            <a:r>
              <a:rPr lang="en-US" altLang="en-US" dirty="0"/>
              <a:t>Selection Sort </a:t>
            </a:r>
          </a:p>
          <a:p>
            <a:pPr lvl="1">
              <a:lnSpc>
                <a:spcPct val="90000"/>
              </a:lnSpc>
            </a:pPr>
            <a:r>
              <a:rPr lang="en-US" altLang="en-US" dirty="0"/>
              <a:t>Insertion Sort</a:t>
            </a:r>
          </a:p>
          <a:p>
            <a:pPr lvl="1">
              <a:lnSpc>
                <a:spcPct val="90000"/>
              </a:lnSpc>
            </a:pPr>
            <a:r>
              <a:rPr lang="en-US" altLang="en-US" dirty="0"/>
              <a:t>Bubble Sort</a:t>
            </a:r>
          </a:p>
          <a:p>
            <a:pPr lvl="1">
              <a:lnSpc>
                <a:spcPct val="90000"/>
              </a:lnSpc>
            </a:pPr>
            <a:r>
              <a:rPr lang="en-US" altLang="en-US" dirty="0"/>
              <a:t>Merge Sort</a:t>
            </a:r>
          </a:p>
          <a:p>
            <a:pPr lvl="1">
              <a:lnSpc>
                <a:spcPct val="90000"/>
              </a:lnSpc>
            </a:pPr>
            <a:r>
              <a:rPr lang="en-US" altLang="en-US" dirty="0"/>
              <a:t>Quick Sort</a:t>
            </a:r>
          </a:p>
          <a:p>
            <a:r>
              <a:rPr lang="en-US" dirty="0"/>
              <a:t>Heap</a:t>
            </a:r>
          </a:p>
          <a:p>
            <a:pPr lvl="1">
              <a:buFont typeface="Wingdings" panose="05000000000000000000" pitchFamily="2" charset="2"/>
              <a:buChar char="§"/>
            </a:pPr>
            <a:r>
              <a:rPr lang="en-US" dirty="0"/>
              <a:t>Max Heap Construction</a:t>
            </a:r>
          </a:p>
          <a:p>
            <a:pPr lvl="1">
              <a:buFont typeface="Wingdings" panose="05000000000000000000" pitchFamily="2" charset="2"/>
              <a:buChar char="§"/>
            </a:pPr>
            <a:r>
              <a:rPr lang="en-US" dirty="0"/>
              <a:t>Max Heap Deletion</a:t>
            </a:r>
          </a:p>
          <a:p>
            <a:r>
              <a:rPr lang="en-US" dirty="0"/>
              <a:t>Graph</a:t>
            </a:r>
          </a:p>
          <a:p>
            <a:pPr lvl="1"/>
            <a:r>
              <a:rPr lang="en-US" dirty="0"/>
              <a:t>Breadth First Traversal</a:t>
            </a:r>
          </a:p>
          <a:p>
            <a:pPr lvl="1"/>
            <a:r>
              <a:rPr lang="en-US" dirty="0"/>
              <a:t>Depth First Traversal</a:t>
            </a:r>
          </a:p>
          <a:p>
            <a:pPr marL="495300" lvl="2" indent="0">
              <a:buNone/>
            </a:pPr>
            <a:endParaRPr lang="en-US" dirty="0" smtClean="0"/>
          </a:p>
          <a:p>
            <a:pPr lvl="2"/>
            <a:endParaRPr lang="en-US" dirty="0" smtClean="0"/>
          </a:p>
          <a:p>
            <a:endParaRPr lang="en-US" dirty="0"/>
          </a:p>
          <a:p>
            <a:endParaRPr lang="en-US" dirty="0"/>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hlinkClick r:id="rId2"/>
              </a:rPr>
              <a:t>http://www.geeksforgeeks.org/data-structures</a:t>
            </a:r>
            <a:r>
              <a:rPr lang="en-US" dirty="0" smtClean="0">
                <a:hlinkClick r:id="rId2"/>
              </a:rPr>
              <a:t>/</a:t>
            </a:r>
            <a:endParaRPr lang="en-US" dirty="0" smtClean="0"/>
          </a:p>
          <a:p>
            <a:r>
              <a:rPr lang="en-US" dirty="0">
                <a:hlinkClick r:id="rId3"/>
              </a:rPr>
              <a:t>http://www.tutorialspoint.com/data_structures_algorithms</a:t>
            </a:r>
            <a:r>
              <a:rPr lang="en-US" dirty="0" smtClean="0">
                <a:hlinkClick r:id="rId3"/>
              </a:rPr>
              <a:t>/</a:t>
            </a:r>
            <a:endParaRPr lang="en-US" dirty="0" smtClean="0"/>
          </a:p>
          <a:p>
            <a:endParaRPr lang="en-US" dirty="0" smtClean="0"/>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a:t>
            </a:r>
            <a:r>
              <a:rPr lang="en-US" dirty="0" smtClean="0"/>
              <a:t>– Deleting a </a:t>
            </a:r>
            <a:r>
              <a:rPr lang="en-US" dirty="0"/>
              <a:t>key</a:t>
            </a:r>
          </a:p>
        </p:txBody>
      </p:sp>
      <p:sp>
        <p:nvSpPr>
          <p:cNvPr id="3" name="Content Placeholder 2"/>
          <p:cNvSpPr>
            <a:spLocks noGrp="1"/>
          </p:cNvSpPr>
          <p:nvPr>
            <p:ph sz="quarter" idx="10"/>
          </p:nvPr>
        </p:nvSpPr>
        <p:spPr/>
        <p:txBody>
          <a:bodyPr>
            <a:normAutofit lnSpcReduction="10000"/>
          </a:bodyPr>
          <a:lstStyle/>
          <a:p>
            <a:pPr marL="0" indent="0" fontAlgn="base">
              <a:lnSpc>
                <a:spcPct val="100000"/>
              </a:lnSpc>
              <a:buNone/>
            </a:pPr>
            <a:r>
              <a:rPr lang="en-US" dirty="0"/>
              <a:t>When we delete a node, there possibilities arise</a:t>
            </a:r>
            <a:r>
              <a:rPr lang="en-US" dirty="0" smtClean="0"/>
              <a:t>.</a:t>
            </a:r>
          </a:p>
          <a:p>
            <a:pPr marL="0" indent="0" fontAlgn="base">
              <a:lnSpc>
                <a:spcPct val="100000"/>
              </a:lnSpc>
              <a:buNone/>
            </a:pPr>
            <a:endParaRPr lang="en-US" dirty="0" smtClean="0"/>
          </a:p>
          <a:p>
            <a:pPr marL="285750" indent="-285750" fontAlgn="base">
              <a:lnSpc>
                <a:spcPct val="100000"/>
              </a:lnSpc>
            </a:pPr>
            <a:r>
              <a:rPr lang="en-US" b="1" i="1" dirty="0" smtClean="0"/>
              <a:t>Node </a:t>
            </a:r>
            <a:r>
              <a:rPr lang="en-US" b="1" i="1" dirty="0"/>
              <a:t>to be deleted is leaf:</a:t>
            </a:r>
            <a:r>
              <a:rPr lang="en-US" dirty="0"/>
              <a:t> Simply remove from the tree</a:t>
            </a:r>
            <a:r>
              <a:rPr lang="en-US" dirty="0" smtClean="0"/>
              <a:t>.</a:t>
            </a:r>
          </a:p>
          <a:p>
            <a:pPr marL="285750" indent="-285750" fontAlgn="base">
              <a:lnSpc>
                <a:spcPct val="100000"/>
              </a:lnSpc>
            </a:pPr>
            <a:endParaRPr lang="en-US" dirty="0" smtClean="0"/>
          </a:p>
          <a:p>
            <a:pPr marL="285750" indent="-285750" fontAlgn="base">
              <a:lnSpc>
                <a:spcPct val="100000"/>
              </a:lnSpc>
            </a:pPr>
            <a:endParaRPr lang="en-US" dirty="0"/>
          </a:p>
          <a:p>
            <a:pPr marL="285750" indent="-285750" fontAlgn="base">
              <a:lnSpc>
                <a:spcPct val="100000"/>
              </a:lnSpc>
            </a:pPr>
            <a:endParaRPr lang="en-US" dirty="0" smtClean="0"/>
          </a:p>
          <a:p>
            <a:pPr marL="285750" indent="-285750" fontAlgn="base">
              <a:lnSpc>
                <a:spcPct val="100000"/>
              </a:lnSpc>
            </a:pPr>
            <a:endParaRPr lang="en-US" dirty="0"/>
          </a:p>
          <a:p>
            <a:pPr marL="285750" indent="-285750" fontAlgn="base">
              <a:lnSpc>
                <a:spcPct val="100000"/>
              </a:lnSpc>
            </a:pPr>
            <a:r>
              <a:rPr lang="en-US" b="1" i="1" dirty="0" smtClean="0"/>
              <a:t>Node </a:t>
            </a:r>
            <a:r>
              <a:rPr lang="en-US" b="1" i="1" dirty="0"/>
              <a:t>to be deleted has only one child:</a:t>
            </a:r>
            <a:r>
              <a:rPr lang="en-US" dirty="0"/>
              <a:t> Copy the child to the node and delete the </a:t>
            </a:r>
            <a:r>
              <a:rPr lang="en-US" dirty="0" smtClean="0"/>
              <a:t>child</a:t>
            </a:r>
          </a:p>
          <a:p>
            <a:pPr marL="285750" indent="-285750" fontAlgn="base">
              <a:lnSpc>
                <a:spcPct val="100000"/>
              </a:lnSpc>
            </a:pPr>
            <a:endParaRPr lang="en-US" dirty="0" smtClean="0"/>
          </a:p>
          <a:p>
            <a:pPr marL="285750" indent="-285750" fontAlgn="base">
              <a:lnSpc>
                <a:spcPct val="100000"/>
              </a:lnSpc>
            </a:pPr>
            <a:endParaRPr lang="en-US" dirty="0"/>
          </a:p>
          <a:p>
            <a:pPr marL="285750" indent="-285750" fontAlgn="base">
              <a:lnSpc>
                <a:spcPct val="100000"/>
              </a:lnSpc>
            </a:pPr>
            <a:endParaRPr lang="en-US" dirty="0" smtClean="0"/>
          </a:p>
          <a:p>
            <a:pPr marL="285750" indent="-285750" fontAlgn="base">
              <a:lnSpc>
                <a:spcPct val="100000"/>
              </a:lnSpc>
            </a:pPr>
            <a:endParaRPr lang="en-US" dirty="0"/>
          </a:p>
          <a:p>
            <a:pPr marL="285750" indent="-285750" fontAlgn="base">
              <a:lnSpc>
                <a:spcPct val="100000"/>
              </a:lnSpc>
            </a:pPr>
            <a:r>
              <a:rPr lang="en-US" b="1" i="1" dirty="0" smtClean="0"/>
              <a:t>Node </a:t>
            </a:r>
            <a:r>
              <a:rPr lang="en-US" b="1" i="1" dirty="0"/>
              <a:t>to be deleted has two children:</a:t>
            </a:r>
            <a:r>
              <a:rPr lang="en-US" b="1" dirty="0"/>
              <a:t> </a:t>
            </a:r>
            <a:r>
              <a:rPr lang="en-US" dirty="0"/>
              <a:t>Find </a:t>
            </a:r>
            <a:r>
              <a:rPr lang="en-US" dirty="0" err="1"/>
              <a:t>inorder</a:t>
            </a:r>
            <a:r>
              <a:rPr lang="en-US" dirty="0"/>
              <a:t> successor of the node. Copy contents of the </a:t>
            </a:r>
            <a:r>
              <a:rPr lang="en-US" dirty="0" err="1"/>
              <a:t>inorder</a:t>
            </a:r>
            <a:r>
              <a:rPr lang="en-US" dirty="0"/>
              <a:t> successor to the node and delete the </a:t>
            </a:r>
            <a:r>
              <a:rPr lang="en-US" dirty="0" err="1"/>
              <a:t>inorder</a:t>
            </a:r>
            <a:r>
              <a:rPr lang="en-US" dirty="0"/>
              <a:t> successor. Note that </a:t>
            </a:r>
            <a:r>
              <a:rPr lang="en-US" dirty="0" err="1"/>
              <a:t>inorder</a:t>
            </a:r>
            <a:r>
              <a:rPr lang="en-US" dirty="0"/>
              <a:t> predecessor can also be used</a:t>
            </a:r>
            <a:r>
              <a:rPr lang="en-US" dirty="0" smtClean="0"/>
              <a:t>.</a:t>
            </a:r>
          </a:p>
          <a:p>
            <a:pPr marL="0" indent="0" fontAlgn="base">
              <a:lnSpc>
                <a:spcPct val="100000"/>
              </a:lnSpc>
              <a:buNone/>
            </a:pPr>
            <a:endParaRPr lang="en-US" dirty="0"/>
          </a:p>
          <a:p>
            <a:pPr marL="0" indent="0" fontAlgn="base">
              <a:lnSpc>
                <a:spcPct val="100000"/>
              </a:lnSpc>
              <a:buNone/>
            </a:pPr>
            <a:endParaRPr lang="en-US" dirty="0" smtClean="0"/>
          </a:p>
          <a:p>
            <a:pPr marL="0" indent="0" fontAlgn="base">
              <a:lnSpc>
                <a:spcPct val="100000"/>
              </a:lnSpc>
              <a:buNone/>
            </a:pPr>
            <a:endParaRPr lang="en-US" dirty="0"/>
          </a:p>
          <a:p>
            <a:pPr marL="0" indent="0" fontAlgn="base">
              <a:lnSpc>
                <a:spcPct val="100000"/>
              </a:lnSpc>
              <a:buNone/>
            </a:pPr>
            <a:endParaRPr lang="en-US" dirty="0"/>
          </a:p>
          <a:p>
            <a:pPr marL="0" indent="0" fontAlgn="base">
              <a:lnSpc>
                <a:spcPct val="100000"/>
              </a:lnSpc>
              <a:buNone/>
            </a:pPr>
            <a:r>
              <a:rPr lang="en-US" dirty="0" smtClean="0"/>
              <a:t>The important </a:t>
            </a:r>
            <a:r>
              <a:rPr lang="en-US" dirty="0"/>
              <a:t>thing to note is, </a:t>
            </a:r>
            <a:r>
              <a:rPr lang="en-US" dirty="0" err="1"/>
              <a:t>inorder</a:t>
            </a:r>
            <a:r>
              <a:rPr lang="en-US" dirty="0"/>
              <a:t> successor is needed only when right child is not empty. In this particular case, </a:t>
            </a:r>
            <a:r>
              <a:rPr lang="en-US" dirty="0" err="1"/>
              <a:t>inorder</a:t>
            </a:r>
            <a:r>
              <a:rPr lang="en-US" dirty="0"/>
              <a:t> successor can be obtained by finding the minimum value in right child of the node.</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009" y="1909763"/>
            <a:ext cx="31718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009" y="3291840"/>
            <a:ext cx="317182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008" y="4843463"/>
            <a:ext cx="31718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851009"/>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934619" y="262573"/>
            <a:ext cx="4358206" cy="6084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725" y="275748"/>
            <a:ext cx="3962400" cy="1667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388" y="2011680"/>
            <a:ext cx="4791075" cy="4526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593900"/>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16981</TotalTime>
  <Words>3166</Words>
  <Application>Microsoft Office PowerPoint</Application>
  <PresentationFormat>Custom</PresentationFormat>
  <Paragraphs>763</Paragraphs>
  <Slides>76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Content Masters</vt:lpstr>
      <vt:lpstr>Equation</vt:lpstr>
      <vt:lpstr>Advanced Data Structures</vt:lpstr>
      <vt:lpstr>PowerPoint Presentation</vt:lpstr>
      <vt:lpstr>Objectives</vt:lpstr>
      <vt:lpstr>Binary Search Tree (BST)</vt:lpstr>
      <vt:lpstr>Binary Search Tree (BST)</vt:lpstr>
      <vt:lpstr>BST - Searching a key</vt:lpstr>
      <vt:lpstr>BST – Inserting a key</vt:lpstr>
      <vt:lpstr>BST – Deleting a key</vt:lpstr>
      <vt:lpstr>PowerPoint Presentation</vt:lpstr>
      <vt:lpstr>Sorting</vt:lpstr>
      <vt:lpstr>Sorting</vt:lpstr>
      <vt:lpstr>Sorting Algorithms</vt:lpstr>
      <vt:lpstr>Selection Sort</vt:lpstr>
      <vt:lpstr>PowerPoint Presentation</vt:lpstr>
      <vt:lpstr>Selection Sort (cont.)</vt:lpstr>
      <vt:lpstr>Selection Sort -- Analysis</vt:lpstr>
      <vt:lpstr>Selection Sort – Analysis (cont.)</vt:lpstr>
      <vt:lpstr>Insertion Sort</vt:lpstr>
      <vt:lpstr>PowerPoint Presentation</vt:lpstr>
      <vt:lpstr>Insertion Sort Algorithm </vt:lpstr>
      <vt:lpstr>Insertion Sort – Analysis </vt:lpstr>
      <vt:lpstr>Analysis of insertion sort</vt:lpstr>
      <vt:lpstr>Bubble Sort</vt:lpstr>
      <vt:lpstr>Bubble Sort</vt:lpstr>
      <vt:lpstr>Bubble Sort Algorithm </vt:lpstr>
      <vt:lpstr>Bubble Sort – Analysis </vt:lpstr>
      <vt:lpstr>Mergesort</vt:lpstr>
      <vt:lpstr>Mergesort - Example</vt:lpstr>
      <vt:lpstr>Merge</vt:lpstr>
      <vt:lpstr>Merge (cont.)</vt:lpstr>
      <vt:lpstr>Mergesort</vt:lpstr>
      <vt:lpstr>Mergesort - Example</vt:lpstr>
      <vt:lpstr>Mergesort – Example2</vt:lpstr>
      <vt:lpstr>Mergesort – Analysis of Merge</vt:lpstr>
      <vt:lpstr>Mergesort – Analysis of Merge (cont.)</vt:lpstr>
      <vt:lpstr>Mergesort - Analysis</vt:lpstr>
      <vt:lpstr>Mergesort - Analysis</vt:lpstr>
      <vt:lpstr>Mergesort - Analysis</vt:lpstr>
      <vt:lpstr>Mergesort – Analysis</vt:lpstr>
      <vt:lpstr>Quicksort</vt:lpstr>
      <vt:lpstr>Quicksort (cont.)</vt:lpstr>
      <vt:lpstr>Partition</vt:lpstr>
      <vt:lpstr>Partition – Choosing the pivot</vt:lpstr>
      <vt:lpstr>Partition Function</vt:lpstr>
      <vt:lpstr>Partition Function (cont.)</vt:lpstr>
      <vt:lpstr>Partition Function (cont.)</vt:lpstr>
      <vt:lpstr>Partition Function (cont.)</vt:lpstr>
      <vt:lpstr>Partition Function (cont.)</vt:lpstr>
      <vt:lpstr>Partition Function (cont.)</vt:lpstr>
      <vt:lpstr>Partition Function (cont.)</vt:lpstr>
      <vt:lpstr>Quicksort Function</vt:lpstr>
      <vt:lpstr>Quicksort – Analysis </vt:lpstr>
      <vt:lpstr>Quicksort – Analysis</vt:lpstr>
      <vt:lpstr>Quicksort – Analysis</vt:lpstr>
      <vt:lpstr>Quicksort – Analysis</vt:lpstr>
      <vt:lpstr>Comparison of Sorting Algorithms</vt:lpstr>
      <vt:lpstr>Heap</vt:lpstr>
      <vt:lpstr>Heap</vt:lpstr>
      <vt:lpstr>PowerPoint Presentation</vt:lpstr>
      <vt:lpstr>Max Heap Construction</vt:lpstr>
      <vt:lpstr>PowerPoint Presentation</vt:lpstr>
      <vt:lpstr>Max Heap Deletion </vt:lpstr>
      <vt:lpstr>Graph</vt:lpstr>
      <vt:lpstr>Graph</vt:lpstr>
      <vt:lpstr>PowerPoint Presentation</vt:lpstr>
      <vt:lpstr>PowerPoint Presentation</vt:lpstr>
      <vt:lpstr>PowerPoint Presentation</vt:lpstr>
      <vt:lpstr>PowerPoint Presentation</vt:lpstr>
      <vt:lpstr>PowerPoint Presentation</vt:lpstr>
      <vt:lpstr>Breadth First Traversal for a Graph </vt:lpstr>
      <vt:lpstr>PowerPoint Presentation</vt:lpstr>
      <vt:lpstr>Depth First Traversal for a Graph </vt:lpstr>
      <vt:lpstr>PowerPoint Presentation</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203</cp:revision>
  <cp:lastPrinted>2015-02-14T20:13:28Z</cp:lastPrinted>
  <dcterms:created xsi:type="dcterms:W3CDTF">2015-02-05T19:35:34Z</dcterms:created>
  <dcterms:modified xsi:type="dcterms:W3CDTF">2016-09-21T05:16:58Z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