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notesSlides/notesSlide41.xml" ContentType="application/vnd.openxmlformats-officedocument.presentationml.notesSlide+xml"/>
  <Override PartName="/ppt/tags/tag2.xml" ContentType="application/vnd.openxmlformats-officedocument.presentationml.tags+xml"/>
  <Override PartName="/ppt/notesSlides/notesSlide42.xml" ContentType="application/vnd.openxmlformats-officedocument.presentationml.notesSlide+xml"/>
  <Override PartName="/ppt/tags/tag3.xml" ContentType="application/vnd.openxmlformats-officedocument.presentationml.tags+xml"/>
  <Override PartName="/ppt/notesSlides/notesSlide43.xml" ContentType="application/vnd.openxmlformats-officedocument.presentationml.notesSlide+xml"/>
  <Override PartName="/ppt/tags/tag4.xml" ContentType="application/vnd.openxmlformats-officedocument.presentationml.tags+xml"/>
  <Override PartName="/ppt/notesSlides/notesSlide44.xml" ContentType="application/vnd.openxmlformats-officedocument.presentationml.notesSlide+xml"/>
  <Override PartName="/ppt/tags/tag5.xml" ContentType="application/vnd.openxmlformats-officedocument.presentationml.tags+xml"/>
  <Override PartName="/ppt/notesSlides/notesSlide45.xml" ContentType="application/vnd.openxmlformats-officedocument.presentationml.notesSlide+xml"/>
  <Override PartName="/ppt/tags/tag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73"/>
  </p:notesMasterIdLst>
  <p:handoutMasterIdLst>
    <p:handoutMasterId r:id="rId74"/>
  </p:handoutMasterIdLst>
  <p:sldIdLst>
    <p:sldId id="258" r:id="rId5"/>
    <p:sldId id="425" r:id="rId6"/>
    <p:sldId id="426"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427"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28" r:id="rId46"/>
    <p:sldId id="404" r:id="rId47"/>
    <p:sldId id="429" r:id="rId48"/>
    <p:sldId id="406" r:id="rId49"/>
    <p:sldId id="407" r:id="rId50"/>
    <p:sldId id="408" r:id="rId51"/>
    <p:sldId id="431" r:id="rId52"/>
    <p:sldId id="432" r:id="rId53"/>
    <p:sldId id="433" r:id="rId54"/>
    <p:sldId id="434" r:id="rId55"/>
    <p:sldId id="435" r:id="rId56"/>
    <p:sldId id="409" r:id="rId57"/>
    <p:sldId id="410" r:id="rId58"/>
    <p:sldId id="411"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30" r:id="rId7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8706" autoAdjust="0"/>
  </p:normalViewPr>
  <p:slideViewPr>
    <p:cSldViewPr snapToGrid="0" showGuides="1">
      <p:cViewPr varScale="1">
        <p:scale>
          <a:sx n="78" d="100"/>
          <a:sy n="78" d="100"/>
        </p:scale>
        <p:origin x="540" y="90"/>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9/19/2016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Database Client</a:t>
            </a:r>
            <a:r>
              <a:rPr lang="en-US" baseline="0" dirty="0" smtClean="0"/>
              <a:t> Server </a:t>
            </a:r>
            <a:endParaRPr lang="en-US" dirty="0" smtClean="0"/>
          </a:p>
          <a:p>
            <a:r>
              <a:rPr lang="en-US" dirty="0" smtClean="0"/>
              <a:t>FROM, WHERE clause filtering done on Server side</a:t>
            </a:r>
          </a:p>
          <a:p>
            <a:r>
              <a:rPr lang="en-US" dirty="0" smtClean="0"/>
              <a:t>	where</a:t>
            </a:r>
            <a:r>
              <a:rPr lang="en-US" baseline="0" dirty="0" smtClean="0"/>
              <a:t>as</a:t>
            </a:r>
          </a:p>
          <a:p>
            <a:r>
              <a:rPr lang="en-US" baseline="0" dirty="0" smtClean="0"/>
              <a:t>GROUP BY, HAVING, ORDER BY clause filtering and manipulating done on client side on the data  received from server side.</a:t>
            </a:r>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4</a:t>
            </a:fld>
            <a:endParaRPr lang="en-US" dirty="0"/>
          </a:p>
        </p:txBody>
      </p:sp>
    </p:spTree>
    <p:extLst>
      <p:ext uri="{BB962C8B-B14F-4D97-AF65-F5344CB8AC3E}">
        <p14:creationId xmlns:p14="http://schemas.microsoft.com/office/powerpoint/2010/main" val="2237274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14</a:t>
            </a:fld>
            <a:endParaRPr lang="en-US" dirty="0"/>
          </a:p>
        </p:txBody>
      </p:sp>
    </p:spTree>
    <p:extLst>
      <p:ext uri="{BB962C8B-B14F-4D97-AF65-F5344CB8AC3E}">
        <p14:creationId xmlns:p14="http://schemas.microsoft.com/office/powerpoint/2010/main" val="2766732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15</a:t>
            </a:fld>
            <a:endParaRPr lang="en-US" dirty="0"/>
          </a:p>
        </p:txBody>
      </p:sp>
    </p:spTree>
    <p:extLst>
      <p:ext uri="{BB962C8B-B14F-4D97-AF65-F5344CB8AC3E}">
        <p14:creationId xmlns:p14="http://schemas.microsoft.com/office/powerpoint/2010/main" val="411882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16</a:t>
            </a:fld>
            <a:endParaRPr lang="en-US" dirty="0"/>
          </a:p>
        </p:txBody>
      </p:sp>
    </p:spTree>
    <p:extLst>
      <p:ext uri="{BB962C8B-B14F-4D97-AF65-F5344CB8AC3E}">
        <p14:creationId xmlns:p14="http://schemas.microsoft.com/office/powerpoint/2010/main" val="349448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17</a:t>
            </a:fld>
            <a:endParaRPr lang="en-US" dirty="0"/>
          </a:p>
        </p:txBody>
      </p:sp>
    </p:spTree>
    <p:extLst>
      <p:ext uri="{BB962C8B-B14F-4D97-AF65-F5344CB8AC3E}">
        <p14:creationId xmlns:p14="http://schemas.microsoft.com/office/powerpoint/2010/main" val="163533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18</a:t>
            </a:fld>
            <a:endParaRPr lang="en-US" dirty="0"/>
          </a:p>
        </p:txBody>
      </p:sp>
    </p:spTree>
    <p:extLst>
      <p:ext uri="{BB962C8B-B14F-4D97-AF65-F5344CB8AC3E}">
        <p14:creationId xmlns:p14="http://schemas.microsoft.com/office/powerpoint/2010/main" val="667792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19</a:t>
            </a:fld>
            <a:endParaRPr lang="en-US" dirty="0"/>
          </a:p>
        </p:txBody>
      </p:sp>
    </p:spTree>
    <p:extLst>
      <p:ext uri="{BB962C8B-B14F-4D97-AF65-F5344CB8AC3E}">
        <p14:creationId xmlns:p14="http://schemas.microsoft.com/office/powerpoint/2010/main" val="1230528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20</a:t>
            </a:fld>
            <a:endParaRPr lang="en-US" dirty="0"/>
          </a:p>
        </p:txBody>
      </p:sp>
    </p:spTree>
    <p:extLst>
      <p:ext uri="{BB962C8B-B14F-4D97-AF65-F5344CB8AC3E}">
        <p14:creationId xmlns:p14="http://schemas.microsoft.com/office/powerpoint/2010/main" val="3068999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21</a:t>
            </a:fld>
            <a:endParaRPr lang="en-US" dirty="0"/>
          </a:p>
        </p:txBody>
      </p:sp>
    </p:spTree>
    <p:extLst>
      <p:ext uri="{BB962C8B-B14F-4D97-AF65-F5344CB8AC3E}">
        <p14:creationId xmlns:p14="http://schemas.microsoft.com/office/powerpoint/2010/main" val="1698908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22</a:t>
            </a:fld>
            <a:endParaRPr lang="en-US" dirty="0"/>
          </a:p>
        </p:txBody>
      </p:sp>
    </p:spTree>
    <p:extLst>
      <p:ext uri="{BB962C8B-B14F-4D97-AF65-F5344CB8AC3E}">
        <p14:creationId xmlns:p14="http://schemas.microsoft.com/office/powerpoint/2010/main" val="3958494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23</a:t>
            </a:fld>
            <a:endParaRPr lang="en-US" dirty="0"/>
          </a:p>
        </p:txBody>
      </p:sp>
    </p:spTree>
    <p:extLst>
      <p:ext uri="{BB962C8B-B14F-4D97-AF65-F5344CB8AC3E}">
        <p14:creationId xmlns:p14="http://schemas.microsoft.com/office/powerpoint/2010/main" val="371596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5</a:t>
            </a:fld>
            <a:endParaRPr lang="en-US" dirty="0"/>
          </a:p>
        </p:txBody>
      </p:sp>
    </p:spTree>
    <p:extLst>
      <p:ext uri="{BB962C8B-B14F-4D97-AF65-F5344CB8AC3E}">
        <p14:creationId xmlns:p14="http://schemas.microsoft.com/office/powerpoint/2010/main" val="3201939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27</a:t>
            </a:fld>
            <a:endParaRPr lang="en-US" dirty="0"/>
          </a:p>
        </p:txBody>
      </p:sp>
    </p:spTree>
    <p:extLst>
      <p:ext uri="{BB962C8B-B14F-4D97-AF65-F5344CB8AC3E}">
        <p14:creationId xmlns:p14="http://schemas.microsoft.com/office/powerpoint/2010/main" val="919136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32</a:t>
            </a:fld>
            <a:endParaRPr lang="en-US" dirty="0"/>
          </a:p>
        </p:txBody>
      </p:sp>
    </p:spTree>
    <p:extLst>
      <p:ext uri="{BB962C8B-B14F-4D97-AF65-F5344CB8AC3E}">
        <p14:creationId xmlns:p14="http://schemas.microsoft.com/office/powerpoint/2010/main" val="237890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33</a:t>
            </a:fld>
            <a:endParaRPr lang="en-US" dirty="0"/>
          </a:p>
        </p:txBody>
      </p:sp>
    </p:spTree>
    <p:extLst>
      <p:ext uri="{BB962C8B-B14F-4D97-AF65-F5344CB8AC3E}">
        <p14:creationId xmlns:p14="http://schemas.microsoft.com/office/powerpoint/2010/main" val="2381471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34</a:t>
            </a:fld>
            <a:endParaRPr lang="en-US" dirty="0"/>
          </a:p>
        </p:txBody>
      </p:sp>
    </p:spTree>
    <p:extLst>
      <p:ext uri="{BB962C8B-B14F-4D97-AF65-F5344CB8AC3E}">
        <p14:creationId xmlns:p14="http://schemas.microsoft.com/office/powerpoint/2010/main" val="3279634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35</a:t>
            </a:fld>
            <a:endParaRPr lang="en-US" dirty="0"/>
          </a:p>
        </p:txBody>
      </p:sp>
    </p:spTree>
    <p:extLst>
      <p:ext uri="{BB962C8B-B14F-4D97-AF65-F5344CB8AC3E}">
        <p14:creationId xmlns:p14="http://schemas.microsoft.com/office/powerpoint/2010/main" val="4153547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IN" dirty="0" smtClean="0"/>
              <a:t>The above syntax does not work in the mysql db. Use the following sql in mysql- </a:t>
            </a:r>
          </a:p>
          <a:p>
            <a:pPr eaLnBrk="1" hangingPunct="1"/>
            <a:endParaRPr lang="en-IN" dirty="0" smtClean="0"/>
          </a:p>
          <a:p>
            <a:pPr eaLnBrk="1" hangingPunct="1"/>
            <a:r>
              <a:rPr lang="en-IN" dirty="0" smtClean="0"/>
              <a:t>SELECT PROJNO, PROJNAME, P.DEPTNO, D.DEPTNO, DEPTNAME</a:t>
            </a:r>
          </a:p>
          <a:p>
            <a:pPr eaLnBrk="1" hangingPunct="1"/>
            <a:r>
              <a:rPr lang="en-IN" dirty="0" smtClean="0"/>
              <a:t>  FROM PROJECT P LEFT OUTER JOIN </a:t>
            </a:r>
          </a:p>
          <a:p>
            <a:pPr eaLnBrk="1" hangingPunct="1"/>
            <a:r>
              <a:rPr lang="en-IN" dirty="0" smtClean="0"/>
              <a:t>       DEPARTMENT D</a:t>
            </a:r>
          </a:p>
          <a:p>
            <a:pPr eaLnBrk="1" hangingPunct="1"/>
            <a:r>
              <a:rPr lang="en-IN" dirty="0" smtClean="0"/>
              <a:t>    ON P.DEPTNO = D.DEPTNO;</a:t>
            </a:r>
          </a:p>
          <a:p>
            <a:pPr eaLnBrk="1" hangingPunct="1"/>
            <a:r>
              <a:rPr lang="en-IN" dirty="0" smtClean="0"/>
              <a:t>UNION</a:t>
            </a:r>
          </a:p>
          <a:p>
            <a:pPr eaLnBrk="1" hangingPunct="1"/>
            <a:r>
              <a:rPr lang="en-IN" dirty="0" smtClean="0"/>
              <a:t>    SELECT PROJNO, PROJNAME, P.DEPTNO, D.DEPTNO, DEPTNAME</a:t>
            </a:r>
          </a:p>
          <a:p>
            <a:pPr eaLnBrk="1" hangingPunct="1"/>
            <a:r>
              <a:rPr lang="en-IN" dirty="0" smtClean="0"/>
              <a:t>  FROM PROJECT P RIGHT OUTER JOIN </a:t>
            </a:r>
          </a:p>
          <a:p>
            <a:pPr eaLnBrk="1" hangingPunct="1"/>
            <a:r>
              <a:rPr lang="en-IN" dirty="0" smtClean="0"/>
              <a:t>       DEPARTMENT D</a:t>
            </a:r>
          </a:p>
          <a:p>
            <a:pPr eaLnBrk="1" hangingPunct="1"/>
            <a:r>
              <a:rPr lang="en-IN" dirty="0" smtClean="0"/>
              <a:t>    ON P.DEPTNO = D.DEPTNO;</a:t>
            </a:r>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36</a:t>
            </a:fld>
            <a:endParaRPr lang="en-US" dirty="0"/>
          </a:p>
        </p:txBody>
      </p:sp>
    </p:spTree>
    <p:extLst>
      <p:ext uri="{BB962C8B-B14F-4D97-AF65-F5344CB8AC3E}">
        <p14:creationId xmlns:p14="http://schemas.microsoft.com/office/powerpoint/2010/main" val="1740027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37</a:t>
            </a:fld>
            <a:endParaRPr lang="en-US" dirty="0"/>
          </a:p>
        </p:txBody>
      </p:sp>
    </p:spTree>
    <p:extLst>
      <p:ext uri="{BB962C8B-B14F-4D97-AF65-F5344CB8AC3E}">
        <p14:creationId xmlns:p14="http://schemas.microsoft.com/office/powerpoint/2010/main" val="2023720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38</a:t>
            </a:fld>
            <a:endParaRPr lang="en-US" dirty="0"/>
          </a:p>
        </p:txBody>
      </p:sp>
    </p:spTree>
    <p:extLst>
      <p:ext uri="{BB962C8B-B14F-4D97-AF65-F5344CB8AC3E}">
        <p14:creationId xmlns:p14="http://schemas.microsoft.com/office/powerpoint/2010/main" val="3802343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39</a:t>
            </a:fld>
            <a:endParaRPr lang="en-US" dirty="0"/>
          </a:p>
        </p:txBody>
      </p:sp>
    </p:spTree>
    <p:extLst>
      <p:ext uri="{BB962C8B-B14F-4D97-AF65-F5344CB8AC3E}">
        <p14:creationId xmlns:p14="http://schemas.microsoft.com/office/powerpoint/2010/main" val="835957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40</a:t>
            </a:fld>
            <a:endParaRPr lang="en-US" dirty="0"/>
          </a:p>
        </p:txBody>
      </p:sp>
    </p:spTree>
    <p:extLst>
      <p:ext uri="{BB962C8B-B14F-4D97-AF65-F5344CB8AC3E}">
        <p14:creationId xmlns:p14="http://schemas.microsoft.com/office/powerpoint/2010/main" val="157447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Database Client</a:t>
            </a:r>
            <a:r>
              <a:rPr lang="en-US" baseline="0" dirty="0" smtClean="0"/>
              <a:t> Server </a:t>
            </a:r>
            <a:endParaRPr lang="en-US" dirty="0" smtClean="0"/>
          </a:p>
          <a:p>
            <a:r>
              <a:rPr lang="en-US" dirty="0" smtClean="0"/>
              <a:t>FROM, WHERE clause filtering done on Server side</a:t>
            </a:r>
          </a:p>
          <a:p>
            <a:r>
              <a:rPr lang="en-US" dirty="0" smtClean="0"/>
              <a:t>	where</a:t>
            </a:r>
            <a:r>
              <a:rPr lang="en-US" baseline="0" dirty="0" smtClean="0"/>
              <a:t>as</a:t>
            </a:r>
          </a:p>
          <a:p>
            <a:r>
              <a:rPr lang="en-US" baseline="0" dirty="0" smtClean="0"/>
              <a:t>GROUP BY, HAVING, ORDER BY clause filtering and manipulating done on client side on the data  received from server side.</a:t>
            </a:r>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6</a:t>
            </a:fld>
            <a:endParaRPr lang="en-US" dirty="0"/>
          </a:p>
        </p:txBody>
      </p:sp>
    </p:spTree>
    <p:extLst>
      <p:ext uri="{BB962C8B-B14F-4D97-AF65-F5344CB8AC3E}">
        <p14:creationId xmlns:p14="http://schemas.microsoft.com/office/powerpoint/2010/main" val="66058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446EB90B-35F1-43D3-A90B-3718A1D772E8}" type="slidenum">
              <a:rPr lang="en-US" sz="1200">
                <a:solidFill>
                  <a:schemeClr val="tx1"/>
                </a:solidFill>
                <a:latin typeface="Arial" charset="0"/>
              </a:rPr>
              <a:pPr eaLnBrk="1" hangingPunct="1"/>
              <a:t>43</a:t>
            </a:fld>
            <a:endParaRPr lang="en-US" sz="1200" dirty="0">
              <a:solidFill>
                <a:schemeClr val="tx1"/>
              </a:solidFill>
              <a:latin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IN" b="1" dirty="0" smtClean="0"/>
              <a:t>Http://www.mysqltutorial.org/introduction-sql-views.aspx</a:t>
            </a:r>
          </a:p>
          <a:p>
            <a:pPr algn="just" eaLnBrk="1" hangingPunct="1"/>
            <a:endParaRPr lang="en-IN" b="1" dirty="0" smtClean="0"/>
          </a:p>
          <a:p>
            <a:r>
              <a:rPr lang="en-US" dirty="0" smtClean="0"/>
              <a:t>By definition, a database view is a virtual or logical table which is composed of result set of a SELECT query. Because the database view is similar to the database table which consists of row and column so you can retrieve and update data on it in the same way with table. The database view is dynamic because it is not related to the physical schema. Database view is stored as view definition as SELECT statements. When the tables which are the source data of a view changes; the data in the view change also.</a:t>
            </a:r>
          </a:p>
          <a:p>
            <a:r>
              <a:rPr lang="en-US" b="1" dirty="0" smtClean="0"/>
              <a:t>Views Advantages</a:t>
            </a:r>
          </a:p>
          <a:p>
            <a:r>
              <a:rPr lang="en-US" dirty="0" smtClean="0"/>
              <a:t>Database views provide several advantages as follows:</a:t>
            </a:r>
          </a:p>
          <a:p>
            <a:r>
              <a:rPr lang="en-US" b="1" dirty="0" smtClean="0"/>
              <a:t>Simplify complex query</a:t>
            </a:r>
            <a:r>
              <a:rPr lang="en-US" dirty="0" smtClean="0"/>
              <a:t>. A view is defined by an SQL statement with join on many underlying tables with complex business logic. The view now can be used to hides the complexity of underlying tables to the end users and external applications. Only simple SQL statement is used to work with view.</a:t>
            </a:r>
          </a:p>
          <a:p>
            <a:r>
              <a:rPr lang="en-US" b="1" dirty="0" smtClean="0"/>
              <a:t>Limited access data to the specific users</a:t>
            </a:r>
            <a:r>
              <a:rPr lang="en-US" dirty="0" smtClean="0"/>
              <a:t>. You may don’t want a subset of sensitive data can be retrievable by all users (both human and applications). You can use view to expose what data to which user to limit the access.</a:t>
            </a:r>
          </a:p>
          <a:p>
            <a:r>
              <a:rPr lang="en-US" b="1" dirty="0" smtClean="0"/>
              <a:t>Provide extra security</a:t>
            </a:r>
            <a:r>
              <a:rPr lang="en-US" dirty="0" smtClean="0"/>
              <a:t>. Security is vital parts of any relational database management system. Views provide extra security the database management system. View allows you to create only read-only view to expose read-only data to specific user. User can only retrieve data in read-only view but cannot update it.</a:t>
            </a:r>
          </a:p>
          <a:p>
            <a:r>
              <a:rPr lang="en-US" b="1" dirty="0" smtClean="0"/>
              <a:t>Computed column</a:t>
            </a:r>
            <a:r>
              <a:rPr lang="en-US" dirty="0" smtClean="0"/>
              <a:t>. The database table should not have the calculated columns in it so you can use views to create computed columns. Suppose in the </a:t>
            </a:r>
            <a:r>
              <a:rPr lang="en-US" i="1" dirty="0" smtClean="0"/>
              <a:t>orderDetails</a:t>
            </a:r>
            <a:r>
              <a:rPr lang="en-US" dirty="0" smtClean="0"/>
              <a:t> table you have </a:t>
            </a:r>
            <a:r>
              <a:rPr lang="en-US" i="1" dirty="0" err="1" smtClean="0"/>
              <a:t>quantityOrder</a:t>
            </a:r>
            <a:r>
              <a:rPr lang="en-US" i="1" dirty="0" smtClean="0"/>
              <a:t> </a:t>
            </a:r>
            <a:r>
              <a:rPr lang="en-US" dirty="0" smtClean="0"/>
              <a:t>(number of ordered product) and </a:t>
            </a:r>
            <a:r>
              <a:rPr lang="en-US" i="1" dirty="0" err="1" smtClean="0"/>
              <a:t>priceEach</a:t>
            </a:r>
            <a:r>
              <a:rPr lang="en-US" i="1" dirty="0" smtClean="0"/>
              <a:t> </a:t>
            </a:r>
            <a:r>
              <a:rPr lang="en-US" dirty="0" smtClean="0"/>
              <a:t>(price per product item) columns but it does not have computed column to get the total cost for each line of order. In this case, you can create computed column call </a:t>
            </a:r>
            <a:r>
              <a:rPr lang="en-US" i="1" dirty="0" smtClean="0"/>
              <a:t>total </a:t>
            </a:r>
            <a:r>
              <a:rPr lang="en-US" dirty="0" smtClean="0"/>
              <a:t>which is equal to </a:t>
            </a:r>
            <a:r>
              <a:rPr lang="en-US" i="1" dirty="0" err="1" smtClean="0"/>
              <a:t>quantityOrder</a:t>
            </a:r>
            <a:r>
              <a:rPr lang="en-US" i="1" dirty="0" smtClean="0"/>
              <a:t> </a:t>
            </a:r>
            <a:r>
              <a:rPr lang="en-US" dirty="0" smtClean="0"/>
              <a:t>multiple with </a:t>
            </a:r>
            <a:r>
              <a:rPr lang="en-US" i="1" dirty="0" err="1" smtClean="0"/>
              <a:t>priceEach</a:t>
            </a:r>
            <a:r>
              <a:rPr lang="en-US" i="1" dirty="0" smtClean="0"/>
              <a:t> </a:t>
            </a:r>
            <a:r>
              <a:rPr lang="en-US" dirty="0" smtClean="0"/>
              <a:t>to </a:t>
            </a:r>
            <a:r>
              <a:rPr lang="en-US" dirty="0" err="1" smtClean="0"/>
              <a:t>storedthe</a:t>
            </a:r>
            <a:r>
              <a:rPr lang="en-US" dirty="0" smtClean="0"/>
              <a:t> computed result.</a:t>
            </a:r>
          </a:p>
          <a:p>
            <a:r>
              <a:rPr lang="en-US" b="1" dirty="0" smtClean="0"/>
              <a:t>Backward compatibility</a:t>
            </a:r>
            <a:r>
              <a:rPr lang="en-US" dirty="0" smtClean="0"/>
              <a:t>. You have a center database and all applications use that database as their sources of data. One day you redesign the database to make it more clean and normalized. You then move the entire legacy data into the new database but you don’t want affect the legacy application in accessing it. In this case, you can use views to make them like the legacy database schema and return the same data so the legacy application won’t be affected.</a:t>
            </a:r>
          </a:p>
          <a:p>
            <a:pPr algn="just" eaLnBrk="1" hangingPunct="1"/>
            <a:endParaRPr lang="en-IN" b="1" dirty="0" smtClean="0"/>
          </a:p>
        </p:txBody>
      </p:sp>
    </p:spTree>
    <p:extLst>
      <p:ext uri="{BB962C8B-B14F-4D97-AF65-F5344CB8AC3E}">
        <p14:creationId xmlns:p14="http://schemas.microsoft.com/office/powerpoint/2010/main" val="967971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45</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688164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46</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3721601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47</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1765067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48</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1427659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49</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3885154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50</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2596471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51</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3031758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52</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1372181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54</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238219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7</a:t>
            </a:fld>
            <a:endParaRPr lang="en-US" dirty="0"/>
          </a:p>
        </p:txBody>
      </p:sp>
    </p:spTree>
    <p:extLst>
      <p:ext uri="{BB962C8B-B14F-4D97-AF65-F5344CB8AC3E}">
        <p14:creationId xmlns:p14="http://schemas.microsoft.com/office/powerpoint/2010/main" val="4940091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55</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1710320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3223958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737409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125287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8271795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7887085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7633319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62</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3825736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63</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1973509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64</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2527679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8</a:t>
            </a:fld>
            <a:endParaRPr lang="en-US" dirty="0"/>
          </a:p>
        </p:txBody>
      </p:sp>
    </p:spTree>
    <p:extLst>
      <p:ext uri="{BB962C8B-B14F-4D97-AF65-F5344CB8AC3E}">
        <p14:creationId xmlns:p14="http://schemas.microsoft.com/office/powerpoint/2010/main" val="19220014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65</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293009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eaLnBrk="0" hangingPunct="0">
              <a:defRPr sz="2000">
                <a:solidFill>
                  <a:schemeClr val="bg1"/>
                </a:solidFill>
                <a:latin typeface="Georgia" pitchFamily="18" charset="0"/>
                <a:ea typeface="ＭＳ Ｐゴシック" pitchFamily="34" charset="-128"/>
              </a:defRPr>
            </a:lvl1pPr>
            <a:lvl2pPr marL="734852" indent="-282635" defTabSz="913854" eaLnBrk="0" hangingPunct="0">
              <a:defRPr sz="2000">
                <a:solidFill>
                  <a:schemeClr val="bg1"/>
                </a:solidFill>
                <a:latin typeface="Georgia" pitchFamily="18" charset="0"/>
                <a:ea typeface="ＭＳ Ｐゴシック" pitchFamily="34" charset="-128"/>
              </a:defRPr>
            </a:lvl2pPr>
            <a:lvl3pPr marL="1130541" indent="-226108" defTabSz="913854" eaLnBrk="0" hangingPunct="0">
              <a:defRPr sz="2000">
                <a:solidFill>
                  <a:schemeClr val="bg1"/>
                </a:solidFill>
                <a:latin typeface="Georgia" pitchFamily="18" charset="0"/>
                <a:ea typeface="ＭＳ Ｐゴシック" pitchFamily="34" charset="-128"/>
              </a:defRPr>
            </a:lvl3pPr>
            <a:lvl4pPr marL="1582758" indent="-226108" defTabSz="913854" eaLnBrk="0" hangingPunct="0">
              <a:defRPr sz="2000">
                <a:solidFill>
                  <a:schemeClr val="bg1"/>
                </a:solidFill>
                <a:latin typeface="Georgia" pitchFamily="18" charset="0"/>
                <a:ea typeface="ＭＳ Ｐゴシック" pitchFamily="34" charset="-128"/>
              </a:defRPr>
            </a:lvl4pPr>
            <a:lvl5pPr marL="2034974" indent="-226108" defTabSz="913854" eaLnBrk="0" hangingPunct="0">
              <a:defRPr sz="2000">
                <a:solidFill>
                  <a:schemeClr val="bg1"/>
                </a:solidFill>
                <a:latin typeface="Georgia" pitchFamily="18" charset="0"/>
                <a:ea typeface="ＭＳ Ｐゴシック" pitchFamily="34" charset="-128"/>
              </a:defRPr>
            </a:lvl5pPr>
            <a:lvl6pPr marL="2487191"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6pPr>
            <a:lvl7pPr marL="2939407"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7pPr>
            <a:lvl8pPr marL="3391624"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8pPr>
            <a:lvl9pPr marL="3843840" indent="-226108" defTabSz="913854" eaLnBrk="0" fontAlgn="base" hangingPunct="0">
              <a:spcBef>
                <a:spcPct val="0"/>
              </a:spcBef>
              <a:spcAft>
                <a:spcPct val="0"/>
              </a:spcAft>
              <a:defRPr sz="2000">
                <a:solidFill>
                  <a:schemeClr val="bg1"/>
                </a:solidFill>
                <a:latin typeface="Georgia" pitchFamily="18" charset="0"/>
                <a:ea typeface="ＭＳ Ｐゴシック" pitchFamily="34" charset="-128"/>
              </a:defRPr>
            </a:lvl9pPr>
          </a:lstStyle>
          <a:p>
            <a:pPr eaLnBrk="1" hangingPunct="1"/>
            <a:fld id="{11A9AD49-6967-44DC-AD53-DC5EE912A58C}" type="slidenum">
              <a:rPr lang="en-US" sz="1200">
                <a:solidFill>
                  <a:schemeClr val="tx1"/>
                </a:solidFill>
                <a:latin typeface="Arial" charset="0"/>
              </a:rPr>
              <a:pPr eaLnBrk="1" hangingPunct="1"/>
              <a:t>66</a:t>
            </a:fld>
            <a:endParaRPr lang="en-US" sz="1200">
              <a:solidFill>
                <a:schemeClr val="tx1"/>
              </a:solidFill>
              <a:latin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p>
          <a:p>
            <a:r>
              <a:rPr lang="en-US" dirty="0"/>
              <a:t>	</a:t>
            </a:r>
            <a:endParaRPr lang="en-IN" dirty="0" smtClean="0"/>
          </a:p>
        </p:txBody>
      </p:sp>
    </p:spTree>
    <p:extLst>
      <p:ext uri="{BB962C8B-B14F-4D97-AF65-F5344CB8AC3E}">
        <p14:creationId xmlns:p14="http://schemas.microsoft.com/office/powerpoint/2010/main" val="22709180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67</a:t>
            </a:fld>
            <a:endParaRPr lang="en-US" dirty="0"/>
          </a:p>
        </p:txBody>
      </p:sp>
    </p:spTree>
    <p:extLst>
      <p:ext uri="{BB962C8B-B14F-4D97-AF65-F5344CB8AC3E}">
        <p14:creationId xmlns:p14="http://schemas.microsoft.com/office/powerpoint/2010/main" val="335254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9</a:t>
            </a:fld>
            <a:endParaRPr lang="en-US" dirty="0"/>
          </a:p>
        </p:txBody>
      </p:sp>
    </p:spTree>
    <p:extLst>
      <p:ext uri="{BB962C8B-B14F-4D97-AF65-F5344CB8AC3E}">
        <p14:creationId xmlns:p14="http://schemas.microsoft.com/office/powerpoint/2010/main" val="2713455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10</a:t>
            </a:fld>
            <a:endParaRPr lang="en-US" dirty="0"/>
          </a:p>
        </p:txBody>
      </p:sp>
    </p:spTree>
    <p:extLst>
      <p:ext uri="{BB962C8B-B14F-4D97-AF65-F5344CB8AC3E}">
        <p14:creationId xmlns:p14="http://schemas.microsoft.com/office/powerpoint/2010/main" val="30419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11</a:t>
            </a:fld>
            <a:endParaRPr lang="en-US" dirty="0"/>
          </a:p>
        </p:txBody>
      </p:sp>
    </p:spTree>
    <p:extLst>
      <p:ext uri="{BB962C8B-B14F-4D97-AF65-F5344CB8AC3E}">
        <p14:creationId xmlns:p14="http://schemas.microsoft.com/office/powerpoint/2010/main" val="3422859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93E33CC-DE6A-4892-BA46-53B7ECDAAD98}" type="slidenum">
              <a:rPr lang="en-US" smtClean="0"/>
              <a:pPr>
                <a:defRPr/>
              </a:pPr>
              <a:t>12</a:t>
            </a:fld>
            <a:endParaRPr lang="en-US" dirty="0"/>
          </a:p>
        </p:txBody>
      </p:sp>
    </p:spTree>
    <p:extLst>
      <p:ext uri="{BB962C8B-B14F-4D97-AF65-F5344CB8AC3E}">
        <p14:creationId xmlns:p14="http://schemas.microsoft.com/office/powerpoint/2010/main" val="4098596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8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800"/>
            </a:lvl1pPr>
            <a:lvl2pPr>
              <a:lnSpc>
                <a:spcPts val="1400"/>
              </a:lnSpc>
              <a:spcBef>
                <a:spcPts val="400"/>
              </a:spcBef>
              <a:spcAft>
                <a:spcPts val="0"/>
              </a:spcAft>
              <a:defRPr sz="16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0342796"/>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977" y="522288"/>
            <a:ext cx="10978407" cy="501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629"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1174"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961846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7" r:id="rId24"/>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3.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3.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50.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tags" Target="../tags/tag1.xm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tags" Target="../tags/tag2.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5.xml"/><Relationship Id="rId1" Type="http://schemas.openxmlformats.org/officeDocument/2006/relationships/tags" Target="../tags/tag3.xml"/><Relationship Id="rId5" Type="http://schemas.openxmlformats.org/officeDocument/2006/relationships/image" Target="../media/image55.png"/><Relationship Id="rId4" Type="http://schemas.openxmlformats.org/officeDocument/2006/relationships/image" Target="../media/image54.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tags" Target="../tags/tag4.xml"/><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5.xml"/><Relationship Id="rId1" Type="http://schemas.openxmlformats.org/officeDocument/2006/relationships/tags" Target="../tags/tag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Query_optimizer" TargetMode="External"/><Relationship Id="rId2" Type="http://schemas.openxmlformats.org/officeDocument/2006/relationships/notesSlide" Target="../notesSlides/notesSlide49.xml"/><Relationship Id="rId1" Type="http://schemas.openxmlformats.org/officeDocument/2006/relationships/slideLayout" Target="../slideLayouts/slideLayout24.xml"/><Relationship Id="rId4" Type="http://schemas.openxmlformats.org/officeDocument/2006/relationships/hyperlink" Target="https://en.wikipedia.org/wiki/Hint_(SQL)"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hyperlink" Target="http://dev.mysql.com/doc/refman/5.1/en/innodb-consistent-read.html"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dirty="0" smtClean="0"/>
              <a:t>SQL</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015" y="304800"/>
            <a:ext cx="11274663" cy="609600"/>
          </a:xfrm>
        </p:spPr>
        <p:txBody>
          <a:bodyPr>
            <a:normAutofit/>
          </a:bodyPr>
          <a:lstStyle/>
          <a:p>
            <a:r>
              <a:rPr lang="en-US" sz="3200" b="1" dirty="0" smtClean="0"/>
              <a:t>DML - SELECT</a:t>
            </a:r>
            <a:endParaRPr lang="en-US" sz="3200" dirty="0" smtClean="0"/>
          </a:p>
        </p:txBody>
      </p:sp>
      <p:sp>
        <p:nvSpPr>
          <p:cNvPr id="6" name="Rectangle 3"/>
          <p:cNvSpPr>
            <a:spLocks noGrp="1" noChangeArrowheads="1"/>
          </p:cNvSpPr>
          <p:nvPr>
            <p:ph sz="quarter" idx="10"/>
          </p:nvPr>
        </p:nvSpPr>
        <p:spPr>
          <a:xfrm>
            <a:off x="594629" y="914400"/>
            <a:ext cx="11187902" cy="5334000"/>
          </a:xfrm>
        </p:spPr>
        <p:txBody>
          <a:bodyPr/>
          <a:lstStyle/>
          <a:p>
            <a:pPr marL="0" indent="0" algn="just">
              <a:buNone/>
            </a:pPr>
            <a:r>
              <a:rPr lang="en-US" sz="1800" b="1" dirty="0" smtClean="0"/>
              <a:t>Commonly used  formats for dates in TO_CHAR() </a:t>
            </a:r>
          </a:p>
          <a:p>
            <a:pPr marL="0" indent="0" algn="just">
              <a:buNone/>
            </a:pPr>
            <a:endParaRPr lang="en-US" sz="1800" b="1" dirty="0"/>
          </a:p>
          <a:p>
            <a:pPr marL="0" indent="0" algn="just">
              <a:buNone/>
            </a:pPr>
            <a:endParaRPr lang="en-US" sz="18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1563036075"/>
              </p:ext>
            </p:extLst>
          </p:nvPr>
        </p:nvGraphicFramePr>
        <p:xfrm>
          <a:off x="1422030" y="1449512"/>
          <a:ext cx="6195986" cy="4718685"/>
        </p:xfrm>
        <a:graphic>
          <a:graphicData uri="http://schemas.openxmlformats.org/drawingml/2006/table">
            <a:tbl>
              <a:tblPr/>
              <a:tblGrid>
                <a:gridCol w="1487871"/>
                <a:gridCol w="4708115"/>
              </a:tblGrid>
              <a:tr h="256673">
                <a:tc>
                  <a:txBody>
                    <a:bodyPr/>
                    <a:lstStyle/>
                    <a:p>
                      <a:pPr algn="l" fontAlgn="b"/>
                      <a:r>
                        <a:rPr lang="en-US" sz="1400" b="1" i="0" u="none" strike="noStrike" dirty="0">
                          <a:solidFill>
                            <a:srgbClr val="000000"/>
                          </a:solidFill>
                          <a:effectLst/>
                          <a:latin typeface="Arial" pitchFamily="34" charset="0"/>
                          <a:ea typeface="Arial Unicode MS" pitchFamily="34" charset="-128"/>
                          <a:cs typeface="Arial" pitchFamily="34" charset="0"/>
                        </a:rPr>
                        <a:t>Format</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1400" b="1" i="0" u="none" strike="noStrike" dirty="0">
                          <a:solidFill>
                            <a:srgbClr val="000000"/>
                          </a:solidFill>
                          <a:effectLst/>
                          <a:latin typeface="Arial" pitchFamily="34" charset="0"/>
                          <a:ea typeface="Arial Unicode MS" pitchFamily="34" charset="-128"/>
                          <a:cs typeface="Arial" pitchFamily="34" charset="0"/>
                        </a:rPr>
                        <a:t>Format Description</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RRRR</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Year rollover (accepts 2 digits, returns 4) </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YEAR</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Year spelled out</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6727">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DD</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Day of month 1-31</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MM</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Month of year 01, 02…12</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6673">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MON</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JAN, FEB</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MONTH</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In full [January  ]…[December ]</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6673">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DAY</a:t>
                      </a:r>
                    </a:p>
                  </a:txBody>
                  <a:tcPr marL="365665" marR="12697" marT="9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In full [Monday   ]…[Sunday   ]</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654">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DY</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MON…SUN</a:t>
                      </a:r>
                    </a:p>
                  </a:txBody>
                  <a:tcPr marL="365665" marR="12697"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2873">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HH</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Hours of day (1-12)</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HH12</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Hours of day (1-12)</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HH24</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Hours of day (1-24)</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AM</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am or pm </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PM</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am or pm </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MI</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Minutes 0-59</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9085">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SS</a:t>
                      </a:r>
                    </a:p>
                  </a:txBody>
                  <a:tcPr marL="365665" marR="12697"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r>
                        <a:rPr lang="en-US" sz="1400" b="0" i="0" u="none" strike="noStrike" kern="1200" dirty="0">
                          <a:solidFill>
                            <a:srgbClr val="000000"/>
                          </a:solidFill>
                          <a:effectLst/>
                          <a:latin typeface="Arial" pitchFamily="34" charset="0"/>
                          <a:ea typeface="+mn-ea"/>
                          <a:cs typeface="Arial" pitchFamily="34" charset="0"/>
                        </a:rPr>
                        <a:t>Seconds 0-59 </a:t>
                      </a:r>
                    </a:p>
                  </a:txBody>
                  <a:tcPr marL="365665" marR="12697"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4821">
            <a:off x="8249141" y="979804"/>
            <a:ext cx="3176486" cy="310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2732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015" y="304800"/>
            <a:ext cx="11274663" cy="609600"/>
          </a:xfrm>
        </p:spPr>
        <p:txBody>
          <a:bodyPr>
            <a:normAutofit/>
          </a:bodyPr>
          <a:lstStyle/>
          <a:p>
            <a:r>
              <a:rPr lang="en-US" sz="3200" b="1" dirty="0" smtClean="0"/>
              <a:t>DML - SELECT</a:t>
            </a:r>
            <a:endParaRPr lang="en-US" sz="3200" dirty="0" smtClean="0"/>
          </a:p>
        </p:txBody>
      </p:sp>
      <p:sp>
        <p:nvSpPr>
          <p:cNvPr id="6" name="Rectangle 3"/>
          <p:cNvSpPr>
            <a:spLocks noGrp="1" noChangeArrowheads="1"/>
          </p:cNvSpPr>
          <p:nvPr>
            <p:ph sz="quarter" idx="10"/>
          </p:nvPr>
        </p:nvSpPr>
        <p:spPr>
          <a:xfrm>
            <a:off x="594629" y="914400"/>
            <a:ext cx="11187902" cy="5334000"/>
          </a:xfrm>
        </p:spPr>
        <p:txBody>
          <a:bodyPr/>
          <a:lstStyle/>
          <a:p>
            <a:pPr marL="0" indent="0" algn="just">
              <a:buNone/>
            </a:pPr>
            <a:r>
              <a:rPr lang="en-US" sz="1800" b="1" dirty="0" smtClean="0"/>
              <a:t>Using DATE format with TO_CHAR()</a:t>
            </a:r>
          </a:p>
          <a:p>
            <a:pPr marL="0" indent="0" algn="just">
              <a:buNone/>
            </a:pPr>
            <a:endParaRPr lang="en-US" sz="1800" b="1" dirty="0"/>
          </a:p>
          <a:p>
            <a:pPr marL="0" indent="0" algn="just">
              <a:buNone/>
            </a:pPr>
            <a:endParaRPr lang="en-US" sz="1800" b="1" dirty="0" smtClean="0"/>
          </a:p>
        </p:txBody>
      </p:sp>
      <p:sp>
        <p:nvSpPr>
          <p:cNvPr id="4" name="Rectangle 3"/>
          <p:cNvSpPr/>
          <p:nvPr/>
        </p:nvSpPr>
        <p:spPr>
          <a:xfrm>
            <a:off x="1015736" y="1447800"/>
            <a:ext cx="8125883" cy="3693319"/>
          </a:xfrm>
          <a:prstGeom prst="rect">
            <a:avLst/>
          </a:prstGeom>
        </p:spPr>
        <p:txBody>
          <a:bodyPr wrap="square">
            <a:spAutoFit/>
          </a:bodyPr>
          <a:lstStyle/>
          <a:p>
            <a:r>
              <a:rPr lang="en-US" b="1" dirty="0">
                <a:solidFill>
                  <a:schemeClr val="bg1">
                    <a:lumMod val="50000"/>
                  </a:schemeClr>
                </a:solidFill>
                <a:latin typeface="+mn-lt"/>
              </a:rPr>
              <a:t>Examples</a:t>
            </a:r>
          </a:p>
          <a:p>
            <a:endParaRPr lang="en-US" dirty="0">
              <a:latin typeface="+mn-lt"/>
            </a:endParaRPr>
          </a:p>
          <a:p>
            <a:r>
              <a:rPr lang="en-US" dirty="0">
                <a:solidFill>
                  <a:schemeClr val="bg1">
                    <a:lumMod val="50000"/>
                  </a:schemeClr>
                </a:solidFill>
                <a:latin typeface="+mn-lt"/>
              </a:rPr>
              <a:t>SQL&gt; </a:t>
            </a:r>
            <a:r>
              <a:rPr lang="en-US" b="1" dirty="0" smtClean="0">
                <a:solidFill>
                  <a:srgbClr val="1308F2"/>
                </a:solidFill>
                <a:latin typeface="+mn-lt"/>
              </a:rPr>
              <a:t>SELECT</a:t>
            </a:r>
            <a:r>
              <a:rPr lang="en-US" b="1" dirty="0" smtClean="0">
                <a:solidFill>
                  <a:schemeClr val="bg1">
                    <a:lumMod val="50000"/>
                  </a:schemeClr>
                </a:solidFill>
                <a:latin typeface="+mn-lt"/>
              </a:rPr>
              <a:t> </a:t>
            </a:r>
            <a:r>
              <a:rPr lang="en-US" b="1" dirty="0" smtClean="0">
                <a:solidFill>
                  <a:srgbClr val="1308F2"/>
                </a:solidFill>
                <a:latin typeface="+mn-lt"/>
              </a:rPr>
              <a:t>TO_CHAR</a:t>
            </a:r>
            <a:r>
              <a:rPr lang="en-US" b="1" dirty="0" smtClean="0">
                <a:solidFill>
                  <a:schemeClr val="bg1">
                    <a:lumMod val="50000"/>
                  </a:schemeClr>
                </a:solidFill>
                <a:latin typeface="+mn-lt"/>
              </a:rPr>
              <a:t>(</a:t>
            </a:r>
            <a:r>
              <a:rPr lang="en-US" b="1" dirty="0" smtClean="0">
                <a:solidFill>
                  <a:srgbClr val="1308F2"/>
                </a:solidFill>
                <a:latin typeface="+mn-lt"/>
              </a:rPr>
              <a:t>SYSDATE</a:t>
            </a:r>
            <a:r>
              <a:rPr lang="en-US" dirty="0" smtClean="0">
                <a:solidFill>
                  <a:schemeClr val="bg1">
                    <a:lumMod val="50000"/>
                  </a:schemeClr>
                </a:solidFill>
                <a:latin typeface="+mn-lt"/>
              </a:rPr>
              <a:t>, </a:t>
            </a:r>
            <a:r>
              <a:rPr lang="en-US" dirty="0">
                <a:solidFill>
                  <a:schemeClr val="bg1">
                    <a:lumMod val="50000"/>
                  </a:schemeClr>
                </a:solidFill>
                <a:latin typeface="+mn-lt"/>
              </a:rPr>
              <a:t>'yyyy/mm/dd') "</a:t>
            </a:r>
            <a:r>
              <a:rPr lang="en-US" dirty="0" smtClean="0">
                <a:solidFill>
                  <a:schemeClr val="bg1">
                    <a:lumMod val="50000"/>
                  </a:schemeClr>
                </a:solidFill>
                <a:latin typeface="+mn-lt"/>
              </a:rPr>
              <a:t>Date" </a:t>
            </a:r>
            <a:r>
              <a:rPr lang="en-US" b="1" dirty="0">
                <a:solidFill>
                  <a:srgbClr val="1308F2"/>
                </a:solidFill>
                <a:latin typeface="+mn-lt"/>
              </a:rPr>
              <a:t>FROM</a:t>
            </a:r>
            <a:r>
              <a:rPr lang="en-US" dirty="0">
                <a:solidFill>
                  <a:schemeClr val="bg1">
                    <a:lumMod val="50000"/>
                  </a:schemeClr>
                </a:solidFill>
                <a:latin typeface="+mn-lt"/>
              </a:rPr>
              <a:t> dual</a:t>
            </a:r>
            <a:r>
              <a:rPr lang="en-US" dirty="0" smtClean="0">
                <a:solidFill>
                  <a:schemeClr val="bg1">
                    <a:lumMod val="50000"/>
                  </a:schemeClr>
                </a:solidFill>
                <a:latin typeface="+mn-lt"/>
              </a:rPr>
              <a:t>;</a:t>
            </a:r>
          </a:p>
          <a:p>
            <a:endParaRPr lang="en-US" dirty="0">
              <a:solidFill>
                <a:schemeClr val="bg1">
                  <a:lumMod val="50000"/>
                </a:schemeClr>
              </a:solidFill>
              <a:latin typeface="+mn-lt"/>
            </a:endParaRPr>
          </a:p>
          <a:p>
            <a:r>
              <a:rPr lang="en-US" b="1" dirty="0">
                <a:solidFill>
                  <a:schemeClr val="bg1">
                    <a:lumMod val="50000"/>
                  </a:schemeClr>
                </a:solidFill>
                <a:latin typeface="+mn-lt"/>
              </a:rPr>
              <a:t> </a:t>
            </a:r>
            <a:r>
              <a:rPr lang="en-US" b="1" dirty="0" smtClean="0">
                <a:solidFill>
                  <a:schemeClr val="bg1">
                    <a:lumMod val="50000"/>
                  </a:schemeClr>
                </a:solidFill>
                <a:latin typeface="+mn-lt"/>
              </a:rPr>
              <a:t>2013/06/10</a:t>
            </a:r>
          </a:p>
          <a:p>
            <a:endParaRPr lang="en-US" dirty="0">
              <a:solidFill>
                <a:schemeClr val="bg1">
                  <a:lumMod val="50000"/>
                </a:schemeClr>
              </a:solidFill>
              <a:latin typeface="+mn-lt"/>
            </a:endParaRPr>
          </a:p>
          <a:p>
            <a:r>
              <a:rPr lang="en-US" dirty="0">
                <a:solidFill>
                  <a:schemeClr val="bg1">
                    <a:lumMod val="50000"/>
                  </a:schemeClr>
                </a:solidFill>
                <a:latin typeface="+mn-lt"/>
              </a:rPr>
              <a:t>SQL&gt; </a:t>
            </a:r>
            <a:r>
              <a:rPr lang="en-US" b="1" dirty="0" smtClean="0">
                <a:solidFill>
                  <a:srgbClr val="1308F2"/>
                </a:solidFill>
                <a:latin typeface="+mn-lt"/>
              </a:rPr>
              <a:t>SELECT</a:t>
            </a:r>
            <a:r>
              <a:rPr lang="en-US" b="1" dirty="0" smtClean="0">
                <a:solidFill>
                  <a:schemeClr val="bg1">
                    <a:lumMod val="50000"/>
                  </a:schemeClr>
                </a:solidFill>
                <a:latin typeface="+mn-lt"/>
              </a:rPr>
              <a:t> </a:t>
            </a:r>
            <a:r>
              <a:rPr lang="en-US" b="1" dirty="0" smtClean="0">
                <a:solidFill>
                  <a:srgbClr val="1308F2"/>
                </a:solidFill>
                <a:latin typeface="+mn-lt"/>
              </a:rPr>
              <a:t>TO_CHAR</a:t>
            </a:r>
            <a:r>
              <a:rPr lang="en-US" b="1" dirty="0" smtClean="0">
                <a:solidFill>
                  <a:schemeClr val="bg1">
                    <a:lumMod val="50000"/>
                  </a:schemeClr>
                </a:solidFill>
                <a:latin typeface="+mn-lt"/>
              </a:rPr>
              <a:t>(</a:t>
            </a:r>
            <a:r>
              <a:rPr lang="en-US" b="1" dirty="0" smtClean="0">
                <a:solidFill>
                  <a:srgbClr val="1308F2"/>
                </a:solidFill>
                <a:latin typeface="+mn-lt"/>
              </a:rPr>
              <a:t>SYSDATE</a:t>
            </a:r>
            <a:r>
              <a:rPr lang="en-US" dirty="0" smtClean="0">
                <a:solidFill>
                  <a:schemeClr val="bg1">
                    <a:lumMod val="50000"/>
                  </a:schemeClr>
                </a:solidFill>
                <a:latin typeface="+mn-lt"/>
              </a:rPr>
              <a:t>, 'Month </a:t>
            </a:r>
            <a:r>
              <a:rPr lang="en-US" dirty="0">
                <a:solidFill>
                  <a:schemeClr val="bg1">
                    <a:lumMod val="50000"/>
                  </a:schemeClr>
                </a:solidFill>
                <a:latin typeface="+mn-lt"/>
              </a:rPr>
              <a:t>DD, YYYY') </a:t>
            </a:r>
            <a:r>
              <a:rPr lang="en-US" b="1" dirty="0">
                <a:solidFill>
                  <a:srgbClr val="1308F2"/>
                </a:solidFill>
                <a:latin typeface="+mn-lt"/>
              </a:rPr>
              <a:t>FROM</a:t>
            </a:r>
            <a:r>
              <a:rPr lang="en-US" dirty="0">
                <a:solidFill>
                  <a:schemeClr val="bg1">
                    <a:lumMod val="50000"/>
                  </a:schemeClr>
                </a:solidFill>
                <a:latin typeface="+mn-lt"/>
              </a:rPr>
              <a:t> dual</a:t>
            </a:r>
            <a:r>
              <a:rPr lang="en-US" dirty="0" smtClean="0">
                <a:solidFill>
                  <a:schemeClr val="bg1">
                    <a:lumMod val="50000"/>
                  </a:schemeClr>
                </a:solidFill>
                <a:latin typeface="+mn-lt"/>
              </a:rPr>
              <a:t>;</a:t>
            </a:r>
            <a:endParaRPr lang="en-US" dirty="0">
              <a:solidFill>
                <a:schemeClr val="bg1">
                  <a:lumMod val="50000"/>
                </a:schemeClr>
              </a:solidFill>
              <a:latin typeface="+mn-lt"/>
            </a:endParaRPr>
          </a:p>
          <a:p>
            <a:endParaRPr lang="en-US" dirty="0" smtClean="0">
              <a:solidFill>
                <a:schemeClr val="bg1">
                  <a:lumMod val="50000"/>
                </a:schemeClr>
              </a:solidFill>
              <a:latin typeface="+mn-lt"/>
            </a:endParaRPr>
          </a:p>
          <a:p>
            <a:r>
              <a:rPr lang="en-US" b="1" dirty="0" smtClean="0">
                <a:solidFill>
                  <a:schemeClr val="bg1">
                    <a:lumMod val="50000"/>
                  </a:schemeClr>
                </a:solidFill>
                <a:latin typeface="+mn-lt"/>
              </a:rPr>
              <a:t>June 10, 2013</a:t>
            </a:r>
          </a:p>
          <a:p>
            <a:endParaRPr lang="en-US" dirty="0" smtClean="0">
              <a:solidFill>
                <a:schemeClr val="bg1">
                  <a:lumMod val="50000"/>
                </a:schemeClr>
              </a:solidFill>
              <a:latin typeface="+mn-lt"/>
            </a:endParaRPr>
          </a:p>
          <a:p>
            <a:r>
              <a:rPr lang="en-US" dirty="0" smtClean="0">
                <a:solidFill>
                  <a:schemeClr val="bg1">
                    <a:lumMod val="50000"/>
                  </a:schemeClr>
                </a:solidFill>
                <a:latin typeface="+mn-lt"/>
              </a:rPr>
              <a:t>SQL</a:t>
            </a:r>
            <a:r>
              <a:rPr lang="en-US" dirty="0">
                <a:solidFill>
                  <a:schemeClr val="bg1">
                    <a:lumMod val="50000"/>
                  </a:schemeClr>
                </a:solidFill>
                <a:latin typeface="+mn-lt"/>
              </a:rPr>
              <a:t>&gt; </a:t>
            </a:r>
            <a:r>
              <a:rPr lang="en-US" b="1" dirty="0" smtClean="0">
                <a:solidFill>
                  <a:srgbClr val="1308F2"/>
                </a:solidFill>
                <a:latin typeface="+mn-lt"/>
              </a:rPr>
              <a:t>SELECT</a:t>
            </a:r>
            <a:r>
              <a:rPr lang="en-US" b="1" dirty="0" smtClean="0">
                <a:solidFill>
                  <a:schemeClr val="bg1">
                    <a:lumMod val="50000"/>
                  </a:schemeClr>
                </a:solidFill>
                <a:latin typeface="+mn-lt"/>
              </a:rPr>
              <a:t> </a:t>
            </a:r>
            <a:r>
              <a:rPr lang="en-US" b="1" dirty="0" smtClean="0">
                <a:solidFill>
                  <a:srgbClr val="1308F2"/>
                </a:solidFill>
                <a:latin typeface="+mn-lt"/>
              </a:rPr>
              <a:t>TO_CHAR</a:t>
            </a:r>
            <a:r>
              <a:rPr lang="en-US" b="1" dirty="0" smtClean="0">
                <a:solidFill>
                  <a:schemeClr val="bg1">
                    <a:lumMod val="50000"/>
                  </a:schemeClr>
                </a:solidFill>
                <a:latin typeface="+mn-lt"/>
              </a:rPr>
              <a:t>(</a:t>
            </a:r>
            <a:r>
              <a:rPr lang="en-US" b="1" dirty="0" smtClean="0">
                <a:solidFill>
                  <a:srgbClr val="1308F2"/>
                </a:solidFill>
                <a:latin typeface="+mn-lt"/>
              </a:rPr>
              <a:t>SYSDATE</a:t>
            </a:r>
            <a:r>
              <a:rPr lang="en-US" dirty="0" smtClean="0">
                <a:solidFill>
                  <a:schemeClr val="bg1">
                    <a:lumMod val="50000"/>
                  </a:schemeClr>
                </a:solidFill>
                <a:latin typeface="+mn-lt"/>
              </a:rPr>
              <a:t>,</a:t>
            </a:r>
            <a:r>
              <a:rPr lang="en-US" dirty="0">
                <a:solidFill>
                  <a:schemeClr val="bg1">
                    <a:lumMod val="50000"/>
                  </a:schemeClr>
                </a:solidFill>
                <a:latin typeface="+mn-lt"/>
              </a:rPr>
              <a:t>'HH24:MI:SS') "</a:t>
            </a:r>
            <a:r>
              <a:rPr lang="en-US" dirty="0" smtClean="0">
                <a:solidFill>
                  <a:schemeClr val="bg1">
                    <a:lumMod val="50000"/>
                  </a:schemeClr>
                </a:solidFill>
                <a:latin typeface="+mn-lt"/>
              </a:rPr>
              <a:t>Time" </a:t>
            </a:r>
            <a:r>
              <a:rPr lang="en-US" b="1" dirty="0">
                <a:solidFill>
                  <a:srgbClr val="1308F2"/>
                </a:solidFill>
                <a:latin typeface="+mn-lt"/>
              </a:rPr>
              <a:t>FROM</a:t>
            </a:r>
            <a:r>
              <a:rPr lang="en-US" dirty="0">
                <a:solidFill>
                  <a:schemeClr val="bg1">
                    <a:lumMod val="50000"/>
                  </a:schemeClr>
                </a:solidFill>
                <a:latin typeface="+mn-lt"/>
              </a:rPr>
              <a:t> </a:t>
            </a:r>
            <a:r>
              <a:rPr lang="en-US" dirty="0" smtClean="0">
                <a:solidFill>
                  <a:schemeClr val="bg1">
                    <a:lumMod val="50000"/>
                  </a:schemeClr>
                </a:solidFill>
                <a:latin typeface="+mn-lt"/>
              </a:rPr>
              <a:t>dual;</a:t>
            </a:r>
          </a:p>
          <a:p>
            <a:endParaRPr lang="en-US" dirty="0">
              <a:solidFill>
                <a:schemeClr val="bg1">
                  <a:lumMod val="50000"/>
                </a:schemeClr>
              </a:solidFill>
              <a:latin typeface="+mn-lt"/>
            </a:endParaRPr>
          </a:p>
          <a:p>
            <a:r>
              <a:rPr lang="en-US" b="1" dirty="0" smtClean="0">
                <a:solidFill>
                  <a:schemeClr val="bg1">
                    <a:lumMod val="50000"/>
                  </a:schemeClr>
                </a:solidFill>
                <a:latin typeface="+mn-lt"/>
              </a:rPr>
              <a:t>14:35:56</a:t>
            </a:r>
            <a:endParaRPr lang="en-US" b="1" dirty="0">
              <a:solidFill>
                <a:schemeClr val="bg1">
                  <a:lumMod val="50000"/>
                </a:schemeClr>
              </a:solidFill>
              <a:latin typeface="+mn-lt"/>
            </a:endParaRPr>
          </a:p>
        </p:txBody>
      </p:sp>
    </p:spTree>
    <p:extLst>
      <p:ext uri="{BB962C8B-B14F-4D97-AF65-F5344CB8AC3E}">
        <p14:creationId xmlns:p14="http://schemas.microsoft.com/office/powerpoint/2010/main" val="445127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sz="quarter" idx="10"/>
          </p:nvPr>
        </p:nvSpPr>
        <p:spPr>
          <a:xfrm>
            <a:off x="711015" y="990600"/>
            <a:ext cx="6297560" cy="3048000"/>
          </a:xfrm>
        </p:spPr>
        <p:txBody>
          <a:bodyPr/>
          <a:lstStyle/>
          <a:p>
            <a:pPr>
              <a:lnSpc>
                <a:spcPct val="150000"/>
              </a:lnSpc>
              <a:spcBef>
                <a:spcPts val="0"/>
              </a:spcBef>
            </a:pPr>
            <a:r>
              <a:rPr lang="en-US" sz="1800" dirty="0" smtClean="0"/>
              <a:t>Convert string “Jan-12, 2013” to date.</a:t>
            </a:r>
          </a:p>
          <a:p>
            <a:pPr>
              <a:lnSpc>
                <a:spcPct val="150000"/>
              </a:lnSpc>
              <a:spcBef>
                <a:spcPts val="0"/>
              </a:spcBef>
            </a:pPr>
            <a:r>
              <a:rPr lang="en-US" sz="1800" dirty="0" smtClean="0"/>
              <a:t>Write the query to display current day.</a:t>
            </a:r>
          </a:p>
          <a:p>
            <a:pPr>
              <a:lnSpc>
                <a:spcPct val="150000"/>
              </a:lnSpc>
              <a:spcBef>
                <a:spcPts val="0"/>
              </a:spcBef>
            </a:pPr>
            <a:r>
              <a:rPr lang="en-US" sz="1800" dirty="0" smtClean="0"/>
              <a:t>Convert sysdate to display date in format like</a:t>
            </a:r>
          </a:p>
          <a:p>
            <a:pPr indent="0">
              <a:lnSpc>
                <a:spcPct val="150000"/>
              </a:lnSpc>
              <a:spcBef>
                <a:spcPts val="0"/>
              </a:spcBef>
              <a:buNone/>
            </a:pPr>
            <a:r>
              <a:rPr lang="en-US" sz="1800" dirty="0" smtClean="0"/>
              <a:t>February 26, 2012 3:15 pm.</a:t>
            </a:r>
          </a:p>
          <a:p>
            <a:pPr>
              <a:lnSpc>
                <a:spcPct val="150000"/>
              </a:lnSpc>
              <a:spcBef>
                <a:spcPts val="0"/>
              </a:spcBef>
            </a:pPr>
            <a:r>
              <a:rPr lang="en-US" sz="1800" dirty="0" smtClean="0"/>
              <a:t>Convert string “2010/05/23” to date. </a:t>
            </a:r>
          </a:p>
          <a:p>
            <a:pPr>
              <a:lnSpc>
                <a:spcPct val="150000"/>
              </a:lnSpc>
              <a:spcBef>
                <a:spcPts val="0"/>
              </a:spcBef>
            </a:pPr>
            <a:r>
              <a:rPr lang="en-US" sz="1800" dirty="0" smtClean="0"/>
              <a:t>Write a query to display current month.</a:t>
            </a:r>
          </a:p>
          <a:p>
            <a:pPr>
              <a:lnSpc>
                <a:spcPct val="150000"/>
              </a:lnSpc>
              <a:spcBef>
                <a:spcPts val="0"/>
              </a:spcBef>
            </a:pPr>
            <a:endParaRPr lang="en-US" sz="1800" dirty="0"/>
          </a:p>
        </p:txBody>
      </p:sp>
      <p:sp>
        <p:nvSpPr>
          <p:cNvPr id="4" name="Rectangle 2"/>
          <p:cNvSpPr txBox="1">
            <a:spLocks noChangeArrowheads="1"/>
          </p:cNvSpPr>
          <p:nvPr/>
        </p:nvSpPr>
        <p:spPr bwMode="auto">
          <a:xfrm>
            <a:off x="711015" y="304800"/>
            <a:ext cx="11274663" cy="685800"/>
          </a:xfrm>
          <a:prstGeom prst="rect">
            <a:avLst/>
          </a:prstGeom>
          <a:noFill/>
          <a:ln w="9525">
            <a:noFill/>
            <a:miter lim="800000"/>
            <a:headEnd/>
            <a:tailEnd/>
          </a:ln>
        </p:spPr>
        <p:txBody>
          <a:bodyPr vert="horz" wrap="square" lIns="45720" tIns="45714" rIns="45720" bIns="45714" numCol="1" anchor="ctr" anchorCtr="0" compatLnSpc="1">
            <a:prstTxWarp prst="textNoShape">
              <a:avLst/>
            </a:prstTxWarp>
            <a:normAutofit/>
          </a:bodyPr>
          <a:lstStyle>
            <a:lvl1pPr algn="l" rtl="0" fontAlgn="base">
              <a:lnSpc>
                <a:spcPts val="2400"/>
              </a:lnSpc>
              <a:spcBef>
                <a:spcPct val="0"/>
              </a:spcBef>
              <a:spcAft>
                <a:spcPct val="0"/>
              </a:spcAft>
              <a:defRPr sz="2600">
                <a:solidFill>
                  <a:srgbClr val="355F99"/>
                </a:solidFill>
                <a:latin typeface="Calibri" pitchFamily="34" charset="0"/>
                <a:ea typeface="+mj-ea"/>
                <a:cs typeface="+mj-cs"/>
              </a:defRPr>
            </a:lvl1pPr>
            <a:lvl2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a:lstStyle>
          <a:p>
            <a:pPr eaLnBrk="1" hangingPunct="1">
              <a:buFontTx/>
            </a:pPr>
            <a:r>
              <a:rPr lang="en-US" sz="3200" b="1" kern="0" dirty="0" smtClean="0"/>
              <a:t>Exercise#2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219" y="533400"/>
            <a:ext cx="5045439" cy="2738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044" y="2709861"/>
            <a:ext cx="2755182"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115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b="1" dirty="0" smtClean="0"/>
              <a:t>Exercise#3 – DML</a:t>
            </a:r>
          </a:p>
        </p:txBody>
      </p:sp>
      <p:sp>
        <p:nvSpPr>
          <p:cNvPr id="6" name="Rectangle 3"/>
          <p:cNvSpPr>
            <a:spLocks noGrp="1" noChangeArrowheads="1"/>
          </p:cNvSpPr>
          <p:nvPr>
            <p:ph sz="quarter" idx="10"/>
          </p:nvPr>
        </p:nvSpPr>
        <p:spPr>
          <a:xfrm>
            <a:off x="711015" y="1257300"/>
            <a:ext cx="7414869" cy="4648200"/>
          </a:xfrm>
        </p:spPr>
        <p:txBody>
          <a:bodyPr/>
          <a:lstStyle/>
          <a:p>
            <a:pPr algn="just">
              <a:lnSpc>
                <a:spcPct val="150000"/>
              </a:lnSpc>
              <a:spcBef>
                <a:spcPts val="0"/>
              </a:spcBef>
            </a:pPr>
            <a:r>
              <a:rPr lang="en-US" sz="1800" dirty="0" smtClean="0">
                <a:latin typeface="+mn-lt"/>
              </a:rPr>
              <a:t>Display the employee details of those employees who are working for more than 2 years.</a:t>
            </a:r>
          </a:p>
          <a:p>
            <a:pPr algn="just">
              <a:lnSpc>
                <a:spcPct val="150000"/>
              </a:lnSpc>
              <a:spcBef>
                <a:spcPts val="0"/>
              </a:spcBef>
            </a:pPr>
            <a:r>
              <a:rPr lang="en-US" sz="1800" dirty="0" smtClean="0">
                <a:latin typeface="+mn-lt"/>
              </a:rPr>
              <a:t>Display all the employee details department wise in the below format:</a:t>
            </a:r>
          </a:p>
          <a:p>
            <a:pPr marL="855662" lvl="2" indent="0" algn="just">
              <a:lnSpc>
                <a:spcPct val="150000"/>
              </a:lnSpc>
              <a:spcBef>
                <a:spcPts val="0"/>
              </a:spcBef>
              <a:buClr>
                <a:srgbClr val="7030A0"/>
              </a:buClr>
              <a:buNone/>
            </a:pPr>
            <a:r>
              <a:rPr lang="en-US" sz="1400" b="1" dirty="0" smtClean="0">
                <a:solidFill>
                  <a:srgbClr val="7030A0"/>
                </a:solidFill>
                <a:latin typeface="+mn-lt"/>
              </a:rPr>
              <a:t>1  Praveen Verma joined Department 1 on March 01, 2009</a:t>
            </a:r>
          </a:p>
          <a:p>
            <a:pPr marL="855662" lvl="2" indent="0" algn="just">
              <a:lnSpc>
                <a:spcPct val="150000"/>
              </a:lnSpc>
              <a:spcBef>
                <a:spcPts val="0"/>
              </a:spcBef>
              <a:buClr>
                <a:srgbClr val="7030A0"/>
              </a:buClr>
              <a:buNone/>
            </a:pPr>
            <a:r>
              <a:rPr lang="en-US" sz="1400" b="1" dirty="0" smtClean="0">
                <a:solidFill>
                  <a:srgbClr val="7030A0"/>
                </a:solidFill>
                <a:latin typeface="+mn-lt"/>
              </a:rPr>
              <a:t>2  Amit Arora joined Department 3 on February 12, 2002</a:t>
            </a:r>
          </a:p>
          <a:p>
            <a:pPr marL="1146175" indent="-290513" algn="just">
              <a:lnSpc>
                <a:spcPct val="150000"/>
              </a:lnSpc>
              <a:spcBef>
                <a:spcPts val="0"/>
              </a:spcBef>
              <a:buNone/>
            </a:pPr>
            <a:r>
              <a:rPr lang="en-US" sz="1400" b="1" dirty="0" smtClean="0">
                <a:solidFill>
                  <a:srgbClr val="7030A0"/>
                </a:solidFill>
                <a:latin typeface="+mn-lt"/>
              </a:rPr>
              <a:t> 	----------------------------------------</a:t>
            </a:r>
          </a:p>
          <a:p>
            <a:pPr marL="1146175" indent="-290513" algn="just">
              <a:lnSpc>
                <a:spcPct val="150000"/>
              </a:lnSpc>
              <a:spcBef>
                <a:spcPts val="0"/>
              </a:spcBef>
              <a:buNone/>
            </a:pPr>
            <a:r>
              <a:rPr lang="en-US" sz="1400" b="1" dirty="0">
                <a:solidFill>
                  <a:srgbClr val="7030A0"/>
                </a:solidFill>
                <a:latin typeface="+mn-lt"/>
              </a:rPr>
              <a:t>	</a:t>
            </a:r>
            <a:r>
              <a:rPr lang="en-US" sz="1400" b="1" dirty="0" smtClean="0">
                <a:solidFill>
                  <a:srgbClr val="7030A0"/>
                </a:solidFill>
                <a:latin typeface="+mn-lt"/>
              </a:rPr>
              <a:t>----------------------------------------</a:t>
            </a:r>
          </a:p>
          <a:p>
            <a:pPr algn="just">
              <a:lnSpc>
                <a:spcPct val="150000"/>
              </a:lnSpc>
              <a:spcBef>
                <a:spcPts val="0"/>
              </a:spcBef>
            </a:pPr>
            <a:r>
              <a:rPr lang="en-US" sz="1800" dirty="0">
                <a:latin typeface="+mn-lt"/>
              </a:rPr>
              <a:t>List all employee details whose first name starts with ‘A’ or Last_name starts with ‘S’.</a:t>
            </a:r>
          </a:p>
          <a:p>
            <a:pPr algn="just">
              <a:lnSpc>
                <a:spcPct val="100000"/>
              </a:lnSpc>
            </a:pPr>
            <a:endParaRPr lang="en-US" sz="1800" dirty="0" smtClean="0">
              <a:latin typeface="+mn-lt"/>
            </a:endParaRPr>
          </a:p>
          <a:p>
            <a:pPr marL="0" indent="0" algn="just">
              <a:lnSpc>
                <a:spcPct val="100000"/>
              </a:lnSpc>
              <a:buNone/>
            </a:pPr>
            <a:endParaRPr lang="en-US" sz="1800" dirty="0" smtClean="0">
              <a:latin typeface="+mn-lt"/>
            </a:endParaRPr>
          </a:p>
          <a:p>
            <a:pPr algn="just">
              <a:lnSpc>
                <a:spcPct val="100000"/>
              </a:lnSpc>
            </a:pPr>
            <a:endParaRPr lang="en-US" sz="1800" dirty="0" smtClean="0"/>
          </a:p>
        </p:txBody>
      </p:sp>
      <p:pic>
        <p:nvPicPr>
          <p:cNvPr id="1026" name="Picture 2" descr="http://t0.gstatic.com/images?q=tbn:ANd9GcSKfpzfrrGrpioDkecOVvy5DVJoq-pCepWsiy6ztSx4CbdTPVHIF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307" y="2133600"/>
            <a:ext cx="3189652"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83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Aggregate Functions</a:t>
            </a:r>
          </a:p>
        </p:txBody>
      </p:sp>
      <p:sp>
        <p:nvSpPr>
          <p:cNvPr id="9" name="Rectangle 3"/>
          <p:cNvSpPr>
            <a:spLocks noGrp="1" noChangeArrowheads="1"/>
          </p:cNvSpPr>
          <p:nvPr>
            <p:ph sz="quarter" idx="10"/>
          </p:nvPr>
        </p:nvSpPr>
        <p:spPr>
          <a:xfrm>
            <a:off x="972204" y="1066800"/>
            <a:ext cx="10655548" cy="5029200"/>
          </a:xfrm>
        </p:spPr>
        <p:txBody>
          <a:bodyPr/>
          <a:lstStyle/>
          <a:p>
            <a:r>
              <a:rPr lang="en-US" sz="1800" dirty="0" smtClean="0"/>
              <a:t>Aggregate </a:t>
            </a:r>
            <a:r>
              <a:rPr lang="en-US" sz="1800" dirty="0"/>
              <a:t>functions return a single value, calculated from values in a column</a:t>
            </a:r>
            <a:r>
              <a:rPr lang="en-US" sz="1800" dirty="0" smtClean="0"/>
              <a:t>.</a:t>
            </a:r>
          </a:p>
          <a:p>
            <a:endParaRPr lang="en-US" sz="1800" dirty="0"/>
          </a:p>
          <a:p>
            <a:r>
              <a:rPr lang="en-US" sz="1800" dirty="0"/>
              <a:t>Useful aggregate functions</a:t>
            </a:r>
            <a:r>
              <a:rPr lang="en-US" sz="1800" dirty="0" smtClean="0"/>
              <a:t>:</a:t>
            </a:r>
          </a:p>
          <a:p>
            <a:endParaRPr lang="en-US" sz="1800" dirty="0"/>
          </a:p>
          <a:p>
            <a:pPr lvl="1"/>
            <a:r>
              <a:rPr lang="en-US" sz="1600" dirty="0"/>
              <a:t>AVG() - Returns the average </a:t>
            </a:r>
            <a:r>
              <a:rPr lang="en-US" sz="1600" dirty="0" smtClean="0"/>
              <a:t>value</a:t>
            </a:r>
          </a:p>
          <a:p>
            <a:pPr marL="233362" lvl="1" indent="0">
              <a:buNone/>
            </a:pPr>
            <a:r>
              <a:rPr lang="en-US" sz="1600" b="1" dirty="0" smtClean="0">
                <a:solidFill>
                  <a:srgbClr val="1308F2"/>
                </a:solidFill>
              </a:rPr>
              <a:t>	SELECT</a:t>
            </a:r>
            <a:r>
              <a:rPr lang="en-US" sz="1600" dirty="0" smtClean="0"/>
              <a:t> </a:t>
            </a:r>
            <a:r>
              <a:rPr lang="en-US" sz="1600" b="1" dirty="0">
                <a:solidFill>
                  <a:srgbClr val="1308F2"/>
                </a:solidFill>
              </a:rPr>
              <a:t>AVG</a:t>
            </a:r>
            <a:r>
              <a:rPr lang="en-US" sz="1600" dirty="0">
                <a:solidFill>
                  <a:schemeClr val="bg1">
                    <a:lumMod val="50000"/>
                  </a:schemeClr>
                </a:solidFill>
              </a:rPr>
              <a:t>(SALARY</a:t>
            </a:r>
            <a:r>
              <a:rPr lang="en-US" sz="1600" dirty="0"/>
              <a:t>) </a:t>
            </a:r>
            <a:r>
              <a:rPr lang="en-US" sz="1600" b="1" dirty="0">
                <a:solidFill>
                  <a:srgbClr val="1308F2"/>
                </a:solidFill>
              </a:rPr>
              <a:t>FROM</a:t>
            </a:r>
            <a:r>
              <a:rPr lang="en-US" sz="1600" dirty="0">
                <a:solidFill>
                  <a:srgbClr val="1308F2"/>
                </a:solidFill>
              </a:rPr>
              <a:t> </a:t>
            </a:r>
            <a:r>
              <a:rPr lang="en-US" sz="1600" dirty="0" smtClean="0">
                <a:solidFill>
                  <a:schemeClr val="bg1">
                    <a:lumMod val="50000"/>
                  </a:schemeClr>
                </a:solidFill>
              </a:rPr>
              <a:t>employees</a:t>
            </a:r>
          </a:p>
          <a:p>
            <a:pPr marL="233362" lvl="1" indent="0">
              <a:buNone/>
            </a:pPr>
            <a:endParaRPr lang="en-US" sz="1600" dirty="0"/>
          </a:p>
          <a:p>
            <a:pPr lvl="1"/>
            <a:r>
              <a:rPr lang="en-US" sz="1600" dirty="0"/>
              <a:t>COUNT() - Returns the number of </a:t>
            </a:r>
            <a:r>
              <a:rPr lang="en-US" sz="1600" dirty="0" smtClean="0"/>
              <a:t>rows</a:t>
            </a:r>
          </a:p>
          <a:p>
            <a:pPr marL="233362" lvl="1" indent="0">
              <a:buNone/>
            </a:pPr>
            <a:r>
              <a:rPr lang="en-US" sz="1600" b="1" dirty="0" smtClean="0">
                <a:solidFill>
                  <a:srgbClr val="1308F2"/>
                </a:solidFill>
              </a:rPr>
              <a:t>	SELECT </a:t>
            </a:r>
            <a:r>
              <a:rPr lang="en-US" sz="1600" b="1" dirty="0">
                <a:solidFill>
                  <a:srgbClr val="1308F2"/>
                </a:solidFill>
              </a:rPr>
              <a:t>COUNT</a:t>
            </a:r>
            <a:r>
              <a:rPr lang="en-US" sz="1600" dirty="0">
                <a:solidFill>
                  <a:schemeClr val="bg1">
                    <a:lumMod val="50000"/>
                  </a:schemeClr>
                </a:solidFill>
              </a:rPr>
              <a:t>(*) </a:t>
            </a:r>
            <a:r>
              <a:rPr lang="en-US" sz="1600" b="1" dirty="0">
                <a:solidFill>
                  <a:srgbClr val="1308F2"/>
                </a:solidFill>
              </a:rPr>
              <a:t>FROM </a:t>
            </a:r>
            <a:r>
              <a:rPr lang="en-US" sz="1600" dirty="0" smtClean="0">
                <a:solidFill>
                  <a:schemeClr val="bg1">
                    <a:lumMod val="50000"/>
                  </a:schemeClr>
                </a:solidFill>
              </a:rPr>
              <a:t>employees</a:t>
            </a:r>
          </a:p>
          <a:p>
            <a:pPr marL="233362" lvl="1" indent="0">
              <a:buNone/>
            </a:pPr>
            <a:endParaRPr lang="en-US" sz="1600" dirty="0"/>
          </a:p>
          <a:p>
            <a:pPr lvl="1"/>
            <a:r>
              <a:rPr lang="en-US" sz="1600" dirty="0" smtClean="0"/>
              <a:t>MAX</a:t>
            </a:r>
            <a:r>
              <a:rPr lang="en-US" sz="1600" dirty="0"/>
              <a:t>() - Returns the largest </a:t>
            </a:r>
            <a:r>
              <a:rPr lang="en-US" sz="1600" dirty="0" smtClean="0"/>
              <a:t>value</a:t>
            </a:r>
          </a:p>
          <a:p>
            <a:pPr marL="233362" lvl="1" indent="0">
              <a:buNone/>
            </a:pPr>
            <a:r>
              <a:rPr lang="en-US" sz="1600" b="1" dirty="0" smtClean="0">
                <a:solidFill>
                  <a:srgbClr val="1308F2"/>
                </a:solidFill>
              </a:rPr>
              <a:t>	SELECT</a:t>
            </a:r>
            <a:r>
              <a:rPr lang="en-US" sz="1600" dirty="0" smtClean="0"/>
              <a:t> </a:t>
            </a:r>
            <a:r>
              <a:rPr lang="en-US" sz="1600" b="1" dirty="0">
                <a:solidFill>
                  <a:srgbClr val="1308F2"/>
                </a:solidFill>
              </a:rPr>
              <a:t>MAX</a:t>
            </a:r>
            <a:r>
              <a:rPr lang="en-US" sz="1600" dirty="0">
                <a:solidFill>
                  <a:schemeClr val="bg1">
                    <a:lumMod val="50000"/>
                  </a:schemeClr>
                </a:solidFill>
              </a:rPr>
              <a:t>(SALARY</a:t>
            </a:r>
            <a:r>
              <a:rPr lang="en-US" sz="1600" dirty="0"/>
              <a:t>) </a:t>
            </a:r>
            <a:r>
              <a:rPr lang="en-US" sz="1600" b="1" dirty="0">
                <a:solidFill>
                  <a:srgbClr val="1308F2"/>
                </a:solidFill>
              </a:rPr>
              <a:t>FROM</a:t>
            </a:r>
            <a:r>
              <a:rPr lang="en-US" sz="1600" dirty="0">
                <a:solidFill>
                  <a:srgbClr val="1308F2"/>
                </a:solidFill>
              </a:rPr>
              <a:t> </a:t>
            </a:r>
            <a:r>
              <a:rPr lang="en-US" sz="1600" dirty="0" smtClean="0">
                <a:solidFill>
                  <a:schemeClr val="bg1">
                    <a:lumMod val="50000"/>
                  </a:schemeClr>
                </a:solidFill>
              </a:rPr>
              <a:t>employees</a:t>
            </a:r>
          </a:p>
          <a:p>
            <a:pPr marL="233362" lvl="1" indent="0">
              <a:buNone/>
            </a:pPr>
            <a:endParaRPr lang="en-US" sz="1600" dirty="0"/>
          </a:p>
          <a:p>
            <a:pPr lvl="1"/>
            <a:r>
              <a:rPr lang="en-US" sz="1600" dirty="0"/>
              <a:t>MIN() - Returns the smallest </a:t>
            </a:r>
            <a:r>
              <a:rPr lang="en-US" sz="1600" dirty="0" smtClean="0"/>
              <a:t>value</a:t>
            </a:r>
          </a:p>
          <a:p>
            <a:pPr marL="233362" lvl="1" indent="0">
              <a:buNone/>
            </a:pPr>
            <a:r>
              <a:rPr lang="en-US" sz="1600" b="1" dirty="0" smtClean="0">
                <a:solidFill>
                  <a:srgbClr val="1308F2"/>
                </a:solidFill>
              </a:rPr>
              <a:t>	SELECT </a:t>
            </a:r>
            <a:r>
              <a:rPr lang="en-US" sz="1600" b="1" dirty="0">
                <a:solidFill>
                  <a:srgbClr val="1308F2"/>
                </a:solidFill>
              </a:rPr>
              <a:t>MIN</a:t>
            </a:r>
            <a:r>
              <a:rPr lang="en-US" sz="1600" dirty="0">
                <a:solidFill>
                  <a:schemeClr val="bg1">
                    <a:lumMod val="50000"/>
                  </a:schemeClr>
                </a:solidFill>
              </a:rPr>
              <a:t>(SALARY</a:t>
            </a:r>
            <a:r>
              <a:rPr lang="en-US" sz="1600" dirty="0"/>
              <a:t>) </a:t>
            </a:r>
            <a:r>
              <a:rPr lang="en-US" sz="1600" b="1" dirty="0">
                <a:solidFill>
                  <a:srgbClr val="1308F2"/>
                </a:solidFill>
              </a:rPr>
              <a:t>FROM</a:t>
            </a:r>
            <a:r>
              <a:rPr lang="en-US" sz="1600" dirty="0">
                <a:solidFill>
                  <a:srgbClr val="1308F2"/>
                </a:solidFill>
              </a:rPr>
              <a:t> </a:t>
            </a:r>
            <a:r>
              <a:rPr lang="en-US" sz="1600" dirty="0" smtClean="0">
                <a:solidFill>
                  <a:schemeClr val="bg1">
                    <a:lumMod val="50000"/>
                  </a:schemeClr>
                </a:solidFill>
              </a:rPr>
              <a:t>employees</a:t>
            </a:r>
          </a:p>
          <a:p>
            <a:pPr marL="233362" lvl="1" indent="0">
              <a:buNone/>
            </a:pPr>
            <a:endParaRPr lang="en-US" sz="1600" dirty="0"/>
          </a:p>
          <a:p>
            <a:pPr lvl="1"/>
            <a:r>
              <a:rPr lang="en-US" sz="1600" dirty="0"/>
              <a:t>SUM() - Returns the </a:t>
            </a:r>
            <a:r>
              <a:rPr lang="en-US" sz="1600" dirty="0" smtClean="0"/>
              <a:t>sum</a:t>
            </a:r>
          </a:p>
          <a:p>
            <a:pPr marL="233362" lvl="1" indent="0">
              <a:buNone/>
            </a:pPr>
            <a:r>
              <a:rPr lang="en-US" sz="1600" b="1" dirty="0" smtClean="0">
                <a:solidFill>
                  <a:srgbClr val="1308F2"/>
                </a:solidFill>
              </a:rPr>
              <a:t>	SELECT</a:t>
            </a:r>
            <a:r>
              <a:rPr lang="en-US" sz="1600" dirty="0" smtClean="0"/>
              <a:t> </a:t>
            </a:r>
            <a:r>
              <a:rPr lang="en-US" sz="1600" b="1" dirty="0">
                <a:solidFill>
                  <a:srgbClr val="1308F2"/>
                </a:solidFill>
              </a:rPr>
              <a:t>SUM</a:t>
            </a:r>
            <a:r>
              <a:rPr lang="en-US" sz="1600" dirty="0">
                <a:solidFill>
                  <a:schemeClr val="bg1">
                    <a:lumMod val="50000"/>
                  </a:schemeClr>
                </a:solidFill>
              </a:rPr>
              <a:t>(SALARY</a:t>
            </a:r>
            <a:r>
              <a:rPr lang="en-US" sz="1600" dirty="0"/>
              <a:t>) </a:t>
            </a:r>
            <a:r>
              <a:rPr lang="en-US" sz="1600" b="1" dirty="0">
                <a:solidFill>
                  <a:srgbClr val="1308F2"/>
                </a:solidFill>
              </a:rPr>
              <a:t>FROM</a:t>
            </a:r>
            <a:r>
              <a:rPr lang="en-US" sz="1600" dirty="0">
                <a:solidFill>
                  <a:srgbClr val="1308F2"/>
                </a:solidFill>
              </a:rPr>
              <a:t> </a:t>
            </a:r>
            <a:r>
              <a:rPr lang="en-US" sz="1600" dirty="0">
                <a:solidFill>
                  <a:schemeClr val="bg1">
                    <a:lumMod val="50000"/>
                  </a:schemeClr>
                </a:solidFill>
              </a:rPr>
              <a:t>employees </a:t>
            </a:r>
            <a:r>
              <a:rPr lang="en-US" dirty="0">
                <a:solidFill>
                  <a:schemeClr val="bg1">
                    <a:lumMod val="50000"/>
                  </a:schemeClr>
                </a:solidFill>
              </a:rPr>
              <a:t>	</a:t>
            </a:r>
            <a:endParaRPr lang="en-US" dirty="0" smtClean="0"/>
          </a:p>
          <a:p>
            <a:pPr marL="0" indent="0">
              <a:lnSpc>
                <a:spcPct val="100000"/>
              </a:lnSpc>
              <a:spcBef>
                <a:spcPts val="0"/>
              </a:spcBef>
              <a:buNone/>
            </a:pPr>
            <a:r>
              <a:rPr lang="en-US" sz="1800" b="1" dirty="0"/>
              <a:t>	</a:t>
            </a:r>
          </a:p>
          <a:p>
            <a:pPr marL="233362" lvl="1" indent="0">
              <a:buNone/>
            </a:pPr>
            <a:endParaRPr lang="en-US" dirty="0"/>
          </a:p>
          <a:p>
            <a:pPr algn="just">
              <a:lnSpc>
                <a:spcPct val="100000"/>
              </a:lnSpc>
              <a:spcBef>
                <a:spcPts val="0"/>
              </a:spcBef>
              <a:defRPr/>
            </a:pPr>
            <a:endParaRPr lang="en-US" sz="1800" dirty="0" smtClean="0"/>
          </a:p>
        </p:txBody>
      </p:sp>
    </p:spTree>
    <p:extLst>
      <p:ext uri="{BB962C8B-B14F-4D97-AF65-F5344CB8AC3E}">
        <p14:creationId xmlns:p14="http://schemas.microsoft.com/office/powerpoint/2010/main" val="848628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Aggregate Functions – Data Grouping</a:t>
            </a:r>
          </a:p>
        </p:txBody>
      </p:sp>
      <p:sp>
        <p:nvSpPr>
          <p:cNvPr id="9" name="Rectangle 3"/>
          <p:cNvSpPr>
            <a:spLocks noGrp="1" noChangeArrowheads="1"/>
          </p:cNvSpPr>
          <p:nvPr>
            <p:ph sz="quarter" idx="10"/>
          </p:nvPr>
        </p:nvSpPr>
        <p:spPr>
          <a:xfrm>
            <a:off x="972204" y="1066800"/>
            <a:ext cx="10655548" cy="4114800"/>
          </a:xfrm>
        </p:spPr>
        <p:txBody>
          <a:bodyPr/>
          <a:lstStyle/>
          <a:p>
            <a:pPr algn="just">
              <a:lnSpc>
                <a:spcPct val="100000"/>
              </a:lnSpc>
              <a:spcBef>
                <a:spcPts val="0"/>
              </a:spcBef>
              <a:defRPr/>
            </a:pPr>
            <a:r>
              <a:rPr lang="en-US" sz="1800" dirty="0"/>
              <a:t>Aggregate functions are typically executed over a group of results.</a:t>
            </a:r>
          </a:p>
          <a:p>
            <a:pPr algn="just">
              <a:lnSpc>
                <a:spcPct val="100000"/>
              </a:lnSpc>
              <a:spcBef>
                <a:spcPts val="0"/>
              </a:spcBef>
              <a:defRPr/>
            </a:pPr>
            <a:endParaRPr lang="en-US" sz="1800" dirty="0"/>
          </a:p>
          <a:p>
            <a:pPr algn="just">
              <a:lnSpc>
                <a:spcPct val="100000"/>
              </a:lnSpc>
              <a:spcBef>
                <a:spcPts val="0"/>
              </a:spcBef>
              <a:defRPr/>
            </a:pPr>
            <a:r>
              <a:rPr lang="en-US" sz="1800" dirty="0"/>
              <a:t>The grouping of the result set based on one or more columns provided in GROUP BY condition.</a:t>
            </a:r>
          </a:p>
          <a:p>
            <a:pPr algn="just">
              <a:lnSpc>
                <a:spcPct val="100000"/>
              </a:lnSpc>
              <a:spcBef>
                <a:spcPts val="0"/>
              </a:spcBef>
              <a:defRPr/>
            </a:pPr>
            <a:endParaRPr lang="en-US" sz="1800" dirty="0"/>
          </a:p>
          <a:p>
            <a:pPr algn="just">
              <a:lnSpc>
                <a:spcPct val="100000"/>
              </a:lnSpc>
              <a:spcBef>
                <a:spcPts val="0"/>
              </a:spcBef>
              <a:defRPr/>
            </a:pPr>
            <a:r>
              <a:rPr lang="en-US" sz="1800" dirty="0"/>
              <a:t>All the columns present in the select clause, other than the aggregate function, should be a part of  GROUP BY statement. </a:t>
            </a:r>
          </a:p>
          <a:p>
            <a:pPr algn="just">
              <a:lnSpc>
                <a:spcPct val="100000"/>
              </a:lnSpc>
              <a:spcBef>
                <a:spcPts val="0"/>
              </a:spcBef>
              <a:defRPr/>
            </a:pPr>
            <a:endParaRPr lang="en-US" sz="1800" dirty="0"/>
          </a:p>
          <a:p>
            <a:pPr algn="just">
              <a:lnSpc>
                <a:spcPct val="100000"/>
              </a:lnSpc>
              <a:spcBef>
                <a:spcPts val="0"/>
              </a:spcBef>
              <a:defRPr/>
            </a:pPr>
            <a:r>
              <a:rPr lang="en-US" sz="1800" dirty="0"/>
              <a:t>The grouped result can further be restricted by using HAVING clause.</a:t>
            </a:r>
          </a:p>
        </p:txBody>
      </p:sp>
      <p:sp>
        <p:nvSpPr>
          <p:cNvPr id="6" name="Text Box 4"/>
          <p:cNvSpPr txBox="1">
            <a:spLocks noChangeArrowheads="1"/>
          </p:cNvSpPr>
          <p:nvPr/>
        </p:nvSpPr>
        <p:spPr bwMode="auto">
          <a:xfrm>
            <a:off x="6703854" y="3962401"/>
            <a:ext cx="4875530" cy="1754326"/>
          </a:xfrm>
          <a:prstGeom prst="rect">
            <a:avLst/>
          </a:prstGeom>
          <a:noFill/>
          <a:ln w="9525">
            <a:noFill/>
            <a:miter lim="800000"/>
            <a:headEnd/>
            <a:tailEnd/>
          </a:ln>
        </p:spPr>
        <p:txBody>
          <a:bodyPr>
            <a:spAutoFit/>
          </a:bodyPr>
          <a:lstStyle/>
          <a:p>
            <a:r>
              <a:rPr lang="en-US" dirty="0">
                <a:latin typeface="Courier New" pitchFamily="49" charset="0"/>
              </a:rPr>
              <a:t> </a:t>
            </a:r>
            <a:r>
              <a:rPr lang="en-US" b="1" i="0" dirty="0">
                <a:solidFill>
                  <a:schemeClr val="tx1"/>
                </a:solidFill>
                <a:latin typeface="Courier New" pitchFamily="49" charset="0"/>
              </a:rPr>
              <a:t>SELECT EMPNAME, DEPTNO,   </a:t>
            </a:r>
          </a:p>
          <a:p>
            <a:r>
              <a:rPr lang="en-US" b="1" i="0" dirty="0">
                <a:solidFill>
                  <a:schemeClr val="tx1"/>
                </a:solidFill>
                <a:latin typeface="Courier New" pitchFamily="49" charset="0"/>
              </a:rPr>
              <a:t>        COUNT(*) </a:t>
            </a:r>
          </a:p>
          <a:p>
            <a:r>
              <a:rPr lang="en-US" b="1" i="0" dirty="0">
                <a:solidFill>
                  <a:schemeClr val="tx1"/>
                </a:solidFill>
                <a:latin typeface="Courier New" pitchFamily="49" charset="0"/>
              </a:rPr>
              <a:t>     FROM EMPLOYEE </a:t>
            </a:r>
          </a:p>
          <a:p>
            <a:r>
              <a:rPr lang="en-US" b="1" i="0" dirty="0">
                <a:solidFill>
                  <a:schemeClr val="tx1"/>
                </a:solidFill>
                <a:latin typeface="Courier New" pitchFamily="49" charset="0"/>
              </a:rPr>
              <a:t>    WHERE SAL &gt; 25000 </a:t>
            </a:r>
          </a:p>
          <a:p>
            <a:r>
              <a:rPr lang="en-US" b="1" i="0" dirty="0">
                <a:solidFill>
                  <a:schemeClr val="tx1"/>
                </a:solidFill>
                <a:latin typeface="Courier New" pitchFamily="49" charset="0"/>
              </a:rPr>
              <a:t> </a:t>
            </a:r>
            <a:r>
              <a:rPr lang="en-US" b="1" i="0" dirty="0">
                <a:solidFill>
                  <a:schemeClr val="accent1"/>
                </a:solidFill>
                <a:latin typeface="Courier New" pitchFamily="49" charset="0"/>
              </a:rPr>
              <a:t>GROUP BY</a:t>
            </a:r>
            <a:r>
              <a:rPr lang="en-US" b="1" i="0" dirty="0">
                <a:solidFill>
                  <a:schemeClr val="tx1"/>
                </a:solidFill>
                <a:latin typeface="Courier New" pitchFamily="49" charset="0"/>
              </a:rPr>
              <a:t> EMPNAME, DEPTNO</a:t>
            </a:r>
          </a:p>
          <a:p>
            <a:r>
              <a:rPr lang="en-US" b="1" i="0" dirty="0">
                <a:solidFill>
                  <a:schemeClr val="tx1"/>
                </a:solidFill>
                <a:latin typeface="Courier New" pitchFamily="49" charset="0"/>
              </a:rPr>
              <a:t>   </a:t>
            </a:r>
            <a:r>
              <a:rPr lang="en-US" b="1" i="0" dirty="0">
                <a:solidFill>
                  <a:schemeClr val="accent1"/>
                </a:solidFill>
                <a:latin typeface="Courier New" pitchFamily="49" charset="0"/>
              </a:rPr>
              <a:t>HAVING</a:t>
            </a:r>
            <a:r>
              <a:rPr lang="en-US" b="1" i="0" dirty="0">
                <a:solidFill>
                  <a:schemeClr val="tx1"/>
                </a:solidFill>
                <a:latin typeface="Courier New" pitchFamily="49" charset="0"/>
              </a:rPr>
              <a:t> DEPTNO </a:t>
            </a:r>
            <a:r>
              <a:rPr lang="en-US" b="1" i="0" dirty="0" smtClean="0">
                <a:solidFill>
                  <a:schemeClr val="tx1"/>
                </a:solidFill>
                <a:latin typeface="Courier New" pitchFamily="49" charset="0"/>
              </a:rPr>
              <a:t>=10;</a:t>
            </a:r>
            <a:endParaRPr lang="en-IN" b="1" i="0" dirty="0">
              <a:solidFill>
                <a:schemeClr val="tx1"/>
              </a:solidFill>
              <a:latin typeface="Courier New" pitchFamily="49" charset="0"/>
            </a:endParaRPr>
          </a:p>
        </p:txBody>
      </p:sp>
      <p:sp>
        <p:nvSpPr>
          <p:cNvPr id="7" name="Rounded Rectangle 6"/>
          <p:cNvSpPr/>
          <p:nvPr/>
        </p:nvSpPr>
        <p:spPr bwMode="auto">
          <a:xfrm>
            <a:off x="6703854" y="3962400"/>
            <a:ext cx="4621596" cy="2176274"/>
          </a:xfrm>
          <a:prstGeom prst="roundRect">
            <a:avLst/>
          </a:prstGeom>
          <a:noFill/>
          <a:ln w="9525" cap="flat" cmpd="sng" algn="ctr">
            <a:solidFill>
              <a:srgbClr val="FF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2"/>
              </a:solidFill>
              <a:effectLst/>
              <a:latin typeface="Arial" pitchFamily="34" charset="0"/>
              <a:ea typeface="ＭＳ Ｐゴシック"/>
              <a:cs typeface="ＭＳ Ｐゴシック"/>
            </a:endParaRPr>
          </a:p>
        </p:txBody>
      </p:sp>
      <p:pic>
        <p:nvPicPr>
          <p:cNvPr id="8" name="Picture 5"/>
          <p:cNvPicPr>
            <a:picLocks noChangeAspect="1" noChangeArrowheads="1"/>
          </p:cNvPicPr>
          <p:nvPr/>
        </p:nvPicPr>
        <p:blipFill>
          <a:blip r:embed="rId3" cstate="print"/>
          <a:srcRect/>
          <a:stretch>
            <a:fillRect/>
          </a:stretch>
        </p:blipFill>
        <p:spPr bwMode="auto">
          <a:xfrm>
            <a:off x="761802" y="3733800"/>
            <a:ext cx="5484971" cy="2971800"/>
          </a:xfrm>
          <a:prstGeom prst="rect">
            <a:avLst/>
          </a:prstGeom>
          <a:noFill/>
          <a:ln w="9525">
            <a:noFill/>
            <a:miter lim="800000"/>
            <a:headEnd/>
            <a:tailEnd/>
          </a:ln>
        </p:spPr>
      </p:pic>
    </p:spTree>
    <p:extLst>
      <p:ext uri="{BB962C8B-B14F-4D97-AF65-F5344CB8AC3E}">
        <p14:creationId xmlns:p14="http://schemas.microsoft.com/office/powerpoint/2010/main" val="2035520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b="1" dirty="0" smtClean="0"/>
              <a:t>DML – Using functions in SELECT clause</a:t>
            </a:r>
            <a:endParaRPr lang="en-US" sz="3200" dirty="0" smtClean="0"/>
          </a:p>
        </p:txBody>
      </p:sp>
      <p:sp>
        <p:nvSpPr>
          <p:cNvPr id="6" name="Rectangle 3"/>
          <p:cNvSpPr>
            <a:spLocks noGrp="1" noChangeArrowheads="1"/>
          </p:cNvSpPr>
          <p:nvPr>
            <p:ph sz="quarter" idx="10"/>
          </p:nvPr>
        </p:nvSpPr>
        <p:spPr>
          <a:xfrm>
            <a:off x="812588" y="990600"/>
            <a:ext cx="6500707" cy="5181600"/>
          </a:xfrm>
        </p:spPr>
        <p:txBody>
          <a:bodyPr/>
          <a:lstStyle/>
          <a:p>
            <a:pPr marL="0" indent="0">
              <a:lnSpc>
                <a:spcPct val="100000"/>
              </a:lnSpc>
              <a:spcBef>
                <a:spcPts val="0"/>
              </a:spcBef>
              <a:buNone/>
            </a:pPr>
            <a:r>
              <a:rPr lang="en-US" sz="1800" b="1" dirty="0" smtClean="0"/>
              <a:t>Aggregate functions with Group By	</a:t>
            </a:r>
          </a:p>
          <a:p>
            <a:pPr marL="0" indent="0">
              <a:lnSpc>
                <a:spcPct val="100000"/>
              </a:lnSpc>
              <a:spcBef>
                <a:spcPts val="0"/>
              </a:spcBef>
              <a:buNone/>
            </a:pPr>
            <a:r>
              <a:rPr lang="en-US" sz="1800" b="1" dirty="0" smtClean="0"/>
              <a:t>	</a:t>
            </a:r>
          </a:p>
          <a:p>
            <a:pPr marL="0" indent="0">
              <a:lnSpc>
                <a:spcPct val="100000"/>
              </a:lnSpc>
              <a:spcBef>
                <a:spcPts val="0"/>
              </a:spcBef>
              <a:buNone/>
            </a:pPr>
            <a:r>
              <a:rPr lang="en-US" dirty="0" smtClean="0"/>
              <a:t>COUNT</a:t>
            </a:r>
            <a:r>
              <a:rPr lang="en-US" b="1" dirty="0" smtClean="0">
                <a:solidFill>
                  <a:srgbClr val="1308F2"/>
                </a:solidFill>
              </a:rPr>
              <a:t>	</a:t>
            </a:r>
          </a:p>
          <a:p>
            <a:pPr marL="0" indent="0">
              <a:lnSpc>
                <a:spcPct val="100000"/>
              </a:lnSpc>
              <a:spcBef>
                <a:spcPts val="0"/>
              </a:spcBef>
              <a:buNone/>
            </a:pPr>
            <a:r>
              <a:rPr lang="en-US" b="1" dirty="0">
                <a:solidFill>
                  <a:srgbClr val="1308F2"/>
                </a:solidFill>
              </a:rPr>
              <a:t>	</a:t>
            </a:r>
            <a:r>
              <a:rPr lang="en-US" b="1" dirty="0" smtClean="0">
                <a:solidFill>
                  <a:srgbClr val="1308F2"/>
                </a:solidFill>
              </a:rPr>
              <a:t>SELECT COUNT</a:t>
            </a:r>
            <a:r>
              <a:rPr lang="en-US" dirty="0" smtClean="0">
                <a:solidFill>
                  <a:schemeClr val="bg1">
                    <a:lumMod val="50000"/>
                  </a:schemeClr>
                </a:solidFill>
              </a:rPr>
              <a:t>(*) </a:t>
            </a:r>
            <a:r>
              <a:rPr lang="en-US" b="1" dirty="0">
                <a:solidFill>
                  <a:srgbClr val="1308F2"/>
                </a:solidFill>
              </a:rPr>
              <a:t>FROM </a:t>
            </a:r>
            <a:r>
              <a:rPr lang="en-US" dirty="0" smtClean="0">
                <a:solidFill>
                  <a:schemeClr val="bg1">
                    <a:lumMod val="50000"/>
                  </a:schemeClr>
                </a:solidFill>
              </a:rPr>
              <a:t>employees </a:t>
            </a:r>
          </a:p>
          <a:p>
            <a:pPr marL="0" indent="0">
              <a:lnSpc>
                <a:spcPct val="100000"/>
              </a:lnSpc>
              <a:spcBef>
                <a:spcPts val="0"/>
              </a:spcBef>
              <a:buNone/>
            </a:pPr>
            <a:r>
              <a:rPr lang="en-US" b="1" dirty="0">
                <a:solidFill>
                  <a:schemeClr val="bg1">
                    <a:lumMod val="50000"/>
                  </a:schemeClr>
                </a:solidFill>
              </a:rPr>
              <a:t>	</a:t>
            </a:r>
            <a:r>
              <a:rPr lang="en-US" b="1" dirty="0" smtClean="0">
                <a:solidFill>
                  <a:schemeClr val="bg1">
                    <a:lumMod val="50000"/>
                  </a:schemeClr>
                </a:solidFill>
              </a:rPr>
              <a:t>              	</a:t>
            </a:r>
            <a:r>
              <a:rPr lang="en-US" b="1" dirty="0" smtClean="0">
                <a:solidFill>
                  <a:srgbClr val="1308F2"/>
                </a:solidFill>
              </a:rPr>
              <a:t>GROUP BY</a:t>
            </a:r>
            <a:r>
              <a:rPr lang="en-US" dirty="0" smtClean="0">
                <a:solidFill>
                  <a:srgbClr val="1308F2"/>
                </a:solidFill>
              </a:rPr>
              <a:t> </a:t>
            </a:r>
            <a:r>
              <a:rPr lang="en-US" dirty="0" smtClean="0">
                <a:solidFill>
                  <a:schemeClr val="bg1">
                    <a:lumMod val="50000"/>
                  </a:schemeClr>
                </a:solidFill>
              </a:rPr>
              <a:t>dept_id;</a:t>
            </a:r>
            <a:endParaRPr lang="en-US" dirty="0">
              <a:solidFill>
                <a:schemeClr val="bg1">
                  <a:lumMod val="50000"/>
                </a:schemeClr>
              </a:solidFill>
            </a:endParaRPr>
          </a:p>
          <a:p>
            <a:pPr marL="0" indent="0">
              <a:lnSpc>
                <a:spcPct val="100000"/>
              </a:lnSpc>
              <a:spcBef>
                <a:spcPts val="0"/>
              </a:spcBef>
              <a:buNone/>
            </a:pPr>
            <a:r>
              <a:rPr lang="en-US" dirty="0" smtClean="0"/>
              <a:t>SUM </a:t>
            </a:r>
            <a:r>
              <a:rPr lang="en-US" b="1" dirty="0">
                <a:solidFill>
                  <a:srgbClr val="1308F2"/>
                </a:solidFill>
              </a:rPr>
              <a:t>	</a:t>
            </a:r>
            <a:endParaRPr lang="en-US" b="1" dirty="0" smtClean="0">
              <a:solidFill>
                <a:srgbClr val="1308F2"/>
              </a:solidFill>
            </a:endParaRPr>
          </a:p>
          <a:p>
            <a:pPr marL="0" indent="0">
              <a:lnSpc>
                <a:spcPct val="100000"/>
              </a:lnSpc>
              <a:spcBef>
                <a:spcPts val="0"/>
              </a:spcBef>
              <a:buNone/>
            </a:pPr>
            <a:r>
              <a:rPr lang="en-US" b="1" dirty="0">
                <a:solidFill>
                  <a:srgbClr val="1308F2"/>
                </a:solidFill>
              </a:rPr>
              <a:t>	</a:t>
            </a:r>
            <a:r>
              <a:rPr lang="en-US" b="1" dirty="0" smtClean="0">
                <a:solidFill>
                  <a:srgbClr val="1308F2"/>
                </a:solidFill>
              </a:rPr>
              <a:t>SELECT</a:t>
            </a:r>
            <a:r>
              <a:rPr lang="en-US" dirty="0" smtClean="0"/>
              <a:t> </a:t>
            </a:r>
            <a:r>
              <a:rPr lang="en-US" b="1" dirty="0" smtClean="0">
                <a:solidFill>
                  <a:srgbClr val="1308F2"/>
                </a:solidFill>
              </a:rPr>
              <a:t>SUM</a:t>
            </a:r>
            <a:r>
              <a:rPr lang="en-US" dirty="0" smtClean="0">
                <a:solidFill>
                  <a:schemeClr val="bg1">
                    <a:lumMod val="50000"/>
                  </a:schemeClr>
                </a:solidFill>
              </a:rPr>
              <a:t>(SALARY</a:t>
            </a:r>
            <a:r>
              <a:rPr lang="en-US" dirty="0" smtClean="0"/>
              <a:t>) </a:t>
            </a:r>
            <a:r>
              <a:rPr lang="en-US" b="1" dirty="0" smtClean="0">
                <a:solidFill>
                  <a:srgbClr val="1308F2"/>
                </a:solidFill>
              </a:rPr>
              <a:t>FROM</a:t>
            </a:r>
            <a:r>
              <a:rPr lang="en-US" dirty="0" smtClean="0">
                <a:solidFill>
                  <a:srgbClr val="1308F2"/>
                </a:solidFill>
              </a:rPr>
              <a:t> </a:t>
            </a:r>
            <a:r>
              <a:rPr lang="en-US" dirty="0" smtClean="0">
                <a:solidFill>
                  <a:schemeClr val="bg1">
                    <a:lumMod val="50000"/>
                  </a:schemeClr>
                </a:solidFill>
              </a:rPr>
              <a:t>employees 	            		</a:t>
            </a:r>
            <a:r>
              <a:rPr lang="en-US" b="1" dirty="0">
                <a:solidFill>
                  <a:srgbClr val="1308F2"/>
                </a:solidFill>
              </a:rPr>
              <a:t>GROUP BY</a:t>
            </a:r>
            <a:r>
              <a:rPr lang="en-US" dirty="0">
                <a:solidFill>
                  <a:srgbClr val="1308F2"/>
                </a:solidFill>
              </a:rPr>
              <a:t> </a:t>
            </a:r>
            <a:r>
              <a:rPr lang="en-US" dirty="0">
                <a:solidFill>
                  <a:schemeClr val="bg1">
                    <a:lumMod val="50000"/>
                  </a:schemeClr>
                </a:solidFill>
              </a:rPr>
              <a:t>dept_id;</a:t>
            </a:r>
          </a:p>
          <a:p>
            <a:pPr marL="0" indent="0">
              <a:lnSpc>
                <a:spcPct val="100000"/>
              </a:lnSpc>
              <a:spcBef>
                <a:spcPts val="0"/>
              </a:spcBef>
              <a:buNone/>
            </a:pPr>
            <a:r>
              <a:rPr lang="en-US" dirty="0" smtClean="0"/>
              <a:t>MIN</a:t>
            </a:r>
            <a:r>
              <a:rPr lang="en-US" b="1" dirty="0" smtClean="0">
                <a:solidFill>
                  <a:srgbClr val="1308F2"/>
                </a:solidFill>
              </a:rPr>
              <a:t>	</a:t>
            </a:r>
          </a:p>
          <a:p>
            <a:pPr marL="0" indent="0">
              <a:lnSpc>
                <a:spcPct val="100000"/>
              </a:lnSpc>
              <a:spcBef>
                <a:spcPts val="0"/>
              </a:spcBef>
              <a:buNone/>
            </a:pPr>
            <a:r>
              <a:rPr lang="en-US" b="1" dirty="0">
                <a:solidFill>
                  <a:srgbClr val="1308F2"/>
                </a:solidFill>
              </a:rPr>
              <a:t>	</a:t>
            </a:r>
            <a:r>
              <a:rPr lang="en-US" b="1" dirty="0" smtClean="0">
                <a:solidFill>
                  <a:srgbClr val="1308F2"/>
                </a:solidFill>
              </a:rPr>
              <a:t>SELECT MIN</a:t>
            </a:r>
            <a:r>
              <a:rPr lang="en-US" dirty="0" smtClean="0">
                <a:solidFill>
                  <a:schemeClr val="bg1">
                    <a:lumMod val="50000"/>
                  </a:schemeClr>
                </a:solidFill>
              </a:rPr>
              <a:t>(SALARY</a:t>
            </a:r>
            <a:r>
              <a:rPr lang="en-US" dirty="0" smtClean="0"/>
              <a:t>) </a:t>
            </a:r>
            <a:r>
              <a:rPr lang="en-US" b="1" dirty="0">
                <a:solidFill>
                  <a:srgbClr val="1308F2"/>
                </a:solidFill>
              </a:rPr>
              <a:t>FROM</a:t>
            </a:r>
            <a:r>
              <a:rPr lang="en-US" dirty="0">
                <a:solidFill>
                  <a:srgbClr val="1308F2"/>
                </a:solidFill>
              </a:rPr>
              <a:t> </a:t>
            </a:r>
            <a:r>
              <a:rPr lang="en-US" dirty="0">
                <a:solidFill>
                  <a:schemeClr val="bg1">
                    <a:lumMod val="50000"/>
                  </a:schemeClr>
                </a:solidFill>
              </a:rPr>
              <a:t>employees </a:t>
            </a:r>
            <a:r>
              <a:rPr lang="en-US" dirty="0" smtClean="0">
                <a:solidFill>
                  <a:schemeClr val="bg1">
                    <a:lumMod val="50000"/>
                  </a:schemeClr>
                </a:solidFill>
              </a:rPr>
              <a:t>	             		</a:t>
            </a:r>
            <a:r>
              <a:rPr lang="en-US" b="1" dirty="0">
                <a:solidFill>
                  <a:srgbClr val="1308F2"/>
                </a:solidFill>
              </a:rPr>
              <a:t>GROUP BY</a:t>
            </a:r>
            <a:r>
              <a:rPr lang="en-US" dirty="0">
                <a:solidFill>
                  <a:srgbClr val="1308F2"/>
                </a:solidFill>
              </a:rPr>
              <a:t> </a:t>
            </a:r>
            <a:r>
              <a:rPr lang="en-US" dirty="0">
                <a:solidFill>
                  <a:schemeClr val="bg1">
                    <a:lumMod val="50000"/>
                  </a:schemeClr>
                </a:solidFill>
              </a:rPr>
              <a:t>dept_id;</a:t>
            </a:r>
          </a:p>
          <a:p>
            <a:pPr marL="0" indent="0">
              <a:lnSpc>
                <a:spcPct val="100000"/>
              </a:lnSpc>
              <a:spcBef>
                <a:spcPts val="0"/>
              </a:spcBef>
              <a:buNone/>
            </a:pPr>
            <a:r>
              <a:rPr lang="en-US" dirty="0" smtClean="0"/>
              <a:t>MAX</a:t>
            </a:r>
            <a:r>
              <a:rPr lang="en-US" b="1" dirty="0" smtClean="0">
                <a:solidFill>
                  <a:srgbClr val="1308F2"/>
                </a:solidFill>
              </a:rPr>
              <a:t>	</a:t>
            </a:r>
          </a:p>
          <a:p>
            <a:pPr marL="0" indent="0">
              <a:lnSpc>
                <a:spcPct val="100000"/>
              </a:lnSpc>
              <a:spcBef>
                <a:spcPts val="0"/>
              </a:spcBef>
              <a:buNone/>
            </a:pPr>
            <a:r>
              <a:rPr lang="en-US" b="1" dirty="0">
                <a:solidFill>
                  <a:srgbClr val="1308F2"/>
                </a:solidFill>
              </a:rPr>
              <a:t>	</a:t>
            </a:r>
            <a:r>
              <a:rPr lang="en-US" b="1" dirty="0" smtClean="0">
                <a:solidFill>
                  <a:srgbClr val="1308F2"/>
                </a:solidFill>
              </a:rPr>
              <a:t>SELECT</a:t>
            </a:r>
            <a:r>
              <a:rPr lang="en-US" dirty="0" smtClean="0"/>
              <a:t> </a:t>
            </a:r>
            <a:r>
              <a:rPr lang="en-US" b="1" dirty="0" smtClean="0">
                <a:solidFill>
                  <a:srgbClr val="1308F2"/>
                </a:solidFill>
              </a:rPr>
              <a:t>MAX</a:t>
            </a:r>
            <a:r>
              <a:rPr lang="en-US" dirty="0" smtClean="0">
                <a:solidFill>
                  <a:schemeClr val="bg1">
                    <a:lumMod val="50000"/>
                  </a:schemeClr>
                </a:solidFill>
              </a:rPr>
              <a:t>(SALARY</a:t>
            </a:r>
            <a:r>
              <a:rPr lang="en-US" dirty="0" smtClean="0"/>
              <a:t>) </a:t>
            </a:r>
            <a:r>
              <a:rPr lang="en-US" b="1" dirty="0">
                <a:solidFill>
                  <a:srgbClr val="1308F2"/>
                </a:solidFill>
              </a:rPr>
              <a:t>FROM</a:t>
            </a:r>
            <a:r>
              <a:rPr lang="en-US" dirty="0">
                <a:solidFill>
                  <a:srgbClr val="1308F2"/>
                </a:solidFill>
              </a:rPr>
              <a:t> </a:t>
            </a:r>
            <a:r>
              <a:rPr lang="en-US" dirty="0">
                <a:solidFill>
                  <a:schemeClr val="bg1">
                    <a:lumMod val="50000"/>
                  </a:schemeClr>
                </a:solidFill>
              </a:rPr>
              <a:t>employees </a:t>
            </a:r>
            <a:r>
              <a:rPr lang="en-US" dirty="0" smtClean="0">
                <a:solidFill>
                  <a:schemeClr val="bg1">
                    <a:lumMod val="50000"/>
                  </a:schemeClr>
                </a:solidFill>
              </a:rPr>
              <a:t>	              		</a:t>
            </a:r>
            <a:r>
              <a:rPr lang="en-US" b="1" dirty="0">
                <a:solidFill>
                  <a:srgbClr val="1308F2"/>
                </a:solidFill>
              </a:rPr>
              <a:t>GROUP BY</a:t>
            </a:r>
            <a:r>
              <a:rPr lang="en-US" dirty="0">
                <a:solidFill>
                  <a:srgbClr val="1308F2"/>
                </a:solidFill>
              </a:rPr>
              <a:t> </a:t>
            </a:r>
            <a:r>
              <a:rPr lang="en-US" dirty="0">
                <a:solidFill>
                  <a:schemeClr val="bg1">
                    <a:lumMod val="50000"/>
                  </a:schemeClr>
                </a:solidFill>
              </a:rPr>
              <a:t>dept_id;</a:t>
            </a:r>
          </a:p>
          <a:p>
            <a:pPr marL="0" indent="0">
              <a:lnSpc>
                <a:spcPct val="100000"/>
              </a:lnSpc>
              <a:spcBef>
                <a:spcPts val="0"/>
              </a:spcBef>
              <a:buNone/>
            </a:pPr>
            <a:r>
              <a:rPr lang="en-US" dirty="0" smtClean="0"/>
              <a:t>AVG</a:t>
            </a:r>
            <a:r>
              <a:rPr lang="en-US" b="1" dirty="0" smtClean="0">
                <a:solidFill>
                  <a:srgbClr val="1308F2"/>
                </a:solidFill>
              </a:rPr>
              <a:t>	</a:t>
            </a:r>
          </a:p>
          <a:p>
            <a:pPr marL="0" indent="0">
              <a:lnSpc>
                <a:spcPct val="100000"/>
              </a:lnSpc>
              <a:spcBef>
                <a:spcPts val="0"/>
              </a:spcBef>
              <a:buNone/>
            </a:pPr>
            <a:r>
              <a:rPr lang="en-US" b="1" dirty="0">
                <a:solidFill>
                  <a:srgbClr val="1308F2"/>
                </a:solidFill>
              </a:rPr>
              <a:t>	</a:t>
            </a:r>
            <a:r>
              <a:rPr lang="en-US" b="1" dirty="0" smtClean="0">
                <a:solidFill>
                  <a:srgbClr val="1308F2"/>
                </a:solidFill>
              </a:rPr>
              <a:t>SELECT</a:t>
            </a:r>
            <a:r>
              <a:rPr lang="en-US" dirty="0" smtClean="0"/>
              <a:t> </a:t>
            </a:r>
            <a:r>
              <a:rPr lang="en-US" b="1" dirty="0" smtClean="0">
                <a:solidFill>
                  <a:srgbClr val="1308F2"/>
                </a:solidFill>
              </a:rPr>
              <a:t>AVG</a:t>
            </a:r>
            <a:r>
              <a:rPr lang="en-US" dirty="0" smtClean="0">
                <a:solidFill>
                  <a:schemeClr val="bg1">
                    <a:lumMod val="50000"/>
                  </a:schemeClr>
                </a:solidFill>
              </a:rPr>
              <a:t>(SALARY</a:t>
            </a:r>
            <a:r>
              <a:rPr lang="en-US" dirty="0" smtClean="0"/>
              <a:t>) </a:t>
            </a:r>
            <a:r>
              <a:rPr lang="en-US" b="1" dirty="0">
                <a:solidFill>
                  <a:srgbClr val="1308F2"/>
                </a:solidFill>
              </a:rPr>
              <a:t>FROM</a:t>
            </a:r>
            <a:r>
              <a:rPr lang="en-US" dirty="0">
                <a:solidFill>
                  <a:srgbClr val="1308F2"/>
                </a:solidFill>
              </a:rPr>
              <a:t> </a:t>
            </a:r>
            <a:r>
              <a:rPr lang="en-US" dirty="0" smtClean="0">
                <a:solidFill>
                  <a:schemeClr val="bg1">
                    <a:lumMod val="50000"/>
                  </a:schemeClr>
                </a:solidFill>
              </a:rPr>
              <a:t>employees</a:t>
            </a:r>
          </a:p>
          <a:p>
            <a:pPr marL="0" indent="0">
              <a:lnSpc>
                <a:spcPct val="100000"/>
              </a:lnSpc>
              <a:spcBef>
                <a:spcPts val="0"/>
              </a:spcBef>
              <a:buNone/>
            </a:pPr>
            <a:r>
              <a:rPr lang="en-US" dirty="0" smtClean="0">
                <a:solidFill>
                  <a:schemeClr val="bg1">
                    <a:lumMod val="50000"/>
                  </a:schemeClr>
                </a:solidFill>
              </a:rPr>
              <a:t> 	             	</a:t>
            </a:r>
            <a:r>
              <a:rPr lang="en-US" b="1" dirty="0">
                <a:solidFill>
                  <a:srgbClr val="1308F2"/>
                </a:solidFill>
              </a:rPr>
              <a:t>GROUP BY</a:t>
            </a:r>
            <a:r>
              <a:rPr lang="en-US" dirty="0">
                <a:solidFill>
                  <a:srgbClr val="1308F2"/>
                </a:solidFill>
              </a:rPr>
              <a:t> </a:t>
            </a:r>
            <a:r>
              <a:rPr lang="en-US" dirty="0">
                <a:solidFill>
                  <a:schemeClr val="bg1">
                    <a:lumMod val="50000"/>
                  </a:schemeClr>
                </a:solidFill>
              </a:rPr>
              <a:t>dept_id</a:t>
            </a:r>
            <a:r>
              <a:rPr lang="en-US" dirty="0" smtClean="0">
                <a:solidFill>
                  <a:schemeClr val="bg1">
                    <a:lumMod val="50000"/>
                  </a:schemeClr>
                </a:solidFill>
              </a:rPr>
              <a:t>;</a:t>
            </a:r>
            <a:endParaRPr lang="en-US" dirty="0"/>
          </a:p>
          <a:p>
            <a:pPr marL="0" indent="0">
              <a:lnSpc>
                <a:spcPct val="100000"/>
              </a:lnSpc>
              <a:spcBef>
                <a:spcPts val="0"/>
              </a:spcBef>
              <a:buNone/>
            </a:pPr>
            <a:r>
              <a:rPr lang="en-US" dirty="0" smtClean="0"/>
              <a:t>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710" y="2057400"/>
            <a:ext cx="5090593" cy="3612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052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11015" y="533400"/>
            <a:ext cx="11274663" cy="685800"/>
          </a:xfrm>
        </p:spPr>
        <p:txBody>
          <a:bodyPr>
            <a:normAutofit/>
          </a:bodyPr>
          <a:lstStyle/>
          <a:p>
            <a:r>
              <a:rPr lang="en-US" sz="3200" b="1" dirty="0" smtClean="0"/>
              <a:t> Restrict Groups – HAVING Clause</a:t>
            </a:r>
          </a:p>
        </p:txBody>
      </p:sp>
      <p:sp>
        <p:nvSpPr>
          <p:cNvPr id="3" name="TextBox 2"/>
          <p:cNvSpPr txBox="1"/>
          <p:nvPr/>
        </p:nvSpPr>
        <p:spPr>
          <a:xfrm>
            <a:off x="812588" y="1371600"/>
            <a:ext cx="8735325"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mn-lt"/>
              </a:rPr>
              <a:t>HAVING clause is used to restrict the groups based on condition provided in the clause.</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020" y="2601436"/>
            <a:ext cx="9268586"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9040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11015" y="381000"/>
            <a:ext cx="10969943" cy="685800"/>
          </a:xfrm>
        </p:spPr>
        <p:txBody>
          <a:bodyPr>
            <a:noAutofit/>
          </a:bodyPr>
          <a:lstStyle/>
          <a:p>
            <a:r>
              <a:rPr lang="en-US" sz="3200" b="1" dirty="0"/>
              <a:t> Restrict Groups – HAVING Clause</a:t>
            </a:r>
            <a:endParaRPr lang="en-US" sz="3200" b="1" dirty="0" smtClean="0"/>
          </a:p>
        </p:txBody>
      </p:sp>
      <p:sp>
        <p:nvSpPr>
          <p:cNvPr id="2" name="TextBox 1"/>
          <p:cNvSpPr txBox="1"/>
          <p:nvPr/>
        </p:nvSpPr>
        <p:spPr>
          <a:xfrm>
            <a:off x="1015735" y="1219200"/>
            <a:ext cx="10462075" cy="4108817"/>
          </a:xfrm>
          <a:prstGeom prst="rect">
            <a:avLst/>
          </a:prstGeom>
          <a:noFill/>
        </p:spPr>
        <p:txBody>
          <a:bodyPr wrap="square" rtlCol="0">
            <a:spAutoFit/>
          </a:bodyPr>
          <a:lstStyle/>
          <a:p>
            <a:pPr marL="0" marR="0">
              <a:lnSpc>
                <a:spcPct val="150000"/>
              </a:lnSpc>
              <a:spcBef>
                <a:spcPts val="0"/>
              </a:spcBef>
              <a:spcAft>
                <a:spcPts val="0"/>
              </a:spcAft>
            </a:pPr>
            <a:r>
              <a:rPr lang="en-US" b="1" dirty="0" smtClean="0">
                <a:latin typeface="Calibri"/>
                <a:ea typeface="Calibri"/>
                <a:cs typeface="Times New Roman"/>
              </a:rPr>
              <a:t>Ex – </a:t>
            </a:r>
          </a:p>
          <a:p>
            <a:pPr marL="0" marR="0">
              <a:lnSpc>
                <a:spcPct val="150000"/>
              </a:lnSpc>
              <a:spcBef>
                <a:spcPts val="0"/>
              </a:spcBef>
              <a:spcAft>
                <a:spcPts val="0"/>
              </a:spcAft>
            </a:pPr>
            <a:r>
              <a:rPr lang="en-US" b="1" dirty="0" smtClean="0">
                <a:solidFill>
                  <a:srgbClr val="0000FF"/>
                </a:solidFill>
                <a:latin typeface="Calibri"/>
                <a:ea typeface="Calibri"/>
                <a:cs typeface="Times New Roman"/>
              </a:rPr>
              <a:t>SELECT</a:t>
            </a:r>
            <a:r>
              <a:rPr lang="en-US" dirty="0" smtClean="0">
                <a:latin typeface="Calibri"/>
                <a:ea typeface="Calibri"/>
                <a:cs typeface="Times New Roman"/>
              </a:rPr>
              <a:t> </a:t>
            </a:r>
            <a:r>
              <a:rPr lang="en-US" dirty="0">
                <a:latin typeface="Calibri"/>
                <a:ea typeface="Calibri"/>
                <a:cs typeface="Times New Roman"/>
              </a:rPr>
              <a:t>department_id, </a:t>
            </a:r>
            <a:r>
              <a:rPr lang="en-US" b="1" dirty="0">
                <a:solidFill>
                  <a:srgbClr val="0000FF"/>
                </a:solidFill>
                <a:latin typeface="Calibri"/>
                <a:ea typeface="Calibri"/>
                <a:cs typeface="Times New Roman"/>
              </a:rPr>
              <a:t>AVG</a:t>
            </a:r>
            <a:r>
              <a:rPr lang="en-US" dirty="0">
                <a:latin typeface="Calibri"/>
                <a:ea typeface="Calibri"/>
                <a:cs typeface="Times New Roman"/>
              </a:rPr>
              <a:t>(salary) </a:t>
            </a:r>
          </a:p>
          <a:p>
            <a:pPr marL="0" marR="0">
              <a:lnSpc>
                <a:spcPct val="150000"/>
              </a:lnSpc>
              <a:spcBef>
                <a:spcPts val="0"/>
              </a:spcBef>
              <a:spcAft>
                <a:spcPts val="0"/>
              </a:spcAft>
            </a:pPr>
            <a:r>
              <a:rPr lang="en-US" dirty="0">
                <a:latin typeface="Calibri"/>
                <a:ea typeface="Calibri"/>
                <a:cs typeface="Times New Roman"/>
              </a:rPr>
              <a:t> </a:t>
            </a:r>
            <a:r>
              <a:rPr lang="en-US" b="1" dirty="0">
                <a:solidFill>
                  <a:srgbClr val="0000FF"/>
                </a:solidFill>
                <a:latin typeface="Calibri"/>
                <a:ea typeface="Calibri"/>
                <a:cs typeface="Times New Roman"/>
              </a:rPr>
              <a:t>FROM</a:t>
            </a:r>
            <a:r>
              <a:rPr lang="en-US" dirty="0">
                <a:solidFill>
                  <a:srgbClr val="0000FF"/>
                </a:solidFill>
                <a:latin typeface="Calibri"/>
                <a:ea typeface="Calibri"/>
                <a:cs typeface="Times New Roman"/>
              </a:rPr>
              <a:t> </a:t>
            </a:r>
            <a:r>
              <a:rPr lang="en-US" dirty="0">
                <a:ea typeface="Calibri"/>
                <a:cs typeface="Times New Roman"/>
              </a:rPr>
              <a:t>employees</a:t>
            </a:r>
          </a:p>
          <a:p>
            <a:pPr marL="0" marR="0">
              <a:lnSpc>
                <a:spcPct val="150000"/>
              </a:lnSpc>
              <a:spcBef>
                <a:spcPts val="0"/>
              </a:spcBef>
              <a:spcAft>
                <a:spcPts val="0"/>
              </a:spcAft>
            </a:pPr>
            <a:r>
              <a:rPr lang="en-US" b="1" dirty="0">
                <a:solidFill>
                  <a:srgbClr val="0000FF"/>
                </a:solidFill>
                <a:latin typeface="Calibri"/>
                <a:ea typeface="Calibri"/>
                <a:cs typeface="Times New Roman"/>
              </a:rPr>
              <a:t> GROUP</a:t>
            </a:r>
            <a:r>
              <a:rPr lang="en-US" dirty="0">
                <a:solidFill>
                  <a:srgbClr val="0000FF"/>
                </a:solidFill>
                <a:latin typeface="Calibri"/>
                <a:ea typeface="Calibri"/>
                <a:cs typeface="Times New Roman"/>
              </a:rPr>
              <a:t> </a:t>
            </a:r>
            <a:r>
              <a:rPr lang="en-US" b="1" dirty="0">
                <a:solidFill>
                  <a:srgbClr val="0000FF"/>
                </a:solidFill>
                <a:latin typeface="Calibri"/>
                <a:ea typeface="Calibri"/>
                <a:cs typeface="Times New Roman"/>
              </a:rPr>
              <a:t>BY</a:t>
            </a:r>
            <a:r>
              <a:rPr lang="en-US" dirty="0">
                <a:solidFill>
                  <a:srgbClr val="0000FF"/>
                </a:solidFill>
                <a:latin typeface="Calibri"/>
                <a:ea typeface="Calibri"/>
                <a:cs typeface="Times New Roman"/>
              </a:rPr>
              <a:t> </a:t>
            </a:r>
            <a:r>
              <a:rPr lang="en-US" dirty="0">
                <a:latin typeface="Calibri"/>
                <a:ea typeface="Calibri"/>
                <a:cs typeface="Times New Roman"/>
              </a:rPr>
              <a:t>department_id</a:t>
            </a:r>
            <a:r>
              <a:rPr lang="en-US" b="1" dirty="0">
                <a:solidFill>
                  <a:srgbClr val="0000FF"/>
                </a:solidFill>
                <a:latin typeface="Calibri"/>
                <a:ea typeface="Calibri"/>
                <a:cs typeface="Times New Roman"/>
              </a:rPr>
              <a:t> </a:t>
            </a:r>
            <a:endParaRPr lang="en-US" dirty="0">
              <a:latin typeface="Calibri"/>
              <a:ea typeface="Calibri"/>
              <a:cs typeface="Times New Roman"/>
            </a:endParaRPr>
          </a:p>
          <a:p>
            <a:pPr marL="0" marR="0">
              <a:lnSpc>
                <a:spcPct val="150000"/>
              </a:lnSpc>
              <a:spcBef>
                <a:spcPts val="0"/>
              </a:spcBef>
              <a:spcAft>
                <a:spcPts val="0"/>
              </a:spcAft>
            </a:pPr>
            <a:r>
              <a:rPr lang="en-US" b="1" dirty="0">
                <a:solidFill>
                  <a:srgbClr val="0000FF"/>
                </a:solidFill>
                <a:latin typeface="Calibri"/>
                <a:ea typeface="Calibri"/>
                <a:cs typeface="Times New Roman"/>
              </a:rPr>
              <a:t> HAVING</a:t>
            </a:r>
            <a:r>
              <a:rPr lang="en-US" dirty="0">
                <a:solidFill>
                  <a:srgbClr val="0000FF"/>
                </a:solidFill>
                <a:latin typeface="Calibri"/>
                <a:ea typeface="Calibri"/>
                <a:cs typeface="Times New Roman"/>
              </a:rPr>
              <a:t> </a:t>
            </a:r>
            <a:r>
              <a:rPr lang="en-US" b="1" dirty="0">
                <a:solidFill>
                  <a:srgbClr val="0000FF"/>
                </a:solidFill>
                <a:latin typeface="Calibri"/>
                <a:ea typeface="Calibri"/>
                <a:cs typeface="Times New Roman"/>
              </a:rPr>
              <a:t>AVG</a:t>
            </a:r>
            <a:r>
              <a:rPr lang="en-US" dirty="0">
                <a:latin typeface="Calibri"/>
                <a:ea typeface="Calibri"/>
                <a:cs typeface="Times New Roman"/>
              </a:rPr>
              <a:t>(salary) &gt; 8000</a:t>
            </a:r>
            <a:r>
              <a:rPr lang="en-US" dirty="0" smtClean="0">
                <a:latin typeface="Calibri"/>
                <a:ea typeface="Calibri"/>
                <a:cs typeface="Times New Roman"/>
              </a:rPr>
              <a:t>;</a:t>
            </a:r>
          </a:p>
          <a:p>
            <a:pPr marL="0" marR="0">
              <a:lnSpc>
                <a:spcPct val="150000"/>
              </a:lnSpc>
              <a:spcBef>
                <a:spcPts val="0"/>
              </a:spcBef>
              <a:spcAft>
                <a:spcPts val="0"/>
              </a:spcAft>
            </a:pPr>
            <a:endParaRPr lang="en-US" dirty="0">
              <a:latin typeface="Calibri"/>
              <a:ea typeface="Calibri"/>
              <a:cs typeface="Times New Roman"/>
            </a:endParaRPr>
          </a:p>
          <a:p>
            <a:pPr marL="0" marR="0">
              <a:lnSpc>
                <a:spcPct val="150000"/>
              </a:lnSpc>
              <a:spcBef>
                <a:spcPts val="0"/>
              </a:spcBef>
              <a:spcAft>
                <a:spcPts val="0"/>
              </a:spcAft>
            </a:pPr>
            <a:r>
              <a:rPr lang="en-US" dirty="0" smtClean="0">
                <a:latin typeface="Calibri"/>
                <a:ea typeface="Calibri"/>
                <a:cs typeface="Times New Roman"/>
              </a:rPr>
              <a:t>In the above query,</a:t>
            </a:r>
          </a:p>
          <a:p>
            <a:pPr marL="285750" marR="0" indent="-285750">
              <a:lnSpc>
                <a:spcPct val="150000"/>
              </a:lnSpc>
              <a:spcBef>
                <a:spcPts val="0"/>
              </a:spcBef>
              <a:spcAft>
                <a:spcPts val="0"/>
              </a:spcAft>
              <a:buFont typeface="Arial" panose="020B0604020202020204" pitchFamily="34" charset="0"/>
              <a:buChar char="•"/>
            </a:pPr>
            <a:r>
              <a:rPr lang="en-US" dirty="0" smtClean="0">
                <a:latin typeface="Calibri"/>
                <a:ea typeface="Calibri"/>
                <a:cs typeface="Times New Roman"/>
              </a:rPr>
              <a:t>First the group function AVG will be applied on groups formed by department_id.</a:t>
            </a:r>
          </a:p>
          <a:p>
            <a:pPr marL="285750" marR="0" indent="-285750">
              <a:lnSpc>
                <a:spcPct val="150000"/>
              </a:lnSpc>
              <a:spcBef>
                <a:spcPts val="0"/>
              </a:spcBef>
              <a:spcAft>
                <a:spcPts val="0"/>
              </a:spcAft>
              <a:buFont typeface="Arial" panose="020B0604020202020204" pitchFamily="34" charset="0"/>
              <a:buChar char="•"/>
            </a:pPr>
            <a:r>
              <a:rPr lang="en-US" dirty="0" smtClean="0">
                <a:latin typeface="Calibri"/>
                <a:ea typeface="Calibri"/>
                <a:cs typeface="Times New Roman"/>
              </a:rPr>
              <a:t>Finally only those department_id will be selected where average salary &gt; 8000.</a:t>
            </a:r>
            <a:endParaRPr lang="en-US" dirty="0">
              <a:latin typeface="Calibri"/>
              <a:ea typeface="Calibri"/>
              <a:cs typeface="Times New Roman"/>
            </a:endParaRPr>
          </a:p>
          <a:p>
            <a:endParaRPr lang="en-US" dirty="0"/>
          </a:p>
        </p:txBody>
      </p:sp>
    </p:spTree>
    <p:extLst>
      <p:ext uri="{BB962C8B-B14F-4D97-AF65-F5344CB8AC3E}">
        <p14:creationId xmlns:p14="http://schemas.microsoft.com/office/powerpoint/2010/main" val="655875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11015" y="381000"/>
            <a:ext cx="10969943" cy="685800"/>
          </a:xfrm>
        </p:spPr>
        <p:txBody>
          <a:bodyPr>
            <a:noAutofit/>
          </a:bodyPr>
          <a:lstStyle/>
          <a:p>
            <a:r>
              <a:rPr lang="en-US" sz="3200" b="1" dirty="0"/>
              <a:t> Restrict Groups </a:t>
            </a:r>
            <a:endParaRPr lang="en-US" sz="3200" b="1"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2" y="1479550"/>
            <a:ext cx="9611396"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653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485900" lvl="3" indent="-457200">
              <a:buFont typeface="+mj-lt"/>
              <a:buAutoNum type="arabicPeriod"/>
            </a:pPr>
            <a:r>
              <a:rPr lang="en-US" sz="2000" b="1" dirty="0"/>
              <a:t>Select and Group By</a:t>
            </a:r>
          </a:p>
          <a:p>
            <a:pPr marL="1485900" lvl="3" indent="-457200">
              <a:buFont typeface="+mj-lt"/>
              <a:buAutoNum type="arabicPeriod"/>
            </a:pPr>
            <a:endParaRPr lang="en-US" sz="2000" b="1" dirty="0"/>
          </a:p>
          <a:p>
            <a:pPr marL="1485900" lvl="3" indent="-457200">
              <a:buFont typeface="+mj-lt"/>
              <a:buAutoNum type="arabicPeriod"/>
            </a:pPr>
            <a:r>
              <a:rPr lang="en-US" sz="2000" b="1" dirty="0"/>
              <a:t>Joins</a:t>
            </a:r>
          </a:p>
          <a:p>
            <a:pPr marL="1727200" lvl="4" indent="-457200">
              <a:buFont typeface="+mj-lt"/>
              <a:buAutoNum type="arabicPeriod"/>
            </a:pPr>
            <a:r>
              <a:rPr lang="en-US" sz="2000" dirty="0"/>
              <a:t>Inner Join</a:t>
            </a:r>
          </a:p>
          <a:p>
            <a:pPr marL="1727200" lvl="4" indent="-457200">
              <a:buFont typeface="+mj-lt"/>
              <a:buAutoNum type="arabicPeriod"/>
            </a:pPr>
            <a:r>
              <a:rPr lang="en-US" sz="2000" dirty="0"/>
              <a:t>Outer Join</a:t>
            </a:r>
          </a:p>
          <a:p>
            <a:pPr marL="1727200" lvl="4" indent="-457200">
              <a:buFont typeface="+mj-lt"/>
              <a:buAutoNum type="arabicPeriod"/>
            </a:pPr>
            <a:r>
              <a:rPr lang="en-US" sz="2000" dirty="0"/>
              <a:t>Self Join</a:t>
            </a:r>
          </a:p>
          <a:p>
            <a:pPr marL="1727200" lvl="4" indent="-457200">
              <a:buFont typeface="+mj-lt"/>
              <a:buAutoNum type="arabicPeriod"/>
            </a:pPr>
            <a:endParaRPr lang="en-US" sz="2000" b="1" dirty="0"/>
          </a:p>
          <a:p>
            <a:pPr marL="1485900" lvl="3" indent="-457200">
              <a:buFont typeface="+mj-lt"/>
              <a:buAutoNum type="arabicPeriod"/>
            </a:pPr>
            <a:r>
              <a:rPr lang="en-US" sz="2000" b="1" dirty="0"/>
              <a:t>Union</a:t>
            </a:r>
          </a:p>
          <a:p>
            <a:pPr marL="1485900" lvl="3" indent="-457200">
              <a:buFont typeface="+mj-lt"/>
              <a:buAutoNum type="arabicPeriod"/>
            </a:pPr>
            <a:endParaRPr lang="en-US" sz="2000" b="1" dirty="0"/>
          </a:p>
          <a:p>
            <a:pPr marL="1485900" lvl="3" indent="-457200">
              <a:buFont typeface="+mj-lt"/>
              <a:buAutoNum type="arabicPeriod"/>
            </a:pPr>
            <a:r>
              <a:rPr lang="en-US" sz="2000" b="1" dirty="0"/>
              <a:t>Indexes</a:t>
            </a:r>
          </a:p>
          <a:p>
            <a:pPr marL="457200" lvl="1" indent="0">
              <a:buNone/>
              <a:defRPr/>
            </a:pPr>
            <a:endParaRPr lang="en-US" sz="2400" dirty="0">
              <a:solidFill>
                <a:srgbClr val="404040"/>
              </a:solidFill>
              <a:latin typeface="Comic Sans MS" pitchFamily="66" charset="0"/>
            </a:endParaRPr>
          </a:p>
          <a:p>
            <a:endParaRPr lang="en-US" dirty="0"/>
          </a:p>
        </p:txBody>
      </p:sp>
    </p:spTree>
    <p:extLst>
      <p:ext uri="{BB962C8B-B14F-4D97-AF65-F5344CB8AC3E}">
        <p14:creationId xmlns:p14="http://schemas.microsoft.com/office/powerpoint/2010/main" val="3377003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a:t> Restrict Groups </a:t>
            </a:r>
            <a:endParaRPr lang="en-US" sz="3200" dirty="0" smtClean="0"/>
          </a:p>
        </p:txBody>
      </p:sp>
      <p:sp>
        <p:nvSpPr>
          <p:cNvPr id="4" name="Rectangle 3"/>
          <p:cNvSpPr/>
          <p:nvPr/>
        </p:nvSpPr>
        <p:spPr>
          <a:xfrm>
            <a:off x="812589" y="1066800"/>
            <a:ext cx="9649486" cy="2713563"/>
          </a:xfrm>
          <a:prstGeom prst="rect">
            <a:avLst/>
          </a:prstGeom>
        </p:spPr>
        <p:txBody>
          <a:bodyPr wrap="square">
            <a:spAutoFit/>
          </a:bodyPr>
          <a:lstStyle/>
          <a:p>
            <a:pPr marL="0" marR="0">
              <a:lnSpc>
                <a:spcPct val="150000"/>
              </a:lnSpc>
              <a:spcBef>
                <a:spcPts val="0"/>
              </a:spcBef>
              <a:spcAft>
                <a:spcPts val="1000"/>
              </a:spcAft>
            </a:pPr>
            <a:r>
              <a:rPr lang="en-US" sz="1800" dirty="0">
                <a:latin typeface="+mn-lt"/>
                <a:ea typeface="Calibri"/>
                <a:cs typeface="Times New Roman"/>
              </a:rPr>
              <a:t>You can correct the </a:t>
            </a:r>
            <a:r>
              <a:rPr lang="en-US" sz="1800" dirty="0" smtClean="0">
                <a:latin typeface="+mn-lt"/>
                <a:ea typeface="Calibri"/>
                <a:cs typeface="Times New Roman"/>
              </a:rPr>
              <a:t>previous slide </a:t>
            </a:r>
            <a:r>
              <a:rPr lang="en-US" sz="1800" dirty="0">
                <a:latin typeface="+mn-lt"/>
                <a:ea typeface="Calibri"/>
                <a:cs typeface="Times New Roman"/>
              </a:rPr>
              <a:t>error by using the HAVING clause to restrict groups.</a:t>
            </a:r>
          </a:p>
          <a:p>
            <a:pPr marL="0" marR="0">
              <a:lnSpc>
                <a:spcPct val="150000"/>
              </a:lnSpc>
              <a:spcBef>
                <a:spcPts val="0"/>
              </a:spcBef>
              <a:spcAft>
                <a:spcPts val="0"/>
              </a:spcAft>
            </a:pPr>
            <a:endParaRPr lang="en-US" sz="1800" b="1" dirty="0" smtClean="0">
              <a:solidFill>
                <a:srgbClr val="0000FF"/>
              </a:solidFill>
              <a:latin typeface="Calibri"/>
              <a:ea typeface="Calibri"/>
              <a:cs typeface="Times New Roman"/>
            </a:endParaRPr>
          </a:p>
          <a:p>
            <a:pPr marL="0" marR="0">
              <a:lnSpc>
                <a:spcPct val="150000"/>
              </a:lnSpc>
              <a:spcBef>
                <a:spcPts val="0"/>
              </a:spcBef>
              <a:spcAft>
                <a:spcPts val="0"/>
              </a:spcAft>
            </a:pPr>
            <a:r>
              <a:rPr lang="en-US" sz="1800" b="1" dirty="0" smtClean="0">
                <a:solidFill>
                  <a:srgbClr val="0000FF"/>
                </a:solidFill>
                <a:latin typeface="Calibri"/>
                <a:ea typeface="Calibri"/>
                <a:cs typeface="Times New Roman"/>
              </a:rPr>
              <a:t> SELECT</a:t>
            </a:r>
            <a:r>
              <a:rPr lang="en-US" sz="1800" dirty="0" smtClean="0">
                <a:latin typeface="Calibri"/>
                <a:ea typeface="Calibri"/>
                <a:cs typeface="Times New Roman"/>
              </a:rPr>
              <a:t> </a:t>
            </a:r>
            <a:r>
              <a:rPr lang="en-US" sz="1800" dirty="0">
                <a:latin typeface="Calibri"/>
                <a:ea typeface="Calibri"/>
                <a:cs typeface="Times New Roman"/>
              </a:rPr>
              <a:t>department_id, </a:t>
            </a:r>
            <a:r>
              <a:rPr lang="en-US" sz="1800" b="1" dirty="0">
                <a:solidFill>
                  <a:srgbClr val="0000FF"/>
                </a:solidFill>
                <a:latin typeface="Calibri"/>
                <a:ea typeface="Calibri"/>
                <a:cs typeface="Times New Roman"/>
              </a:rPr>
              <a:t>AVG</a:t>
            </a:r>
            <a:r>
              <a:rPr lang="en-US" sz="1800" dirty="0">
                <a:latin typeface="Calibri"/>
                <a:ea typeface="Calibri"/>
                <a:cs typeface="Times New Roman"/>
              </a:rPr>
              <a:t>(salary) </a:t>
            </a:r>
          </a:p>
          <a:p>
            <a:pPr marL="0" marR="0">
              <a:lnSpc>
                <a:spcPct val="150000"/>
              </a:lnSpc>
              <a:spcBef>
                <a:spcPts val="0"/>
              </a:spcBef>
              <a:spcAft>
                <a:spcPts val="0"/>
              </a:spcAft>
            </a:pPr>
            <a:r>
              <a:rPr lang="en-US" sz="1800" dirty="0">
                <a:latin typeface="Calibri"/>
                <a:ea typeface="Calibri"/>
                <a:cs typeface="Times New Roman"/>
              </a:rPr>
              <a:t> </a:t>
            </a:r>
            <a:r>
              <a:rPr lang="en-US" sz="1800" b="1" dirty="0" smtClean="0">
                <a:solidFill>
                  <a:srgbClr val="0000FF"/>
                </a:solidFill>
                <a:latin typeface="Calibri"/>
                <a:ea typeface="Calibri"/>
                <a:cs typeface="Times New Roman"/>
              </a:rPr>
              <a:t>FROM</a:t>
            </a:r>
            <a:r>
              <a:rPr lang="en-US" sz="1800" dirty="0" smtClean="0">
                <a:solidFill>
                  <a:srgbClr val="0000FF"/>
                </a:solidFill>
                <a:latin typeface="Calibri"/>
                <a:ea typeface="Calibri"/>
                <a:cs typeface="Times New Roman"/>
              </a:rPr>
              <a:t> </a:t>
            </a:r>
            <a:r>
              <a:rPr lang="en-US" sz="1800" dirty="0">
                <a:latin typeface="+mn-lt"/>
                <a:ea typeface="Calibri"/>
                <a:cs typeface="Times New Roman"/>
              </a:rPr>
              <a:t>employees</a:t>
            </a:r>
          </a:p>
          <a:p>
            <a:pPr marL="0" marR="0">
              <a:lnSpc>
                <a:spcPct val="150000"/>
              </a:lnSpc>
              <a:spcBef>
                <a:spcPts val="0"/>
              </a:spcBef>
              <a:spcAft>
                <a:spcPts val="0"/>
              </a:spcAft>
            </a:pPr>
            <a:r>
              <a:rPr lang="en-US" sz="1800" b="1" dirty="0">
                <a:solidFill>
                  <a:srgbClr val="0000FF"/>
                </a:solidFill>
                <a:latin typeface="Calibri"/>
                <a:ea typeface="Calibri"/>
                <a:cs typeface="Times New Roman"/>
              </a:rPr>
              <a:t> </a:t>
            </a:r>
            <a:r>
              <a:rPr lang="en-US" sz="1800" b="1" dirty="0" smtClean="0">
                <a:solidFill>
                  <a:srgbClr val="0000FF"/>
                </a:solidFill>
                <a:latin typeface="Calibri"/>
                <a:ea typeface="Calibri"/>
                <a:cs typeface="Times New Roman"/>
              </a:rPr>
              <a:t>GROUP</a:t>
            </a:r>
            <a:r>
              <a:rPr lang="en-US" sz="1800" dirty="0" smtClean="0">
                <a:solidFill>
                  <a:srgbClr val="0000FF"/>
                </a:solidFill>
                <a:latin typeface="Calibri"/>
                <a:ea typeface="Calibri"/>
                <a:cs typeface="Times New Roman"/>
              </a:rPr>
              <a:t> </a:t>
            </a:r>
            <a:r>
              <a:rPr lang="en-US" sz="1800" b="1" dirty="0">
                <a:solidFill>
                  <a:srgbClr val="0000FF"/>
                </a:solidFill>
                <a:latin typeface="Calibri"/>
                <a:ea typeface="Calibri"/>
                <a:cs typeface="Times New Roman"/>
              </a:rPr>
              <a:t>BY</a:t>
            </a:r>
            <a:r>
              <a:rPr lang="en-US" sz="1800" dirty="0">
                <a:solidFill>
                  <a:srgbClr val="0000FF"/>
                </a:solidFill>
                <a:latin typeface="Calibri"/>
                <a:ea typeface="Calibri"/>
                <a:cs typeface="Times New Roman"/>
              </a:rPr>
              <a:t> </a:t>
            </a:r>
            <a:r>
              <a:rPr lang="en-US" sz="1800" dirty="0">
                <a:latin typeface="Calibri"/>
                <a:ea typeface="Calibri"/>
                <a:cs typeface="Times New Roman"/>
              </a:rPr>
              <a:t>department_id</a:t>
            </a:r>
            <a:r>
              <a:rPr lang="en-US" sz="1800" b="1" dirty="0">
                <a:solidFill>
                  <a:srgbClr val="0000FF"/>
                </a:solidFill>
                <a:latin typeface="Calibri"/>
                <a:ea typeface="Calibri"/>
                <a:cs typeface="Times New Roman"/>
              </a:rPr>
              <a:t> </a:t>
            </a:r>
            <a:endParaRPr lang="en-US" sz="1800" dirty="0">
              <a:latin typeface="Calibri"/>
              <a:ea typeface="Calibri"/>
              <a:cs typeface="Times New Roman"/>
            </a:endParaRPr>
          </a:p>
          <a:p>
            <a:pPr marL="0" marR="0">
              <a:lnSpc>
                <a:spcPct val="150000"/>
              </a:lnSpc>
              <a:spcBef>
                <a:spcPts val="0"/>
              </a:spcBef>
              <a:spcAft>
                <a:spcPts val="0"/>
              </a:spcAft>
            </a:pPr>
            <a:r>
              <a:rPr lang="en-US" sz="1800" b="1" dirty="0">
                <a:solidFill>
                  <a:srgbClr val="0000FF"/>
                </a:solidFill>
                <a:latin typeface="Calibri"/>
                <a:ea typeface="Calibri"/>
                <a:cs typeface="Times New Roman"/>
              </a:rPr>
              <a:t> </a:t>
            </a:r>
            <a:r>
              <a:rPr lang="en-US" sz="1800" b="1" dirty="0" smtClean="0">
                <a:solidFill>
                  <a:srgbClr val="0000FF"/>
                </a:solidFill>
                <a:latin typeface="Calibri"/>
                <a:ea typeface="Calibri"/>
                <a:cs typeface="Times New Roman"/>
              </a:rPr>
              <a:t>HAVING</a:t>
            </a:r>
            <a:r>
              <a:rPr lang="en-US" sz="1800" dirty="0" smtClean="0">
                <a:solidFill>
                  <a:srgbClr val="0000FF"/>
                </a:solidFill>
                <a:latin typeface="Calibri"/>
                <a:ea typeface="Calibri"/>
                <a:cs typeface="Times New Roman"/>
              </a:rPr>
              <a:t> </a:t>
            </a:r>
            <a:r>
              <a:rPr lang="en-US" sz="1800" b="1" dirty="0">
                <a:solidFill>
                  <a:srgbClr val="0000FF"/>
                </a:solidFill>
                <a:latin typeface="Calibri"/>
                <a:ea typeface="Calibri"/>
                <a:cs typeface="Times New Roman"/>
              </a:rPr>
              <a:t>AVG</a:t>
            </a:r>
            <a:r>
              <a:rPr lang="en-US" sz="1800" dirty="0">
                <a:latin typeface="Calibri"/>
                <a:ea typeface="Calibri"/>
                <a:cs typeface="Times New Roman"/>
              </a:rPr>
              <a:t>(salary) &gt; 8000;</a:t>
            </a:r>
            <a:endParaRPr lang="en-US" sz="1800" dirty="0">
              <a:effectLst/>
              <a:latin typeface="Calibri"/>
              <a:ea typeface="Calibri"/>
              <a:cs typeface="Times New Roman"/>
            </a:endParaRPr>
          </a:p>
        </p:txBody>
      </p:sp>
    </p:spTree>
    <p:extLst>
      <p:ext uri="{BB962C8B-B14F-4D97-AF65-F5344CB8AC3E}">
        <p14:creationId xmlns:p14="http://schemas.microsoft.com/office/powerpoint/2010/main" val="3328642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Group By and Subqueries</a:t>
            </a:r>
          </a:p>
        </p:txBody>
      </p:sp>
      <p:pic>
        <p:nvPicPr>
          <p:cNvPr id="12" name="Picture 4"/>
          <p:cNvPicPr>
            <a:picLocks noChangeAspect="1" noChangeArrowheads="1"/>
          </p:cNvPicPr>
          <p:nvPr/>
        </p:nvPicPr>
        <p:blipFill>
          <a:blip r:embed="rId3" cstate="print"/>
          <a:srcRect/>
          <a:stretch>
            <a:fillRect/>
          </a:stretch>
        </p:blipFill>
        <p:spPr bwMode="auto">
          <a:xfrm>
            <a:off x="1015735" y="1219200"/>
            <a:ext cx="8227457" cy="1752600"/>
          </a:xfrm>
          <a:prstGeom prst="rect">
            <a:avLst/>
          </a:prstGeom>
          <a:noFill/>
          <a:ln w="9525">
            <a:noFill/>
            <a:miter lim="800000"/>
            <a:headEnd/>
            <a:tailEnd/>
          </a:ln>
        </p:spPr>
      </p:pic>
      <p:pic>
        <p:nvPicPr>
          <p:cNvPr id="13" name="Picture 5"/>
          <p:cNvPicPr>
            <a:picLocks noChangeAspect="1" noChangeArrowheads="1"/>
          </p:cNvPicPr>
          <p:nvPr/>
        </p:nvPicPr>
        <p:blipFill>
          <a:blip r:embed="rId4" cstate="print"/>
          <a:srcRect/>
          <a:stretch>
            <a:fillRect/>
          </a:stretch>
        </p:blipFill>
        <p:spPr bwMode="auto">
          <a:xfrm>
            <a:off x="1218883" y="3352800"/>
            <a:ext cx="9514055" cy="2971800"/>
          </a:xfrm>
          <a:prstGeom prst="rect">
            <a:avLst/>
          </a:prstGeom>
          <a:noFill/>
          <a:ln w="9525">
            <a:noFill/>
            <a:miter lim="800000"/>
            <a:headEnd/>
            <a:tailEnd/>
          </a:ln>
        </p:spPr>
      </p:pic>
    </p:spTree>
    <p:extLst>
      <p:ext uri="{BB962C8B-B14F-4D97-AF65-F5344CB8AC3E}">
        <p14:creationId xmlns:p14="http://schemas.microsoft.com/office/powerpoint/2010/main" val="3456813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3" cstate="print"/>
          <a:srcRect/>
          <a:stretch>
            <a:fillRect/>
          </a:stretch>
        </p:blipFill>
        <p:spPr bwMode="auto">
          <a:xfrm>
            <a:off x="850679" y="4025900"/>
            <a:ext cx="9738363" cy="1866900"/>
          </a:xfrm>
          <a:prstGeom prst="rect">
            <a:avLst/>
          </a:prstGeom>
          <a:noFill/>
          <a:ln w="9525">
            <a:noFill/>
            <a:miter lim="800000"/>
            <a:headEnd/>
            <a:tailEnd/>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736" y="2209800"/>
            <a:ext cx="9484429"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a:xfrm>
            <a:off x="711015" y="457200"/>
            <a:ext cx="11274663" cy="685800"/>
          </a:xfrm>
        </p:spPr>
        <p:txBody>
          <a:bodyPr>
            <a:normAutofit/>
          </a:bodyPr>
          <a:lstStyle/>
          <a:p>
            <a:r>
              <a:rPr lang="en-US" sz="3200" dirty="0" smtClean="0"/>
              <a:t>IN operator</a:t>
            </a:r>
          </a:p>
        </p:txBody>
      </p:sp>
      <p:sp>
        <p:nvSpPr>
          <p:cNvPr id="2" name="TextBox 1"/>
          <p:cNvSpPr txBox="1"/>
          <p:nvPr/>
        </p:nvSpPr>
        <p:spPr>
          <a:xfrm>
            <a:off x="1015736" y="1066801"/>
            <a:ext cx="9040045" cy="1477328"/>
          </a:xfrm>
          <a:prstGeom prst="rect">
            <a:avLst/>
          </a:prstGeom>
          <a:noFill/>
        </p:spPr>
        <p:txBody>
          <a:bodyPr wrap="square" rtlCol="0">
            <a:spAutoFit/>
          </a:bodyPr>
          <a:lstStyle/>
          <a:p>
            <a:r>
              <a:rPr lang="en-US" dirty="0"/>
              <a:t>The IN operator allows you to specify multiple values in a WHERE clause</a:t>
            </a:r>
            <a:r>
              <a:rPr lang="en-US" dirty="0" smtClean="0"/>
              <a:t>.</a:t>
            </a:r>
          </a:p>
          <a:p>
            <a:r>
              <a:rPr lang="en-US" dirty="0" smtClean="0">
                <a:solidFill>
                  <a:srgbClr val="FF0000"/>
                </a:solidFill>
                <a:latin typeface="Arial" charset="0"/>
              </a:rPr>
              <a:t>To </a:t>
            </a:r>
            <a:r>
              <a:rPr lang="en-US" dirty="0">
                <a:solidFill>
                  <a:srgbClr val="FF0000"/>
                </a:solidFill>
                <a:latin typeface="Arial" charset="0"/>
              </a:rPr>
              <a:t>correct </a:t>
            </a:r>
            <a:r>
              <a:rPr lang="en-US" dirty="0" smtClean="0">
                <a:solidFill>
                  <a:srgbClr val="FF0000"/>
                </a:solidFill>
                <a:latin typeface="Arial" charset="0"/>
              </a:rPr>
              <a:t>the below error</a:t>
            </a:r>
            <a:r>
              <a:rPr lang="en-US" dirty="0">
                <a:solidFill>
                  <a:srgbClr val="FF0000"/>
                </a:solidFill>
                <a:latin typeface="Arial" charset="0"/>
              </a:rPr>
              <a:t>, change the = operator to IN.</a:t>
            </a:r>
            <a:endParaRPr lang="en-US" dirty="0">
              <a:solidFill>
                <a:srgbClr val="FF0000"/>
              </a:solidFill>
            </a:endParaRPr>
          </a:p>
          <a:p>
            <a:endParaRPr lang="en-US" dirty="0"/>
          </a:p>
          <a:p>
            <a:r>
              <a:rPr lang="en-US" dirty="0"/>
              <a:t/>
            </a:r>
            <a:br>
              <a:rPr lang="en-US" dirty="0"/>
            </a:br>
            <a:endParaRPr lang="en-US" dirty="0"/>
          </a:p>
        </p:txBody>
      </p:sp>
    </p:spTree>
    <p:extLst>
      <p:ext uri="{BB962C8B-B14F-4D97-AF65-F5344CB8AC3E}">
        <p14:creationId xmlns:p14="http://schemas.microsoft.com/office/powerpoint/2010/main" val="853852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Exercise # 4</a:t>
            </a:r>
          </a:p>
        </p:txBody>
      </p:sp>
      <p:sp>
        <p:nvSpPr>
          <p:cNvPr id="9" name="Rectangle 3"/>
          <p:cNvSpPr>
            <a:spLocks noGrp="1" noChangeArrowheads="1"/>
          </p:cNvSpPr>
          <p:nvPr>
            <p:ph sz="quarter" idx="10"/>
          </p:nvPr>
        </p:nvSpPr>
        <p:spPr>
          <a:xfrm>
            <a:off x="667484" y="1066800"/>
            <a:ext cx="8164579" cy="4572000"/>
          </a:xfrm>
        </p:spPr>
        <p:txBody>
          <a:bodyPr/>
          <a:lstStyle/>
          <a:p>
            <a:pPr marL="0" algn="just">
              <a:lnSpc>
                <a:spcPct val="100000"/>
              </a:lnSpc>
              <a:spcBef>
                <a:spcPts val="0"/>
              </a:spcBef>
              <a:defRPr/>
            </a:pPr>
            <a:endParaRPr lang="en-US" sz="1800" dirty="0" smtClean="0"/>
          </a:p>
          <a:p>
            <a:pPr algn="just">
              <a:lnSpc>
                <a:spcPct val="100000"/>
              </a:lnSpc>
              <a:spcBef>
                <a:spcPts val="0"/>
              </a:spcBef>
              <a:defRPr/>
            </a:pPr>
            <a:r>
              <a:rPr lang="en-US" sz="1800" dirty="0" smtClean="0"/>
              <a:t>List the count of employees in each department.</a:t>
            </a:r>
          </a:p>
          <a:p>
            <a:pPr algn="just">
              <a:lnSpc>
                <a:spcPct val="100000"/>
              </a:lnSpc>
              <a:spcBef>
                <a:spcPts val="0"/>
              </a:spcBef>
              <a:defRPr/>
            </a:pPr>
            <a:endParaRPr lang="en-US" sz="1800" dirty="0" smtClean="0"/>
          </a:p>
          <a:p>
            <a:pPr algn="just">
              <a:lnSpc>
                <a:spcPct val="100000"/>
              </a:lnSpc>
              <a:spcBef>
                <a:spcPts val="0"/>
              </a:spcBef>
              <a:defRPr/>
            </a:pPr>
            <a:r>
              <a:rPr lang="en-US" sz="1800" dirty="0" smtClean="0"/>
              <a:t>Display the highest, lowest, sum, and average salary of all employees</a:t>
            </a:r>
          </a:p>
          <a:p>
            <a:pPr algn="just">
              <a:lnSpc>
                <a:spcPct val="100000"/>
              </a:lnSpc>
              <a:spcBef>
                <a:spcPts val="0"/>
              </a:spcBef>
              <a:defRPr/>
            </a:pPr>
            <a:endParaRPr lang="en-US" sz="1800" dirty="0" smtClean="0"/>
          </a:p>
          <a:p>
            <a:pPr algn="just">
              <a:lnSpc>
                <a:spcPct val="100000"/>
              </a:lnSpc>
              <a:spcBef>
                <a:spcPts val="0"/>
              </a:spcBef>
              <a:defRPr/>
            </a:pPr>
            <a:r>
              <a:rPr lang="en-US" sz="1800" dirty="0" smtClean="0"/>
              <a:t>List the total expenditure of salaries in each department.</a:t>
            </a:r>
          </a:p>
          <a:p>
            <a:pPr algn="just">
              <a:lnSpc>
                <a:spcPct val="100000"/>
              </a:lnSpc>
              <a:spcBef>
                <a:spcPts val="0"/>
              </a:spcBef>
              <a:defRPr/>
            </a:pPr>
            <a:endParaRPr lang="en-US" sz="1800" dirty="0" smtClean="0"/>
          </a:p>
          <a:p>
            <a:pPr algn="just">
              <a:lnSpc>
                <a:spcPct val="100000"/>
              </a:lnSpc>
              <a:spcBef>
                <a:spcPts val="0"/>
              </a:spcBef>
              <a:defRPr/>
            </a:pPr>
            <a:r>
              <a:rPr lang="en-US" sz="1800" dirty="0" smtClean="0"/>
              <a:t>Find all the departments with more than 2 employees.</a:t>
            </a:r>
          </a:p>
          <a:p>
            <a:pPr algn="just">
              <a:lnSpc>
                <a:spcPct val="100000"/>
              </a:lnSpc>
              <a:spcBef>
                <a:spcPts val="0"/>
              </a:spcBef>
              <a:buNone/>
              <a:defRPr/>
            </a:pPr>
            <a:endParaRPr lang="en-US" sz="1800" dirty="0" smtClean="0"/>
          </a:p>
          <a:p>
            <a:pPr algn="just">
              <a:lnSpc>
                <a:spcPct val="100000"/>
              </a:lnSpc>
              <a:spcBef>
                <a:spcPts val="0"/>
              </a:spcBef>
              <a:defRPr/>
            </a:pPr>
            <a:r>
              <a:rPr lang="en-US" sz="1800" dirty="0" smtClean="0"/>
              <a:t>What is the difference between COUNT and SUM group function?</a:t>
            </a:r>
          </a:p>
          <a:p>
            <a:pPr algn="just">
              <a:lnSpc>
                <a:spcPct val="100000"/>
              </a:lnSpc>
              <a:spcBef>
                <a:spcPts val="0"/>
              </a:spcBef>
              <a:buNone/>
              <a:defRPr/>
            </a:pPr>
            <a:endParaRPr lang="en-US" sz="1800" dirty="0" smtClean="0"/>
          </a:p>
          <a:p>
            <a:pPr algn="just">
              <a:lnSpc>
                <a:spcPct val="100000"/>
              </a:lnSpc>
              <a:spcBef>
                <a:spcPts val="0"/>
              </a:spcBef>
              <a:defRPr/>
            </a:pPr>
            <a:r>
              <a:rPr lang="en-US" sz="1800" dirty="0" smtClean="0"/>
              <a:t>Can HAVING be used instead of WHERE?</a:t>
            </a:r>
          </a:p>
          <a:p>
            <a:pPr>
              <a:lnSpc>
                <a:spcPct val="100000"/>
              </a:lnSpc>
              <a:buNone/>
              <a:defRPr/>
            </a:pPr>
            <a:endParaRPr lang="en-US" sz="1800" dirty="0"/>
          </a:p>
        </p:txBody>
      </p:sp>
      <p:pic>
        <p:nvPicPr>
          <p:cNvPr id="2052" name="Picture 4" descr="http://t1.gstatic.com/images?q=tbn:ANd9GcTuZ7YQZw-YYO-4QUq4mxa-_jYHnzFACU5xS78at8dO8BQVOzvGM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0" y="906032"/>
            <a:ext cx="2343444" cy="160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400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0075" y="2437818"/>
            <a:ext cx="8809804" cy="1062342"/>
          </a:xfrm>
        </p:spPr>
        <p:txBody>
          <a:bodyPr/>
          <a:lstStyle/>
          <a:p>
            <a:pPr>
              <a:defRPr/>
            </a:pPr>
            <a:r>
              <a:rPr lang="en-US" b="0" dirty="0">
                <a:solidFill>
                  <a:schemeClr val="accent5"/>
                </a:solidFill>
                <a:latin typeface="SapientSansRegular"/>
              </a:rPr>
              <a:t>SQL Joins</a:t>
            </a:r>
          </a:p>
        </p:txBody>
      </p:sp>
    </p:spTree>
    <p:extLst>
      <p:ext uri="{BB962C8B-B14F-4D97-AF65-F5344CB8AC3E}">
        <p14:creationId xmlns:p14="http://schemas.microsoft.com/office/powerpoint/2010/main" val="1948606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smtClean="0"/>
              <a:t>Join</a:t>
            </a:r>
            <a:endParaRPr lang="en-US" dirty="0" smtClean="0"/>
          </a:p>
        </p:txBody>
      </p:sp>
      <p:sp>
        <p:nvSpPr>
          <p:cNvPr id="43011" name="Rectangle 3"/>
          <p:cNvSpPr>
            <a:spLocks noGrp="1" noChangeArrowheads="1"/>
          </p:cNvSpPr>
          <p:nvPr>
            <p:ph sz="quarter" idx="10"/>
          </p:nvPr>
        </p:nvSpPr>
        <p:spPr>
          <a:xfrm>
            <a:off x="711015" y="990600"/>
            <a:ext cx="7008574" cy="5334000"/>
          </a:xfrm>
        </p:spPr>
        <p:txBody>
          <a:bodyPr>
            <a:normAutofit lnSpcReduction="10000"/>
          </a:bodyPr>
          <a:lstStyle/>
          <a:p>
            <a:pPr algn="just">
              <a:lnSpc>
                <a:spcPct val="110000"/>
              </a:lnSpc>
            </a:pPr>
            <a:r>
              <a:rPr lang="en-US" dirty="0" smtClean="0"/>
              <a:t>The JOIN is used in SQL to query the data from </a:t>
            </a:r>
            <a:r>
              <a:rPr lang="en-US" dirty="0" smtClean="0">
                <a:solidFill>
                  <a:srgbClr val="FF0000"/>
                </a:solidFill>
              </a:rPr>
              <a:t>two or more tables</a:t>
            </a:r>
            <a:r>
              <a:rPr lang="en-US" dirty="0" smtClean="0"/>
              <a:t>. </a:t>
            </a:r>
          </a:p>
          <a:p>
            <a:pPr algn="just">
              <a:lnSpc>
                <a:spcPct val="110000"/>
              </a:lnSpc>
            </a:pPr>
            <a:endParaRPr lang="en-US" dirty="0" smtClean="0"/>
          </a:p>
          <a:p>
            <a:pPr algn="just">
              <a:lnSpc>
                <a:spcPct val="110000"/>
              </a:lnSpc>
            </a:pPr>
            <a:r>
              <a:rPr lang="en-US" dirty="0" smtClean="0"/>
              <a:t>The data from the multiple tables is selected in SELECT clause. (&lt;table&gt;.&lt;column&gt; to avoid ambiguity in column names)</a:t>
            </a:r>
          </a:p>
          <a:p>
            <a:pPr algn="just">
              <a:lnSpc>
                <a:spcPct val="110000"/>
              </a:lnSpc>
            </a:pPr>
            <a:endParaRPr lang="en-US" dirty="0" smtClean="0"/>
          </a:p>
          <a:p>
            <a:pPr algn="just">
              <a:lnSpc>
                <a:spcPct val="110000"/>
              </a:lnSpc>
            </a:pPr>
            <a:r>
              <a:rPr lang="en-US" dirty="0" smtClean="0"/>
              <a:t>The tables are mostly (not always) joined based on </a:t>
            </a:r>
            <a:r>
              <a:rPr lang="en-US" dirty="0" smtClean="0">
                <a:solidFill>
                  <a:srgbClr val="FF0000"/>
                </a:solidFill>
              </a:rPr>
              <a:t>PK-FK relationship.</a:t>
            </a:r>
          </a:p>
          <a:p>
            <a:pPr algn="just">
              <a:lnSpc>
                <a:spcPct val="110000"/>
              </a:lnSpc>
            </a:pPr>
            <a:endParaRPr lang="en-US" dirty="0" smtClean="0"/>
          </a:p>
          <a:p>
            <a:pPr algn="just">
              <a:lnSpc>
                <a:spcPct val="110000"/>
              </a:lnSpc>
            </a:pPr>
            <a:r>
              <a:rPr lang="en-US" dirty="0" smtClean="0"/>
              <a:t>The SELECT statement contains the column names from different tables.</a:t>
            </a:r>
          </a:p>
          <a:p>
            <a:pPr algn="just">
              <a:lnSpc>
                <a:spcPct val="110000"/>
              </a:lnSpc>
            </a:pPr>
            <a:endParaRPr lang="en-US" dirty="0" smtClean="0"/>
          </a:p>
          <a:p>
            <a:pPr algn="just">
              <a:lnSpc>
                <a:spcPct val="110000"/>
              </a:lnSpc>
            </a:pPr>
            <a:r>
              <a:rPr lang="en-US" dirty="0" smtClean="0"/>
              <a:t>The FROM clause specifies the different table names. </a:t>
            </a:r>
          </a:p>
          <a:p>
            <a:pPr algn="just">
              <a:lnSpc>
                <a:spcPct val="110000"/>
              </a:lnSpc>
            </a:pPr>
            <a:endParaRPr lang="en-US" dirty="0" smtClean="0"/>
          </a:p>
          <a:p>
            <a:pPr algn="just">
              <a:lnSpc>
                <a:spcPct val="110000"/>
              </a:lnSpc>
            </a:pPr>
            <a:r>
              <a:rPr lang="en-US" dirty="0" smtClean="0"/>
              <a:t>The WHERE clause specifies the condition to join the tables plus any other restricting condition.</a:t>
            </a:r>
          </a:p>
          <a:p>
            <a:pPr>
              <a:lnSpc>
                <a:spcPct val="100000"/>
              </a:lnSpc>
              <a:spcAft>
                <a:spcPct val="0"/>
              </a:spcAft>
            </a:pPr>
            <a:endParaRPr lang="en-US" sz="1600" dirty="0" smtClean="0"/>
          </a:p>
        </p:txBody>
      </p:sp>
      <p:pic>
        <p:nvPicPr>
          <p:cNvPr id="4" name="Picture 5" descr="join"/>
          <p:cNvPicPr>
            <a:picLocks noChangeAspect="1" noChangeArrowheads="1"/>
          </p:cNvPicPr>
          <p:nvPr/>
        </p:nvPicPr>
        <p:blipFill>
          <a:blip r:embed="rId2" cstate="print"/>
          <a:srcRect/>
          <a:stretch>
            <a:fillRect/>
          </a:stretch>
        </p:blipFill>
        <p:spPr bwMode="auto">
          <a:xfrm>
            <a:off x="8024310" y="1752601"/>
            <a:ext cx="4164515" cy="2987675"/>
          </a:xfrm>
          <a:prstGeom prst="rect">
            <a:avLst/>
          </a:prstGeom>
          <a:noFill/>
          <a:ln w="9525">
            <a:noFill/>
            <a:miter lim="800000"/>
            <a:headEnd/>
            <a:tailEnd/>
          </a:ln>
        </p:spPr>
      </p:pic>
    </p:spTree>
    <p:extLst>
      <p:ext uri="{BB962C8B-B14F-4D97-AF65-F5344CB8AC3E}">
        <p14:creationId xmlns:p14="http://schemas.microsoft.com/office/powerpoint/2010/main" val="2545801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Types of Join</a:t>
            </a:r>
            <a:endParaRPr lang="en-US" sz="3200" dirty="0" smtClean="0"/>
          </a:p>
        </p:txBody>
      </p:sp>
      <p:sp>
        <p:nvSpPr>
          <p:cNvPr id="43011" name="Rectangle 3"/>
          <p:cNvSpPr>
            <a:spLocks noGrp="1" noChangeArrowheads="1"/>
          </p:cNvSpPr>
          <p:nvPr>
            <p:ph sz="quarter" idx="10"/>
          </p:nvPr>
        </p:nvSpPr>
        <p:spPr>
          <a:xfrm>
            <a:off x="711015" y="990600"/>
            <a:ext cx="7008574" cy="5334000"/>
          </a:xfrm>
        </p:spPr>
        <p:txBody>
          <a:bodyPr/>
          <a:lstStyle/>
          <a:p>
            <a:pPr algn="just">
              <a:lnSpc>
                <a:spcPct val="110000"/>
              </a:lnSpc>
            </a:pPr>
            <a:r>
              <a:rPr lang="en-US" dirty="0" smtClean="0"/>
              <a:t>Following are the different types of JOINs.</a:t>
            </a:r>
          </a:p>
          <a:p>
            <a:pPr lvl="1" algn="just">
              <a:lnSpc>
                <a:spcPct val="110000"/>
              </a:lnSpc>
            </a:pPr>
            <a:r>
              <a:rPr lang="en-US" sz="1600" dirty="0" smtClean="0"/>
              <a:t>CARTESIAN Join</a:t>
            </a:r>
          </a:p>
          <a:p>
            <a:pPr lvl="1" algn="just">
              <a:lnSpc>
                <a:spcPct val="110000"/>
              </a:lnSpc>
            </a:pPr>
            <a:r>
              <a:rPr lang="en-US" sz="1600" dirty="0" smtClean="0"/>
              <a:t>EQUI Join</a:t>
            </a:r>
          </a:p>
          <a:p>
            <a:pPr lvl="1" algn="just">
              <a:lnSpc>
                <a:spcPct val="110000"/>
              </a:lnSpc>
            </a:pPr>
            <a:r>
              <a:rPr lang="en-US" sz="1600" dirty="0" smtClean="0"/>
              <a:t>OUTER Join</a:t>
            </a:r>
          </a:p>
          <a:p>
            <a:pPr lvl="1" algn="just">
              <a:lnSpc>
                <a:spcPct val="110000"/>
              </a:lnSpc>
            </a:pPr>
            <a:r>
              <a:rPr lang="en-US" sz="1600" dirty="0" smtClean="0"/>
              <a:t>LEFT OUTER JOIN</a:t>
            </a:r>
          </a:p>
          <a:p>
            <a:pPr lvl="1" algn="just">
              <a:lnSpc>
                <a:spcPct val="110000"/>
              </a:lnSpc>
            </a:pPr>
            <a:r>
              <a:rPr lang="en-US" sz="1600" dirty="0" smtClean="0"/>
              <a:t>RIGHT OUTER JOIN</a:t>
            </a:r>
          </a:p>
          <a:p>
            <a:pPr lvl="1" algn="just">
              <a:lnSpc>
                <a:spcPct val="110000"/>
              </a:lnSpc>
            </a:pPr>
            <a:r>
              <a:rPr lang="en-US" sz="1600" dirty="0" smtClean="0"/>
              <a:t>FULL OUTER JOIN</a:t>
            </a:r>
          </a:p>
          <a:p>
            <a:pPr algn="just">
              <a:lnSpc>
                <a:spcPct val="110000"/>
              </a:lnSpc>
            </a:pPr>
            <a:endParaRPr lang="en-US" dirty="0" smtClean="0"/>
          </a:p>
        </p:txBody>
      </p:sp>
    </p:spTree>
    <p:extLst>
      <p:ext uri="{BB962C8B-B14F-4D97-AF65-F5344CB8AC3E}">
        <p14:creationId xmlns:p14="http://schemas.microsoft.com/office/powerpoint/2010/main" val="2253530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Outer Join Concept</a:t>
            </a:r>
            <a:endParaRPr lang="en-US" sz="3200" dirty="0" smtClean="0"/>
          </a:p>
        </p:txBody>
      </p:sp>
      <p:sp>
        <p:nvSpPr>
          <p:cNvPr id="9" name="Rectangle 3"/>
          <p:cNvSpPr>
            <a:spLocks noGrp="1" noChangeArrowheads="1"/>
          </p:cNvSpPr>
          <p:nvPr>
            <p:ph sz="quarter" idx="10"/>
          </p:nvPr>
        </p:nvSpPr>
        <p:spPr>
          <a:xfrm>
            <a:off x="609441" y="1066800"/>
            <a:ext cx="8227457" cy="5334000"/>
          </a:xfrm>
        </p:spPr>
        <p:txBody>
          <a:bodyPr/>
          <a:lstStyle/>
          <a:p>
            <a:pPr algn="just">
              <a:lnSpc>
                <a:spcPct val="110000"/>
              </a:lnSpc>
            </a:pPr>
            <a:r>
              <a:rPr lang="en-US" dirty="0" smtClean="0"/>
              <a:t>The </a:t>
            </a:r>
            <a:r>
              <a:rPr lang="en-US" dirty="0" smtClean="0">
                <a:solidFill>
                  <a:srgbClr val="FF0000"/>
                </a:solidFill>
              </a:rPr>
              <a:t>preserved row table </a:t>
            </a:r>
            <a:r>
              <a:rPr lang="en-US" dirty="0" smtClean="0"/>
              <a:t>(highlighted in red color) refers to the table that preserves rows when there is no match in the join operation.</a:t>
            </a:r>
          </a:p>
          <a:p>
            <a:pPr lvl="1" algn="just">
              <a:lnSpc>
                <a:spcPct val="110000"/>
              </a:lnSpc>
            </a:pPr>
            <a:r>
              <a:rPr lang="en-US" sz="1600" dirty="0" smtClean="0"/>
              <a:t>The left table in a left outer join</a:t>
            </a:r>
          </a:p>
          <a:p>
            <a:pPr lvl="1" algn="just">
              <a:lnSpc>
                <a:spcPct val="110000"/>
              </a:lnSpc>
            </a:pPr>
            <a:r>
              <a:rPr lang="en-US" sz="1600" dirty="0" smtClean="0"/>
              <a:t>The right table in a right outer join.</a:t>
            </a:r>
          </a:p>
          <a:p>
            <a:pPr lvl="1" algn="just">
              <a:lnSpc>
                <a:spcPct val="110000"/>
              </a:lnSpc>
            </a:pPr>
            <a:r>
              <a:rPr lang="en-US" sz="1600" dirty="0" smtClean="0"/>
              <a:t>Both tables in a full outer join</a:t>
            </a:r>
          </a:p>
          <a:p>
            <a:pPr algn="just">
              <a:lnSpc>
                <a:spcPct val="110000"/>
              </a:lnSpc>
            </a:pPr>
            <a:endParaRPr lang="en-US" dirty="0" smtClean="0"/>
          </a:p>
          <a:p>
            <a:pPr algn="just">
              <a:lnSpc>
                <a:spcPct val="110000"/>
              </a:lnSpc>
            </a:pPr>
            <a:r>
              <a:rPr lang="en-US" dirty="0" smtClean="0"/>
              <a:t>All rows from the preserved row table will be returned, regardless of match with the second table. </a:t>
            </a:r>
          </a:p>
          <a:p>
            <a:pPr algn="just">
              <a:lnSpc>
                <a:spcPct val="110000"/>
              </a:lnSpc>
            </a:pPr>
            <a:endParaRPr lang="en-US" dirty="0" smtClean="0"/>
          </a:p>
          <a:p>
            <a:pPr algn="just">
              <a:lnSpc>
                <a:spcPct val="110000"/>
              </a:lnSpc>
            </a:pPr>
            <a:r>
              <a:rPr lang="en-US" dirty="0" smtClean="0"/>
              <a:t>The </a:t>
            </a:r>
            <a:r>
              <a:rPr lang="en-US" dirty="0" smtClean="0">
                <a:solidFill>
                  <a:srgbClr val="FF0000"/>
                </a:solidFill>
              </a:rPr>
              <a:t>NULL-supplying table </a:t>
            </a:r>
            <a:r>
              <a:rPr lang="en-US" dirty="0" smtClean="0"/>
              <a:t>(with white background) supplies NULLs when there is an unmatched row. </a:t>
            </a:r>
          </a:p>
          <a:p>
            <a:pPr algn="just">
              <a:lnSpc>
                <a:spcPct val="110000"/>
              </a:lnSpc>
            </a:pPr>
            <a:endParaRPr lang="en-US" dirty="0" smtClean="0"/>
          </a:p>
          <a:p>
            <a:pPr algn="just">
              <a:lnSpc>
                <a:spcPct val="110000"/>
              </a:lnSpc>
            </a:pPr>
            <a:r>
              <a:rPr lang="en-US" dirty="0" smtClean="0"/>
              <a:t>In a full outer join, both tables can preserve rows and also can supply NULLs.</a:t>
            </a:r>
          </a:p>
          <a:p>
            <a:pPr algn="just">
              <a:lnSpc>
                <a:spcPct val="110000"/>
              </a:lnSpc>
            </a:pPr>
            <a:endParaRPr lang="en-US" dirty="0" smtClean="0"/>
          </a:p>
        </p:txBody>
      </p:sp>
      <p:pic>
        <p:nvPicPr>
          <p:cNvPr id="7" name="Picture 4"/>
          <p:cNvPicPr>
            <a:picLocks noChangeAspect="1" noChangeArrowheads="1"/>
          </p:cNvPicPr>
          <p:nvPr/>
        </p:nvPicPr>
        <p:blipFill>
          <a:blip r:embed="rId3" cstate="print"/>
          <a:srcRect/>
          <a:stretch>
            <a:fillRect/>
          </a:stretch>
        </p:blipFill>
        <p:spPr bwMode="auto">
          <a:xfrm>
            <a:off x="9141619" y="850232"/>
            <a:ext cx="2742486" cy="1447800"/>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9243192" y="2819400"/>
            <a:ext cx="2640912" cy="144780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9243193" y="4800600"/>
            <a:ext cx="2596474" cy="1308100"/>
          </a:xfrm>
          <a:prstGeom prst="rect">
            <a:avLst/>
          </a:prstGeom>
          <a:noFill/>
          <a:ln w="9525">
            <a:noFill/>
            <a:miter lim="800000"/>
            <a:headEnd/>
            <a:tailEnd/>
          </a:ln>
        </p:spPr>
      </p:pic>
      <p:sp>
        <p:nvSpPr>
          <p:cNvPr id="11" name="Text Box 7"/>
          <p:cNvSpPr txBox="1">
            <a:spLocks noChangeArrowheads="1"/>
          </p:cNvSpPr>
          <p:nvPr/>
        </p:nvSpPr>
        <p:spPr bwMode="auto">
          <a:xfrm>
            <a:off x="9243192" y="2362200"/>
            <a:ext cx="2539339" cy="274638"/>
          </a:xfrm>
          <a:prstGeom prst="rect">
            <a:avLst/>
          </a:prstGeom>
          <a:noFill/>
          <a:ln w="9525">
            <a:noFill/>
            <a:miter lim="800000"/>
            <a:headEnd/>
            <a:tailEnd/>
          </a:ln>
        </p:spPr>
        <p:txBody>
          <a:bodyPr>
            <a:spAutoFit/>
          </a:bodyPr>
          <a:lstStyle/>
          <a:p>
            <a:pPr algn="ctr">
              <a:spcBef>
                <a:spcPct val="50000"/>
              </a:spcBef>
            </a:pPr>
            <a:r>
              <a:rPr lang="en-US" sz="1200" b="1" i="0" dirty="0">
                <a:solidFill>
                  <a:srgbClr val="FF9900"/>
                </a:solidFill>
              </a:rPr>
              <a:t>Left Outer Join</a:t>
            </a:r>
          </a:p>
        </p:txBody>
      </p:sp>
      <p:sp>
        <p:nvSpPr>
          <p:cNvPr id="12" name="Text Box 8"/>
          <p:cNvSpPr txBox="1">
            <a:spLocks noChangeArrowheads="1"/>
          </p:cNvSpPr>
          <p:nvPr/>
        </p:nvSpPr>
        <p:spPr bwMode="auto">
          <a:xfrm>
            <a:off x="9344766" y="4343400"/>
            <a:ext cx="2539339" cy="274638"/>
          </a:xfrm>
          <a:prstGeom prst="rect">
            <a:avLst/>
          </a:prstGeom>
          <a:noFill/>
          <a:ln w="9525">
            <a:noFill/>
            <a:miter lim="800000"/>
            <a:headEnd/>
            <a:tailEnd/>
          </a:ln>
        </p:spPr>
        <p:txBody>
          <a:bodyPr>
            <a:spAutoFit/>
          </a:bodyPr>
          <a:lstStyle/>
          <a:p>
            <a:pPr algn="ctr">
              <a:spcBef>
                <a:spcPct val="50000"/>
              </a:spcBef>
            </a:pPr>
            <a:r>
              <a:rPr lang="en-US" sz="1200" b="1" i="0" dirty="0">
                <a:solidFill>
                  <a:srgbClr val="FF9900"/>
                </a:solidFill>
              </a:rPr>
              <a:t>Right Outer Join</a:t>
            </a:r>
          </a:p>
        </p:txBody>
      </p:sp>
      <p:sp>
        <p:nvSpPr>
          <p:cNvPr id="13" name="Text Box 9"/>
          <p:cNvSpPr txBox="1">
            <a:spLocks noChangeArrowheads="1"/>
          </p:cNvSpPr>
          <p:nvPr/>
        </p:nvSpPr>
        <p:spPr bwMode="auto">
          <a:xfrm>
            <a:off x="9344766" y="6096000"/>
            <a:ext cx="2539339" cy="274638"/>
          </a:xfrm>
          <a:prstGeom prst="rect">
            <a:avLst/>
          </a:prstGeom>
          <a:noFill/>
          <a:ln w="9525">
            <a:noFill/>
            <a:miter lim="800000"/>
            <a:headEnd/>
            <a:tailEnd/>
          </a:ln>
        </p:spPr>
        <p:txBody>
          <a:bodyPr>
            <a:spAutoFit/>
          </a:bodyPr>
          <a:lstStyle/>
          <a:p>
            <a:pPr algn="ctr">
              <a:spcBef>
                <a:spcPct val="50000"/>
              </a:spcBef>
            </a:pPr>
            <a:r>
              <a:rPr lang="en-US" sz="1200" b="1" i="0" dirty="0">
                <a:solidFill>
                  <a:srgbClr val="FF9900"/>
                </a:solidFill>
              </a:rPr>
              <a:t>Full Outer Join</a:t>
            </a:r>
          </a:p>
        </p:txBody>
      </p:sp>
    </p:spTree>
    <p:extLst>
      <p:ext uri="{BB962C8B-B14F-4D97-AF65-F5344CB8AC3E}">
        <p14:creationId xmlns:p14="http://schemas.microsoft.com/office/powerpoint/2010/main" val="394814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smtClean="0"/>
              <a:t>CARTESIAN (CROSS) Join</a:t>
            </a:r>
            <a:endParaRPr lang="en-US" dirty="0" smtClean="0"/>
          </a:p>
        </p:txBody>
      </p:sp>
      <p:sp>
        <p:nvSpPr>
          <p:cNvPr id="43011" name="Rectangle 3"/>
          <p:cNvSpPr>
            <a:spLocks noGrp="1" noChangeArrowheads="1"/>
          </p:cNvSpPr>
          <p:nvPr>
            <p:ph sz="quarter" idx="10"/>
          </p:nvPr>
        </p:nvSpPr>
        <p:spPr>
          <a:xfrm>
            <a:off x="711015" y="990600"/>
            <a:ext cx="11173090" cy="1600200"/>
          </a:xfrm>
        </p:spPr>
        <p:txBody>
          <a:bodyPr/>
          <a:lstStyle/>
          <a:p>
            <a:pPr>
              <a:lnSpc>
                <a:spcPct val="100000"/>
              </a:lnSpc>
            </a:pPr>
            <a:r>
              <a:rPr lang="en-US" dirty="0" smtClean="0"/>
              <a:t>A Cartesian product is formed when:</a:t>
            </a:r>
          </a:p>
          <a:p>
            <a:pPr lvl="1">
              <a:lnSpc>
                <a:spcPct val="100000"/>
              </a:lnSpc>
            </a:pPr>
            <a:r>
              <a:rPr lang="en-US" dirty="0" smtClean="0"/>
              <a:t>– A join condition is omitted</a:t>
            </a:r>
          </a:p>
          <a:p>
            <a:pPr lvl="1">
              <a:lnSpc>
                <a:spcPct val="100000"/>
              </a:lnSpc>
            </a:pPr>
            <a:r>
              <a:rPr lang="en-US" dirty="0" smtClean="0"/>
              <a:t>– A join condition is invalid</a:t>
            </a:r>
          </a:p>
          <a:p>
            <a:pPr lvl="1">
              <a:lnSpc>
                <a:spcPct val="100000"/>
              </a:lnSpc>
            </a:pPr>
            <a:r>
              <a:rPr lang="en-US" dirty="0" smtClean="0"/>
              <a:t>– All rows in the first table are joined to all rows in the second table</a:t>
            </a:r>
          </a:p>
          <a:p>
            <a:pPr>
              <a:lnSpc>
                <a:spcPct val="100000"/>
              </a:lnSpc>
            </a:pPr>
            <a:r>
              <a:rPr lang="en-US" dirty="0" smtClean="0"/>
              <a:t>To avoid a Cartesian product, always include a valid join condition in a WHERE clause.</a:t>
            </a:r>
          </a:p>
          <a:p>
            <a:endParaRPr lang="en-US" sz="1800" dirty="0" smtClean="0"/>
          </a:p>
          <a:p>
            <a:pPr>
              <a:buFont typeface="Wingdings" pitchFamily="2" charset="2"/>
              <a:buNone/>
            </a:pPr>
            <a:endParaRPr lang="en-US" sz="1800" dirty="0" smtClean="0"/>
          </a:p>
          <a:p>
            <a:pPr>
              <a:buFont typeface="Wingdings" pitchFamily="2" charset="2"/>
              <a:buNone/>
            </a:pPr>
            <a:endParaRPr lang="en-US" sz="1800" dirty="0" smtClean="0"/>
          </a:p>
        </p:txBody>
      </p:sp>
      <p:pic>
        <p:nvPicPr>
          <p:cNvPr id="4" name="Picture 6"/>
          <p:cNvPicPr>
            <a:picLocks noChangeAspect="1" noChangeArrowheads="1"/>
          </p:cNvPicPr>
          <p:nvPr/>
        </p:nvPicPr>
        <p:blipFill>
          <a:blip r:embed="rId2" cstate="print"/>
          <a:srcRect/>
          <a:stretch>
            <a:fillRect/>
          </a:stretch>
        </p:blipFill>
        <p:spPr bwMode="auto">
          <a:xfrm>
            <a:off x="1929897" y="2471738"/>
            <a:ext cx="8125883" cy="3319463"/>
          </a:xfrm>
          <a:prstGeom prst="rect">
            <a:avLst/>
          </a:prstGeom>
          <a:noFill/>
          <a:ln w="9525">
            <a:noFill/>
            <a:miter lim="800000"/>
            <a:headEnd/>
            <a:tailEnd/>
          </a:ln>
        </p:spPr>
      </p:pic>
      <p:pic>
        <p:nvPicPr>
          <p:cNvPr id="5" name="Picture 7"/>
          <p:cNvPicPr>
            <a:picLocks noChangeAspect="1" noChangeArrowheads="1"/>
          </p:cNvPicPr>
          <p:nvPr/>
        </p:nvPicPr>
        <p:blipFill>
          <a:blip r:embed="rId3" cstate="print"/>
          <a:srcRect/>
          <a:stretch>
            <a:fillRect/>
          </a:stretch>
        </p:blipFill>
        <p:spPr bwMode="auto">
          <a:xfrm>
            <a:off x="6500707" y="5715000"/>
            <a:ext cx="5383398" cy="838200"/>
          </a:xfrm>
          <a:prstGeom prst="rect">
            <a:avLst/>
          </a:prstGeom>
          <a:noFill/>
          <a:ln w="9525">
            <a:noFill/>
            <a:miter lim="800000"/>
            <a:headEnd/>
            <a:tailEnd/>
          </a:ln>
        </p:spPr>
      </p:pic>
    </p:spTree>
    <p:extLst>
      <p:ext uri="{BB962C8B-B14F-4D97-AF65-F5344CB8AC3E}">
        <p14:creationId xmlns:p14="http://schemas.microsoft.com/office/powerpoint/2010/main" val="295617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smtClean="0"/>
              <a:t>Equi Join</a:t>
            </a:r>
            <a:endParaRPr lang="en-US" dirty="0" smtClean="0"/>
          </a:p>
        </p:txBody>
      </p:sp>
      <p:sp>
        <p:nvSpPr>
          <p:cNvPr id="8" name="Rectangle 3"/>
          <p:cNvSpPr txBox="1">
            <a:spLocks noChangeArrowheads="1"/>
          </p:cNvSpPr>
          <p:nvPr/>
        </p:nvSpPr>
        <p:spPr>
          <a:xfrm>
            <a:off x="594629" y="1066800"/>
            <a:ext cx="6312372" cy="4737100"/>
          </a:xfrm>
          <a:prstGeom prst="rect">
            <a:avLst/>
          </a:prstGeom>
          <a:noFill/>
        </p:spPr>
        <p:txBody>
          <a:bodyPr/>
          <a:lstStyle>
            <a:lvl1pPr marL="231775" indent="-231775" algn="l" rtl="0" fontAlgn="base">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fontAlgn="base">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fontAlgn="base">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fontAlgn="base">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fontAlgn="base">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900">
                <a:solidFill>
                  <a:srgbClr val="4D4D4D"/>
                </a:solidFill>
                <a:latin typeface="+mn-lt"/>
                <a:ea typeface="+mn-ea"/>
                <a:cs typeface="+mn-cs"/>
              </a:defRPr>
            </a:lvl9pPr>
          </a:lstStyle>
          <a:p>
            <a:pPr algn="just">
              <a:lnSpc>
                <a:spcPct val="100000"/>
              </a:lnSpc>
            </a:pPr>
            <a:r>
              <a:rPr lang="en-US" dirty="0" smtClean="0"/>
              <a:t>Join based on the common attributes.</a:t>
            </a:r>
          </a:p>
          <a:p>
            <a:pPr algn="just">
              <a:lnSpc>
                <a:spcPct val="100000"/>
              </a:lnSpc>
            </a:pPr>
            <a:r>
              <a:rPr lang="en-US" dirty="0" smtClean="0"/>
              <a:t>Equijoins are also called </a:t>
            </a:r>
            <a:r>
              <a:rPr lang="en-US" i="1" dirty="0" smtClean="0">
                <a:solidFill>
                  <a:srgbClr val="FF0000"/>
                </a:solidFill>
              </a:rPr>
              <a:t>simple joins </a:t>
            </a:r>
            <a:r>
              <a:rPr lang="en-US" dirty="0" smtClean="0">
                <a:solidFill>
                  <a:srgbClr val="FF0000"/>
                </a:solidFill>
              </a:rPr>
              <a:t>or </a:t>
            </a:r>
            <a:r>
              <a:rPr lang="en-US" i="1" dirty="0" smtClean="0">
                <a:solidFill>
                  <a:srgbClr val="FF0000"/>
                </a:solidFill>
              </a:rPr>
              <a:t>inner joins</a:t>
            </a:r>
            <a:r>
              <a:rPr lang="en-US" dirty="0" smtClean="0"/>
              <a:t>.</a:t>
            </a:r>
          </a:p>
          <a:p>
            <a:pPr algn="just">
              <a:lnSpc>
                <a:spcPct val="100000"/>
              </a:lnSpc>
            </a:pPr>
            <a:r>
              <a:rPr lang="en-US" dirty="0" smtClean="0">
                <a:solidFill>
                  <a:srgbClr val="FF0000"/>
                </a:solidFill>
              </a:rPr>
              <a:t>Only equality operator </a:t>
            </a:r>
            <a:r>
              <a:rPr lang="en-US" dirty="0" smtClean="0"/>
              <a:t>is used in the JOIN predicates. </a:t>
            </a:r>
          </a:p>
          <a:p>
            <a:pPr algn="just">
              <a:buFont typeface="Wingdings" pitchFamily="2" charset="2"/>
              <a:buNone/>
            </a:pPr>
            <a:endParaRPr lang="en-US" sz="1800" dirty="0" smtClean="0"/>
          </a:p>
        </p:txBody>
      </p:sp>
      <p:pic>
        <p:nvPicPr>
          <p:cNvPr id="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441" y="2209800"/>
            <a:ext cx="629756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7001" y="685800"/>
            <a:ext cx="492631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897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0075" y="2437818"/>
            <a:ext cx="8809804" cy="1062342"/>
          </a:xfrm>
        </p:spPr>
        <p:txBody>
          <a:bodyPr/>
          <a:lstStyle/>
          <a:p>
            <a:r>
              <a:rPr lang="en-US" b="0" dirty="0">
                <a:solidFill>
                  <a:schemeClr val="accent5"/>
                </a:solidFill>
                <a:latin typeface="SapientSansRegular"/>
              </a:rPr>
              <a:t>SQL QUERY</a:t>
            </a:r>
          </a:p>
        </p:txBody>
      </p:sp>
    </p:spTree>
    <p:extLst>
      <p:ext uri="{BB962C8B-B14F-4D97-AF65-F5344CB8AC3E}">
        <p14:creationId xmlns:p14="http://schemas.microsoft.com/office/powerpoint/2010/main" val="911310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r>
              <a:rPr lang="en-US" sz="2800" b="1" dirty="0" smtClean="0"/>
              <a:t>Additional Search Conditions Using the AND Operator</a:t>
            </a:r>
            <a:endParaRPr lang="en-US" sz="2800" dirty="0" smtClean="0"/>
          </a:p>
        </p:txBody>
      </p:sp>
      <p:pic>
        <p:nvPicPr>
          <p:cNvPr id="7" name="Picture 3"/>
          <p:cNvPicPr>
            <a:picLocks noChangeAspect="1" noChangeArrowheads="1"/>
          </p:cNvPicPr>
          <p:nvPr/>
        </p:nvPicPr>
        <p:blipFill>
          <a:blip r:embed="rId2" cstate="print"/>
          <a:srcRect/>
          <a:stretch>
            <a:fillRect/>
          </a:stretch>
        </p:blipFill>
        <p:spPr bwMode="auto">
          <a:xfrm>
            <a:off x="812588" y="990600"/>
            <a:ext cx="9624093" cy="23622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015736" y="3657601"/>
            <a:ext cx="10474771" cy="2447925"/>
          </a:xfrm>
          <a:prstGeom prst="rect">
            <a:avLst/>
          </a:prstGeom>
          <a:noFill/>
          <a:ln w="9525">
            <a:noFill/>
            <a:miter lim="800000"/>
            <a:headEnd/>
            <a:tailEnd/>
          </a:ln>
        </p:spPr>
      </p:pic>
    </p:spTree>
    <p:extLst>
      <p:ext uri="{BB962C8B-B14F-4D97-AF65-F5344CB8AC3E}">
        <p14:creationId xmlns:p14="http://schemas.microsoft.com/office/powerpoint/2010/main" val="41693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Table Aliases</a:t>
            </a:r>
          </a:p>
        </p:txBody>
      </p:sp>
      <p:sp>
        <p:nvSpPr>
          <p:cNvPr id="9" name="Rectangle 3"/>
          <p:cNvSpPr>
            <a:spLocks noGrp="1" noChangeArrowheads="1"/>
          </p:cNvSpPr>
          <p:nvPr>
            <p:ph sz="quarter" idx="10"/>
          </p:nvPr>
        </p:nvSpPr>
        <p:spPr>
          <a:xfrm>
            <a:off x="711015" y="1219200"/>
            <a:ext cx="11274663" cy="1905000"/>
          </a:xfrm>
        </p:spPr>
        <p:txBody>
          <a:bodyPr/>
          <a:lstStyle/>
          <a:p>
            <a:pPr>
              <a:lnSpc>
                <a:spcPct val="100000"/>
              </a:lnSpc>
              <a:spcAft>
                <a:spcPct val="0"/>
              </a:spcAft>
            </a:pPr>
            <a:r>
              <a:rPr lang="en-US" sz="1800" dirty="0" smtClean="0"/>
              <a:t>Simplify queries by using table aliases.</a:t>
            </a:r>
          </a:p>
          <a:p>
            <a:pPr>
              <a:lnSpc>
                <a:spcPct val="100000"/>
              </a:lnSpc>
              <a:spcAft>
                <a:spcPct val="0"/>
              </a:spcAft>
            </a:pPr>
            <a:r>
              <a:rPr lang="en-US" sz="1800" dirty="0" smtClean="0"/>
              <a:t>Improve performance by using table prefixes.</a:t>
            </a:r>
          </a:p>
          <a:p>
            <a:pPr>
              <a:lnSpc>
                <a:spcPct val="100000"/>
              </a:lnSpc>
              <a:spcAft>
                <a:spcPct val="0"/>
              </a:spcAft>
            </a:pPr>
            <a:r>
              <a:rPr lang="en-US" sz="1800" dirty="0" smtClean="0"/>
              <a:t>Table aliases can be up to 30 characters in length, but shorter is better.</a:t>
            </a:r>
          </a:p>
          <a:p>
            <a:pPr>
              <a:lnSpc>
                <a:spcPct val="100000"/>
              </a:lnSpc>
              <a:spcAft>
                <a:spcPct val="0"/>
              </a:spcAft>
            </a:pPr>
            <a:r>
              <a:rPr lang="en-US" sz="1800" dirty="0" smtClean="0"/>
              <a:t>Table aliases should be meaningful.</a:t>
            </a:r>
          </a:p>
          <a:p>
            <a:pPr>
              <a:lnSpc>
                <a:spcPct val="100000"/>
              </a:lnSpc>
              <a:spcAft>
                <a:spcPct val="0"/>
              </a:spcAft>
            </a:pPr>
            <a:r>
              <a:rPr lang="en-US" sz="1800" dirty="0" smtClean="0"/>
              <a:t>The table alias is valid only for the current SELECT statement.</a:t>
            </a:r>
          </a:p>
        </p:txBody>
      </p:sp>
      <p:pic>
        <p:nvPicPr>
          <p:cNvPr id="13" name="Picture 3"/>
          <p:cNvPicPr>
            <a:picLocks noChangeAspect="1" noChangeArrowheads="1"/>
          </p:cNvPicPr>
          <p:nvPr/>
        </p:nvPicPr>
        <p:blipFill>
          <a:blip r:embed="rId2" cstate="print"/>
          <a:srcRect/>
          <a:stretch>
            <a:fillRect/>
          </a:stretch>
        </p:blipFill>
        <p:spPr bwMode="auto">
          <a:xfrm>
            <a:off x="1218882" y="3810000"/>
            <a:ext cx="9725667" cy="1790700"/>
          </a:xfrm>
          <a:prstGeom prst="rect">
            <a:avLst/>
          </a:prstGeom>
          <a:noFill/>
          <a:ln w="9525">
            <a:noFill/>
            <a:miter lim="800000"/>
            <a:headEnd/>
            <a:tailEnd/>
          </a:ln>
        </p:spPr>
      </p:pic>
    </p:spTree>
    <p:extLst>
      <p:ext uri="{BB962C8B-B14F-4D97-AF65-F5344CB8AC3E}">
        <p14:creationId xmlns:p14="http://schemas.microsoft.com/office/powerpoint/2010/main" val="2332995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Non-Equijoins</a:t>
            </a:r>
          </a:p>
        </p:txBody>
      </p:sp>
      <p:sp>
        <p:nvSpPr>
          <p:cNvPr id="9" name="Rectangle 3"/>
          <p:cNvSpPr>
            <a:spLocks noGrp="1" noChangeArrowheads="1"/>
          </p:cNvSpPr>
          <p:nvPr>
            <p:ph sz="quarter" idx="10"/>
          </p:nvPr>
        </p:nvSpPr>
        <p:spPr>
          <a:xfrm>
            <a:off x="609441" y="5181600"/>
            <a:ext cx="11274663" cy="1219200"/>
          </a:xfrm>
        </p:spPr>
        <p:txBody>
          <a:bodyPr>
            <a:normAutofit lnSpcReduction="10000"/>
          </a:bodyPr>
          <a:lstStyle/>
          <a:p>
            <a:pPr marL="0" indent="0">
              <a:lnSpc>
                <a:spcPct val="100000"/>
              </a:lnSpc>
              <a:buFont typeface="Wingdings" pitchFamily="2" charset="2"/>
              <a:buNone/>
            </a:pPr>
            <a:r>
              <a:rPr lang="en-US" dirty="0" smtClean="0"/>
              <a:t>Note: </a:t>
            </a:r>
            <a:r>
              <a:rPr lang="en-US" dirty="0" smtClean="0">
                <a:solidFill>
                  <a:srgbClr val="FF0000"/>
                </a:solidFill>
              </a:rPr>
              <a:t>Other conditions, such as &lt;= and &gt;= can be used, but BETWEEN is the simplest</a:t>
            </a:r>
            <a:r>
              <a:rPr lang="en-US" dirty="0" smtClean="0"/>
              <a:t>. Remember to</a:t>
            </a:r>
          </a:p>
          <a:p>
            <a:pPr marL="0" indent="0">
              <a:lnSpc>
                <a:spcPct val="100000"/>
              </a:lnSpc>
              <a:buFont typeface="Wingdings" pitchFamily="2" charset="2"/>
              <a:buNone/>
            </a:pPr>
            <a:r>
              <a:rPr lang="en-US" dirty="0" smtClean="0"/>
              <a:t>specify the low value first and the high value last when using BETWEEN.</a:t>
            </a:r>
          </a:p>
          <a:p>
            <a:pPr marL="0" indent="0">
              <a:lnSpc>
                <a:spcPct val="100000"/>
              </a:lnSpc>
              <a:buFont typeface="Wingdings" pitchFamily="2" charset="2"/>
              <a:buNone/>
            </a:pPr>
            <a:r>
              <a:rPr lang="en-US" dirty="0" smtClean="0"/>
              <a:t>Table aliases have been specified in the slide example for performance reasons, not because of</a:t>
            </a:r>
          </a:p>
          <a:p>
            <a:pPr marL="0" indent="0">
              <a:lnSpc>
                <a:spcPct val="100000"/>
              </a:lnSpc>
              <a:buFont typeface="Wingdings" pitchFamily="2" charset="2"/>
              <a:buNone/>
            </a:pPr>
            <a:r>
              <a:rPr lang="en-US" dirty="0" smtClean="0"/>
              <a:t>possible ambiguity.</a:t>
            </a:r>
          </a:p>
        </p:txBody>
      </p:sp>
      <p:pic>
        <p:nvPicPr>
          <p:cNvPr id="5" name="Picture 3"/>
          <p:cNvPicPr>
            <a:picLocks noChangeAspect="1" noChangeArrowheads="1"/>
          </p:cNvPicPr>
          <p:nvPr/>
        </p:nvPicPr>
        <p:blipFill>
          <a:blip r:embed="rId3" cstate="print"/>
          <a:srcRect/>
          <a:stretch>
            <a:fillRect/>
          </a:stretch>
        </p:blipFill>
        <p:spPr bwMode="auto">
          <a:xfrm>
            <a:off x="812588" y="990600"/>
            <a:ext cx="10868369" cy="4114800"/>
          </a:xfrm>
          <a:prstGeom prst="rect">
            <a:avLst/>
          </a:prstGeom>
          <a:noFill/>
          <a:ln w="9525">
            <a:noFill/>
            <a:miter lim="800000"/>
            <a:headEnd/>
            <a:tailEnd/>
          </a:ln>
        </p:spPr>
      </p:pic>
    </p:spTree>
    <p:extLst>
      <p:ext uri="{BB962C8B-B14F-4D97-AF65-F5344CB8AC3E}">
        <p14:creationId xmlns:p14="http://schemas.microsoft.com/office/powerpoint/2010/main" val="2893434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Example</a:t>
            </a:r>
            <a:endParaRPr lang="en-US" sz="3200" dirty="0" smtClean="0"/>
          </a:p>
        </p:txBody>
      </p:sp>
      <p:sp>
        <p:nvSpPr>
          <p:cNvPr id="9" name="Rectangle 3"/>
          <p:cNvSpPr>
            <a:spLocks noGrp="1" noChangeArrowheads="1"/>
          </p:cNvSpPr>
          <p:nvPr>
            <p:ph sz="quarter" idx="10"/>
          </p:nvPr>
        </p:nvSpPr>
        <p:spPr>
          <a:xfrm>
            <a:off x="609441" y="1066800"/>
            <a:ext cx="8227457" cy="5334000"/>
          </a:xfrm>
        </p:spPr>
        <p:txBody>
          <a:bodyPr/>
          <a:lstStyle/>
          <a:p>
            <a:pPr>
              <a:lnSpc>
                <a:spcPct val="100000"/>
              </a:lnSpc>
            </a:pPr>
            <a:r>
              <a:rPr lang="en-US" dirty="0" smtClean="0"/>
              <a:t>Let us understand the outer join concepts with the help of following example tables:</a:t>
            </a:r>
            <a:endParaRPr lang="en-US" sz="1800" dirty="0" smtClean="0"/>
          </a:p>
        </p:txBody>
      </p:sp>
      <p:pic>
        <p:nvPicPr>
          <p:cNvPr id="14" name="Picture 12"/>
          <p:cNvPicPr>
            <a:picLocks noChangeAspect="1" noChangeArrowheads="1"/>
          </p:cNvPicPr>
          <p:nvPr/>
        </p:nvPicPr>
        <p:blipFill>
          <a:blip r:embed="rId3" cstate="print"/>
          <a:srcRect/>
          <a:stretch>
            <a:fillRect/>
          </a:stretch>
        </p:blipFill>
        <p:spPr bwMode="auto">
          <a:xfrm>
            <a:off x="812588" y="1981200"/>
            <a:ext cx="10360501" cy="4371975"/>
          </a:xfrm>
          <a:prstGeom prst="rect">
            <a:avLst/>
          </a:prstGeom>
          <a:noFill/>
          <a:ln w="9525">
            <a:noFill/>
            <a:miter lim="800000"/>
            <a:headEnd/>
            <a:tailEnd/>
          </a:ln>
        </p:spPr>
      </p:pic>
    </p:spTree>
    <p:extLst>
      <p:ext uri="{BB962C8B-B14F-4D97-AF65-F5344CB8AC3E}">
        <p14:creationId xmlns:p14="http://schemas.microsoft.com/office/powerpoint/2010/main" val="419450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Left Outer Join</a:t>
            </a:r>
            <a:endParaRPr lang="en-US" sz="3200" dirty="0" smtClean="0"/>
          </a:p>
        </p:txBody>
      </p:sp>
      <p:sp>
        <p:nvSpPr>
          <p:cNvPr id="9" name="Rectangle 3"/>
          <p:cNvSpPr>
            <a:spLocks noGrp="1" noChangeArrowheads="1"/>
          </p:cNvSpPr>
          <p:nvPr>
            <p:ph sz="quarter" idx="10"/>
          </p:nvPr>
        </p:nvSpPr>
        <p:spPr>
          <a:xfrm>
            <a:off x="609441" y="990600"/>
            <a:ext cx="8227457" cy="5334000"/>
          </a:xfrm>
        </p:spPr>
        <p:txBody>
          <a:bodyPr/>
          <a:lstStyle/>
          <a:p>
            <a:pPr algn="just">
              <a:lnSpc>
                <a:spcPct val="100000"/>
              </a:lnSpc>
            </a:pPr>
            <a:r>
              <a:rPr lang="en-US" dirty="0" smtClean="0"/>
              <a:t>Left outer join returns the EQUI join result plus the rows that exist in the left table but have no matching values in the right table. </a:t>
            </a:r>
          </a:p>
          <a:p>
            <a:pPr algn="just"/>
            <a:endParaRPr lang="en-US" dirty="0" smtClean="0"/>
          </a:p>
        </p:txBody>
      </p:sp>
      <p:sp>
        <p:nvSpPr>
          <p:cNvPr id="5" name="Rectangle 4"/>
          <p:cNvSpPr/>
          <p:nvPr/>
        </p:nvSpPr>
        <p:spPr>
          <a:xfrm>
            <a:off x="812588" y="1600200"/>
            <a:ext cx="6094413" cy="5109091"/>
          </a:xfrm>
          <a:prstGeom prst="rect">
            <a:avLst/>
          </a:prstGeom>
        </p:spPr>
        <p:txBody>
          <a:bodyPr wrap="square">
            <a:spAutoFit/>
          </a:bodyPr>
          <a:lstStyle/>
          <a:p>
            <a:r>
              <a:rPr lang="en-US" sz="1200" dirty="0" smtClean="0">
                <a:solidFill>
                  <a:srgbClr val="00B050"/>
                </a:solidFill>
                <a:latin typeface="Courier New" pitchFamily="49" charset="0"/>
              </a:rPr>
              <a:t>-- left join with ON-clause</a:t>
            </a:r>
          </a:p>
          <a:p>
            <a:pPr>
              <a:lnSpc>
                <a:spcPct val="100000"/>
              </a:lnSpc>
            </a:pPr>
            <a:r>
              <a:rPr lang="en-US" b="1" dirty="0">
                <a:solidFill>
                  <a:srgbClr val="1308F2"/>
                </a:solidFill>
                <a:latin typeface="Calibri" pitchFamily="34" charset="0"/>
                <a:ea typeface="+mn-ea"/>
              </a:rPr>
              <a:t>SELECT</a:t>
            </a:r>
            <a:r>
              <a:rPr lang="en-US" dirty="0" smtClean="0">
                <a:solidFill>
                  <a:schemeClr val="tx1"/>
                </a:solidFill>
                <a:latin typeface="Courier New" pitchFamily="49" charset="0"/>
              </a:rPr>
              <a:t> </a:t>
            </a:r>
            <a:r>
              <a:rPr lang="en-US" dirty="0" smtClean="0">
                <a:solidFill>
                  <a:schemeClr val="bg1">
                    <a:lumMod val="75000"/>
                  </a:schemeClr>
                </a:solidFill>
                <a:latin typeface="Courier New" pitchFamily="49" charset="0"/>
              </a:rPr>
              <a:t>PROJNO, PROJNAME,</a:t>
            </a:r>
          </a:p>
          <a:p>
            <a:pPr>
              <a:lnSpc>
                <a:spcPct val="100000"/>
              </a:lnSpc>
            </a:pPr>
            <a:r>
              <a:rPr lang="en-US" dirty="0" smtClean="0">
                <a:solidFill>
                  <a:schemeClr val="bg1">
                    <a:lumMod val="75000"/>
                  </a:schemeClr>
                </a:solidFill>
                <a:latin typeface="Courier New" pitchFamily="49" charset="0"/>
              </a:rPr>
              <a:t>       P.DEPTNO, D.DEPTNO, </a:t>
            </a:r>
          </a:p>
          <a:p>
            <a:pPr>
              <a:lnSpc>
                <a:spcPct val="100000"/>
              </a:lnSpc>
            </a:pPr>
            <a:r>
              <a:rPr lang="en-US" dirty="0" smtClean="0">
                <a:solidFill>
                  <a:schemeClr val="bg1">
                    <a:lumMod val="75000"/>
                  </a:schemeClr>
                </a:solidFill>
                <a:latin typeface="Courier New" pitchFamily="49" charset="0"/>
              </a:rPr>
              <a:t>       DEPTNAME</a:t>
            </a:r>
          </a:p>
          <a:p>
            <a:pPr>
              <a:lnSpc>
                <a:spcPct val="100000"/>
              </a:lnSpc>
            </a:pPr>
            <a:r>
              <a:rPr lang="en-US" dirty="0" smtClean="0">
                <a:solidFill>
                  <a:schemeClr val="tx1"/>
                </a:solidFill>
                <a:latin typeface="Courier New" pitchFamily="49" charset="0"/>
              </a:rPr>
              <a:t>  </a:t>
            </a:r>
            <a:r>
              <a:rPr lang="en-US" b="1" dirty="0">
                <a:solidFill>
                  <a:srgbClr val="1308F2"/>
                </a:solidFill>
                <a:latin typeface="Calibri" pitchFamily="34" charset="0"/>
                <a:ea typeface="+mn-ea"/>
              </a:rPr>
              <a:t>FROM</a:t>
            </a:r>
            <a:r>
              <a:rPr lang="en-US" dirty="0" smtClean="0">
                <a:solidFill>
                  <a:schemeClr val="tx1"/>
                </a:solidFill>
                <a:latin typeface="Courier New" pitchFamily="49" charset="0"/>
              </a:rPr>
              <a:t> </a:t>
            </a:r>
            <a:r>
              <a:rPr lang="en-US" dirty="0" smtClean="0">
                <a:solidFill>
                  <a:schemeClr val="bg1">
                    <a:lumMod val="75000"/>
                  </a:schemeClr>
                </a:solidFill>
                <a:latin typeface="Courier New" pitchFamily="49" charset="0"/>
              </a:rPr>
              <a:t>PROJECT P</a:t>
            </a:r>
            <a:r>
              <a:rPr lang="en-US" dirty="0" smtClean="0">
                <a:solidFill>
                  <a:schemeClr val="tx1"/>
                </a:solidFill>
                <a:latin typeface="Courier New" pitchFamily="49" charset="0"/>
              </a:rPr>
              <a:t> </a:t>
            </a:r>
            <a:r>
              <a:rPr lang="en-US" b="1" dirty="0">
                <a:solidFill>
                  <a:srgbClr val="1308F2"/>
                </a:solidFill>
                <a:latin typeface="Calibri" pitchFamily="34" charset="0"/>
                <a:ea typeface="+mn-ea"/>
              </a:rPr>
              <a:t>LEFT OUTER JOIN </a:t>
            </a:r>
          </a:p>
          <a:p>
            <a:pPr>
              <a:lnSpc>
                <a:spcPct val="100000"/>
              </a:lnSpc>
            </a:pPr>
            <a:r>
              <a:rPr lang="en-US" dirty="0" smtClean="0">
                <a:solidFill>
                  <a:schemeClr val="tx1"/>
                </a:solidFill>
                <a:latin typeface="Courier New" pitchFamily="49" charset="0"/>
              </a:rPr>
              <a:t>       </a:t>
            </a:r>
            <a:r>
              <a:rPr lang="en-US" dirty="0" smtClean="0">
                <a:solidFill>
                  <a:schemeClr val="bg1">
                    <a:lumMod val="75000"/>
                  </a:schemeClr>
                </a:solidFill>
                <a:latin typeface="Courier New" pitchFamily="49" charset="0"/>
              </a:rPr>
              <a:t>DEPARTMENT D</a:t>
            </a:r>
          </a:p>
          <a:p>
            <a:pPr>
              <a:lnSpc>
                <a:spcPct val="100000"/>
              </a:lnSpc>
            </a:pPr>
            <a:r>
              <a:rPr lang="en-US" dirty="0" smtClean="0">
                <a:solidFill>
                  <a:schemeClr val="tx1"/>
                </a:solidFill>
                <a:latin typeface="Courier New" pitchFamily="49" charset="0"/>
              </a:rPr>
              <a:t>  </a:t>
            </a:r>
            <a:r>
              <a:rPr lang="en-US" b="1" dirty="0" smtClean="0">
                <a:solidFill>
                  <a:srgbClr val="1308F2"/>
                </a:solidFill>
                <a:latin typeface="Calibri" pitchFamily="34" charset="0"/>
                <a:ea typeface="+mn-ea"/>
              </a:rPr>
              <a:t>ON </a:t>
            </a:r>
            <a:r>
              <a:rPr lang="en-US" dirty="0" smtClean="0">
                <a:solidFill>
                  <a:schemeClr val="bg1">
                    <a:lumMod val="75000"/>
                  </a:schemeClr>
                </a:solidFill>
                <a:latin typeface="Courier New" pitchFamily="49" charset="0"/>
              </a:rPr>
              <a:t>P.DEPTNO = D.DEPTNO</a:t>
            </a:r>
            <a:r>
              <a:rPr lang="en-US" dirty="0" smtClean="0">
                <a:solidFill>
                  <a:schemeClr val="tx1"/>
                </a:solidFill>
                <a:latin typeface="Courier New" pitchFamily="49" charset="0"/>
              </a:rPr>
              <a:t>;</a:t>
            </a:r>
          </a:p>
          <a:p>
            <a:endParaRPr lang="en-US" sz="1400" dirty="0" smtClean="0">
              <a:solidFill>
                <a:srgbClr val="00B050"/>
              </a:solidFill>
              <a:latin typeface="Courier New" pitchFamily="49" charset="0"/>
            </a:endParaRPr>
          </a:p>
          <a:p>
            <a:r>
              <a:rPr lang="en-US" sz="1200" dirty="0" smtClean="0">
                <a:solidFill>
                  <a:srgbClr val="00B050"/>
                </a:solidFill>
                <a:latin typeface="Courier New" pitchFamily="49" charset="0"/>
              </a:rPr>
              <a:t>-- left join with USING-clause</a:t>
            </a:r>
          </a:p>
          <a:p>
            <a:pPr>
              <a:lnSpc>
                <a:spcPct val="100000"/>
              </a:lnSpc>
            </a:pPr>
            <a:r>
              <a:rPr lang="en-US" b="1" dirty="0">
                <a:solidFill>
                  <a:srgbClr val="1308F2"/>
                </a:solidFill>
                <a:latin typeface="Calibri" pitchFamily="34" charset="0"/>
              </a:rPr>
              <a:t>SELECT</a:t>
            </a:r>
            <a:r>
              <a:rPr lang="en-US" dirty="0">
                <a:solidFill>
                  <a:schemeClr val="tx1"/>
                </a:solidFill>
                <a:latin typeface="Courier New" pitchFamily="49" charset="0"/>
              </a:rPr>
              <a:t> </a:t>
            </a:r>
            <a:r>
              <a:rPr lang="en-US" dirty="0">
                <a:solidFill>
                  <a:schemeClr val="bg1">
                    <a:lumMod val="75000"/>
                  </a:schemeClr>
                </a:solidFill>
                <a:latin typeface="Courier New" pitchFamily="49" charset="0"/>
              </a:rPr>
              <a:t>PROJNO, PROJNAME,</a:t>
            </a:r>
          </a:p>
          <a:p>
            <a:pPr>
              <a:lnSpc>
                <a:spcPct val="100000"/>
              </a:lnSpc>
            </a:pPr>
            <a:r>
              <a:rPr lang="en-US" dirty="0">
                <a:solidFill>
                  <a:schemeClr val="bg1">
                    <a:lumMod val="75000"/>
                  </a:schemeClr>
                </a:solidFill>
                <a:latin typeface="Courier New" pitchFamily="49" charset="0"/>
              </a:rPr>
              <a:t>      </a:t>
            </a:r>
            <a:r>
              <a:rPr lang="en-US" dirty="0" smtClean="0">
                <a:solidFill>
                  <a:srgbClr val="FF0000"/>
                </a:solidFill>
                <a:latin typeface="Courier New" pitchFamily="49" charset="0"/>
              </a:rPr>
              <a:t>DEPTNO</a:t>
            </a:r>
            <a:r>
              <a:rPr lang="en-US" dirty="0" smtClean="0">
                <a:solidFill>
                  <a:schemeClr val="bg1">
                    <a:lumMod val="75000"/>
                  </a:schemeClr>
                </a:solidFill>
                <a:latin typeface="Courier New" pitchFamily="49" charset="0"/>
              </a:rPr>
              <a:t>, DEPTNAME</a:t>
            </a:r>
            <a:endParaRPr lang="en-US" dirty="0">
              <a:solidFill>
                <a:schemeClr val="bg1">
                  <a:lumMod val="75000"/>
                </a:schemeClr>
              </a:solidFill>
              <a:latin typeface="Courier New" pitchFamily="49" charset="0"/>
            </a:endParaRPr>
          </a:p>
          <a:p>
            <a:pPr>
              <a:lnSpc>
                <a:spcPct val="100000"/>
              </a:lnSpc>
            </a:pPr>
            <a:r>
              <a:rPr lang="en-US" dirty="0">
                <a:solidFill>
                  <a:schemeClr val="tx1"/>
                </a:solidFill>
                <a:latin typeface="Courier New" pitchFamily="49" charset="0"/>
              </a:rPr>
              <a:t>  </a:t>
            </a:r>
            <a:r>
              <a:rPr lang="en-US" b="1" dirty="0">
                <a:solidFill>
                  <a:srgbClr val="1308F2"/>
                </a:solidFill>
                <a:latin typeface="Calibri" pitchFamily="34" charset="0"/>
              </a:rPr>
              <a:t>FROM</a:t>
            </a:r>
            <a:r>
              <a:rPr lang="en-US" dirty="0">
                <a:solidFill>
                  <a:schemeClr val="tx1"/>
                </a:solidFill>
                <a:latin typeface="Courier New" pitchFamily="49" charset="0"/>
              </a:rPr>
              <a:t> </a:t>
            </a:r>
            <a:r>
              <a:rPr lang="en-US" dirty="0">
                <a:solidFill>
                  <a:schemeClr val="bg1">
                    <a:lumMod val="75000"/>
                  </a:schemeClr>
                </a:solidFill>
                <a:latin typeface="Courier New" pitchFamily="49" charset="0"/>
              </a:rPr>
              <a:t>PROJECT P</a:t>
            </a:r>
            <a:r>
              <a:rPr lang="en-US" dirty="0">
                <a:solidFill>
                  <a:schemeClr val="tx1"/>
                </a:solidFill>
                <a:latin typeface="Courier New" pitchFamily="49" charset="0"/>
              </a:rPr>
              <a:t> </a:t>
            </a:r>
            <a:r>
              <a:rPr lang="en-US" b="1" dirty="0">
                <a:solidFill>
                  <a:srgbClr val="1308F2"/>
                </a:solidFill>
                <a:latin typeface="Calibri" pitchFamily="34" charset="0"/>
              </a:rPr>
              <a:t>LEFT OUTER JOIN </a:t>
            </a:r>
          </a:p>
          <a:p>
            <a:pPr>
              <a:lnSpc>
                <a:spcPct val="100000"/>
              </a:lnSpc>
            </a:pPr>
            <a:r>
              <a:rPr lang="en-US" dirty="0">
                <a:solidFill>
                  <a:schemeClr val="tx1"/>
                </a:solidFill>
                <a:latin typeface="Courier New" pitchFamily="49" charset="0"/>
              </a:rPr>
              <a:t>       </a:t>
            </a:r>
            <a:r>
              <a:rPr lang="en-US" dirty="0">
                <a:solidFill>
                  <a:schemeClr val="bg1">
                    <a:lumMod val="75000"/>
                  </a:schemeClr>
                </a:solidFill>
                <a:latin typeface="Courier New" pitchFamily="49" charset="0"/>
              </a:rPr>
              <a:t>DEPARTMENT D</a:t>
            </a:r>
          </a:p>
          <a:p>
            <a:pPr>
              <a:lnSpc>
                <a:spcPct val="100000"/>
              </a:lnSpc>
            </a:pPr>
            <a:r>
              <a:rPr lang="en-US" dirty="0" smtClean="0">
                <a:solidFill>
                  <a:schemeClr val="tx1"/>
                </a:solidFill>
                <a:latin typeface="Courier New" pitchFamily="49" charset="0"/>
              </a:rPr>
              <a:t>  </a:t>
            </a:r>
            <a:r>
              <a:rPr lang="en-US" b="1" dirty="0" smtClean="0">
                <a:solidFill>
                  <a:srgbClr val="1308F2"/>
                </a:solidFill>
                <a:latin typeface="Calibri" pitchFamily="34" charset="0"/>
              </a:rPr>
              <a:t>USING</a:t>
            </a:r>
            <a:r>
              <a:rPr lang="en-US" dirty="0" smtClean="0">
                <a:solidFill>
                  <a:schemeClr val="tx1"/>
                </a:solidFill>
                <a:latin typeface="Courier New" pitchFamily="49" charset="0"/>
              </a:rPr>
              <a:t>(</a:t>
            </a:r>
            <a:r>
              <a:rPr lang="en-US" dirty="0" smtClean="0">
                <a:solidFill>
                  <a:srgbClr val="FF0000"/>
                </a:solidFill>
                <a:latin typeface="Courier New" pitchFamily="49" charset="0"/>
              </a:rPr>
              <a:t>DEPTNO</a:t>
            </a:r>
            <a:r>
              <a:rPr lang="en-US" dirty="0" smtClean="0">
                <a:solidFill>
                  <a:schemeClr val="tx1"/>
                </a:solidFill>
                <a:latin typeface="Courier New" pitchFamily="49" charset="0"/>
              </a:rPr>
              <a:t>);</a:t>
            </a:r>
          </a:p>
          <a:p>
            <a:pPr>
              <a:lnSpc>
                <a:spcPct val="100000"/>
              </a:lnSpc>
            </a:pPr>
            <a:endParaRPr lang="en-US" dirty="0" smtClean="0">
              <a:solidFill>
                <a:schemeClr val="tx1"/>
              </a:solidFill>
              <a:latin typeface="Courier New" pitchFamily="49" charset="0"/>
            </a:endParaRPr>
          </a:p>
          <a:p>
            <a:pPr>
              <a:lnSpc>
                <a:spcPct val="100000"/>
              </a:lnSpc>
            </a:pPr>
            <a:r>
              <a:rPr lang="en-US" dirty="0" smtClean="0">
                <a:solidFill>
                  <a:srgbClr val="FF0000"/>
                </a:solidFill>
                <a:latin typeface="Courier New" pitchFamily="49" charset="0"/>
              </a:rPr>
              <a:t>(The column </a:t>
            </a:r>
            <a:r>
              <a:rPr lang="en-US" dirty="0">
                <a:solidFill>
                  <a:srgbClr val="FF0000"/>
                </a:solidFill>
                <a:latin typeface="Courier New" pitchFamily="49" charset="0"/>
              </a:rPr>
              <a:t>part of USING clause cannot have </a:t>
            </a:r>
            <a:r>
              <a:rPr lang="en-US" dirty="0" smtClean="0">
                <a:solidFill>
                  <a:srgbClr val="FF0000"/>
                </a:solidFill>
                <a:latin typeface="Courier New" pitchFamily="49" charset="0"/>
              </a:rPr>
              <a:t>qualifier)</a:t>
            </a:r>
          </a:p>
          <a:p>
            <a:endParaRPr lang="en-US" dirty="0" smtClean="0">
              <a:solidFill>
                <a:schemeClr val="tx1"/>
              </a:solidFill>
              <a:latin typeface="Courier New" pitchFamily="49" charset="0"/>
            </a:endParaRPr>
          </a:p>
          <a:p>
            <a:r>
              <a:rPr lang="en-US" b="1" dirty="0" smtClean="0">
                <a:solidFill>
                  <a:schemeClr val="accent1"/>
                </a:solidFill>
              </a:rPr>
              <a:t>	</a:t>
            </a:r>
            <a:endParaRPr lang="en-IN" b="1" dirty="0">
              <a:solidFill>
                <a:schemeClr val="accent1"/>
              </a:solidFill>
            </a:endParaRPr>
          </a:p>
        </p:txBody>
      </p:sp>
      <p:pic>
        <p:nvPicPr>
          <p:cNvPr id="6" name="Picture 11"/>
          <p:cNvPicPr>
            <a:picLocks noChangeAspect="1" noChangeArrowheads="1"/>
          </p:cNvPicPr>
          <p:nvPr/>
        </p:nvPicPr>
        <p:blipFill>
          <a:blip r:embed="rId3" cstate="print"/>
          <a:srcRect/>
          <a:stretch>
            <a:fillRect/>
          </a:stretch>
        </p:blipFill>
        <p:spPr bwMode="auto">
          <a:xfrm>
            <a:off x="6234077" y="2133600"/>
            <a:ext cx="5954749" cy="4267200"/>
          </a:xfrm>
          <a:prstGeom prst="rect">
            <a:avLst/>
          </a:prstGeom>
          <a:noFill/>
          <a:ln w="9525">
            <a:noFill/>
            <a:miter lim="800000"/>
            <a:headEnd/>
            <a:tailEnd/>
          </a:ln>
        </p:spPr>
      </p:pic>
      <p:pic>
        <p:nvPicPr>
          <p:cNvPr id="7" name="Picture 5"/>
          <p:cNvPicPr>
            <a:picLocks noChangeAspect="1" noChangeArrowheads="1"/>
          </p:cNvPicPr>
          <p:nvPr/>
        </p:nvPicPr>
        <p:blipFill>
          <a:blip r:embed="rId4" cstate="print"/>
          <a:srcRect/>
          <a:stretch>
            <a:fillRect/>
          </a:stretch>
        </p:blipFill>
        <p:spPr bwMode="auto">
          <a:xfrm>
            <a:off x="8938471" y="457200"/>
            <a:ext cx="2742486" cy="1447800"/>
          </a:xfrm>
          <a:prstGeom prst="rect">
            <a:avLst/>
          </a:prstGeom>
          <a:noFill/>
          <a:ln w="9525">
            <a:noFill/>
            <a:miter lim="800000"/>
            <a:headEnd/>
            <a:tailEnd/>
          </a:ln>
        </p:spPr>
      </p:pic>
      <p:cxnSp>
        <p:nvCxnSpPr>
          <p:cNvPr id="3" name="Straight Arrow Connector 2"/>
          <p:cNvCxnSpPr/>
          <p:nvPr/>
        </p:nvCxnSpPr>
        <p:spPr bwMode="auto">
          <a:xfrm flipH="1" flipV="1">
            <a:off x="2640912" y="5638800"/>
            <a:ext cx="101574" cy="304800"/>
          </a:xfrm>
          <a:prstGeom prst="straightConnector1">
            <a:avLst/>
          </a:prstGeom>
          <a:solidFill>
            <a:schemeClr val="accent1"/>
          </a:solidFill>
          <a:ln w="317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008183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Right Outer Join</a:t>
            </a:r>
            <a:endParaRPr lang="en-US" sz="3200" dirty="0" smtClean="0"/>
          </a:p>
        </p:txBody>
      </p:sp>
      <p:sp>
        <p:nvSpPr>
          <p:cNvPr id="9" name="Rectangle 3"/>
          <p:cNvSpPr>
            <a:spLocks noGrp="1" noChangeArrowheads="1"/>
          </p:cNvSpPr>
          <p:nvPr>
            <p:ph sz="quarter" idx="10"/>
          </p:nvPr>
        </p:nvSpPr>
        <p:spPr>
          <a:xfrm>
            <a:off x="609441" y="1066800"/>
            <a:ext cx="8227457" cy="5334000"/>
          </a:xfrm>
        </p:spPr>
        <p:txBody>
          <a:bodyPr/>
          <a:lstStyle/>
          <a:p>
            <a:pPr algn="just">
              <a:lnSpc>
                <a:spcPct val="100000"/>
              </a:lnSpc>
            </a:pPr>
            <a:r>
              <a:rPr lang="en-US" dirty="0" smtClean="0"/>
              <a:t>Right outer join returns the EQUI join result plus the rows that exist in the right table but have no matching values in the left table.  </a:t>
            </a:r>
          </a:p>
          <a:p>
            <a:pPr algn="just"/>
            <a:endParaRPr lang="en-US" dirty="0" smtClean="0"/>
          </a:p>
        </p:txBody>
      </p:sp>
      <p:sp>
        <p:nvSpPr>
          <p:cNvPr id="5" name="Rectangle 4"/>
          <p:cNvSpPr/>
          <p:nvPr/>
        </p:nvSpPr>
        <p:spPr>
          <a:xfrm>
            <a:off x="812588" y="1752601"/>
            <a:ext cx="6094413" cy="4278094"/>
          </a:xfrm>
          <a:prstGeom prst="rect">
            <a:avLst/>
          </a:prstGeom>
        </p:spPr>
        <p:txBody>
          <a:bodyPr wrap="square">
            <a:spAutoFit/>
          </a:bodyPr>
          <a:lstStyle/>
          <a:p>
            <a:r>
              <a:rPr lang="en-US" sz="1400" dirty="0" smtClean="0">
                <a:solidFill>
                  <a:srgbClr val="00B050"/>
                </a:solidFill>
                <a:latin typeface="Courier New" pitchFamily="49" charset="0"/>
              </a:rPr>
              <a:t>-- right join with ON-clause</a:t>
            </a:r>
          </a:p>
          <a:p>
            <a:pPr>
              <a:lnSpc>
                <a:spcPct val="100000"/>
              </a:lnSpc>
            </a:pPr>
            <a:r>
              <a:rPr lang="en-US" b="1" dirty="0">
                <a:solidFill>
                  <a:srgbClr val="1308F2"/>
                </a:solidFill>
                <a:latin typeface="Calibri" pitchFamily="34" charset="0"/>
              </a:rPr>
              <a:t>SELECT</a:t>
            </a:r>
            <a:r>
              <a:rPr lang="en-US" dirty="0">
                <a:solidFill>
                  <a:schemeClr val="tx1"/>
                </a:solidFill>
                <a:latin typeface="Courier New" pitchFamily="49" charset="0"/>
              </a:rPr>
              <a:t> </a:t>
            </a:r>
            <a:r>
              <a:rPr lang="en-US" dirty="0">
                <a:solidFill>
                  <a:schemeClr val="bg1">
                    <a:lumMod val="75000"/>
                  </a:schemeClr>
                </a:solidFill>
                <a:latin typeface="Courier New" pitchFamily="49" charset="0"/>
              </a:rPr>
              <a:t>PROJNO, PROJNAME,</a:t>
            </a:r>
          </a:p>
          <a:p>
            <a:pPr>
              <a:lnSpc>
                <a:spcPct val="100000"/>
              </a:lnSpc>
            </a:pPr>
            <a:r>
              <a:rPr lang="en-US" dirty="0">
                <a:solidFill>
                  <a:schemeClr val="bg1">
                    <a:lumMod val="75000"/>
                  </a:schemeClr>
                </a:solidFill>
                <a:latin typeface="Courier New" pitchFamily="49" charset="0"/>
              </a:rPr>
              <a:t>       P.DEPTNO, D.DEPTNO, </a:t>
            </a:r>
          </a:p>
          <a:p>
            <a:pPr>
              <a:lnSpc>
                <a:spcPct val="100000"/>
              </a:lnSpc>
            </a:pPr>
            <a:r>
              <a:rPr lang="en-US" dirty="0">
                <a:solidFill>
                  <a:schemeClr val="bg1">
                    <a:lumMod val="75000"/>
                  </a:schemeClr>
                </a:solidFill>
                <a:latin typeface="Courier New" pitchFamily="49" charset="0"/>
              </a:rPr>
              <a:t>       DEPTNAME</a:t>
            </a:r>
          </a:p>
          <a:p>
            <a:pPr>
              <a:lnSpc>
                <a:spcPct val="100000"/>
              </a:lnSpc>
            </a:pPr>
            <a:r>
              <a:rPr lang="en-US" dirty="0">
                <a:solidFill>
                  <a:schemeClr val="tx1"/>
                </a:solidFill>
                <a:latin typeface="Courier New" pitchFamily="49" charset="0"/>
              </a:rPr>
              <a:t>  </a:t>
            </a:r>
            <a:r>
              <a:rPr lang="en-US" b="1" dirty="0">
                <a:solidFill>
                  <a:srgbClr val="1308F2"/>
                </a:solidFill>
                <a:latin typeface="Calibri" pitchFamily="34" charset="0"/>
              </a:rPr>
              <a:t>FROM</a:t>
            </a:r>
            <a:r>
              <a:rPr lang="en-US" dirty="0">
                <a:solidFill>
                  <a:schemeClr val="tx1"/>
                </a:solidFill>
                <a:latin typeface="Courier New" pitchFamily="49" charset="0"/>
              </a:rPr>
              <a:t> </a:t>
            </a:r>
            <a:r>
              <a:rPr lang="en-US" dirty="0">
                <a:solidFill>
                  <a:schemeClr val="bg1">
                    <a:lumMod val="75000"/>
                  </a:schemeClr>
                </a:solidFill>
                <a:latin typeface="Courier New" pitchFamily="49" charset="0"/>
              </a:rPr>
              <a:t>PROJECT P</a:t>
            </a:r>
            <a:r>
              <a:rPr lang="en-US" dirty="0">
                <a:solidFill>
                  <a:schemeClr val="tx1"/>
                </a:solidFill>
                <a:latin typeface="Courier New" pitchFamily="49" charset="0"/>
              </a:rPr>
              <a:t> </a:t>
            </a:r>
            <a:r>
              <a:rPr lang="en-US" b="1" dirty="0" smtClean="0">
                <a:solidFill>
                  <a:srgbClr val="1308F2"/>
                </a:solidFill>
                <a:latin typeface="Calibri" pitchFamily="34" charset="0"/>
              </a:rPr>
              <a:t>RIGHT OUTER </a:t>
            </a:r>
            <a:r>
              <a:rPr lang="en-US" b="1" dirty="0">
                <a:solidFill>
                  <a:srgbClr val="1308F2"/>
                </a:solidFill>
                <a:latin typeface="Calibri" pitchFamily="34" charset="0"/>
              </a:rPr>
              <a:t>JOIN </a:t>
            </a:r>
          </a:p>
          <a:p>
            <a:pPr>
              <a:lnSpc>
                <a:spcPct val="100000"/>
              </a:lnSpc>
            </a:pPr>
            <a:r>
              <a:rPr lang="en-US" dirty="0">
                <a:solidFill>
                  <a:schemeClr val="tx1"/>
                </a:solidFill>
                <a:latin typeface="Courier New" pitchFamily="49" charset="0"/>
              </a:rPr>
              <a:t>       </a:t>
            </a:r>
            <a:r>
              <a:rPr lang="en-US" dirty="0">
                <a:solidFill>
                  <a:schemeClr val="bg1">
                    <a:lumMod val="75000"/>
                  </a:schemeClr>
                </a:solidFill>
                <a:latin typeface="Courier New" pitchFamily="49" charset="0"/>
              </a:rPr>
              <a:t>DEPARTMENT D</a:t>
            </a:r>
          </a:p>
          <a:p>
            <a:pPr>
              <a:lnSpc>
                <a:spcPct val="100000"/>
              </a:lnSpc>
            </a:pPr>
            <a:r>
              <a:rPr lang="en-US" dirty="0">
                <a:solidFill>
                  <a:schemeClr val="tx1"/>
                </a:solidFill>
                <a:latin typeface="Courier New" pitchFamily="49" charset="0"/>
              </a:rPr>
              <a:t>  </a:t>
            </a:r>
            <a:r>
              <a:rPr lang="en-US" b="1" dirty="0">
                <a:solidFill>
                  <a:srgbClr val="1308F2"/>
                </a:solidFill>
                <a:latin typeface="Calibri" pitchFamily="34" charset="0"/>
              </a:rPr>
              <a:t>ON </a:t>
            </a:r>
            <a:r>
              <a:rPr lang="en-US" dirty="0">
                <a:solidFill>
                  <a:schemeClr val="bg1">
                    <a:lumMod val="75000"/>
                  </a:schemeClr>
                </a:solidFill>
                <a:latin typeface="Courier New" pitchFamily="49" charset="0"/>
              </a:rPr>
              <a:t>P.DEPTNO = D.DEPTNO</a:t>
            </a:r>
            <a:r>
              <a:rPr lang="en-US" dirty="0">
                <a:solidFill>
                  <a:schemeClr val="tx1"/>
                </a:solidFill>
                <a:latin typeface="Courier New" pitchFamily="49" charset="0"/>
              </a:rPr>
              <a:t>;</a:t>
            </a:r>
          </a:p>
          <a:p>
            <a:endParaRPr lang="en-US" dirty="0" smtClean="0">
              <a:solidFill>
                <a:srgbClr val="00B050"/>
              </a:solidFill>
              <a:latin typeface="Courier New" pitchFamily="49" charset="0"/>
            </a:endParaRPr>
          </a:p>
          <a:p>
            <a:r>
              <a:rPr lang="en-US" sz="1400" dirty="0" smtClean="0">
                <a:solidFill>
                  <a:srgbClr val="00B050"/>
                </a:solidFill>
                <a:latin typeface="Courier New" pitchFamily="49" charset="0"/>
              </a:rPr>
              <a:t>-- right join with USING-clause</a:t>
            </a:r>
          </a:p>
          <a:p>
            <a:pPr>
              <a:lnSpc>
                <a:spcPct val="100000"/>
              </a:lnSpc>
            </a:pPr>
            <a:r>
              <a:rPr lang="en-US" b="1" dirty="0">
                <a:solidFill>
                  <a:srgbClr val="1308F2"/>
                </a:solidFill>
                <a:latin typeface="Calibri" pitchFamily="34" charset="0"/>
              </a:rPr>
              <a:t>SELECT</a:t>
            </a:r>
            <a:r>
              <a:rPr lang="en-US" dirty="0">
                <a:solidFill>
                  <a:schemeClr val="tx1"/>
                </a:solidFill>
                <a:latin typeface="Courier New" pitchFamily="49" charset="0"/>
              </a:rPr>
              <a:t> </a:t>
            </a:r>
            <a:r>
              <a:rPr lang="en-US" dirty="0">
                <a:solidFill>
                  <a:schemeClr val="bg1">
                    <a:lumMod val="75000"/>
                  </a:schemeClr>
                </a:solidFill>
                <a:latin typeface="Courier New" pitchFamily="49" charset="0"/>
              </a:rPr>
              <a:t>PROJNO, PROJNAME,</a:t>
            </a:r>
          </a:p>
          <a:p>
            <a:pPr>
              <a:lnSpc>
                <a:spcPct val="100000"/>
              </a:lnSpc>
            </a:pPr>
            <a:r>
              <a:rPr lang="en-US" dirty="0">
                <a:solidFill>
                  <a:schemeClr val="bg1">
                    <a:lumMod val="75000"/>
                  </a:schemeClr>
                </a:solidFill>
                <a:latin typeface="Courier New" pitchFamily="49" charset="0"/>
              </a:rPr>
              <a:t>      </a:t>
            </a:r>
            <a:r>
              <a:rPr lang="en-US" dirty="0">
                <a:solidFill>
                  <a:srgbClr val="FF0000"/>
                </a:solidFill>
                <a:latin typeface="Courier New" pitchFamily="49" charset="0"/>
              </a:rPr>
              <a:t>DEPTNO</a:t>
            </a:r>
            <a:r>
              <a:rPr lang="en-US" dirty="0">
                <a:solidFill>
                  <a:schemeClr val="bg1">
                    <a:lumMod val="75000"/>
                  </a:schemeClr>
                </a:solidFill>
                <a:latin typeface="Courier New" pitchFamily="49" charset="0"/>
              </a:rPr>
              <a:t>, DEPTNAME</a:t>
            </a:r>
          </a:p>
          <a:p>
            <a:pPr>
              <a:lnSpc>
                <a:spcPct val="100000"/>
              </a:lnSpc>
            </a:pPr>
            <a:r>
              <a:rPr lang="en-US" dirty="0">
                <a:solidFill>
                  <a:schemeClr val="tx1"/>
                </a:solidFill>
                <a:latin typeface="Courier New" pitchFamily="49" charset="0"/>
              </a:rPr>
              <a:t>  </a:t>
            </a:r>
            <a:r>
              <a:rPr lang="en-US" b="1" dirty="0">
                <a:solidFill>
                  <a:srgbClr val="1308F2"/>
                </a:solidFill>
                <a:latin typeface="Calibri" pitchFamily="34" charset="0"/>
              </a:rPr>
              <a:t>FROM</a:t>
            </a:r>
            <a:r>
              <a:rPr lang="en-US" dirty="0">
                <a:solidFill>
                  <a:schemeClr val="tx1"/>
                </a:solidFill>
                <a:latin typeface="Courier New" pitchFamily="49" charset="0"/>
              </a:rPr>
              <a:t> </a:t>
            </a:r>
            <a:r>
              <a:rPr lang="en-US" dirty="0">
                <a:solidFill>
                  <a:schemeClr val="bg1">
                    <a:lumMod val="75000"/>
                  </a:schemeClr>
                </a:solidFill>
                <a:latin typeface="Courier New" pitchFamily="49" charset="0"/>
              </a:rPr>
              <a:t>PROJECT P</a:t>
            </a:r>
            <a:r>
              <a:rPr lang="en-US" dirty="0">
                <a:solidFill>
                  <a:schemeClr val="tx1"/>
                </a:solidFill>
                <a:latin typeface="Courier New" pitchFamily="49" charset="0"/>
              </a:rPr>
              <a:t> </a:t>
            </a:r>
            <a:r>
              <a:rPr lang="en-US" b="1" dirty="0" smtClean="0">
                <a:solidFill>
                  <a:srgbClr val="1308F2"/>
                </a:solidFill>
                <a:latin typeface="Calibri" pitchFamily="34" charset="0"/>
              </a:rPr>
              <a:t>RIGHT OUTER </a:t>
            </a:r>
            <a:r>
              <a:rPr lang="en-US" b="1" dirty="0">
                <a:solidFill>
                  <a:srgbClr val="1308F2"/>
                </a:solidFill>
                <a:latin typeface="Calibri" pitchFamily="34" charset="0"/>
              </a:rPr>
              <a:t>JOIN </a:t>
            </a:r>
          </a:p>
          <a:p>
            <a:pPr>
              <a:lnSpc>
                <a:spcPct val="100000"/>
              </a:lnSpc>
            </a:pPr>
            <a:r>
              <a:rPr lang="en-US" dirty="0">
                <a:solidFill>
                  <a:schemeClr val="tx1"/>
                </a:solidFill>
                <a:latin typeface="Courier New" pitchFamily="49" charset="0"/>
              </a:rPr>
              <a:t>       </a:t>
            </a:r>
            <a:r>
              <a:rPr lang="en-US" dirty="0">
                <a:solidFill>
                  <a:schemeClr val="bg1">
                    <a:lumMod val="75000"/>
                  </a:schemeClr>
                </a:solidFill>
                <a:latin typeface="Courier New" pitchFamily="49" charset="0"/>
              </a:rPr>
              <a:t>DEPARTMENT D</a:t>
            </a:r>
          </a:p>
          <a:p>
            <a:pPr>
              <a:lnSpc>
                <a:spcPct val="100000"/>
              </a:lnSpc>
            </a:pPr>
            <a:r>
              <a:rPr lang="en-US" dirty="0">
                <a:solidFill>
                  <a:schemeClr val="tx1"/>
                </a:solidFill>
                <a:latin typeface="Courier New" pitchFamily="49" charset="0"/>
              </a:rPr>
              <a:t>  </a:t>
            </a:r>
            <a:r>
              <a:rPr lang="en-US" b="1" dirty="0">
                <a:solidFill>
                  <a:srgbClr val="1308F2"/>
                </a:solidFill>
                <a:latin typeface="Calibri" pitchFamily="34" charset="0"/>
              </a:rPr>
              <a:t>USING</a:t>
            </a:r>
            <a:r>
              <a:rPr lang="en-US" dirty="0">
                <a:solidFill>
                  <a:schemeClr val="tx1"/>
                </a:solidFill>
                <a:latin typeface="Courier New" pitchFamily="49" charset="0"/>
              </a:rPr>
              <a:t>(</a:t>
            </a:r>
            <a:r>
              <a:rPr lang="en-US" dirty="0">
                <a:solidFill>
                  <a:srgbClr val="FF0000"/>
                </a:solidFill>
                <a:latin typeface="Courier New" pitchFamily="49" charset="0"/>
              </a:rPr>
              <a:t>DEPTNO</a:t>
            </a:r>
            <a:r>
              <a:rPr lang="en-US" dirty="0">
                <a:solidFill>
                  <a:schemeClr val="tx1"/>
                </a:solidFill>
                <a:latin typeface="Courier New" pitchFamily="49" charset="0"/>
              </a:rPr>
              <a:t>);</a:t>
            </a:r>
          </a:p>
          <a:p>
            <a:endParaRPr lang="en-US" sz="1400" b="1" dirty="0" smtClean="0">
              <a:solidFill>
                <a:srgbClr val="F04E22"/>
              </a:solidFill>
              <a:latin typeface="Courier New" pitchFamily="49" charset="0"/>
            </a:endParaRPr>
          </a:p>
          <a:p>
            <a:r>
              <a:rPr lang="en-US" sz="1400" b="1" dirty="0" smtClean="0">
                <a:solidFill>
                  <a:schemeClr val="accent1"/>
                </a:solidFill>
                <a:latin typeface="Courier New" pitchFamily="49" charset="0"/>
              </a:rPr>
              <a:t>	</a:t>
            </a:r>
            <a:endParaRPr lang="en-IN" sz="1400" b="1" dirty="0">
              <a:solidFill>
                <a:schemeClr val="accent1"/>
              </a:solidFill>
              <a:latin typeface="Courier New" pitchFamily="49" charset="0"/>
            </a:endParaRPr>
          </a:p>
        </p:txBody>
      </p:sp>
      <p:pic>
        <p:nvPicPr>
          <p:cNvPr id="8" name="Picture 10"/>
          <p:cNvPicPr>
            <a:picLocks noChangeAspect="1" noChangeArrowheads="1"/>
          </p:cNvPicPr>
          <p:nvPr/>
        </p:nvPicPr>
        <p:blipFill>
          <a:blip r:embed="rId3" cstate="print"/>
          <a:srcRect/>
          <a:stretch>
            <a:fillRect/>
          </a:stretch>
        </p:blipFill>
        <p:spPr bwMode="auto">
          <a:xfrm>
            <a:off x="5891265" y="2286000"/>
            <a:ext cx="6094413" cy="3886200"/>
          </a:xfrm>
          <a:prstGeom prst="rect">
            <a:avLst/>
          </a:prstGeom>
          <a:noFill/>
          <a:ln w="9525">
            <a:noFill/>
            <a:miter lim="800000"/>
            <a:headEnd/>
            <a:tailEnd/>
          </a:ln>
        </p:spPr>
      </p:pic>
      <p:pic>
        <p:nvPicPr>
          <p:cNvPr id="12" name="Picture 5"/>
          <p:cNvPicPr>
            <a:picLocks noChangeAspect="1" noChangeArrowheads="1"/>
          </p:cNvPicPr>
          <p:nvPr/>
        </p:nvPicPr>
        <p:blipFill>
          <a:blip r:embed="rId4" cstate="print"/>
          <a:srcRect/>
          <a:stretch>
            <a:fillRect/>
          </a:stretch>
        </p:blipFill>
        <p:spPr bwMode="auto">
          <a:xfrm>
            <a:off x="8938472" y="609600"/>
            <a:ext cx="2640912" cy="1447800"/>
          </a:xfrm>
          <a:prstGeom prst="rect">
            <a:avLst/>
          </a:prstGeom>
          <a:noFill/>
          <a:ln w="9525">
            <a:noFill/>
            <a:miter lim="800000"/>
            <a:headEnd/>
            <a:tailEnd/>
          </a:ln>
        </p:spPr>
      </p:pic>
    </p:spTree>
    <p:extLst>
      <p:ext uri="{BB962C8B-B14F-4D97-AF65-F5344CB8AC3E}">
        <p14:creationId xmlns:p14="http://schemas.microsoft.com/office/powerpoint/2010/main" val="419878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Full Outer Join</a:t>
            </a:r>
            <a:endParaRPr lang="en-US" sz="3200" dirty="0" smtClean="0"/>
          </a:p>
        </p:txBody>
      </p:sp>
      <p:sp>
        <p:nvSpPr>
          <p:cNvPr id="9" name="Rectangle 3"/>
          <p:cNvSpPr>
            <a:spLocks noGrp="1" noChangeArrowheads="1"/>
          </p:cNvSpPr>
          <p:nvPr>
            <p:ph sz="quarter" idx="10"/>
          </p:nvPr>
        </p:nvSpPr>
        <p:spPr>
          <a:xfrm>
            <a:off x="609441" y="1066800"/>
            <a:ext cx="8227457" cy="5334000"/>
          </a:xfrm>
        </p:spPr>
        <p:txBody>
          <a:bodyPr/>
          <a:lstStyle/>
          <a:p>
            <a:pPr algn="just">
              <a:lnSpc>
                <a:spcPct val="100000"/>
              </a:lnSpc>
            </a:pPr>
            <a:r>
              <a:rPr lang="en-US" dirty="0" smtClean="0"/>
              <a:t>Full outer join returns the EQUI join result plus the unmatched rows from both the tables.  </a:t>
            </a:r>
          </a:p>
          <a:p>
            <a:pPr algn="just"/>
            <a:endParaRPr lang="en-US" sz="1800" dirty="0" smtClean="0"/>
          </a:p>
          <a:p>
            <a:pPr algn="just">
              <a:buFont typeface="Wingdings" pitchFamily="2" charset="2"/>
              <a:buNone/>
            </a:pPr>
            <a:endParaRPr lang="en-US" sz="1800" dirty="0" smtClean="0"/>
          </a:p>
        </p:txBody>
      </p:sp>
      <p:sp>
        <p:nvSpPr>
          <p:cNvPr id="5" name="Rectangle 4"/>
          <p:cNvSpPr/>
          <p:nvPr/>
        </p:nvSpPr>
        <p:spPr>
          <a:xfrm>
            <a:off x="812588" y="1752600"/>
            <a:ext cx="6094413" cy="1938992"/>
          </a:xfrm>
          <a:prstGeom prst="rect">
            <a:avLst/>
          </a:prstGeom>
        </p:spPr>
        <p:txBody>
          <a:bodyPr wrap="square">
            <a:spAutoFit/>
          </a:bodyPr>
          <a:lstStyle/>
          <a:p>
            <a:pPr>
              <a:lnSpc>
                <a:spcPct val="100000"/>
              </a:lnSpc>
            </a:pPr>
            <a:r>
              <a:rPr lang="en-US" b="1" dirty="0">
                <a:solidFill>
                  <a:srgbClr val="1308F2"/>
                </a:solidFill>
                <a:latin typeface="Calibri" pitchFamily="34" charset="0"/>
              </a:rPr>
              <a:t>SELECT</a:t>
            </a:r>
            <a:r>
              <a:rPr lang="en-US" dirty="0">
                <a:solidFill>
                  <a:schemeClr val="tx1"/>
                </a:solidFill>
                <a:latin typeface="Courier New" pitchFamily="49" charset="0"/>
              </a:rPr>
              <a:t> </a:t>
            </a:r>
            <a:r>
              <a:rPr lang="en-US" dirty="0">
                <a:solidFill>
                  <a:schemeClr val="bg1">
                    <a:lumMod val="75000"/>
                  </a:schemeClr>
                </a:solidFill>
                <a:latin typeface="Courier New" pitchFamily="49" charset="0"/>
              </a:rPr>
              <a:t>PROJNO, PROJNAME,</a:t>
            </a:r>
          </a:p>
          <a:p>
            <a:pPr>
              <a:lnSpc>
                <a:spcPct val="100000"/>
              </a:lnSpc>
            </a:pPr>
            <a:r>
              <a:rPr lang="en-US" dirty="0">
                <a:solidFill>
                  <a:schemeClr val="bg1">
                    <a:lumMod val="75000"/>
                  </a:schemeClr>
                </a:solidFill>
                <a:latin typeface="Courier New" pitchFamily="49" charset="0"/>
              </a:rPr>
              <a:t>       P.DEPTNO, D.DEPTNO, </a:t>
            </a:r>
          </a:p>
          <a:p>
            <a:pPr>
              <a:lnSpc>
                <a:spcPct val="100000"/>
              </a:lnSpc>
            </a:pPr>
            <a:r>
              <a:rPr lang="en-US" dirty="0">
                <a:solidFill>
                  <a:schemeClr val="bg1">
                    <a:lumMod val="75000"/>
                  </a:schemeClr>
                </a:solidFill>
                <a:latin typeface="Courier New" pitchFamily="49" charset="0"/>
              </a:rPr>
              <a:t>       DEPTNAME</a:t>
            </a:r>
          </a:p>
          <a:p>
            <a:pPr>
              <a:lnSpc>
                <a:spcPct val="100000"/>
              </a:lnSpc>
            </a:pPr>
            <a:r>
              <a:rPr lang="en-US" dirty="0">
                <a:solidFill>
                  <a:schemeClr val="tx1"/>
                </a:solidFill>
                <a:latin typeface="Courier New" pitchFamily="49" charset="0"/>
              </a:rPr>
              <a:t>  </a:t>
            </a:r>
            <a:r>
              <a:rPr lang="en-US" b="1" dirty="0">
                <a:solidFill>
                  <a:srgbClr val="1308F2"/>
                </a:solidFill>
                <a:latin typeface="Calibri" pitchFamily="34" charset="0"/>
              </a:rPr>
              <a:t>FROM</a:t>
            </a:r>
            <a:r>
              <a:rPr lang="en-US" dirty="0">
                <a:solidFill>
                  <a:schemeClr val="tx1"/>
                </a:solidFill>
                <a:latin typeface="Courier New" pitchFamily="49" charset="0"/>
              </a:rPr>
              <a:t> </a:t>
            </a:r>
            <a:r>
              <a:rPr lang="en-US" dirty="0">
                <a:solidFill>
                  <a:schemeClr val="bg1">
                    <a:lumMod val="75000"/>
                  </a:schemeClr>
                </a:solidFill>
                <a:latin typeface="Courier New" pitchFamily="49" charset="0"/>
              </a:rPr>
              <a:t>PROJECT P</a:t>
            </a:r>
            <a:r>
              <a:rPr lang="en-US" dirty="0">
                <a:solidFill>
                  <a:schemeClr val="tx1"/>
                </a:solidFill>
                <a:latin typeface="Courier New" pitchFamily="49" charset="0"/>
              </a:rPr>
              <a:t> </a:t>
            </a:r>
            <a:r>
              <a:rPr lang="en-US" b="1" dirty="0" smtClean="0">
                <a:solidFill>
                  <a:srgbClr val="1308F2"/>
                </a:solidFill>
                <a:latin typeface="Calibri" pitchFamily="34" charset="0"/>
              </a:rPr>
              <a:t>FULL OUTER </a:t>
            </a:r>
            <a:r>
              <a:rPr lang="en-US" b="1" dirty="0">
                <a:solidFill>
                  <a:srgbClr val="1308F2"/>
                </a:solidFill>
                <a:latin typeface="Calibri" pitchFamily="34" charset="0"/>
              </a:rPr>
              <a:t>JOIN </a:t>
            </a:r>
          </a:p>
          <a:p>
            <a:pPr>
              <a:lnSpc>
                <a:spcPct val="100000"/>
              </a:lnSpc>
            </a:pPr>
            <a:r>
              <a:rPr lang="en-US" dirty="0">
                <a:solidFill>
                  <a:schemeClr val="tx1"/>
                </a:solidFill>
                <a:latin typeface="Courier New" pitchFamily="49" charset="0"/>
              </a:rPr>
              <a:t>       </a:t>
            </a:r>
            <a:r>
              <a:rPr lang="en-US" dirty="0">
                <a:solidFill>
                  <a:schemeClr val="bg1">
                    <a:lumMod val="75000"/>
                  </a:schemeClr>
                </a:solidFill>
                <a:latin typeface="Courier New" pitchFamily="49" charset="0"/>
              </a:rPr>
              <a:t>DEPARTMENT D</a:t>
            </a:r>
          </a:p>
          <a:p>
            <a:pPr>
              <a:lnSpc>
                <a:spcPct val="100000"/>
              </a:lnSpc>
            </a:pPr>
            <a:r>
              <a:rPr lang="en-US" dirty="0">
                <a:solidFill>
                  <a:schemeClr val="tx1"/>
                </a:solidFill>
                <a:latin typeface="Courier New" pitchFamily="49" charset="0"/>
              </a:rPr>
              <a:t>  </a:t>
            </a:r>
            <a:r>
              <a:rPr lang="en-US" b="1" dirty="0">
                <a:solidFill>
                  <a:srgbClr val="1308F2"/>
                </a:solidFill>
                <a:latin typeface="Calibri" pitchFamily="34" charset="0"/>
              </a:rPr>
              <a:t>ON </a:t>
            </a:r>
            <a:r>
              <a:rPr lang="en-US" dirty="0">
                <a:solidFill>
                  <a:schemeClr val="bg1">
                    <a:lumMod val="75000"/>
                  </a:schemeClr>
                </a:solidFill>
                <a:latin typeface="Courier New" pitchFamily="49" charset="0"/>
              </a:rPr>
              <a:t>P.DEPTNO = D.DEPTNO</a:t>
            </a:r>
            <a:r>
              <a:rPr lang="en-US" dirty="0">
                <a:solidFill>
                  <a:schemeClr val="tx1"/>
                </a:solidFill>
                <a:latin typeface="Courier New" pitchFamily="49" charset="0"/>
              </a:rPr>
              <a:t>;</a:t>
            </a:r>
          </a:p>
          <a:p>
            <a:r>
              <a:rPr lang="en-US" sz="1200" b="1" dirty="0" smtClean="0">
                <a:solidFill>
                  <a:schemeClr val="accent1"/>
                </a:solidFill>
                <a:latin typeface="Courier New" pitchFamily="49" charset="0"/>
              </a:rPr>
              <a:t>	</a:t>
            </a:r>
            <a:endParaRPr lang="en-IN" sz="1200" b="1" dirty="0">
              <a:solidFill>
                <a:schemeClr val="accent1"/>
              </a:solidFill>
              <a:latin typeface="Courier New" pitchFamily="49" charset="0"/>
            </a:endParaRPr>
          </a:p>
        </p:txBody>
      </p:sp>
      <p:pic>
        <p:nvPicPr>
          <p:cNvPr id="7" name="Picture 5"/>
          <p:cNvPicPr>
            <a:picLocks noChangeAspect="1" noChangeArrowheads="1"/>
          </p:cNvPicPr>
          <p:nvPr/>
        </p:nvPicPr>
        <p:blipFill>
          <a:blip r:embed="rId3" cstate="print"/>
          <a:srcRect/>
          <a:stretch>
            <a:fillRect/>
          </a:stretch>
        </p:blipFill>
        <p:spPr bwMode="auto">
          <a:xfrm>
            <a:off x="8836899" y="533400"/>
            <a:ext cx="2596474" cy="1308100"/>
          </a:xfrm>
          <a:prstGeom prst="rect">
            <a:avLst/>
          </a:prstGeom>
          <a:noFill/>
          <a:ln w="9525">
            <a:noFill/>
            <a:miter lim="800000"/>
            <a:headEnd/>
            <a:tailEnd/>
          </a:ln>
        </p:spPr>
      </p:pic>
      <p:pic>
        <p:nvPicPr>
          <p:cNvPr id="10" name="Picture 11"/>
          <p:cNvPicPr>
            <a:picLocks noChangeAspect="1" noChangeArrowheads="1"/>
          </p:cNvPicPr>
          <p:nvPr/>
        </p:nvPicPr>
        <p:blipFill>
          <a:blip r:embed="rId4" cstate="print"/>
          <a:srcRect/>
          <a:stretch>
            <a:fillRect/>
          </a:stretch>
        </p:blipFill>
        <p:spPr bwMode="auto">
          <a:xfrm>
            <a:off x="1625177" y="4038600"/>
            <a:ext cx="8684538" cy="1962150"/>
          </a:xfrm>
          <a:prstGeom prst="rect">
            <a:avLst/>
          </a:prstGeom>
          <a:noFill/>
          <a:ln w="9525">
            <a:solidFill>
              <a:srgbClr val="000000"/>
            </a:solidFill>
            <a:miter lim="800000"/>
            <a:headEnd/>
            <a:tailEnd/>
          </a:ln>
        </p:spPr>
      </p:pic>
    </p:spTree>
    <p:extLst>
      <p:ext uri="{BB962C8B-B14F-4D97-AF65-F5344CB8AC3E}">
        <p14:creationId xmlns:p14="http://schemas.microsoft.com/office/powerpoint/2010/main" val="405986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Self Join</a:t>
            </a:r>
            <a:endParaRPr lang="en-US" sz="3200" dirty="0" smtClean="0"/>
          </a:p>
        </p:txBody>
      </p:sp>
      <p:sp>
        <p:nvSpPr>
          <p:cNvPr id="9" name="Rectangle 3"/>
          <p:cNvSpPr>
            <a:spLocks noGrp="1" noChangeArrowheads="1"/>
          </p:cNvSpPr>
          <p:nvPr>
            <p:ph sz="quarter" idx="10"/>
          </p:nvPr>
        </p:nvSpPr>
        <p:spPr>
          <a:xfrm>
            <a:off x="609441" y="1066800"/>
            <a:ext cx="6602280" cy="304800"/>
          </a:xfrm>
        </p:spPr>
        <p:txBody>
          <a:bodyPr/>
          <a:lstStyle/>
          <a:p>
            <a:pPr algn="just"/>
            <a:r>
              <a:rPr lang="en-US" dirty="0" smtClean="0"/>
              <a:t>In a self join, a table is joined with itself. </a:t>
            </a:r>
          </a:p>
          <a:p>
            <a:pPr algn="just"/>
            <a:endParaRPr lang="en-US" dirty="0" smtClean="0"/>
          </a:p>
        </p:txBody>
      </p:sp>
      <p:sp>
        <p:nvSpPr>
          <p:cNvPr id="5" name="Rectangle 4"/>
          <p:cNvSpPr/>
          <p:nvPr/>
        </p:nvSpPr>
        <p:spPr>
          <a:xfrm>
            <a:off x="609442" y="1752600"/>
            <a:ext cx="3975624" cy="2308324"/>
          </a:xfrm>
          <a:prstGeom prst="rect">
            <a:avLst/>
          </a:prstGeom>
        </p:spPr>
        <p:txBody>
          <a:bodyPr wrap="square">
            <a:spAutoFit/>
          </a:bodyPr>
          <a:lstStyle/>
          <a:p>
            <a:r>
              <a:rPr lang="en-US" b="1" dirty="0">
                <a:solidFill>
                  <a:srgbClr val="1308F2"/>
                </a:solidFill>
                <a:latin typeface="Calibri" pitchFamily="34" charset="0"/>
              </a:rPr>
              <a:t>SELECT</a:t>
            </a:r>
            <a:r>
              <a:rPr lang="en-US" dirty="0" smtClean="0">
                <a:solidFill>
                  <a:schemeClr val="tx1"/>
                </a:solidFill>
                <a:latin typeface="Courier New" pitchFamily="49" charset="0"/>
              </a:rPr>
              <a:t> </a:t>
            </a:r>
            <a:r>
              <a:rPr lang="en-US" dirty="0" smtClean="0">
                <a:solidFill>
                  <a:schemeClr val="bg1">
                    <a:lumMod val="50000"/>
                  </a:schemeClr>
                </a:solidFill>
                <a:latin typeface="Courier New" pitchFamily="49" charset="0"/>
              </a:rPr>
              <a:t>EMP1.EMPLOYEE_ID,       EMP1.EMPLOYEE_NAME, </a:t>
            </a:r>
          </a:p>
          <a:p>
            <a:r>
              <a:rPr lang="en-US" dirty="0" smtClean="0">
                <a:solidFill>
                  <a:schemeClr val="bg1">
                    <a:lumMod val="50000"/>
                  </a:schemeClr>
                </a:solidFill>
                <a:latin typeface="Courier New" pitchFamily="49" charset="0"/>
              </a:rPr>
              <a:t>EMP1.MANAGER_ID,        EMP2.EMPLOYEE_NAME</a:t>
            </a:r>
          </a:p>
          <a:p>
            <a:r>
              <a:rPr lang="en-US" b="1" dirty="0" smtClean="0">
                <a:solidFill>
                  <a:srgbClr val="1308F2"/>
                </a:solidFill>
                <a:latin typeface="Calibri" pitchFamily="34" charset="0"/>
              </a:rPr>
              <a:t>FROM</a:t>
            </a:r>
            <a:r>
              <a:rPr lang="en-US" dirty="0" smtClean="0">
                <a:solidFill>
                  <a:schemeClr val="tx1"/>
                </a:solidFill>
                <a:latin typeface="Courier New" pitchFamily="49" charset="0"/>
              </a:rPr>
              <a:t> </a:t>
            </a:r>
            <a:r>
              <a:rPr lang="en-US" b="1" dirty="0" smtClean="0">
                <a:solidFill>
                  <a:schemeClr val="bg1">
                    <a:lumMod val="50000"/>
                  </a:schemeClr>
                </a:solidFill>
                <a:latin typeface="Courier New" pitchFamily="49" charset="0"/>
              </a:rPr>
              <a:t>EMPLOYEE EMP1, </a:t>
            </a:r>
          </a:p>
          <a:p>
            <a:r>
              <a:rPr lang="en-US" b="1" dirty="0" smtClean="0">
                <a:solidFill>
                  <a:schemeClr val="bg1">
                    <a:lumMod val="50000"/>
                  </a:schemeClr>
                </a:solidFill>
                <a:latin typeface="Courier New" pitchFamily="49" charset="0"/>
              </a:rPr>
              <a:t>     EMPLOYEE EMP2</a:t>
            </a:r>
          </a:p>
          <a:p>
            <a:r>
              <a:rPr lang="en-US" b="1" dirty="0" smtClean="0">
                <a:solidFill>
                  <a:srgbClr val="1308F2"/>
                </a:solidFill>
                <a:latin typeface="Calibri" pitchFamily="34" charset="0"/>
              </a:rPr>
              <a:t>WHERE</a:t>
            </a:r>
            <a:r>
              <a:rPr lang="en-US" dirty="0" smtClean="0">
                <a:solidFill>
                  <a:schemeClr val="tx1"/>
                </a:solidFill>
                <a:latin typeface="Courier New" pitchFamily="49" charset="0"/>
              </a:rPr>
              <a:t> </a:t>
            </a:r>
            <a:r>
              <a:rPr lang="en-US" dirty="0" smtClean="0">
                <a:solidFill>
                  <a:schemeClr val="bg1">
                    <a:lumMod val="50000"/>
                  </a:schemeClr>
                </a:solidFill>
                <a:latin typeface="Courier New" pitchFamily="49" charset="0"/>
              </a:rPr>
              <a:t>EMP1.MANAGER_ID = EMP2.EMPLOYEE_ID;</a:t>
            </a:r>
            <a:r>
              <a:rPr lang="en-US" sz="1200" b="1" dirty="0" smtClean="0">
                <a:solidFill>
                  <a:schemeClr val="tx1"/>
                </a:solidFill>
                <a:latin typeface="Courier New" pitchFamily="49" charset="0"/>
              </a:rPr>
              <a:t>	</a:t>
            </a:r>
            <a:endParaRPr lang="en-IN" sz="1200" b="1" dirty="0">
              <a:solidFill>
                <a:schemeClr val="tx1"/>
              </a:solidFill>
              <a:latin typeface="Courier New" pitchFamily="49" charset="0"/>
            </a:endParaRPr>
          </a:p>
        </p:txBody>
      </p:sp>
      <p:pic>
        <p:nvPicPr>
          <p:cNvPr id="8" name="Picture 5" descr="Self-Join-Result"/>
          <p:cNvPicPr>
            <a:picLocks noChangeAspect="1" noChangeArrowheads="1"/>
          </p:cNvPicPr>
          <p:nvPr/>
        </p:nvPicPr>
        <p:blipFill>
          <a:blip r:embed="rId3" cstate="print"/>
          <a:srcRect/>
          <a:stretch>
            <a:fillRect/>
          </a:stretch>
        </p:blipFill>
        <p:spPr bwMode="auto">
          <a:xfrm>
            <a:off x="4585066" y="1524000"/>
            <a:ext cx="7299039" cy="4267200"/>
          </a:xfrm>
          <a:prstGeom prst="rect">
            <a:avLst/>
          </a:prstGeom>
          <a:noFill/>
          <a:ln w="9525">
            <a:noFill/>
            <a:miter lim="800000"/>
            <a:headEnd/>
            <a:tailEnd/>
          </a:ln>
        </p:spPr>
      </p:pic>
    </p:spTree>
    <p:extLst>
      <p:ext uri="{BB962C8B-B14F-4D97-AF65-F5344CB8AC3E}">
        <p14:creationId xmlns:p14="http://schemas.microsoft.com/office/powerpoint/2010/main" val="745378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dirty="0" smtClean="0"/>
              <a:t>DML – UPDATE</a:t>
            </a:r>
          </a:p>
        </p:txBody>
      </p:sp>
      <p:sp>
        <p:nvSpPr>
          <p:cNvPr id="6" name="Rectangle 3"/>
          <p:cNvSpPr>
            <a:spLocks noGrp="1" noChangeArrowheads="1"/>
          </p:cNvSpPr>
          <p:nvPr>
            <p:ph sz="quarter" idx="10"/>
          </p:nvPr>
        </p:nvSpPr>
        <p:spPr>
          <a:xfrm>
            <a:off x="594629" y="1066800"/>
            <a:ext cx="11187902" cy="4864100"/>
          </a:xfrm>
        </p:spPr>
        <p:txBody>
          <a:bodyPr/>
          <a:lstStyle/>
          <a:p>
            <a:pPr algn="just">
              <a:buFont typeface="Arial" panose="020B0604020202020204" pitchFamily="34" charset="0"/>
              <a:buChar char="•"/>
            </a:pPr>
            <a:r>
              <a:rPr lang="en-US" sz="1800" b="1" dirty="0" smtClean="0"/>
              <a:t>Updating table  using join</a:t>
            </a:r>
          </a:p>
          <a:p>
            <a:pPr algn="just"/>
            <a:endParaRPr lang="en-US" b="1" dirty="0" smtClean="0"/>
          </a:p>
          <a:p>
            <a:pPr lvl="1">
              <a:lnSpc>
                <a:spcPct val="150000"/>
              </a:lnSpc>
              <a:spcBef>
                <a:spcPts val="0"/>
              </a:spcBef>
              <a:buFont typeface="Wingdings" pitchFamily="2" charset="2"/>
              <a:buNone/>
            </a:pPr>
            <a:r>
              <a:rPr lang="en-US" sz="1800" b="1" dirty="0" smtClean="0"/>
              <a:t>Example:</a:t>
            </a:r>
          </a:p>
          <a:p>
            <a:pPr marL="231775" lvl="1" indent="1588">
              <a:lnSpc>
                <a:spcPct val="150000"/>
              </a:lnSpc>
              <a:spcBef>
                <a:spcPts val="0"/>
              </a:spcBef>
              <a:buFont typeface="Wingdings" pitchFamily="2" charset="2"/>
              <a:buNone/>
            </a:pPr>
            <a:r>
              <a:rPr lang="en-US" sz="1800" dirty="0" smtClean="0"/>
              <a:t>Update Aggregate marks of students in Student_Result table from Assessments table where the Exam_year is 2013.</a:t>
            </a:r>
            <a:endParaRPr lang="en-US" sz="1800" dirty="0"/>
          </a:p>
          <a:p>
            <a:pPr lvl="1">
              <a:lnSpc>
                <a:spcPct val="150000"/>
              </a:lnSpc>
              <a:spcBef>
                <a:spcPts val="0"/>
              </a:spcBef>
              <a:buFont typeface="Wingdings" pitchFamily="2" charset="2"/>
              <a:buNone/>
            </a:pPr>
            <a:r>
              <a:rPr lang="en-US" sz="1800" b="1" dirty="0" smtClean="0">
                <a:solidFill>
                  <a:srgbClr val="1308F2"/>
                </a:solidFill>
              </a:rPr>
              <a:t>UPDATE</a:t>
            </a:r>
            <a:r>
              <a:rPr lang="en-US" sz="1800" dirty="0" smtClean="0"/>
              <a:t> Student_Result s1</a:t>
            </a:r>
            <a:r>
              <a:rPr lang="en-US" sz="1800" dirty="0"/>
              <a:t/>
            </a:r>
            <a:br>
              <a:rPr lang="en-US" sz="1800" dirty="0"/>
            </a:br>
            <a:r>
              <a:rPr lang="en-US" sz="1800" b="1" dirty="0" smtClean="0">
                <a:solidFill>
                  <a:srgbClr val="1308F2"/>
                </a:solidFill>
              </a:rPr>
              <a:t>SET</a:t>
            </a:r>
            <a:r>
              <a:rPr lang="en-US" sz="1800" dirty="0" smtClean="0">
                <a:solidFill>
                  <a:srgbClr val="1308F2"/>
                </a:solidFill>
              </a:rPr>
              <a:t> </a:t>
            </a:r>
            <a:r>
              <a:rPr lang="en-US" sz="1800" dirty="0" smtClean="0"/>
              <a:t>s1.Aggregate </a:t>
            </a:r>
            <a:r>
              <a:rPr lang="en-US" sz="1800" dirty="0"/>
              <a:t>= </a:t>
            </a:r>
            <a:r>
              <a:rPr lang="en-US" sz="1800" dirty="0" smtClean="0"/>
              <a:t>(</a:t>
            </a:r>
            <a:r>
              <a:rPr lang="en-US" sz="1800" b="1" dirty="0" smtClean="0">
                <a:solidFill>
                  <a:srgbClr val="1308F2"/>
                </a:solidFill>
              </a:rPr>
              <a:t>SELECT</a:t>
            </a:r>
            <a:r>
              <a:rPr lang="en-US" sz="1800" dirty="0" smtClean="0"/>
              <a:t> </a:t>
            </a:r>
            <a:r>
              <a:rPr lang="en-US" sz="1800" b="1" dirty="0" smtClean="0">
                <a:solidFill>
                  <a:srgbClr val="1308F2"/>
                </a:solidFill>
              </a:rPr>
              <a:t>SUM</a:t>
            </a:r>
            <a:r>
              <a:rPr lang="en-US" sz="1800" dirty="0" smtClean="0"/>
              <a:t>(a1.Marks)</a:t>
            </a:r>
            <a:r>
              <a:rPr lang="en-US" sz="1800" dirty="0"/>
              <a:t/>
            </a:r>
            <a:br>
              <a:rPr lang="en-US" sz="1800" dirty="0"/>
            </a:br>
            <a:r>
              <a:rPr lang="en-US" sz="1800" dirty="0" smtClean="0"/>
              <a:t>			</a:t>
            </a:r>
            <a:r>
              <a:rPr lang="en-US" sz="1800" b="1" dirty="0" smtClean="0">
                <a:solidFill>
                  <a:srgbClr val="1308F2"/>
                </a:solidFill>
              </a:rPr>
              <a:t>FROM</a:t>
            </a:r>
            <a:r>
              <a:rPr lang="en-US" sz="1800" dirty="0" smtClean="0">
                <a:solidFill>
                  <a:srgbClr val="1308F2"/>
                </a:solidFill>
              </a:rPr>
              <a:t> </a:t>
            </a:r>
            <a:r>
              <a:rPr lang="en-US" sz="1800" dirty="0" smtClean="0"/>
              <a:t>Assessments_2013 a1</a:t>
            </a:r>
            <a:br>
              <a:rPr lang="en-US" sz="1800" dirty="0" smtClean="0"/>
            </a:br>
            <a:r>
              <a:rPr lang="en-US" sz="1800" dirty="0" smtClean="0"/>
              <a:t>			</a:t>
            </a:r>
            <a:r>
              <a:rPr lang="en-US" sz="1800" b="1" dirty="0" smtClean="0">
                <a:solidFill>
                  <a:srgbClr val="1308F2"/>
                </a:solidFill>
              </a:rPr>
              <a:t>WHERE</a:t>
            </a:r>
            <a:r>
              <a:rPr lang="en-US" sz="1800" dirty="0" smtClean="0"/>
              <a:t> a1.Rollno = s1.Rollno</a:t>
            </a:r>
            <a:br>
              <a:rPr lang="en-US" sz="1800" dirty="0" smtClean="0"/>
            </a:br>
            <a:r>
              <a:rPr lang="en-US" sz="1800" dirty="0" smtClean="0"/>
              <a:t>			)</a:t>
            </a:r>
            <a:r>
              <a:rPr lang="en-US" sz="1800" dirty="0"/>
              <a:t/>
            </a:r>
            <a:br>
              <a:rPr lang="en-US" sz="1800" dirty="0"/>
            </a:br>
            <a:r>
              <a:rPr lang="en-US" sz="1800" b="1" dirty="0" smtClean="0">
                <a:solidFill>
                  <a:srgbClr val="1308F2"/>
                </a:solidFill>
              </a:rPr>
              <a:t>WHERE</a:t>
            </a:r>
            <a:r>
              <a:rPr lang="en-US" sz="1800" dirty="0" smtClean="0"/>
              <a:t> s1.Exam_Year = 2013;</a:t>
            </a:r>
            <a:r>
              <a:rPr lang="en-US" dirty="0"/>
              <a:t/>
            </a:r>
            <a:br>
              <a:rPr lang="en-US" dirty="0"/>
            </a:br>
            <a:endParaRPr lang="en-US" sz="1400" dirty="0" smtClean="0">
              <a:latin typeface="Courier New" pitchFamily="49" charset="0"/>
            </a:endParaRPr>
          </a:p>
        </p:txBody>
      </p:sp>
    </p:spTree>
    <p:extLst>
      <p:ext uri="{BB962C8B-B14F-4D97-AF65-F5344CB8AC3E}">
        <p14:creationId xmlns:p14="http://schemas.microsoft.com/office/powerpoint/2010/main" val="757490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Quiz Time</a:t>
            </a:r>
          </a:p>
        </p:txBody>
      </p:sp>
      <p:sp>
        <p:nvSpPr>
          <p:cNvPr id="9" name="Rectangle 3"/>
          <p:cNvSpPr>
            <a:spLocks noGrp="1" noChangeArrowheads="1"/>
          </p:cNvSpPr>
          <p:nvPr>
            <p:ph sz="quarter" idx="10"/>
          </p:nvPr>
        </p:nvSpPr>
        <p:spPr>
          <a:xfrm>
            <a:off x="609441" y="1066800"/>
            <a:ext cx="7922736" cy="5334000"/>
          </a:xfrm>
        </p:spPr>
        <p:txBody>
          <a:bodyPr/>
          <a:lstStyle/>
          <a:p>
            <a:pPr>
              <a:lnSpc>
                <a:spcPct val="100000"/>
              </a:lnSpc>
            </a:pPr>
            <a:r>
              <a:rPr lang="en-US" dirty="0" smtClean="0"/>
              <a:t>Can an Equi join have less than operator in the where condition?</a:t>
            </a:r>
          </a:p>
          <a:p>
            <a:pPr lvl="1">
              <a:lnSpc>
                <a:spcPct val="100000"/>
              </a:lnSpc>
            </a:pPr>
            <a:r>
              <a:rPr lang="en-US" sz="1600" dirty="0" smtClean="0">
                <a:solidFill>
                  <a:schemeClr val="accent1"/>
                </a:solidFill>
              </a:rPr>
              <a:t>No</a:t>
            </a:r>
          </a:p>
          <a:p>
            <a:pPr lvl="1">
              <a:lnSpc>
                <a:spcPct val="100000"/>
              </a:lnSpc>
            </a:pPr>
            <a:endParaRPr lang="en-US" sz="1600" dirty="0" smtClean="0">
              <a:solidFill>
                <a:schemeClr val="accent1"/>
              </a:solidFill>
            </a:endParaRPr>
          </a:p>
          <a:p>
            <a:pPr>
              <a:lnSpc>
                <a:spcPct val="100000"/>
              </a:lnSpc>
            </a:pPr>
            <a:r>
              <a:rPr lang="en-US" dirty="0" smtClean="0"/>
              <a:t>Assume a Cartesian join between table A (with 5 rows) and table B (with 4 rows). How many rows should come up as output?</a:t>
            </a:r>
          </a:p>
          <a:p>
            <a:pPr lvl="1">
              <a:lnSpc>
                <a:spcPct val="100000"/>
              </a:lnSpc>
            </a:pPr>
            <a:r>
              <a:rPr lang="en-US" sz="1600" dirty="0" smtClean="0">
                <a:solidFill>
                  <a:schemeClr val="accent1"/>
                </a:solidFill>
              </a:rPr>
              <a:t>20</a:t>
            </a:r>
          </a:p>
          <a:p>
            <a:pPr>
              <a:lnSpc>
                <a:spcPct val="100000"/>
              </a:lnSpc>
            </a:pPr>
            <a:endParaRPr lang="en-US" dirty="0" smtClean="0"/>
          </a:p>
          <a:p>
            <a:pPr>
              <a:lnSpc>
                <a:spcPct val="100000"/>
              </a:lnSpc>
            </a:pPr>
            <a:r>
              <a:rPr lang="en-US" dirty="0" smtClean="0"/>
              <a:t>Is it possible to refer the same table thrice during self join?</a:t>
            </a:r>
          </a:p>
          <a:p>
            <a:pPr lvl="1">
              <a:lnSpc>
                <a:spcPct val="100000"/>
              </a:lnSpc>
            </a:pPr>
            <a:r>
              <a:rPr lang="en-US" sz="1600" dirty="0" smtClean="0">
                <a:solidFill>
                  <a:schemeClr val="accent1"/>
                </a:solidFill>
              </a:rPr>
              <a:t>Yes</a:t>
            </a:r>
          </a:p>
          <a:p>
            <a:pPr>
              <a:lnSpc>
                <a:spcPct val="100000"/>
              </a:lnSpc>
            </a:pPr>
            <a:endParaRPr lang="en-US" dirty="0" smtClean="0"/>
          </a:p>
          <a:p>
            <a:pPr>
              <a:lnSpc>
                <a:spcPct val="100000"/>
              </a:lnSpc>
            </a:pPr>
            <a:r>
              <a:rPr lang="en-US" dirty="0" smtClean="0"/>
              <a:t>In right outer join, is the null supplying table on the left side?</a:t>
            </a:r>
          </a:p>
          <a:p>
            <a:pPr lvl="1">
              <a:lnSpc>
                <a:spcPct val="100000"/>
              </a:lnSpc>
            </a:pPr>
            <a:r>
              <a:rPr lang="en-US" sz="1600" dirty="0" smtClean="0">
                <a:solidFill>
                  <a:schemeClr val="accent1"/>
                </a:solidFill>
              </a:rPr>
              <a:t>Yes</a:t>
            </a:r>
          </a:p>
          <a:p>
            <a:pPr>
              <a:lnSpc>
                <a:spcPct val="100000"/>
              </a:lnSpc>
            </a:pPr>
            <a:endParaRPr lang="en-US" dirty="0" smtClean="0"/>
          </a:p>
          <a:p>
            <a:pPr>
              <a:lnSpc>
                <a:spcPct val="100000"/>
              </a:lnSpc>
            </a:pPr>
            <a:r>
              <a:rPr lang="en-US" dirty="0" smtClean="0"/>
              <a:t>In a left outer join between table A (left table) and table B (right table), which is the preserved-row and NULL-supplying tables?</a:t>
            </a:r>
          </a:p>
          <a:p>
            <a:pPr lvl="1">
              <a:lnSpc>
                <a:spcPct val="100000"/>
              </a:lnSpc>
            </a:pPr>
            <a:r>
              <a:rPr lang="en-US" sz="1600" dirty="0" smtClean="0">
                <a:solidFill>
                  <a:schemeClr val="accent1"/>
                </a:solidFill>
              </a:rPr>
              <a:t>Table A = preserved-row</a:t>
            </a:r>
          </a:p>
          <a:p>
            <a:pPr lvl="1">
              <a:lnSpc>
                <a:spcPct val="100000"/>
              </a:lnSpc>
            </a:pPr>
            <a:r>
              <a:rPr lang="en-US" sz="1600" dirty="0" smtClean="0">
                <a:solidFill>
                  <a:schemeClr val="accent1"/>
                </a:solidFill>
              </a:rPr>
              <a:t>Table B = NULL supplying</a:t>
            </a:r>
          </a:p>
        </p:txBody>
      </p:sp>
      <p:pic>
        <p:nvPicPr>
          <p:cNvPr id="5" name="Picture 4" descr="quiz"/>
          <p:cNvPicPr>
            <a:picLocks noChangeAspect="1" noChangeArrowheads="1"/>
          </p:cNvPicPr>
          <p:nvPr/>
        </p:nvPicPr>
        <p:blipFill>
          <a:blip r:embed="rId3" cstate="print"/>
          <a:srcRect/>
          <a:stretch>
            <a:fillRect/>
          </a:stretch>
        </p:blipFill>
        <p:spPr bwMode="auto">
          <a:xfrm>
            <a:off x="8836898" y="1752600"/>
            <a:ext cx="2869453" cy="2971800"/>
          </a:xfrm>
          <a:prstGeom prst="rect">
            <a:avLst/>
          </a:prstGeom>
          <a:noFill/>
          <a:ln w="9525">
            <a:noFill/>
            <a:miter lim="800000"/>
            <a:headEnd/>
            <a:tailEnd/>
          </a:ln>
        </p:spPr>
      </p:pic>
    </p:spTree>
    <p:extLst>
      <p:ext uri="{BB962C8B-B14F-4D97-AF65-F5344CB8AC3E}">
        <p14:creationId xmlns:p14="http://schemas.microsoft.com/office/powerpoint/2010/main" val="105619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1000"/>
                                        <p:tgtEl>
                                          <p:spTgt spid="9">
                                            <p:txEl>
                                              <p:pRg st="1" end="1"/>
                                            </p:txEl>
                                          </p:spTgt>
                                        </p:tgtEl>
                                      </p:cBhvr>
                                    </p:animEffect>
                                    <p:anim calcmode="lin" valueType="num">
                                      <p:cBhvr>
                                        <p:cTn id="2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1000"/>
                                        <p:tgtEl>
                                          <p:spTgt spid="9">
                                            <p:txEl>
                                              <p:pRg st="4" end="4"/>
                                            </p:txEl>
                                          </p:spTgt>
                                        </p:tgtEl>
                                      </p:cBhvr>
                                    </p:animEffect>
                                    <p:anim calcmode="lin" valueType="num">
                                      <p:cBhvr>
                                        <p:cTn id="25"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Effect transition="in" filter="fade">
                                      <p:cBhvr>
                                        <p:cTn id="29" dur="1000"/>
                                        <p:tgtEl>
                                          <p:spTgt spid="9">
                                            <p:txEl>
                                              <p:pRg st="7" end="7"/>
                                            </p:txEl>
                                          </p:spTgt>
                                        </p:tgtEl>
                                      </p:cBhvr>
                                    </p:animEffect>
                                    <p:anim calcmode="lin" valueType="num">
                                      <p:cBhvr>
                                        <p:cTn id="30"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xEl>
                                              <p:pRg st="10" end="10"/>
                                            </p:txEl>
                                          </p:spTgt>
                                        </p:tgtEl>
                                        <p:attrNameLst>
                                          <p:attrName>style.visibility</p:attrName>
                                        </p:attrNameLst>
                                      </p:cBhvr>
                                      <p:to>
                                        <p:strVal val="visible"/>
                                      </p:to>
                                    </p:set>
                                    <p:animEffect transition="in" filter="fade">
                                      <p:cBhvr>
                                        <p:cTn id="34" dur="1000"/>
                                        <p:tgtEl>
                                          <p:spTgt spid="9">
                                            <p:txEl>
                                              <p:pRg st="10" end="10"/>
                                            </p:txEl>
                                          </p:spTgt>
                                        </p:tgtEl>
                                      </p:cBhvr>
                                    </p:animEffect>
                                    <p:anim calcmode="lin" valueType="num">
                                      <p:cBhvr>
                                        <p:cTn id="35"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xEl>
                                              <p:pRg st="13" end="13"/>
                                            </p:txEl>
                                          </p:spTgt>
                                        </p:tgtEl>
                                        <p:attrNameLst>
                                          <p:attrName>style.visibility</p:attrName>
                                        </p:attrNameLst>
                                      </p:cBhvr>
                                      <p:to>
                                        <p:strVal val="visible"/>
                                      </p:to>
                                    </p:set>
                                    <p:animEffect transition="in" filter="fade">
                                      <p:cBhvr>
                                        <p:cTn id="39" dur="1000"/>
                                        <p:tgtEl>
                                          <p:spTgt spid="9">
                                            <p:txEl>
                                              <p:pRg st="13" end="13"/>
                                            </p:txEl>
                                          </p:spTgt>
                                        </p:tgtEl>
                                      </p:cBhvr>
                                    </p:animEffect>
                                    <p:anim calcmode="lin" valueType="num">
                                      <p:cBhvr>
                                        <p:cTn id="40" dur="1000" fill="hold"/>
                                        <p:tgtEl>
                                          <p:spTgt spid="9">
                                            <p:txEl>
                                              <p:pRg st="13" end="13"/>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13" end="1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xEl>
                                              <p:pRg st="14" end="14"/>
                                            </p:txEl>
                                          </p:spTgt>
                                        </p:tgtEl>
                                        <p:attrNameLst>
                                          <p:attrName>style.visibility</p:attrName>
                                        </p:attrNameLst>
                                      </p:cBhvr>
                                      <p:to>
                                        <p:strVal val="visible"/>
                                      </p:to>
                                    </p:set>
                                    <p:animEffect transition="in" filter="fade">
                                      <p:cBhvr>
                                        <p:cTn id="44" dur="1000"/>
                                        <p:tgtEl>
                                          <p:spTgt spid="9">
                                            <p:txEl>
                                              <p:pRg st="14" end="14"/>
                                            </p:txEl>
                                          </p:spTgt>
                                        </p:tgtEl>
                                      </p:cBhvr>
                                    </p:animEffect>
                                    <p:anim calcmode="lin" valueType="num">
                                      <p:cBhvr>
                                        <p:cTn id="45" dur="1000" fill="hold"/>
                                        <p:tgtEl>
                                          <p:spTgt spid="9">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b="1" dirty="0" smtClean="0"/>
              <a:t>DQL - SELECT</a:t>
            </a:r>
            <a:endParaRPr lang="en-US" sz="3200" dirty="0" smtClean="0"/>
          </a:p>
        </p:txBody>
      </p:sp>
      <p:sp>
        <p:nvSpPr>
          <p:cNvPr id="6" name="Rectangle 3"/>
          <p:cNvSpPr>
            <a:spLocks noGrp="1" noChangeArrowheads="1"/>
          </p:cNvSpPr>
          <p:nvPr>
            <p:ph sz="quarter" idx="10"/>
          </p:nvPr>
        </p:nvSpPr>
        <p:spPr>
          <a:xfrm>
            <a:off x="594629" y="1282700"/>
            <a:ext cx="11187902" cy="4889500"/>
          </a:xfrm>
        </p:spPr>
        <p:txBody>
          <a:bodyPr/>
          <a:lstStyle/>
          <a:p>
            <a:pPr algn="just"/>
            <a:r>
              <a:rPr lang="en-US" sz="1800" b="1" dirty="0" smtClean="0"/>
              <a:t>Select the rows from the table</a:t>
            </a:r>
          </a:p>
          <a:p>
            <a:pPr marL="0" indent="0" algn="just">
              <a:buNone/>
            </a:pPr>
            <a:endParaRPr lang="en-US" sz="1800" b="1" dirty="0">
              <a:solidFill>
                <a:srgbClr val="1308F2"/>
              </a:solidFill>
              <a:latin typeface="+mn-lt"/>
            </a:endParaRPr>
          </a:p>
          <a:p>
            <a:pPr marL="0" indent="0" algn="just">
              <a:buNone/>
            </a:pPr>
            <a:r>
              <a:rPr lang="en-US" sz="1800" b="1" dirty="0" smtClean="0">
                <a:solidFill>
                  <a:srgbClr val="1308F2"/>
                </a:solidFill>
                <a:latin typeface="+mn-lt"/>
              </a:rPr>
              <a:t>	SELECT [ALL|DISTINCT</a:t>
            </a:r>
            <a:r>
              <a:rPr lang="en-US" sz="1800" dirty="0" smtClean="0">
                <a:latin typeface="+mn-lt"/>
              </a:rPr>
              <a:t>] select-list | *</a:t>
            </a:r>
          </a:p>
          <a:p>
            <a:pPr lvl="1">
              <a:lnSpc>
                <a:spcPct val="100000"/>
              </a:lnSpc>
              <a:buFont typeface="Wingdings" pitchFamily="2" charset="2"/>
              <a:buNone/>
            </a:pPr>
            <a:r>
              <a:rPr lang="en-US" sz="1800" dirty="0" smtClean="0">
                <a:latin typeface="+mn-lt"/>
              </a:rPr>
              <a:t>     	</a:t>
            </a:r>
            <a:r>
              <a:rPr lang="en-US" sz="1800" b="1" dirty="0" smtClean="0">
                <a:solidFill>
                  <a:srgbClr val="1308F2"/>
                </a:solidFill>
                <a:latin typeface="+mn-lt"/>
              </a:rPr>
              <a:t>FROM</a:t>
            </a:r>
            <a:r>
              <a:rPr lang="en-US" sz="1800" dirty="0" smtClean="0">
                <a:latin typeface="+mn-lt"/>
              </a:rPr>
              <a:t> [table_list]</a:t>
            </a:r>
          </a:p>
          <a:p>
            <a:pPr lvl="1">
              <a:lnSpc>
                <a:spcPct val="100000"/>
              </a:lnSpc>
              <a:buFont typeface="Wingdings" pitchFamily="2" charset="2"/>
              <a:buNone/>
            </a:pPr>
            <a:r>
              <a:rPr lang="en-US" sz="1800" dirty="0" smtClean="0">
                <a:latin typeface="+mn-lt"/>
              </a:rPr>
              <a:t>    		</a:t>
            </a:r>
            <a:r>
              <a:rPr lang="en-US" sz="1800" b="1" dirty="0" smtClean="0">
                <a:solidFill>
                  <a:srgbClr val="1308F2"/>
                </a:solidFill>
                <a:latin typeface="+mn-lt"/>
              </a:rPr>
              <a:t>WHERE</a:t>
            </a:r>
            <a:r>
              <a:rPr lang="en-US" sz="1800" dirty="0" smtClean="0">
                <a:solidFill>
                  <a:srgbClr val="1308F2"/>
                </a:solidFill>
                <a:latin typeface="+mn-lt"/>
              </a:rPr>
              <a:t> </a:t>
            </a:r>
            <a:r>
              <a:rPr lang="en-US" sz="1800" dirty="0" smtClean="0">
                <a:latin typeface="+mn-lt"/>
              </a:rPr>
              <a:t>Column1=Value1 [, Column=Value1]</a:t>
            </a:r>
          </a:p>
          <a:p>
            <a:pPr lvl="1">
              <a:lnSpc>
                <a:spcPct val="100000"/>
              </a:lnSpc>
              <a:buFont typeface="Wingdings" pitchFamily="2" charset="2"/>
              <a:buNone/>
            </a:pPr>
            <a:r>
              <a:rPr lang="en-US" sz="1800" dirty="0" smtClean="0">
                <a:latin typeface="+mn-lt"/>
              </a:rPr>
              <a:t>     	</a:t>
            </a:r>
            <a:r>
              <a:rPr lang="en-US" sz="1800" b="1" dirty="0" smtClean="0">
                <a:solidFill>
                  <a:srgbClr val="1308F2"/>
                </a:solidFill>
                <a:latin typeface="+mn-lt"/>
              </a:rPr>
              <a:t>GROUP</a:t>
            </a:r>
            <a:r>
              <a:rPr lang="en-US" sz="1800" dirty="0" smtClean="0">
                <a:latin typeface="+mn-lt"/>
              </a:rPr>
              <a:t> </a:t>
            </a:r>
            <a:r>
              <a:rPr lang="en-US" sz="1800" b="1" dirty="0" smtClean="0">
                <a:solidFill>
                  <a:srgbClr val="1308F2"/>
                </a:solidFill>
                <a:latin typeface="+mn-lt"/>
              </a:rPr>
              <a:t>BY</a:t>
            </a:r>
            <a:r>
              <a:rPr lang="en-US" sz="1800" dirty="0" smtClean="0">
                <a:solidFill>
                  <a:srgbClr val="1308F2"/>
                </a:solidFill>
                <a:latin typeface="+mn-lt"/>
              </a:rPr>
              <a:t> </a:t>
            </a:r>
            <a:r>
              <a:rPr lang="en-US" sz="1800" dirty="0" smtClean="0">
                <a:latin typeface="+mn-lt"/>
              </a:rPr>
              <a:t>column-1 [,column-2] ...</a:t>
            </a:r>
          </a:p>
          <a:p>
            <a:pPr lvl="1">
              <a:lnSpc>
                <a:spcPct val="100000"/>
              </a:lnSpc>
              <a:buFont typeface="Wingdings" pitchFamily="2" charset="2"/>
              <a:buNone/>
            </a:pPr>
            <a:r>
              <a:rPr lang="en-US" sz="1800" dirty="0" smtClean="0">
                <a:latin typeface="+mn-lt"/>
              </a:rPr>
              <a:t>    		</a:t>
            </a:r>
            <a:r>
              <a:rPr lang="en-US" sz="1800" b="1" dirty="0" smtClean="0">
                <a:solidFill>
                  <a:srgbClr val="1308F2"/>
                </a:solidFill>
                <a:latin typeface="+mn-lt"/>
              </a:rPr>
              <a:t>HAVING</a:t>
            </a:r>
            <a:r>
              <a:rPr lang="en-US" sz="1800" dirty="0" smtClean="0">
                <a:solidFill>
                  <a:srgbClr val="1308F2"/>
                </a:solidFill>
                <a:latin typeface="+mn-lt"/>
              </a:rPr>
              <a:t> &lt;</a:t>
            </a:r>
            <a:r>
              <a:rPr lang="en-US" sz="1800" dirty="0" smtClean="0">
                <a:latin typeface="+mn-lt"/>
              </a:rPr>
              <a:t>condition&gt;</a:t>
            </a:r>
          </a:p>
          <a:p>
            <a:pPr lvl="1">
              <a:lnSpc>
                <a:spcPct val="100000"/>
              </a:lnSpc>
              <a:buFont typeface="Wingdings" pitchFamily="2" charset="2"/>
              <a:buNone/>
            </a:pPr>
            <a:r>
              <a:rPr lang="en-US" sz="1800" dirty="0" smtClean="0">
                <a:latin typeface="+mn-lt"/>
              </a:rPr>
              <a:t> 		</a:t>
            </a:r>
            <a:r>
              <a:rPr lang="en-US" sz="1800" b="1" dirty="0" smtClean="0">
                <a:solidFill>
                  <a:srgbClr val="1308F2"/>
                </a:solidFill>
                <a:latin typeface="+mn-lt"/>
              </a:rPr>
              <a:t>ORDER</a:t>
            </a:r>
            <a:r>
              <a:rPr lang="en-US" sz="1800" dirty="0" smtClean="0">
                <a:solidFill>
                  <a:srgbClr val="1308F2"/>
                </a:solidFill>
                <a:latin typeface="+mn-lt"/>
              </a:rPr>
              <a:t> </a:t>
            </a:r>
            <a:r>
              <a:rPr lang="en-US" sz="1800" b="1" dirty="0" smtClean="0">
                <a:solidFill>
                  <a:srgbClr val="1308F2"/>
                </a:solidFill>
                <a:latin typeface="+mn-lt"/>
              </a:rPr>
              <a:t>BY</a:t>
            </a:r>
            <a:r>
              <a:rPr lang="en-US" sz="1800" dirty="0" smtClean="0">
                <a:latin typeface="+mn-lt"/>
              </a:rPr>
              <a:t> column-1 [</a:t>
            </a:r>
            <a:r>
              <a:rPr lang="en-US" sz="1800" b="1" dirty="0" smtClean="0">
                <a:solidFill>
                  <a:srgbClr val="1308F2"/>
                </a:solidFill>
                <a:latin typeface="+mn-lt"/>
              </a:rPr>
              <a:t>ASC|DESC</a:t>
            </a:r>
            <a:r>
              <a:rPr lang="en-US" sz="1800" dirty="0" smtClean="0">
                <a:latin typeface="+mn-lt"/>
              </a:rPr>
              <a:t>] [ column-2 [</a:t>
            </a:r>
            <a:r>
              <a:rPr lang="en-US" sz="1800" b="1" dirty="0">
                <a:solidFill>
                  <a:srgbClr val="1308F2"/>
                </a:solidFill>
                <a:latin typeface="+mn-lt"/>
              </a:rPr>
              <a:t>ASC|DESC</a:t>
            </a:r>
            <a:r>
              <a:rPr lang="en-US" sz="1800" dirty="0" smtClean="0">
                <a:latin typeface="+mn-lt"/>
              </a:rPr>
              <a:t>] ] ...</a:t>
            </a:r>
          </a:p>
          <a:p>
            <a:pPr lvl="1">
              <a:buFont typeface="Wingdings" pitchFamily="2" charset="2"/>
              <a:buNone/>
            </a:pPr>
            <a:endParaRPr lang="en-US" dirty="0" smtClean="0">
              <a:latin typeface="Courier New" pitchFamily="49" charset="0"/>
            </a:endParaRPr>
          </a:p>
          <a:p>
            <a:pPr>
              <a:lnSpc>
                <a:spcPct val="100000"/>
              </a:lnSpc>
            </a:pPr>
            <a:r>
              <a:rPr lang="en-US" b="1" dirty="0" smtClean="0">
                <a:latin typeface="+mn-lt"/>
              </a:rPr>
              <a:t>DISTINCT</a:t>
            </a:r>
            <a:r>
              <a:rPr lang="en-US" dirty="0" smtClean="0">
                <a:latin typeface="+mn-lt"/>
              </a:rPr>
              <a:t> selects distinct rows.</a:t>
            </a:r>
          </a:p>
          <a:p>
            <a:pPr>
              <a:lnSpc>
                <a:spcPct val="100000"/>
              </a:lnSpc>
            </a:pPr>
            <a:r>
              <a:rPr lang="en-US" b="1" dirty="0" smtClean="0">
                <a:latin typeface="+mn-lt"/>
              </a:rPr>
              <a:t>WHERE</a:t>
            </a:r>
            <a:r>
              <a:rPr lang="en-US" dirty="0" smtClean="0">
                <a:latin typeface="+mn-lt"/>
              </a:rPr>
              <a:t> clause is used for filtering.</a:t>
            </a:r>
          </a:p>
          <a:p>
            <a:pPr>
              <a:lnSpc>
                <a:spcPct val="100000"/>
              </a:lnSpc>
            </a:pPr>
            <a:r>
              <a:rPr lang="en-US" b="1" dirty="0" smtClean="0">
                <a:latin typeface="+mn-lt"/>
              </a:rPr>
              <a:t>ORDER</a:t>
            </a:r>
            <a:r>
              <a:rPr lang="en-US" dirty="0" smtClean="0">
                <a:latin typeface="+mn-lt"/>
              </a:rPr>
              <a:t> </a:t>
            </a:r>
            <a:r>
              <a:rPr lang="en-US" b="1" dirty="0" smtClean="0">
                <a:latin typeface="+mn-lt"/>
              </a:rPr>
              <a:t>BY</a:t>
            </a:r>
            <a:r>
              <a:rPr lang="en-US" dirty="0" smtClean="0">
                <a:latin typeface="+mn-lt"/>
              </a:rPr>
              <a:t> clause is used for sorting.</a:t>
            </a:r>
          </a:p>
          <a:p>
            <a:pPr>
              <a:lnSpc>
                <a:spcPct val="100000"/>
              </a:lnSpc>
              <a:buFont typeface="Wingdings" pitchFamily="2" charset="2"/>
              <a:buNone/>
            </a:pPr>
            <a:endParaRPr lang="en-US" dirty="0" smtClean="0">
              <a:latin typeface="+mn-lt"/>
            </a:endParaRPr>
          </a:p>
          <a:p>
            <a:pPr>
              <a:lnSpc>
                <a:spcPct val="100000"/>
              </a:lnSpc>
            </a:pPr>
            <a:r>
              <a:rPr lang="en-US" dirty="0" smtClean="0">
                <a:latin typeface="+mn-lt"/>
              </a:rPr>
              <a:t>GROUP BY, HAVING explained in later slides.</a:t>
            </a:r>
          </a:p>
          <a:p>
            <a:pPr>
              <a:buFont typeface="Wingdings" pitchFamily="2" charset="2"/>
              <a:buNone/>
            </a:pPr>
            <a:endParaRPr lang="en-US" dirty="0" smtClean="0">
              <a:latin typeface="Courier New" pitchFamily="49" charset="0"/>
            </a:endParaRPr>
          </a:p>
          <a:p>
            <a:pPr algn="just"/>
            <a:endParaRPr lang="en-US" sz="18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428" y="3737833"/>
            <a:ext cx="3923278" cy="210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bwMode="auto">
          <a:xfrm>
            <a:off x="6456268" y="3737833"/>
            <a:ext cx="4621596" cy="2176274"/>
          </a:xfrm>
          <a:prstGeom prst="roundRect">
            <a:avLst/>
          </a:prstGeom>
          <a:noFill/>
          <a:ln w="9525" cap="flat" cmpd="sng" algn="ctr">
            <a:solidFill>
              <a:srgbClr val="FF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2"/>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62462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Exercises</a:t>
            </a:r>
          </a:p>
        </p:txBody>
      </p:sp>
      <p:sp>
        <p:nvSpPr>
          <p:cNvPr id="9" name="Rectangle 3"/>
          <p:cNvSpPr>
            <a:spLocks noGrp="1" noChangeArrowheads="1"/>
          </p:cNvSpPr>
          <p:nvPr>
            <p:ph sz="quarter" idx="10"/>
          </p:nvPr>
        </p:nvSpPr>
        <p:spPr>
          <a:xfrm>
            <a:off x="609441" y="1066800"/>
            <a:ext cx="7922736" cy="5334000"/>
          </a:xfrm>
        </p:spPr>
        <p:txBody>
          <a:bodyPr/>
          <a:lstStyle/>
          <a:p>
            <a:pPr marL="0" indent="0">
              <a:lnSpc>
                <a:spcPct val="100000"/>
              </a:lnSpc>
              <a:buNone/>
            </a:pPr>
            <a:r>
              <a:rPr lang="en-US" dirty="0" smtClean="0"/>
              <a:t>Write queries for the below using joins.</a:t>
            </a:r>
          </a:p>
          <a:p>
            <a:pPr marL="0" lvl="1" indent="0">
              <a:lnSpc>
                <a:spcPct val="100000"/>
              </a:lnSpc>
              <a:buSzPct val="125000"/>
              <a:buNone/>
            </a:pPr>
            <a:r>
              <a:rPr lang="en-US" dirty="0">
                <a:solidFill>
                  <a:schemeClr val="accent1"/>
                </a:solidFill>
              </a:rPr>
              <a:t>Note : </a:t>
            </a:r>
            <a:r>
              <a:rPr lang="en-US" dirty="0"/>
              <a:t>Refer to the next slide for Employee and Department tables from Day 1.</a:t>
            </a:r>
          </a:p>
          <a:p>
            <a:pPr marL="0" indent="0">
              <a:lnSpc>
                <a:spcPct val="100000"/>
              </a:lnSpc>
              <a:buNone/>
            </a:pPr>
            <a:endParaRPr lang="en-US" dirty="0" smtClean="0"/>
          </a:p>
          <a:p>
            <a:pPr lvl="1">
              <a:lnSpc>
                <a:spcPct val="100000"/>
              </a:lnSpc>
            </a:pPr>
            <a:r>
              <a:rPr lang="en-US" dirty="0" smtClean="0"/>
              <a:t>Display </a:t>
            </a:r>
            <a:r>
              <a:rPr lang="en-US" dirty="0"/>
              <a:t>the details of employees whose department names starts with “O”. (HINT – EQUI JOIN</a:t>
            </a:r>
            <a:r>
              <a:rPr lang="en-US" dirty="0" smtClean="0"/>
              <a:t>)</a:t>
            </a:r>
          </a:p>
          <a:p>
            <a:pPr lvl="1">
              <a:lnSpc>
                <a:spcPct val="100000"/>
              </a:lnSpc>
            </a:pPr>
            <a:endParaRPr lang="en-US" dirty="0"/>
          </a:p>
          <a:p>
            <a:pPr lvl="1">
              <a:lnSpc>
                <a:spcPct val="100000"/>
              </a:lnSpc>
            </a:pPr>
            <a:r>
              <a:rPr lang="en-US" dirty="0" smtClean="0"/>
              <a:t>Display the </a:t>
            </a:r>
            <a:r>
              <a:rPr lang="en-US" dirty="0"/>
              <a:t>details of </a:t>
            </a:r>
            <a:r>
              <a:rPr lang="en-US" dirty="0" smtClean="0"/>
              <a:t>all employees </a:t>
            </a:r>
            <a:r>
              <a:rPr lang="en-US" dirty="0"/>
              <a:t>along with the department names.  </a:t>
            </a:r>
            <a:r>
              <a:rPr lang="en-US" dirty="0" smtClean="0"/>
              <a:t>If employee does not have any dept, display “Not Assigned” in dept name column ( </a:t>
            </a:r>
            <a:r>
              <a:rPr lang="en-US" dirty="0"/>
              <a:t>HINT – LEFT OUTER JOIN</a:t>
            </a:r>
            <a:r>
              <a:rPr lang="en-US" dirty="0" smtClean="0"/>
              <a:t>)</a:t>
            </a:r>
          </a:p>
          <a:p>
            <a:pPr lvl="1">
              <a:lnSpc>
                <a:spcPct val="100000"/>
              </a:lnSpc>
            </a:pPr>
            <a:endParaRPr lang="en-US" dirty="0"/>
          </a:p>
          <a:p>
            <a:pPr lvl="1">
              <a:lnSpc>
                <a:spcPct val="100000"/>
              </a:lnSpc>
            </a:pPr>
            <a:r>
              <a:rPr lang="en-US" dirty="0" smtClean="0"/>
              <a:t>Display the dept id, dept name and the number of employees working in each department. ( HINT – RIGHT OUTER JOIN)</a:t>
            </a:r>
          </a:p>
          <a:p>
            <a:pPr lvl="1">
              <a:lnSpc>
                <a:spcPct val="100000"/>
              </a:lnSpc>
            </a:pPr>
            <a:endParaRPr lang="en-US" dirty="0"/>
          </a:p>
          <a:p>
            <a:pPr lvl="1">
              <a:lnSpc>
                <a:spcPct val="100000"/>
              </a:lnSpc>
            </a:pPr>
            <a:endParaRPr lang="en-US" sz="1600" dirty="0">
              <a:solidFill>
                <a:schemeClr val="accent1"/>
              </a:solidFill>
            </a:endParaRPr>
          </a:p>
          <a:p>
            <a:pPr lvl="1">
              <a:lnSpc>
                <a:spcPct val="100000"/>
              </a:lnSpc>
            </a:pPr>
            <a:endParaRPr lang="en-US" sz="1600" dirty="0" smtClean="0">
              <a:solidFill>
                <a:schemeClr val="accent1"/>
              </a:solidFill>
            </a:endParaRPr>
          </a:p>
          <a:p>
            <a:pPr lvl="1">
              <a:lnSpc>
                <a:spcPct val="100000"/>
              </a:lnSpc>
            </a:pPr>
            <a:endParaRPr lang="en-US" sz="1600" dirty="0">
              <a:solidFill>
                <a:schemeClr val="accent1"/>
              </a:solidFill>
            </a:endParaRPr>
          </a:p>
          <a:p>
            <a:pPr lvl="1">
              <a:lnSpc>
                <a:spcPct val="100000"/>
              </a:lnSpc>
            </a:pPr>
            <a:endParaRPr lang="en-US" sz="1600" dirty="0" smtClean="0">
              <a:solidFill>
                <a:schemeClr val="accent1"/>
              </a:solidFill>
            </a:endParaRPr>
          </a:p>
        </p:txBody>
      </p:sp>
      <p:pic>
        <p:nvPicPr>
          <p:cNvPr id="5" name="Picture 4" descr="quiz"/>
          <p:cNvPicPr>
            <a:picLocks noChangeAspect="1" noChangeArrowheads="1"/>
          </p:cNvPicPr>
          <p:nvPr/>
        </p:nvPicPr>
        <p:blipFill>
          <a:blip r:embed="rId3" cstate="print"/>
          <a:srcRect/>
          <a:stretch>
            <a:fillRect/>
          </a:stretch>
        </p:blipFill>
        <p:spPr bwMode="auto">
          <a:xfrm>
            <a:off x="8836898" y="1752600"/>
            <a:ext cx="2869453" cy="2971800"/>
          </a:xfrm>
          <a:prstGeom prst="rect">
            <a:avLst/>
          </a:prstGeom>
          <a:noFill/>
          <a:ln w="9525">
            <a:noFill/>
            <a:miter lim="800000"/>
            <a:headEnd/>
            <a:tailEnd/>
          </a:ln>
        </p:spPr>
      </p:pic>
    </p:spTree>
    <p:extLst>
      <p:ext uri="{BB962C8B-B14F-4D97-AF65-F5344CB8AC3E}">
        <p14:creationId xmlns:p14="http://schemas.microsoft.com/office/powerpoint/2010/main" val="1997886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dirty="0" smtClean="0"/>
              <a:t>Employee and Department  tables</a:t>
            </a:r>
          </a:p>
        </p:txBody>
      </p:sp>
      <p:graphicFrame>
        <p:nvGraphicFramePr>
          <p:cNvPr id="5" name="Group 3"/>
          <p:cNvGraphicFramePr>
            <a:graphicFrameLocks/>
          </p:cNvGraphicFramePr>
          <p:nvPr>
            <p:extLst>
              <p:ext uri="{D42A27DB-BD31-4B8C-83A1-F6EECF244321}">
                <p14:modId xmlns:p14="http://schemas.microsoft.com/office/powerpoint/2010/main" val="1071185076"/>
              </p:ext>
            </p:extLst>
          </p:nvPr>
        </p:nvGraphicFramePr>
        <p:xfrm>
          <a:off x="914162" y="1524000"/>
          <a:ext cx="10969942" cy="3978276"/>
        </p:xfrm>
        <a:graphic>
          <a:graphicData uri="http://schemas.openxmlformats.org/drawingml/2006/table">
            <a:tbl>
              <a:tblPr/>
              <a:tblGrid>
                <a:gridCol w="1411448"/>
                <a:gridCol w="2761531"/>
                <a:gridCol w="6796963"/>
              </a:tblGrid>
              <a:tr h="246063">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charset="0"/>
                          <a:ea typeface="ＭＳ Ｐゴシック" pitchFamily="34" charset="-128"/>
                          <a:cs typeface="Arial" charset="0"/>
                        </a:rPr>
                        <a:t>TABLE NAME - EMPLOYEE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en-US"/>
                    </a:p>
                  </a:txBody>
                  <a:tcPr/>
                </a:tc>
                <a:tc hMerge="1">
                  <a:txBody>
                    <a:bodyPr/>
                    <a:lstStyle/>
                    <a:p>
                      <a:endParaRPr lang="en-US"/>
                    </a:p>
                  </a:txBody>
                  <a:tcPr/>
                </a:tc>
              </a:tr>
              <a:tr h="2778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S. No.</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Column Name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Description</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2476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1</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EMP_ID</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Employee Id – Numeric, Max Length 5 - it’s the PK</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2</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FIRST_NAME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First Name - Max Length 20 - Can't be null</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3</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LAST_NAME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Last Name - Max Length 20</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4</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BIRTH_DATE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Date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5</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EMP_ADDRESS</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Address - Max Length 100 - Can't be null</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6</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EMP_SALARY</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Salary </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7</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EMP_MGR_ID</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Employee Id of the manager- </a:t>
                      </a:r>
                      <a:r>
                        <a:rPr kumimoji="0" lang="en-US" sz="1000" b="0" i="0" u="none" strike="noStrike" kern="1200" cap="none" normalizeH="0" baseline="0" noProof="0" dirty="0" smtClean="0">
                          <a:ln>
                            <a:noFill/>
                          </a:ln>
                          <a:solidFill>
                            <a:schemeClr val="tx1"/>
                          </a:solidFill>
                          <a:effectLst/>
                          <a:latin typeface="Arial" charset="0"/>
                          <a:ea typeface="ＭＳ Ｐゴシック" pitchFamily="34" charset="-128"/>
                          <a:cs typeface="Arial" charset="0"/>
                        </a:rPr>
                        <a:t>Max Length 5</a:t>
                      </a:r>
                      <a:endParaRPr kumimoji="0" lang="en-US" sz="1000" b="0" i="0" u="none" strike="noStrike" kern="1200"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8</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DEPT_ID</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Department Id of the employee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endParaRPr kumimoji="0" lang="en-IN" sz="1600" b="1" i="0" u="none" strike="noStrike" cap="none" normalizeH="0" baseline="0" dirty="0" smtClean="0">
                        <a:ln>
                          <a:noFill/>
                        </a:ln>
                        <a:solidFill>
                          <a:srgbClr val="4D4D4D"/>
                        </a:solidFill>
                        <a:effectLst/>
                        <a:latin typeface="Georgia" pitchFamily="18" charset="0"/>
                        <a:ea typeface="ＭＳ Ｐゴシック" pitchFamily="34" charset="-128"/>
                      </a:endParaRPr>
                    </a:p>
                  </a:txBody>
                  <a:tcPr marL="121888" marR="121888"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endParaRPr kumimoji="0" lang="en-IN" sz="1600" b="1" i="0" u="none" strike="noStrike" cap="none" normalizeH="0" baseline="0" dirty="0" smtClean="0">
                        <a:ln>
                          <a:noFill/>
                        </a:ln>
                        <a:solidFill>
                          <a:srgbClr val="4D4D4D"/>
                        </a:solidFill>
                        <a:effectLst/>
                        <a:latin typeface="Georgia" pitchFamily="18" charset="0"/>
                        <a:ea typeface="ＭＳ Ｐゴシック" pitchFamily="34" charset="-128"/>
                      </a:endParaRPr>
                    </a:p>
                  </a:txBody>
                  <a:tcPr marL="121888" marR="121888"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endParaRPr kumimoji="0" lang="en-IN" sz="1600" b="1" i="0" u="none" strike="noStrike" cap="none" normalizeH="0" baseline="0" dirty="0" smtClean="0">
                        <a:ln>
                          <a:noFill/>
                        </a:ln>
                        <a:solidFill>
                          <a:srgbClr val="4D4D4D"/>
                        </a:solidFill>
                        <a:effectLst/>
                        <a:latin typeface="Georgia" pitchFamily="18" charset="0"/>
                        <a:ea typeface="ＭＳ Ｐゴシック" pitchFamily="34" charset="-128"/>
                      </a:endParaRPr>
                    </a:p>
                  </a:txBody>
                  <a:tcPr marL="121888" marR="121888"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9400">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0000"/>
                          </a:solidFill>
                          <a:effectLst/>
                          <a:latin typeface="Arial" charset="0"/>
                          <a:ea typeface="ＭＳ Ｐゴシック" pitchFamily="34" charset="-128"/>
                          <a:cs typeface="Arial" charset="0"/>
                        </a:rPr>
                        <a:t>TABLE NAME - DEPARTMENT</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en-US"/>
                    </a:p>
                  </a:txBody>
                  <a:tcPr/>
                </a:tc>
                <a:tc hMerge="1">
                  <a:txBody>
                    <a:bodyPr/>
                    <a:lstStyle/>
                    <a:p>
                      <a:endParaRPr lang="en-US"/>
                    </a:p>
                  </a:txBody>
                  <a:tcPr/>
                </a:tc>
              </a:tr>
              <a:tr h="277813">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S. No.</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Column Name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ＭＳ Ｐゴシック" pitchFamily="34" charset="-128"/>
                          <a:cs typeface="Arial" charset="0"/>
                        </a:rPr>
                        <a:t>Description</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2476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1</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DEPT_ID</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5750" marR="0" lvl="0" indent="-285750" algn="l" defTabSz="914400" rtl="0" eaLnBrk="1" fontAlgn="b"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chemeClr val="tx1"/>
                          </a:solidFill>
                          <a:effectLst/>
                          <a:latin typeface="Arial" charset="0"/>
                          <a:ea typeface="ＭＳ Ｐゴシック" pitchFamily="34" charset="-128"/>
                          <a:cs typeface="Arial" charset="0"/>
                        </a:rPr>
                        <a:t>Department id, its the PK-</a:t>
                      </a:r>
                      <a:r>
                        <a:rPr kumimoji="0" lang="en-US" sz="1000" b="0" i="0" u="none" strike="noStrike" kern="1200" cap="none" normalizeH="0" baseline="0" noProof="0" dirty="0" smtClean="0">
                          <a:ln>
                            <a:noFill/>
                          </a:ln>
                          <a:solidFill>
                            <a:schemeClr val="tx1"/>
                          </a:solidFill>
                          <a:effectLst/>
                          <a:latin typeface="Arial" charset="0"/>
                          <a:ea typeface="ＭＳ Ｐゴシック" pitchFamily="34" charset="-128"/>
                          <a:cs typeface="Arial" charset="0"/>
                        </a:rPr>
                        <a:t>Max Length 2</a:t>
                      </a:r>
                      <a:endParaRPr kumimoji="0" lang="en-US" sz="1000" b="0" i="0" u="none" strike="noStrike" kern="1200"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2</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ＭＳ Ｐゴシック" pitchFamily="34" charset="-128"/>
                          <a:cs typeface="Arial" charset="0"/>
                        </a:rPr>
                        <a:t>DEPT_NAME</a:t>
                      </a:r>
                      <a:endParaRPr kumimoji="0" lang="en-US" sz="1800" b="0" i="0" u="none" strike="noStrike" cap="none" normalizeH="0" baseline="0" dirty="0" smtClean="0">
                        <a:ln>
                          <a:noFill/>
                        </a:ln>
                        <a:solidFill>
                          <a:schemeClr val="tx1"/>
                        </a:solidFill>
                        <a:effectLst/>
                        <a:latin typeface="Arial" charset="0"/>
                        <a:ea typeface="ＭＳ Ｐゴシック" pitchFamily="34" charset="-128"/>
                        <a:cs typeface="Arial" charset="0"/>
                      </a:endParaRP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chemeClr val="tx1"/>
                          </a:solidFill>
                          <a:effectLst/>
                          <a:latin typeface="Arial" charset="0"/>
                          <a:ea typeface="ＭＳ Ｐゴシック" pitchFamily="34" charset="-128"/>
                          <a:cs typeface="Arial" charset="0"/>
                        </a:rPr>
                        <a:t>Department Name - Max Length 20 - Can't be null</a:t>
                      </a:r>
                    </a:p>
                  </a:txBody>
                  <a:tcPr marL="121888" marR="12188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16295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0075" y="2437818"/>
            <a:ext cx="8809804" cy="1062342"/>
          </a:xfrm>
        </p:spPr>
        <p:txBody>
          <a:bodyPr/>
          <a:lstStyle/>
          <a:p>
            <a:pPr>
              <a:defRPr/>
            </a:pPr>
            <a:r>
              <a:rPr lang="en-US" b="0" dirty="0" smtClean="0">
                <a:solidFill>
                  <a:schemeClr val="accent5"/>
                </a:solidFill>
                <a:latin typeface="SapientSansRegular"/>
              </a:rPr>
              <a:t>UNION</a:t>
            </a:r>
            <a:endParaRPr lang="en-US" b="0" dirty="0">
              <a:solidFill>
                <a:schemeClr val="accent5"/>
              </a:solidFill>
              <a:latin typeface="SapientSansRegular"/>
            </a:endParaRPr>
          </a:p>
        </p:txBody>
      </p:sp>
    </p:spTree>
    <p:extLst>
      <p:ext uri="{BB962C8B-B14F-4D97-AF65-F5344CB8AC3E}">
        <p14:creationId xmlns:p14="http://schemas.microsoft.com/office/powerpoint/2010/main" val="3944746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441" y="533400"/>
            <a:ext cx="10978407" cy="501650"/>
          </a:xfrm>
        </p:spPr>
        <p:txBody>
          <a:bodyPr/>
          <a:lstStyle/>
          <a:p>
            <a:r>
              <a:rPr lang="en-US" dirty="0" smtClean="0"/>
              <a:t>UNION</a:t>
            </a:r>
          </a:p>
        </p:txBody>
      </p:sp>
      <p:sp>
        <p:nvSpPr>
          <p:cNvPr id="563203" name="Rectangle 3"/>
          <p:cNvSpPr>
            <a:spLocks noGrp="1" noChangeArrowheads="1"/>
          </p:cNvSpPr>
          <p:nvPr>
            <p:ph type="body" sz="half" idx="1"/>
          </p:nvPr>
        </p:nvSpPr>
        <p:spPr>
          <a:xfrm>
            <a:off x="594629" y="1295400"/>
            <a:ext cx="10578460" cy="4953000"/>
          </a:xfrm>
          <a:noFill/>
        </p:spPr>
        <p:txBody>
          <a:bodyPr>
            <a:normAutofit fontScale="92500" lnSpcReduction="20000"/>
          </a:bodyPr>
          <a:lstStyle/>
          <a:p>
            <a:r>
              <a:rPr lang="en-US" dirty="0"/>
              <a:t>The UNION operator is used to combine the result-set of two or more SELECT statements</a:t>
            </a:r>
            <a:r>
              <a:rPr lang="en-US" dirty="0" smtClean="0"/>
              <a:t>.</a:t>
            </a:r>
            <a:endParaRPr lang="en-US" dirty="0"/>
          </a:p>
          <a:p>
            <a:r>
              <a:rPr lang="en-US" dirty="0" smtClean="0"/>
              <a:t>Each SELECT </a:t>
            </a:r>
            <a:r>
              <a:rPr lang="en-US" dirty="0"/>
              <a:t>statement within the UNION must have the same number of columns. </a:t>
            </a:r>
            <a:endParaRPr lang="en-US" dirty="0" smtClean="0"/>
          </a:p>
          <a:p>
            <a:r>
              <a:rPr lang="en-US" dirty="0" smtClean="0"/>
              <a:t>The </a:t>
            </a:r>
            <a:r>
              <a:rPr lang="en-US" dirty="0"/>
              <a:t>columns must also have similar data types. </a:t>
            </a:r>
            <a:endParaRPr lang="en-US" dirty="0" smtClean="0"/>
          </a:p>
          <a:p>
            <a:r>
              <a:rPr lang="en-US" dirty="0" smtClean="0"/>
              <a:t>Also</a:t>
            </a:r>
            <a:r>
              <a:rPr lang="en-US" dirty="0"/>
              <a:t>, the columns in each SELECT statement must be in the same order</a:t>
            </a:r>
            <a:r>
              <a:rPr lang="en-US" dirty="0" smtClean="0"/>
              <a:t>.</a:t>
            </a:r>
          </a:p>
          <a:p>
            <a:endParaRPr lang="en-US" sz="1800" b="0" dirty="0"/>
          </a:p>
          <a:p>
            <a:pPr marL="0" indent="0">
              <a:buNone/>
            </a:pPr>
            <a:endParaRPr lang="en-US" sz="1400" dirty="0" smtClean="0"/>
          </a:p>
          <a:p>
            <a:pPr marL="0" indent="0">
              <a:buNone/>
            </a:pPr>
            <a:r>
              <a:rPr lang="en-US" sz="1400" b="1" dirty="0" smtClean="0"/>
              <a:t>SQL </a:t>
            </a:r>
            <a:r>
              <a:rPr lang="en-US" sz="1400" b="1" dirty="0"/>
              <a:t>UNION </a:t>
            </a:r>
            <a:r>
              <a:rPr lang="en-US" sz="1400" b="1" dirty="0" smtClean="0"/>
              <a:t>Syntax</a:t>
            </a:r>
          </a:p>
          <a:p>
            <a:pPr marL="0" indent="0">
              <a:buNone/>
            </a:pPr>
            <a:endParaRPr lang="en-US" sz="1400" dirty="0"/>
          </a:p>
          <a:p>
            <a:pPr marL="0" indent="0">
              <a:buNone/>
            </a:pPr>
            <a:r>
              <a:rPr lang="en-US" sz="1400" dirty="0"/>
              <a:t>	</a:t>
            </a:r>
            <a:r>
              <a:rPr lang="en-US" sz="1400" b="1" dirty="0">
                <a:solidFill>
                  <a:srgbClr val="1308F2"/>
                </a:solidFill>
              </a:rPr>
              <a:t> SELECT</a:t>
            </a:r>
            <a:r>
              <a:rPr lang="en-US" sz="1400" dirty="0">
                <a:solidFill>
                  <a:schemeClr val="tx1"/>
                </a:solidFill>
                <a:latin typeface="Courier New" pitchFamily="49" charset="0"/>
              </a:rPr>
              <a:t> </a:t>
            </a:r>
            <a:r>
              <a:rPr lang="en-US" sz="1400" i="1" dirty="0" smtClean="0"/>
              <a:t>column_name(s</a:t>
            </a:r>
            <a:r>
              <a:rPr lang="en-US" sz="1400" i="1" dirty="0"/>
              <a:t>)</a:t>
            </a:r>
            <a:r>
              <a:rPr lang="en-US" sz="1400" dirty="0"/>
              <a:t> </a:t>
            </a:r>
            <a:r>
              <a:rPr lang="en-US" sz="1400" b="1" dirty="0">
                <a:solidFill>
                  <a:srgbClr val="1308F2"/>
                </a:solidFill>
              </a:rPr>
              <a:t>FROM</a:t>
            </a:r>
            <a:r>
              <a:rPr lang="en-US" sz="1400" dirty="0"/>
              <a:t> </a:t>
            </a:r>
            <a:r>
              <a:rPr lang="en-US" sz="1400" i="1" dirty="0" smtClean="0"/>
              <a:t>table1</a:t>
            </a:r>
          </a:p>
          <a:p>
            <a:pPr marL="0" indent="0">
              <a:buNone/>
            </a:pPr>
            <a:r>
              <a:rPr lang="en-US" sz="1400" dirty="0"/>
              <a:t/>
            </a:r>
            <a:br>
              <a:rPr lang="en-US" sz="1400" dirty="0"/>
            </a:br>
            <a:r>
              <a:rPr lang="en-US" sz="1400" dirty="0" smtClean="0"/>
              <a:t>	</a:t>
            </a:r>
            <a:r>
              <a:rPr lang="en-US" sz="1400" b="1" dirty="0">
                <a:solidFill>
                  <a:srgbClr val="1308F2"/>
                </a:solidFill>
              </a:rPr>
              <a:t>UNION</a:t>
            </a:r>
          </a:p>
          <a:p>
            <a:pPr marL="0" indent="0">
              <a:buNone/>
            </a:pPr>
            <a:r>
              <a:rPr lang="en-US" sz="1400" dirty="0"/>
              <a:t/>
            </a:r>
            <a:br>
              <a:rPr lang="en-US" sz="1400" dirty="0"/>
            </a:br>
            <a:r>
              <a:rPr lang="en-US" sz="1400" dirty="0" smtClean="0"/>
              <a:t>	</a:t>
            </a:r>
            <a:r>
              <a:rPr lang="en-US" sz="1400" b="1" dirty="0">
                <a:solidFill>
                  <a:srgbClr val="1308F2"/>
                </a:solidFill>
              </a:rPr>
              <a:t> SELECT</a:t>
            </a:r>
            <a:r>
              <a:rPr lang="en-US" sz="1400" dirty="0">
                <a:solidFill>
                  <a:schemeClr val="tx1"/>
                </a:solidFill>
                <a:latin typeface="Courier New" pitchFamily="49" charset="0"/>
              </a:rPr>
              <a:t> </a:t>
            </a:r>
            <a:r>
              <a:rPr lang="en-US" sz="1400" i="1" dirty="0" smtClean="0"/>
              <a:t>column_name(s</a:t>
            </a:r>
            <a:r>
              <a:rPr lang="en-US" sz="1400" i="1" dirty="0"/>
              <a:t>)</a:t>
            </a:r>
            <a:r>
              <a:rPr lang="en-US" sz="1400" dirty="0"/>
              <a:t> </a:t>
            </a:r>
            <a:r>
              <a:rPr lang="en-US" sz="1400" b="1" dirty="0">
                <a:solidFill>
                  <a:srgbClr val="1308F2"/>
                </a:solidFill>
              </a:rPr>
              <a:t>FROM</a:t>
            </a:r>
            <a:r>
              <a:rPr lang="en-US" sz="1400" dirty="0"/>
              <a:t> </a:t>
            </a:r>
            <a:r>
              <a:rPr lang="en-US" sz="1400" i="1" dirty="0"/>
              <a:t>table2</a:t>
            </a:r>
            <a:r>
              <a:rPr lang="en-US" sz="1400" dirty="0"/>
              <a:t>;</a:t>
            </a:r>
          </a:p>
          <a:p>
            <a:endParaRPr lang="en-US" sz="1500" b="0" dirty="0" smtClean="0"/>
          </a:p>
          <a:p>
            <a:pPr algn="just"/>
            <a:r>
              <a:rPr lang="en-US" dirty="0"/>
              <a:t>The UNION operator selects only distinct values by default. To allow duplicate values, use the ALL keyword with </a:t>
            </a:r>
            <a:r>
              <a:rPr lang="en-US" dirty="0" smtClean="0"/>
              <a:t>UNION</a:t>
            </a:r>
          </a:p>
          <a:p>
            <a:pPr marL="0" indent="0">
              <a:buNone/>
            </a:pPr>
            <a:endParaRPr lang="en-US" sz="1800" dirty="0" smtClean="0"/>
          </a:p>
          <a:p>
            <a:pPr marL="233362" lvl="1" indent="0">
              <a:buNone/>
            </a:pPr>
            <a:r>
              <a:rPr lang="en-US" dirty="0" smtClean="0"/>
              <a:t>	</a:t>
            </a:r>
            <a:r>
              <a:rPr lang="en-US" b="1" dirty="0">
                <a:solidFill>
                  <a:srgbClr val="1308F2"/>
                </a:solidFill>
              </a:rPr>
              <a:t> SELECT</a:t>
            </a:r>
            <a:r>
              <a:rPr lang="en-US" dirty="0">
                <a:solidFill>
                  <a:schemeClr val="tx1"/>
                </a:solidFill>
                <a:latin typeface="Courier New" pitchFamily="49" charset="0"/>
              </a:rPr>
              <a:t> </a:t>
            </a:r>
            <a:r>
              <a:rPr lang="en-US" i="1" dirty="0" smtClean="0"/>
              <a:t>column_name(s</a:t>
            </a:r>
            <a:r>
              <a:rPr lang="en-US" i="1" dirty="0"/>
              <a:t>)</a:t>
            </a:r>
            <a:r>
              <a:rPr lang="en-US" dirty="0"/>
              <a:t> </a:t>
            </a:r>
            <a:r>
              <a:rPr lang="en-US" b="1" dirty="0">
                <a:solidFill>
                  <a:srgbClr val="1308F2"/>
                </a:solidFill>
              </a:rPr>
              <a:t>FROM</a:t>
            </a:r>
            <a:r>
              <a:rPr lang="en-US" dirty="0"/>
              <a:t> </a:t>
            </a:r>
            <a:r>
              <a:rPr lang="en-US" i="1" dirty="0" smtClean="0"/>
              <a:t>table1</a:t>
            </a:r>
          </a:p>
          <a:p>
            <a:pPr marL="233362" lvl="1" indent="0">
              <a:buNone/>
            </a:pPr>
            <a:r>
              <a:rPr lang="en-US" dirty="0"/>
              <a:t/>
            </a:r>
            <a:br>
              <a:rPr lang="en-US" dirty="0"/>
            </a:br>
            <a:r>
              <a:rPr lang="en-US" dirty="0" smtClean="0"/>
              <a:t>	</a:t>
            </a:r>
            <a:r>
              <a:rPr lang="en-US" b="1" dirty="0">
                <a:solidFill>
                  <a:srgbClr val="1308F2"/>
                </a:solidFill>
              </a:rPr>
              <a:t>UNION</a:t>
            </a:r>
            <a:r>
              <a:rPr lang="en-US" dirty="0" smtClean="0"/>
              <a:t> </a:t>
            </a:r>
            <a:r>
              <a:rPr lang="en-US" b="1" dirty="0">
                <a:solidFill>
                  <a:srgbClr val="1308F2"/>
                </a:solidFill>
              </a:rPr>
              <a:t>ALL</a:t>
            </a:r>
          </a:p>
          <a:p>
            <a:pPr marL="233362" lvl="1" indent="0">
              <a:buNone/>
            </a:pPr>
            <a:r>
              <a:rPr lang="en-US" dirty="0"/>
              <a:t/>
            </a:r>
            <a:br>
              <a:rPr lang="en-US" dirty="0"/>
            </a:br>
            <a:r>
              <a:rPr lang="en-US" dirty="0" smtClean="0"/>
              <a:t>	</a:t>
            </a:r>
            <a:r>
              <a:rPr lang="en-US" b="1" dirty="0">
                <a:solidFill>
                  <a:srgbClr val="1308F2"/>
                </a:solidFill>
              </a:rPr>
              <a:t> </a:t>
            </a:r>
            <a:r>
              <a:rPr lang="en-US" b="1" dirty="0" smtClean="0">
                <a:solidFill>
                  <a:srgbClr val="1308F2"/>
                </a:solidFill>
              </a:rPr>
              <a:t>SELECT</a:t>
            </a:r>
            <a:r>
              <a:rPr lang="en-US" dirty="0"/>
              <a:t> </a:t>
            </a:r>
            <a:r>
              <a:rPr lang="en-US" i="1" dirty="0"/>
              <a:t>column_name(s)</a:t>
            </a:r>
            <a:r>
              <a:rPr lang="en-US" dirty="0"/>
              <a:t> </a:t>
            </a:r>
            <a:r>
              <a:rPr lang="en-US" b="1" dirty="0">
                <a:solidFill>
                  <a:srgbClr val="1308F2"/>
                </a:solidFill>
              </a:rPr>
              <a:t>FROM</a:t>
            </a:r>
            <a:r>
              <a:rPr lang="en-US" dirty="0"/>
              <a:t> </a:t>
            </a:r>
            <a:r>
              <a:rPr lang="en-US" i="1" dirty="0"/>
              <a:t>table2</a:t>
            </a:r>
            <a:r>
              <a:rPr lang="en-US" dirty="0" smtClean="0"/>
              <a:t>;</a:t>
            </a:r>
            <a:endParaRPr lang="en-US" sz="1700" b="0" dirty="0" smtClean="0"/>
          </a:p>
        </p:txBody>
      </p:sp>
    </p:spTree>
    <p:extLst>
      <p:ext uri="{BB962C8B-B14F-4D97-AF65-F5344CB8AC3E}">
        <p14:creationId xmlns:p14="http://schemas.microsoft.com/office/powerpoint/2010/main" val="885328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0075" y="2437818"/>
            <a:ext cx="8809804" cy="1062342"/>
          </a:xfrm>
        </p:spPr>
        <p:txBody>
          <a:bodyPr/>
          <a:lstStyle/>
          <a:p>
            <a:pPr>
              <a:defRPr/>
            </a:pPr>
            <a:r>
              <a:rPr lang="en-US" b="0" dirty="0" smtClean="0">
                <a:solidFill>
                  <a:schemeClr val="accent5"/>
                </a:solidFill>
                <a:latin typeface="SapientSansRegular"/>
              </a:rPr>
              <a:t>SQL Index</a:t>
            </a:r>
            <a:br>
              <a:rPr lang="en-US" b="0" dirty="0" smtClean="0">
                <a:solidFill>
                  <a:schemeClr val="accent5"/>
                </a:solidFill>
                <a:latin typeface="SapientSansRegular"/>
              </a:rPr>
            </a:br>
            <a:endParaRPr lang="en-US" b="0" dirty="0">
              <a:solidFill>
                <a:schemeClr val="accent5"/>
              </a:solidFill>
              <a:latin typeface="SapientSansRegular"/>
            </a:endParaRPr>
          </a:p>
        </p:txBody>
      </p:sp>
    </p:spTree>
    <p:extLst>
      <p:ext uri="{BB962C8B-B14F-4D97-AF65-F5344CB8AC3E}">
        <p14:creationId xmlns:p14="http://schemas.microsoft.com/office/powerpoint/2010/main" val="1534595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SQL Index – Why do we need index ? 	</a:t>
            </a:r>
          </a:p>
        </p:txBody>
      </p:sp>
      <p:sp>
        <p:nvSpPr>
          <p:cNvPr id="65539" name="Rectangle 50"/>
          <p:cNvSpPr>
            <a:spLocks noGrp="1" noChangeArrowheads="1"/>
          </p:cNvSpPr>
          <p:nvPr>
            <p:ph type="body" sz="half" idx="1"/>
          </p:nvPr>
        </p:nvSpPr>
        <p:spPr>
          <a:xfrm>
            <a:off x="594629" y="1143000"/>
            <a:ext cx="10781608" cy="2438400"/>
          </a:xfrm>
        </p:spPr>
        <p:txBody>
          <a:bodyPr>
            <a:normAutofit fontScale="92500" lnSpcReduction="20000"/>
          </a:bodyPr>
          <a:lstStyle/>
          <a:p>
            <a:pPr algn="just"/>
            <a:r>
              <a:rPr lang="en-US" sz="1400" dirty="0"/>
              <a:t>A database index is a data structure that improves the speed of data retrieval operations on a database table at the cost of additional writes and storage space to maintain the index data structure</a:t>
            </a:r>
            <a:r>
              <a:rPr lang="en-US" sz="1400" dirty="0" smtClean="0"/>
              <a:t>.</a:t>
            </a:r>
            <a:endParaRPr lang="en-US" sz="1400" b="0" dirty="0" smtClean="0"/>
          </a:p>
          <a:p>
            <a:pPr algn="just"/>
            <a:r>
              <a:rPr lang="en-US" sz="1400" b="0" dirty="0" smtClean="0"/>
              <a:t>Indexes are used to quickly and efficiently locate data from tables without having to search every row in a database table every time a database table is accessed. .</a:t>
            </a:r>
          </a:p>
          <a:p>
            <a:pPr algn="just"/>
            <a:r>
              <a:rPr lang="en-US" sz="1400" dirty="0"/>
              <a:t>An index helps speed up SELECT queries and WHERE clauses</a:t>
            </a:r>
            <a:r>
              <a:rPr lang="en-US" sz="1400" dirty="0" smtClean="0"/>
              <a:t>.</a:t>
            </a:r>
          </a:p>
          <a:p>
            <a:pPr algn="just"/>
            <a:r>
              <a:rPr lang="en-US" sz="1400" dirty="0"/>
              <a:t>The whole point of having an index is to speed up search queries by essentially cutting down the number of records/rows in a table that need to be examined</a:t>
            </a:r>
            <a:r>
              <a:rPr lang="en-US" sz="1400" dirty="0" smtClean="0"/>
              <a:t>.</a:t>
            </a:r>
          </a:p>
          <a:p>
            <a:pPr algn="just"/>
            <a:r>
              <a:rPr lang="en-US" sz="1400" dirty="0" smtClean="0"/>
              <a:t>Indexes </a:t>
            </a:r>
            <a:r>
              <a:rPr lang="en-US" sz="1400" dirty="0"/>
              <a:t>are used to speed up searches/queries.</a:t>
            </a:r>
          </a:p>
          <a:p>
            <a:pPr algn="just"/>
            <a:r>
              <a:rPr lang="en-US" sz="1400" dirty="0"/>
              <a:t> Indexes speed up the querying process by providing swift access to rows in the data tables, similarly to the way a book’s index helps you find information quickly within that book.</a:t>
            </a:r>
            <a:r>
              <a:rPr lang="en-US" sz="1400" dirty="0" smtClean="0"/>
              <a:t>	</a:t>
            </a:r>
            <a:endParaRPr lang="en-US" sz="1400" b="0" dirty="0" smtClean="0"/>
          </a:p>
          <a:p>
            <a:pPr>
              <a:buFont typeface="Wingdings" pitchFamily="2" charset="2"/>
              <a:buNone/>
            </a:pPr>
            <a:endParaRPr lang="en-US" sz="1400" dirty="0" smtClean="0"/>
          </a:p>
          <a:p>
            <a:pPr>
              <a:buFont typeface="Wingdings" pitchFamily="2" charset="2"/>
              <a:buNone/>
            </a:pPr>
            <a:r>
              <a:rPr lang="en-US" sz="1400" b="0" dirty="0" smtClean="0"/>
              <a:t/>
            </a:r>
            <a:br>
              <a:rPr lang="en-US" sz="1400" b="0" dirty="0" smtClean="0"/>
            </a:br>
            <a:endParaRPr lang="en-US" sz="1400" b="0" dirty="0" smtClean="0"/>
          </a:p>
          <a:p>
            <a:pPr algn="just"/>
            <a:endParaRPr lang="en-IN" sz="1400" b="0" dirty="0" smtClean="0"/>
          </a:p>
        </p:txBody>
      </p:sp>
      <p:sp>
        <p:nvSpPr>
          <p:cNvPr id="6" name="Rectangle 2"/>
          <p:cNvSpPr txBox="1">
            <a:spLocks noChangeArrowheads="1"/>
          </p:cNvSpPr>
          <p:nvPr/>
        </p:nvSpPr>
        <p:spPr bwMode="auto">
          <a:xfrm>
            <a:off x="711015" y="3429000"/>
            <a:ext cx="10978407" cy="501650"/>
          </a:xfrm>
          <a:prstGeom prst="rect">
            <a:avLst/>
          </a:prstGeom>
          <a:noFill/>
          <a:ln w="9525">
            <a:noFill/>
            <a:miter lim="800000"/>
            <a:headEnd/>
            <a:tailEnd/>
          </a:ln>
        </p:spPr>
        <p:txBody>
          <a:bodyPr vert="horz" wrap="square" lIns="45720" tIns="45714" rIns="45720" bIns="45714" numCol="1" anchor="ctr" anchorCtr="0" compatLnSpc="1">
            <a:prstTxWarp prst="textNoShape">
              <a:avLst/>
            </a:prstTxWarp>
          </a:bodyPr>
          <a:lstStyle>
            <a:lvl1pPr algn="l" rtl="0" fontAlgn="base">
              <a:lnSpc>
                <a:spcPts val="2400"/>
              </a:lnSpc>
              <a:spcBef>
                <a:spcPct val="0"/>
              </a:spcBef>
              <a:spcAft>
                <a:spcPct val="0"/>
              </a:spcAft>
              <a:defRPr sz="2600">
                <a:solidFill>
                  <a:srgbClr val="355F99"/>
                </a:solidFill>
                <a:latin typeface="Calibri" pitchFamily="34" charset="0"/>
                <a:ea typeface="+mj-ea"/>
                <a:cs typeface="+mj-cs"/>
              </a:defRPr>
            </a:lvl1pPr>
            <a:lvl2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a:lstStyle>
          <a:p>
            <a:pPr eaLnBrk="1" hangingPunct="1">
              <a:buFontTx/>
            </a:pPr>
            <a:r>
              <a:rPr lang="en-US" kern="0" dirty="0" smtClean="0"/>
              <a:t>SQL Index – How index improves performance ? 	</a:t>
            </a:r>
          </a:p>
        </p:txBody>
      </p:sp>
      <p:sp>
        <p:nvSpPr>
          <p:cNvPr id="8" name="Rectangle 50"/>
          <p:cNvSpPr txBox="1">
            <a:spLocks noChangeArrowheads="1"/>
          </p:cNvSpPr>
          <p:nvPr/>
        </p:nvSpPr>
        <p:spPr bwMode="auto">
          <a:xfrm>
            <a:off x="744872" y="4006850"/>
            <a:ext cx="10781608" cy="2463800"/>
          </a:xfrm>
          <a:prstGeom prst="rect">
            <a:avLst/>
          </a:prstGeom>
          <a:noFill/>
          <a:ln w="9525">
            <a:noFill/>
            <a:miter lim="800000"/>
            <a:headEnd/>
            <a:tailEnd/>
          </a:ln>
        </p:spPr>
        <p:txBody>
          <a:bodyPr vert="horz" wrap="square" lIns="45720" tIns="45714" rIns="45720" bIns="45714" numCol="1" anchor="t" anchorCtr="0" compatLnSpc="1">
            <a:prstTxWarp prst="textNoShape">
              <a:avLst/>
            </a:prstTxWarp>
          </a:bodyPr>
          <a:lstStyle>
            <a:lvl1pPr marL="231775" indent="-231775" algn="l" rtl="0" fontAlgn="base">
              <a:lnSpc>
                <a:spcPts val="1400"/>
              </a:lnSpc>
              <a:spcBef>
                <a:spcPts val="400"/>
              </a:spcBef>
              <a:spcAft>
                <a:spcPct val="0"/>
              </a:spcAft>
              <a:buClr>
                <a:srgbClr val="355F99"/>
              </a:buClr>
              <a:buSzPct val="125000"/>
              <a:buFont typeface="Arial" charset="0"/>
              <a:buChar char="•"/>
              <a:defRPr sz="1600">
                <a:solidFill>
                  <a:srgbClr val="404040"/>
                </a:solidFill>
                <a:latin typeface="Calibri" pitchFamily="34" charset="0"/>
                <a:ea typeface="+mn-ea"/>
                <a:cs typeface="+mn-cs"/>
              </a:defRPr>
            </a:lvl1pPr>
            <a:lvl2pPr marL="463550" indent="-230188" algn="l" rtl="0" fontAlgn="base">
              <a:lnSpc>
                <a:spcPts val="1400"/>
              </a:lnSpc>
              <a:spcBef>
                <a:spcPts val="400"/>
              </a:spcBef>
              <a:spcAft>
                <a:spcPct val="0"/>
              </a:spcAft>
              <a:buClr>
                <a:srgbClr val="355F99"/>
              </a:buClr>
              <a:buSzPct val="100000"/>
              <a:buFont typeface="Courier New" pitchFamily="49" charset="0"/>
              <a:buChar char="o"/>
              <a:defRPr sz="1400">
                <a:solidFill>
                  <a:srgbClr val="404040"/>
                </a:solidFill>
                <a:latin typeface="Calibri" pitchFamily="34" charset="0"/>
                <a:ea typeface="+mn-ea"/>
                <a:cs typeface="+mn-cs"/>
              </a:defRPr>
            </a:lvl2pPr>
            <a:lvl3pPr marL="695325" indent="-230188" algn="l" rtl="0" fontAlgn="base">
              <a:lnSpc>
                <a:spcPts val="1400"/>
              </a:lnSpc>
              <a:spcBef>
                <a:spcPts val="400"/>
              </a:spcBef>
              <a:spcAft>
                <a:spcPct val="0"/>
              </a:spcAft>
              <a:buClr>
                <a:srgbClr val="355F99"/>
              </a:buClr>
              <a:buSzPct val="125000"/>
              <a:buFont typeface="Arial" charset="0"/>
              <a:buChar char="•"/>
              <a:defRPr sz="1200">
                <a:solidFill>
                  <a:srgbClr val="404040"/>
                </a:solidFill>
                <a:latin typeface="Calibri" pitchFamily="34" charset="0"/>
                <a:ea typeface="+mn-ea"/>
                <a:cs typeface="+mn-cs"/>
              </a:defRPr>
            </a:lvl3pPr>
            <a:lvl4pPr marL="914400" indent="-217488" algn="l" rtl="0" fontAlgn="base">
              <a:lnSpc>
                <a:spcPts val="1400"/>
              </a:lnSpc>
              <a:spcBef>
                <a:spcPts val="400"/>
              </a:spcBef>
              <a:spcAft>
                <a:spcPct val="0"/>
              </a:spcAft>
              <a:buClr>
                <a:srgbClr val="355F99"/>
              </a:buClr>
              <a:buSzPct val="100000"/>
              <a:buFont typeface="Courier New" pitchFamily="49" charset="0"/>
              <a:buChar char="o"/>
              <a:defRPr sz="1100">
                <a:solidFill>
                  <a:srgbClr val="404040"/>
                </a:solidFill>
                <a:latin typeface="Calibri" pitchFamily="34" charset="0"/>
                <a:ea typeface="+mn-ea"/>
                <a:cs typeface="+mn-cs"/>
              </a:defRPr>
            </a:lvl4pPr>
            <a:lvl5pPr marL="1173163" indent="-257175" algn="l" rtl="0" fontAlgn="base">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3"/>
              </a:buBlip>
              <a:defRPr sz="900">
                <a:solidFill>
                  <a:srgbClr val="4D4D4D"/>
                </a:solidFill>
                <a:latin typeface="+mn-lt"/>
                <a:ea typeface="+mn-ea"/>
                <a:cs typeface="+mn-cs"/>
              </a:defRPr>
            </a:lvl9pPr>
          </a:lstStyle>
          <a:p>
            <a:pPr algn="just" eaLnBrk="1" hangingPunct="1"/>
            <a:r>
              <a:rPr lang="en-US" sz="1400" kern="0" dirty="0"/>
              <a:t>Because an index is basically a data structure that is used to store column values, looking up those values becomes much faster. And, if an index is using the most commonly used data structure type – a B- tree – then the data structure is also sorted. Having the column values be sorted can be a major performance enhancement. Let’s say that we create a B- tree index on the </a:t>
            </a:r>
            <a:r>
              <a:rPr lang="en-US" sz="1400" kern="0" dirty="0" err="1"/>
              <a:t>Employee_Name</a:t>
            </a:r>
            <a:r>
              <a:rPr lang="en-US" sz="1400" kern="0" dirty="0"/>
              <a:t> column This means that when we search for employees named “Jesus” using the SQL we showed earlier, then the entire Employee table does not have to be searched to find employees named “Jesus”. Instead, the database will use the index to find employees named Jesus, because the index will presumably be sorted alphabetically by the Employee’s name. And, because it is sorted, it means searching for a name is a lot faster because all names starting with a “J” will be right next to each other in the index! It’s also important to note that the index also stores pointers to the table row so that other column values can be retrieved.</a:t>
            </a:r>
            <a:endParaRPr lang="en-US" sz="1400" kern="0" dirty="0" smtClean="0"/>
          </a:p>
          <a:p>
            <a:pPr algn="just" eaLnBrk="1" hangingPunct="1"/>
            <a:r>
              <a:rPr lang="en-US" sz="1400" kern="0" dirty="0"/>
              <a:t>Indexes are typically the primary means of improving SQL query performance. They allow you to retrieve the required data quickly. </a:t>
            </a:r>
            <a:endParaRPr lang="en-US" sz="1400" kern="0" dirty="0" smtClean="0"/>
          </a:p>
        </p:txBody>
      </p:sp>
    </p:spTree>
    <p:extLst>
      <p:ext uri="{BB962C8B-B14F-4D97-AF65-F5344CB8AC3E}">
        <p14:creationId xmlns:p14="http://schemas.microsoft.com/office/powerpoint/2010/main" val="249879221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SQL Index</a:t>
            </a:r>
          </a:p>
        </p:txBody>
      </p:sp>
      <p:sp>
        <p:nvSpPr>
          <p:cNvPr id="65539" name="Rectangle 50"/>
          <p:cNvSpPr>
            <a:spLocks noGrp="1" noChangeArrowheads="1"/>
          </p:cNvSpPr>
          <p:nvPr>
            <p:ph type="body" sz="half" idx="1"/>
          </p:nvPr>
        </p:nvSpPr>
        <p:spPr>
          <a:xfrm>
            <a:off x="594629" y="1282700"/>
            <a:ext cx="10781608" cy="5041900"/>
          </a:xfrm>
        </p:spPr>
        <p:txBody>
          <a:bodyPr/>
          <a:lstStyle/>
          <a:p>
            <a:pPr algn="just"/>
            <a:r>
              <a:rPr lang="en-US" sz="1400" b="0" dirty="0" smtClean="0"/>
              <a:t>Indexes are created </a:t>
            </a:r>
            <a:r>
              <a:rPr lang="en-US" sz="1400" b="0" dirty="0"/>
              <a:t>on </a:t>
            </a:r>
            <a:r>
              <a:rPr lang="en-US" sz="1400" b="0" dirty="0">
                <a:solidFill>
                  <a:srgbClr val="FF0000"/>
                </a:solidFill>
              </a:rPr>
              <a:t>columns</a:t>
            </a:r>
            <a:r>
              <a:rPr lang="en-US" sz="1400" b="0" dirty="0"/>
              <a:t> </a:t>
            </a:r>
            <a:r>
              <a:rPr lang="en-US" sz="1400" b="0" dirty="0" smtClean="0">
                <a:solidFill>
                  <a:srgbClr val="FF0000"/>
                </a:solidFill>
              </a:rPr>
              <a:t> </a:t>
            </a:r>
            <a:r>
              <a:rPr lang="en-US" sz="1400" b="0" dirty="0" smtClean="0"/>
              <a:t>which </a:t>
            </a:r>
            <a:r>
              <a:rPr lang="en-US" sz="1400" b="0" dirty="0"/>
              <a:t>are accessed </a:t>
            </a:r>
            <a:r>
              <a:rPr lang="en-US" sz="1400" b="0" dirty="0" smtClean="0"/>
              <a:t>frequently, to </a:t>
            </a:r>
            <a:r>
              <a:rPr lang="en-US" sz="1400" dirty="0" smtClean="0">
                <a:solidFill>
                  <a:srgbClr val="FF0000"/>
                </a:solidFill>
              </a:rPr>
              <a:t>retrieve the rows quickly</a:t>
            </a:r>
            <a:r>
              <a:rPr lang="en-US" sz="1400" b="0" dirty="0" smtClean="0"/>
              <a:t>.</a:t>
            </a:r>
          </a:p>
          <a:p>
            <a:pPr algn="just"/>
            <a:r>
              <a:rPr lang="en-US" sz="1400" b="0" dirty="0" smtClean="0"/>
              <a:t>Indexes can be created on a </a:t>
            </a:r>
            <a:r>
              <a:rPr lang="en-US" sz="1400" dirty="0" smtClean="0">
                <a:solidFill>
                  <a:srgbClr val="FF0000"/>
                </a:solidFill>
              </a:rPr>
              <a:t>single column or a group of columns</a:t>
            </a:r>
            <a:r>
              <a:rPr lang="en-US" sz="1400" b="0" dirty="0" smtClean="0"/>
              <a:t>.</a:t>
            </a:r>
          </a:p>
          <a:p>
            <a:pPr algn="just"/>
            <a:r>
              <a:rPr lang="en-US" sz="1400" b="0" dirty="0"/>
              <a:t>Any column in </a:t>
            </a:r>
            <a:r>
              <a:rPr lang="en-US" sz="1400" dirty="0" smtClean="0"/>
              <a:t>CREATE TABLE statement </a:t>
            </a:r>
            <a:r>
              <a:rPr lang="en-US" sz="1400" b="0" dirty="0"/>
              <a:t>declared as </a:t>
            </a:r>
            <a:r>
              <a:rPr lang="en-US" sz="1400" b="0" dirty="0">
                <a:solidFill>
                  <a:srgbClr val="FF0000"/>
                </a:solidFill>
              </a:rPr>
              <a:t>PRIMARY KEY, KEY, UNIQUE or INDEX</a:t>
            </a:r>
            <a:r>
              <a:rPr lang="en-US" sz="1400" b="0" dirty="0"/>
              <a:t> will be indexed </a:t>
            </a:r>
            <a:r>
              <a:rPr lang="en-US" sz="1400" b="0" dirty="0" smtClean="0"/>
              <a:t>automatically.</a:t>
            </a:r>
          </a:p>
          <a:p>
            <a:pPr algn="just"/>
            <a:r>
              <a:rPr lang="en-US" sz="1400" b="0" dirty="0" smtClean="0"/>
              <a:t>When a index is created, it first sorts the data and then it assigns a ROWID for each row.</a:t>
            </a:r>
          </a:p>
          <a:p>
            <a:pPr>
              <a:buFont typeface="Wingdings" pitchFamily="2" charset="2"/>
              <a:buNone/>
            </a:pPr>
            <a:endParaRPr lang="en-US" sz="1400" dirty="0" smtClean="0"/>
          </a:p>
          <a:p>
            <a:pPr>
              <a:buFont typeface="Wingdings" pitchFamily="2" charset="2"/>
              <a:buNone/>
            </a:pPr>
            <a:r>
              <a:rPr lang="en-US" sz="1400" dirty="0" smtClean="0"/>
              <a:t>Syntax to create Index:</a:t>
            </a:r>
            <a:endParaRPr lang="en-US" sz="1400" b="0" dirty="0" smtClean="0"/>
          </a:p>
          <a:p>
            <a:pPr marL="0" indent="0">
              <a:buNone/>
            </a:pPr>
            <a:r>
              <a:rPr lang="en-US" sz="1400" b="0" dirty="0" smtClean="0"/>
              <a:t>	 											    </a:t>
            </a:r>
          </a:p>
          <a:p>
            <a:pPr marL="0" indent="0">
              <a:buNone/>
            </a:pPr>
            <a:endParaRPr lang="en-US" sz="1400" dirty="0"/>
          </a:p>
          <a:p>
            <a:pPr marL="0" indent="0">
              <a:buNone/>
            </a:pPr>
            <a:endParaRPr lang="en-US" sz="1400" b="0" dirty="0" smtClean="0"/>
          </a:p>
          <a:p>
            <a:pPr marL="0" indent="0">
              <a:buNone/>
            </a:pPr>
            <a:r>
              <a:rPr lang="en-US" sz="1400" b="0" dirty="0" smtClean="0"/>
              <a:t>				      OR	</a:t>
            </a:r>
            <a:br>
              <a:rPr lang="en-US" sz="1400" b="0" dirty="0" smtClean="0"/>
            </a:br>
            <a:endParaRPr lang="en-US" sz="1400" b="0" dirty="0" smtClean="0"/>
          </a:p>
          <a:p>
            <a:pPr lvl="0" algn="just">
              <a:buClr>
                <a:srgbClr val="F04E22"/>
              </a:buClr>
            </a:pPr>
            <a:r>
              <a:rPr lang="en-US" sz="1400" dirty="0" smtClean="0"/>
              <a:t>UNIQUE</a:t>
            </a:r>
            <a:r>
              <a:rPr lang="en-US" sz="1400" b="0" dirty="0" smtClean="0"/>
              <a:t> means all values in the index must be distinct. Duplicated NULL is allowed.</a:t>
            </a:r>
          </a:p>
          <a:p>
            <a:pPr lvl="0" algn="just">
              <a:buClr>
                <a:srgbClr val="F04E22"/>
              </a:buClr>
            </a:pPr>
            <a:r>
              <a:rPr lang="en-US" sz="1400" dirty="0" smtClean="0"/>
              <a:t>FULLTEXT</a:t>
            </a:r>
            <a:r>
              <a:rPr lang="en-US" sz="1400" b="0" dirty="0" smtClean="0"/>
              <a:t> </a:t>
            </a:r>
            <a:r>
              <a:rPr lang="en-US" sz="1400" b="0" dirty="0"/>
              <a:t>index </a:t>
            </a:r>
            <a:r>
              <a:rPr lang="en-US" sz="1400" b="0" dirty="0" smtClean="0"/>
              <a:t>accepted </a:t>
            </a:r>
            <a:r>
              <a:rPr lang="en-US" sz="1400" b="0" dirty="0"/>
              <a:t>columns which have data type is CHAR,VARCHAR or </a:t>
            </a:r>
            <a:r>
              <a:rPr lang="en-US" sz="1400" b="0" dirty="0" smtClean="0"/>
              <a:t>TEXT.</a:t>
            </a:r>
          </a:p>
          <a:p>
            <a:pPr lvl="0" algn="just">
              <a:buClr>
                <a:srgbClr val="F04E22"/>
              </a:buClr>
            </a:pPr>
            <a:r>
              <a:rPr lang="en-US" sz="1400" dirty="0" smtClean="0"/>
              <a:t>SPATIAL</a:t>
            </a:r>
            <a:r>
              <a:rPr lang="en-US" sz="1400" b="0" dirty="0" smtClean="0"/>
              <a:t> </a:t>
            </a:r>
            <a:r>
              <a:rPr lang="en-US" sz="1400" b="0" dirty="0"/>
              <a:t>index supports </a:t>
            </a:r>
            <a:r>
              <a:rPr lang="en-US" sz="1400" b="0" dirty="0" smtClean="0"/>
              <a:t>spatial column </a:t>
            </a:r>
            <a:r>
              <a:rPr lang="en-US" sz="1400" b="0" dirty="0"/>
              <a:t>value  </a:t>
            </a:r>
            <a:r>
              <a:rPr lang="en-US" sz="1400" b="0" dirty="0" smtClean="0"/>
              <a:t>and must </a:t>
            </a:r>
            <a:r>
              <a:rPr lang="en-US" sz="1400" b="0" dirty="0"/>
              <a:t>not be </a:t>
            </a:r>
            <a:r>
              <a:rPr lang="en-US" sz="1400" b="0" dirty="0" smtClean="0"/>
              <a:t>NULL like GEOMETRY</a:t>
            </a:r>
            <a:r>
              <a:rPr lang="en-US" sz="1400" b="0" dirty="0"/>
              <a:t>, POINT, </a:t>
            </a:r>
            <a:r>
              <a:rPr lang="en-US" sz="1400" b="0" dirty="0" smtClean="0"/>
              <a:t>LINESTRING etc.</a:t>
            </a:r>
            <a:endParaRPr lang="en-US" sz="1400" b="0" dirty="0"/>
          </a:p>
          <a:p>
            <a:pPr>
              <a:buFont typeface="Wingdings" pitchFamily="2" charset="2"/>
              <a:buNone/>
            </a:pPr>
            <a:r>
              <a:rPr lang="en-US" sz="1400" b="0" dirty="0" smtClean="0"/>
              <a:t/>
            </a:r>
            <a:br>
              <a:rPr lang="en-US" sz="1400" b="0" dirty="0" smtClean="0"/>
            </a:br>
            <a:endParaRPr lang="en-US" sz="1400" b="0" dirty="0" smtClean="0"/>
          </a:p>
          <a:p>
            <a:pPr algn="just"/>
            <a:endParaRPr lang="en-IN" sz="1400" b="0" dirty="0" smtClean="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892" y="3381375"/>
            <a:ext cx="4989800" cy="65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7224" y="3369608"/>
            <a:ext cx="4931679" cy="668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65874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11015" y="381000"/>
            <a:ext cx="10868369" cy="566738"/>
          </a:xfrm>
        </p:spPr>
        <p:txBody>
          <a:bodyPr/>
          <a:lstStyle/>
          <a:p>
            <a:r>
              <a:rPr lang="en-US" dirty="0" smtClean="0"/>
              <a:t>SQL Index – Advantages / Disadvantages of using Clustered / Non-clustered index ? 	</a:t>
            </a:r>
          </a:p>
        </p:txBody>
      </p:sp>
      <p:graphicFrame>
        <p:nvGraphicFramePr>
          <p:cNvPr id="3" name="Table 2"/>
          <p:cNvGraphicFramePr>
            <a:graphicFrameLocks noGrp="1"/>
          </p:cNvGraphicFramePr>
          <p:nvPr>
            <p:extLst>
              <p:ext uri="{D42A27DB-BD31-4B8C-83A1-F6EECF244321}">
                <p14:modId xmlns:p14="http://schemas.microsoft.com/office/powerpoint/2010/main" val="1442094713"/>
              </p:ext>
            </p:extLst>
          </p:nvPr>
        </p:nvGraphicFramePr>
        <p:xfrm>
          <a:off x="710989" y="1459808"/>
          <a:ext cx="10766794" cy="4745079"/>
        </p:xfrm>
        <a:graphic>
          <a:graphicData uri="http://schemas.openxmlformats.org/drawingml/2006/table">
            <a:tbl>
              <a:tblPr firstRow="1" bandRow="1">
                <a:tableStyleId>{5C22544A-7EE6-4342-B048-85BDC9FD1C3A}</a:tableStyleId>
              </a:tblPr>
              <a:tblGrid>
                <a:gridCol w="2133043"/>
                <a:gridCol w="2851584"/>
                <a:gridCol w="5782167"/>
              </a:tblGrid>
              <a:tr h="351425">
                <a:tc>
                  <a:txBody>
                    <a:bodyPr/>
                    <a:lstStyle/>
                    <a:p>
                      <a:endParaRPr lang="en-US" dirty="0"/>
                    </a:p>
                  </a:txBody>
                  <a:tcPr marL="121888" marR="121888"/>
                </a:tc>
                <a:tc>
                  <a:txBody>
                    <a:bodyPr/>
                    <a:lstStyle/>
                    <a:p>
                      <a:r>
                        <a:rPr lang="en-US" dirty="0" smtClean="0">
                          <a:solidFill>
                            <a:srgbClr val="FF0000"/>
                          </a:solidFill>
                        </a:rPr>
                        <a:t>CLUSTERED</a:t>
                      </a:r>
                      <a:endParaRPr lang="en-US" dirty="0">
                        <a:solidFill>
                          <a:srgbClr val="FF0000"/>
                        </a:solidFill>
                      </a:endParaRPr>
                    </a:p>
                  </a:txBody>
                  <a:tcPr marL="121888" marR="121888"/>
                </a:tc>
                <a:tc>
                  <a:txBody>
                    <a:bodyPr/>
                    <a:lstStyle/>
                    <a:p>
                      <a:r>
                        <a:rPr lang="en-US" dirty="0">
                          <a:solidFill>
                            <a:srgbClr val="FF0000"/>
                          </a:solidFill>
                        </a:rPr>
                        <a:t>NON-CLUSTERED</a:t>
                      </a:r>
                    </a:p>
                  </a:txBody>
                  <a:tcPr marL="25393" marR="25393" marT="19050" marB="19050"/>
                </a:tc>
              </a:tr>
              <a:tr h="1962122">
                <a:tc>
                  <a:txBody>
                    <a:bodyPr/>
                    <a:lstStyle/>
                    <a:p>
                      <a:r>
                        <a:rPr lang="en-US" sz="1600" dirty="0" smtClean="0"/>
                        <a:t>Advantages</a:t>
                      </a:r>
                      <a:endParaRPr lang="en-US" sz="1600" dirty="0"/>
                    </a:p>
                  </a:txBody>
                  <a:tcPr marL="121888" marR="121888"/>
                </a:tc>
                <a:tc>
                  <a:txBody>
                    <a:bodyPr/>
                    <a:lstStyle/>
                    <a:p>
                      <a:pPr marL="285750" indent="-285750">
                        <a:buFont typeface="Arial" panose="020B0604020202020204" pitchFamily="34" charset="0"/>
                        <a:buChar char="•"/>
                      </a:pPr>
                      <a:r>
                        <a:rPr lang="en-US" sz="1600" dirty="0" smtClean="0"/>
                        <a:t>Fast to return large range of data</a:t>
                      </a:r>
                    </a:p>
                    <a:p>
                      <a:pPr marL="285750" indent="-285750">
                        <a:buFont typeface="Arial" panose="020B0604020202020204" pitchFamily="34" charset="0"/>
                        <a:buChar char="•"/>
                      </a:pPr>
                      <a:r>
                        <a:rPr lang="en-US" sz="1600" dirty="0" smtClean="0"/>
                        <a:t>Fast for presorted results</a:t>
                      </a:r>
                    </a:p>
                    <a:p>
                      <a:endParaRPr lang="en-US" sz="1600" dirty="0"/>
                    </a:p>
                  </a:txBody>
                  <a:tcPr marL="121888" marR="121888"/>
                </a:tc>
                <a:tc>
                  <a:txBody>
                    <a:bodyPr/>
                    <a:lstStyle/>
                    <a:p>
                      <a:pPr marL="285750" indent="-285750">
                        <a:buFont typeface="Arial" panose="020B0604020202020204" pitchFamily="34" charset="0"/>
                        <a:buChar char="•"/>
                      </a:pPr>
                      <a:r>
                        <a:rPr lang="en-US" sz="1600" dirty="0" smtClean="0"/>
                        <a:t>Wide keys do not reflect on other indexes</a:t>
                      </a:r>
                    </a:p>
                    <a:p>
                      <a:pPr marL="285750" indent="-285750">
                        <a:buFont typeface="Arial" panose="020B0604020202020204" pitchFamily="34" charset="0"/>
                        <a:buChar char="•"/>
                      </a:pPr>
                      <a:r>
                        <a:rPr lang="en-US" sz="1600" dirty="0" smtClean="0"/>
                        <a:t>Frequently updated key columns do not reflect on other indexes</a:t>
                      </a:r>
                    </a:p>
                    <a:p>
                      <a:pPr marL="285750" indent="-285750">
                        <a:buFont typeface="Arial" panose="020B0604020202020204" pitchFamily="34" charset="0"/>
                        <a:buChar char="•"/>
                      </a:pPr>
                      <a:r>
                        <a:rPr lang="en-US" sz="1600" dirty="0" smtClean="0"/>
                        <a:t>Can be assigned on different </a:t>
                      </a:r>
                      <a:r>
                        <a:rPr lang="en-US" sz="1600" dirty="0" err="1" smtClean="0"/>
                        <a:t>FileGroup</a:t>
                      </a:r>
                      <a:endParaRPr lang="en-US" sz="1600" dirty="0" smtClean="0"/>
                    </a:p>
                    <a:p>
                      <a:pPr marL="285750" indent="-285750">
                        <a:buFont typeface="Arial" panose="020B0604020202020204" pitchFamily="34" charset="0"/>
                        <a:buChar char="•"/>
                      </a:pPr>
                      <a:r>
                        <a:rPr lang="en-US" sz="1600" dirty="0" smtClean="0"/>
                        <a:t>Many non-clustered indexes per table</a:t>
                      </a:r>
                    </a:p>
                    <a:p>
                      <a:pPr marL="285750" indent="-285750">
                        <a:buFont typeface="Arial" panose="020B0604020202020204" pitchFamily="34" charset="0"/>
                        <a:buChar char="•"/>
                      </a:pPr>
                      <a:r>
                        <a:rPr lang="en-US" sz="1600" dirty="0" smtClean="0"/>
                        <a:t>Smaller size than clustered indexes due to column subsets</a:t>
                      </a:r>
                    </a:p>
                    <a:p>
                      <a:endParaRPr lang="en-US" sz="1600" dirty="0"/>
                    </a:p>
                  </a:txBody>
                  <a:tcPr marL="121888" marR="121888"/>
                </a:tc>
              </a:tr>
              <a:tr h="2337159">
                <a:tc>
                  <a:txBody>
                    <a:bodyPr/>
                    <a:lstStyle/>
                    <a:p>
                      <a:r>
                        <a:rPr lang="en-US" sz="1600" dirty="0" smtClean="0"/>
                        <a:t>Disadvantages</a:t>
                      </a:r>
                      <a:endParaRPr lang="en-US" sz="1600" dirty="0"/>
                    </a:p>
                  </a:txBody>
                  <a:tcPr marL="121888" marR="121888"/>
                </a:tc>
                <a:tc>
                  <a:txBody>
                    <a:bodyPr/>
                    <a:lstStyle/>
                    <a:p>
                      <a:pPr marL="285750" indent="-285750">
                        <a:buFont typeface="Arial" panose="020B0604020202020204" pitchFamily="34" charset="0"/>
                        <a:buChar char="•"/>
                      </a:pPr>
                      <a:r>
                        <a:rPr lang="en-US" sz="1600" dirty="0" smtClean="0"/>
                        <a:t>Frequently updated key columns reflect on non-clustered indexes</a:t>
                      </a:r>
                    </a:p>
                    <a:p>
                      <a:pPr marL="285750" indent="-285750">
                        <a:buFont typeface="Arial" panose="020B0604020202020204" pitchFamily="34" charset="0"/>
                        <a:buChar char="•"/>
                      </a:pPr>
                      <a:r>
                        <a:rPr lang="en-US" sz="1600" dirty="0" smtClean="0"/>
                        <a:t>Wide keys increase the size of the non-clustered indexes</a:t>
                      </a:r>
                    </a:p>
                    <a:p>
                      <a:pPr marL="285750" indent="-285750">
                        <a:buFont typeface="Arial" panose="020B0604020202020204" pitchFamily="34" charset="0"/>
                        <a:buChar char="•"/>
                      </a:pPr>
                      <a:r>
                        <a:rPr lang="en-US" sz="1600" dirty="0" smtClean="0"/>
                        <a:t>Only one clustered index per table</a:t>
                      </a:r>
                    </a:p>
                    <a:p>
                      <a:endParaRPr lang="en-US" sz="1600" dirty="0"/>
                    </a:p>
                  </a:txBody>
                  <a:tcPr marL="121888" marR="121888"/>
                </a:tc>
                <a:tc>
                  <a:txBody>
                    <a:bodyPr/>
                    <a:lstStyle/>
                    <a:p>
                      <a:pPr marL="285750" indent="-285750">
                        <a:buFont typeface="Arial" panose="020B0604020202020204" pitchFamily="34" charset="0"/>
                        <a:buChar char="•"/>
                      </a:pPr>
                      <a:r>
                        <a:rPr lang="en-US" sz="1600" dirty="0" smtClean="0"/>
                        <a:t>Generally slower than clustered indexes due to bookmark lookup (except for covering indexes).</a:t>
                      </a:r>
                    </a:p>
                    <a:p>
                      <a:pPr marL="285750" indent="-285750">
                        <a:buFont typeface="Arial" panose="020B0604020202020204" pitchFamily="34" charset="0"/>
                        <a:buChar char="•"/>
                      </a:pPr>
                      <a:r>
                        <a:rPr lang="en-US" sz="1600" dirty="0" smtClean="0"/>
                        <a:t>Not recommended for returning large data sets (except for covering indexes).</a:t>
                      </a:r>
                    </a:p>
                    <a:p>
                      <a:endParaRPr lang="en-US" sz="1600" dirty="0"/>
                    </a:p>
                  </a:txBody>
                  <a:tcPr marL="121888" marR="121888"/>
                </a:tc>
              </a:tr>
            </a:tbl>
          </a:graphicData>
        </a:graphic>
      </p:graphicFrame>
    </p:spTree>
    <p:extLst>
      <p:ext uri="{BB962C8B-B14F-4D97-AF65-F5344CB8AC3E}">
        <p14:creationId xmlns:p14="http://schemas.microsoft.com/office/powerpoint/2010/main" val="1283848266"/>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Understanding index types in single table</a:t>
            </a:r>
            <a:endParaRPr lang="en-US" dirty="0" smtClean="0"/>
          </a:p>
        </p:txBody>
      </p:sp>
      <p:sp>
        <p:nvSpPr>
          <p:cNvPr id="2" name="Content Placeholder 1"/>
          <p:cNvSpPr>
            <a:spLocks noGrp="1"/>
          </p:cNvSpPr>
          <p:nvPr>
            <p:ph idx="1"/>
          </p:nvPr>
        </p:nvSpPr>
        <p:spPr>
          <a:xfrm>
            <a:off x="609441" y="868299"/>
            <a:ext cx="10969943" cy="5347149"/>
          </a:xfrm>
        </p:spPr>
        <p:txBody>
          <a:bodyPr/>
          <a:lstStyle/>
          <a:p>
            <a:r>
              <a:rPr lang="en-US" b="1" dirty="0" smtClean="0"/>
              <a:t>Step 1 : Create 2 tables</a:t>
            </a:r>
          </a:p>
          <a:p>
            <a:pPr marL="0" indent="0">
              <a:buNone/>
            </a:pPr>
            <a:r>
              <a:rPr lang="en-US" dirty="0" smtClean="0"/>
              <a:t>Create </a:t>
            </a:r>
            <a:r>
              <a:rPr lang="en-US" dirty="0"/>
              <a:t>2 tables. Note that there are no constraints at present on these tables. We will add the constraints one by </a:t>
            </a:r>
            <a:r>
              <a:rPr lang="en-US" dirty="0" smtClean="0"/>
              <a:t>one</a:t>
            </a:r>
            <a:r>
              <a:rPr lang="en-US" dirty="0"/>
              <a:t> </a:t>
            </a:r>
            <a:r>
              <a:rPr lang="en-US" dirty="0" smtClean="0"/>
              <a:t>: </a:t>
            </a:r>
          </a:p>
          <a:p>
            <a:pPr marL="0" indent="0">
              <a:buNone/>
            </a:pPr>
            <a:endParaRPr lang="en-US" dirty="0" smtClean="0"/>
          </a:p>
          <a:p>
            <a:pPr marL="0" indent="0">
              <a:buNone/>
            </a:pPr>
            <a:r>
              <a:rPr lang="en-US" sz="1400" dirty="0">
                <a:solidFill>
                  <a:srgbClr val="C00000"/>
                </a:solidFill>
              </a:rPr>
              <a:t>CREATE TABLE Student(</a:t>
            </a:r>
            <a:r>
              <a:rPr lang="en-US" sz="1400" dirty="0" err="1">
                <a:solidFill>
                  <a:srgbClr val="C00000"/>
                </a:solidFill>
              </a:rPr>
              <a:t>StudId</a:t>
            </a:r>
            <a:r>
              <a:rPr lang="en-US" sz="1400" dirty="0">
                <a:solidFill>
                  <a:srgbClr val="C00000"/>
                </a:solidFill>
              </a:rPr>
              <a:t> </a:t>
            </a:r>
            <a:r>
              <a:rPr lang="en-US" sz="1400" dirty="0" err="1">
                <a:solidFill>
                  <a:srgbClr val="C00000"/>
                </a:solidFill>
              </a:rPr>
              <a:t>smallint</a:t>
            </a:r>
            <a:r>
              <a:rPr lang="en-US" sz="1400" dirty="0">
                <a:solidFill>
                  <a:srgbClr val="C00000"/>
                </a:solidFill>
              </a:rPr>
              <a:t>, </a:t>
            </a:r>
            <a:r>
              <a:rPr lang="en-US" sz="1400" dirty="0" err="1">
                <a:solidFill>
                  <a:srgbClr val="C00000"/>
                </a:solidFill>
              </a:rPr>
              <a:t>StudName</a:t>
            </a:r>
            <a:r>
              <a:rPr lang="en-US" sz="1400" dirty="0">
                <a:solidFill>
                  <a:srgbClr val="C00000"/>
                </a:solidFill>
              </a:rPr>
              <a:t> </a:t>
            </a:r>
            <a:r>
              <a:rPr lang="en-US" sz="1400" dirty="0" err="1">
                <a:solidFill>
                  <a:srgbClr val="C00000"/>
                </a:solidFill>
              </a:rPr>
              <a:t>varchar</a:t>
            </a:r>
            <a:r>
              <a:rPr lang="en-US" sz="1400" dirty="0">
                <a:solidFill>
                  <a:srgbClr val="C00000"/>
                </a:solidFill>
              </a:rPr>
              <a:t>(50), Class </a:t>
            </a:r>
            <a:r>
              <a:rPr lang="en-US" sz="1400" dirty="0" err="1">
                <a:solidFill>
                  <a:srgbClr val="C00000"/>
                </a:solidFill>
              </a:rPr>
              <a:t>tinyint</a:t>
            </a:r>
            <a:r>
              <a:rPr lang="en-US" sz="1400" dirty="0">
                <a:solidFill>
                  <a:srgbClr val="C00000"/>
                </a:solidFill>
              </a:rPr>
              <a:t>);</a:t>
            </a:r>
          </a:p>
          <a:p>
            <a:pPr marL="0" indent="0">
              <a:buNone/>
            </a:pPr>
            <a:r>
              <a:rPr lang="en-US" sz="1400" dirty="0">
                <a:solidFill>
                  <a:srgbClr val="C00000"/>
                </a:solidFill>
              </a:rPr>
              <a:t>CREATE TABLE </a:t>
            </a:r>
            <a:r>
              <a:rPr lang="en-US" sz="1400" dirty="0" err="1">
                <a:solidFill>
                  <a:srgbClr val="C00000"/>
                </a:solidFill>
              </a:rPr>
              <a:t>TotalMarks</a:t>
            </a:r>
            <a:r>
              <a:rPr lang="en-US" sz="1400" dirty="0">
                <a:solidFill>
                  <a:srgbClr val="C00000"/>
                </a:solidFill>
              </a:rPr>
              <a:t>(</a:t>
            </a:r>
            <a:r>
              <a:rPr lang="en-US" sz="1400" dirty="0" err="1">
                <a:solidFill>
                  <a:srgbClr val="C00000"/>
                </a:solidFill>
              </a:rPr>
              <a:t>StudentId</a:t>
            </a:r>
            <a:r>
              <a:rPr lang="en-US" sz="1400" dirty="0">
                <a:solidFill>
                  <a:srgbClr val="C00000"/>
                </a:solidFill>
              </a:rPr>
              <a:t> </a:t>
            </a:r>
            <a:r>
              <a:rPr lang="en-US" sz="1400" dirty="0" err="1">
                <a:solidFill>
                  <a:srgbClr val="C00000"/>
                </a:solidFill>
              </a:rPr>
              <a:t>smallint</a:t>
            </a:r>
            <a:r>
              <a:rPr lang="en-US" sz="1400" dirty="0">
                <a:solidFill>
                  <a:srgbClr val="C00000"/>
                </a:solidFill>
              </a:rPr>
              <a:t>, </a:t>
            </a:r>
            <a:r>
              <a:rPr lang="en-US" sz="1400" dirty="0" err="1">
                <a:solidFill>
                  <a:srgbClr val="C00000"/>
                </a:solidFill>
              </a:rPr>
              <a:t>TotalMarks</a:t>
            </a:r>
            <a:r>
              <a:rPr lang="en-US" sz="1400" dirty="0">
                <a:solidFill>
                  <a:srgbClr val="C00000"/>
                </a:solidFill>
              </a:rPr>
              <a:t> </a:t>
            </a:r>
            <a:r>
              <a:rPr lang="en-US" sz="1400" dirty="0" err="1">
                <a:solidFill>
                  <a:srgbClr val="C00000"/>
                </a:solidFill>
              </a:rPr>
              <a:t>smallint</a:t>
            </a:r>
            <a:r>
              <a:rPr lang="en-US" sz="1400" dirty="0">
                <a:solidFill>
                  <a:srgbClr val="C00000"/>
                </a:solidFill>
              </a:rPr>
              <a:t>);</a:t>
            </a:r>
          </a:p>
          <a:p>
            <a:pPr marL="0" indent="0">
              <a:buNone/>
            </a:pPr>
            <a:endParaRPr lang="en-US" dirty="0"/>
          </a:p>
          <a:p>
            <a:pPr marL="285750" indent="-285750"/>
            <a:r>
              <a:rPr lang="en-US" dirty="0" smtClean="0"/>
              <a:t>Step 2 : Add Primary Key constraint</a:t>
            </a:r>
          </a:p>
          <a:p>
            <a:pPr marL="0" indent="0">
              <a:buNone/>
            </a:pPr>
            <a:r>
              <a:rPr lang="en-US" dirty="0"/>
              <a:t>We will mark the </a:t>
            </a:r>
            <a:r>
              <a:rPr lang="en-US" dirty="0" err="1"/>
              <a:t>StudId</a:t>
            </a:r>
            <a:r>
              <a:rPr lang="en-US" dirty="0"/>
              <a:t> column of the Student table as primary key</a:t>
            </a:r>
            <a:r>
              <a:rPr lang="en-US" dirty="0" smtClean="0"/>
              <a:t>.</a:t>
            </a:r>
          </a:p>
          <a:p>
            <a:pPr marL="0" indent="0">
              <a:buNone/>
            </a:pPr>
            <a:endParaRPr lang="en-US" dirty="0"/>
          </a:p>
          <a:p>
            <a:pPr marL="0" indent="0">
              <a:buNone/>
            </a:pPr>
            <a:r>
              <a:rPr lang="en-US" sz="1400" dirty="0">
                <a:solidFill>
                  <a:srgbClr val="C00000"/>
                </a:solidFill>
              </a:rPr>
              <a:t>ALTER TABLE Student</a:t>
            </a:r>
          </a:p>
          <a:p>
            <a:pPr marL="0" indent="0">
              <a:buNone/>
            </a:pPr>
            <a:r>
              <a:rPr lang="en-US" sz="1400" dirty="0">
                <a:solidFill>
                  <a:srgbClr val="C00000"/>
                </a:solidFill>
              </a:rPr>
              <a:t>ADD PRIMARY KEY (</a:t>
            </a:r>
            <a:r>
              <a:rPr lang="en-US" sz="1400" dirty="0" err="1">
                <a:solidFill>
                  <a:srgbClr val="C00000"/>
                </a:solidFill>
              </a:rPr>
              <a:t>StudId</a:t>
            </a:r>
            <a:r>
              <a:rPr lang="en-US" sz="1400" dirty="0">
                <a:solidFill>
                  <a:srgbClr val="C00000"/>
                </a:solidFill>
              </a:rPr>
              <a:t> )</a:t>
            </a:r>
          </a:p>
          <a:p>
            <a:pPr marL="0" indent="0">
              <a:buNone/>
            </a:pPr>
            <a:endParaRPr lang="en-US" dirty="0" smtClean="0"/>
          </a:p>
          <a:p>
            <a:pPr marL="285750" indent="-285750"/>
            <a:r>
              <a:rPr lang="en-US" dirty="0" smtClean="0"/>
              <a:t>Step 3 : Clustered Index</a:t>
            </a:r>
          </a:p>
          <a:p>
            <a:pPr marL="0" indent="0">
              <a:buNone/>
            </a:pPr>
            <a:r>
              <a:rPr lang="en-US" dirty="0"/>
              <a:t>The primary key created for the </a:t>
            </a:r>
            <a:r>
              <a:rPr lang="en-US" dirty="0" err="1"/>
              <a:t>StudId</a:t>
            </a:r>
            <a:r>
              <a:rPr lang="en-US" dirty="0"/>
              <a:t> column will create a clustered index for the </a:t>
            </a:r>
            <a:r>
              <a:rPr lang="en-US" dirty="0" err="1"/>
              <a:t>Studid</a:t>
            </a:r>
            <a:r>
              <a:rPr lang="en-US" dirty="0"/>
              <a:t> column. A table can have only one clustered index on it. </a:t>
            </a:r>
          </a:p>
        </p:txBody>
      </p:sp>
    </p:spTree>
    <p:extLst>
      <p:ext uri="{BB962C8B-B14F-4D97-AF65-F5344CB8AC3E}">
        <p14:creationId xmlns:p14="http://schemas.microsoft.com/office/powerpoint/2010/main" val="1660691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Understanding index types in single table </a:t>
            </a:r>
            <a:r>
              <a:rPr lang="en-US" dirty="0" err="1" smtClean="0"/>
              <a:t>contd</a:t>
            </a:r>
            <a:r>
              <a:rPr lang="en-US" dirty="0" smtClean="0"/>
              <a:t>…</a:t>
            </a:r>
            <a:endParaRPr lang="en-US" dirty="0" smtClean="0"/>
          </a:p>
        </p:txBody>
      </p:sp>
      <p:sp>
        <p:nvSpPr>
          <p:cNvPr id="2" name="Content Placeholder 1"/>
          <p:cNvSpPr>
            <a:spLocks noGrp="1"/>
          </p:cNvSpPr>
          <p:nvPr>
            <p:ph idx="1"/>
          </p:nvPr>
        </p:nvSpPr>
        <p:spPr>
          <a:xfrm>
            <a:off x="609441" y="868299"/>
            <a:ext cx="10969943" cy="5347149"/>
          </a:xfrm>
        </p:spPr>
        <p:txBody>
          <a:bodyPr/>
          <a:lstStyle/>
          <a:p>
            <a:r>
              <a:rPr lang="en-US" dirty="0"/>
              <a:t>Let us </a:t>
            </a:r>
            <a:r>
              <a:rPr lang="en-US" dirty="0" smtClean="0"/>
              <a:t>assume </a:t>
            </a:r>
            <a:r>
              <a:rPr lang="en-US" dirty="0"/>
              <a:t>that you </a:t>
            </a:r>
            <a:r>
              <a:rPr lang="en-US" dirty="0" smtClean="0"/>
              <a:t>had </a:t>
            </a:r>
            <a:r>
              <a:rPr lang="en-US" dirty="0"/>
              <a:t>entered the following data in the table student: </a:t>
            </a:r>
            <a:endParaRPr lang="en-US" dirty="0" smtClean="0"/>
          </a:p>
          <a:p>
            <a:endParaRPr lang="en-US" dirty="0"/>
          </a:p>
          <a:p>
            <a:endParaRPr lang="en-US" dirty="0" smtClean="0"/>
          </a:p>
          <a:p>
            <a:endParaRPr lang="en-US" dirty="0"/>
          </a:p>
          <a:p>
            <a:endParaRPr lang="en-US" dirty="0" smtClean="0"/>
          </a:p>
          <a:p>
            <a:endParaRPr lang="en-US" dirty="0"/>
          </a:p>
          <a:p>
            <a:r>
              <a:rPr lang="en-US" dirty="0"/>
              <a:t>The index will form the below specified binary </a:t>
            </a:r>
            <a:r>
              <a:rPr lang="en-US" dirty="0" smtClean="0"/>
              <a:t>tree : </a:t>
            </a:r>
          </a:p>
          <a:p>
            <a:endParaRPr lang="en-US" dirty="0"/>
          </a:p>
          <a:p>
            <a:endParaRPr lang="en-US" dirty="0"/>
          </a:p>
        </p:txBody>
      </p:sp>
      <p:pic>
        <p:nvPicPr>
          <p:cNvPr id="2051" name="Picture 3" descr="IndexIn2005/Pic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8937" y="868299"/>
            <a:ext cx="1695450" cy="162877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IndexIn2005/Pic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282" y="3294738"/>
            <a:ext cx="5267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788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b="1" dirty="0" smtClean="0"/>
              <a:t>DML – Using functions in SELECT clause</a:t>
            </a:r>
            <a:endParaRPr lang="en-US" sz="3200" dirty="0" smtClean="0"/>
          </a:p>
        </p:txBody>
      </p:sp>
      <p:sp>
        <p:nvSpPr>
          <p:cNvPr id="6" name="Rectangle 3"/>
          <p:cNvSpPr>
            <a:spLocks noGrp="1" noChangeArrowheads="1"/>
          </p:cNvSpPr>
          <p:nvPr>
            <p:ph sz="quarter" idx="10"/>
          </p:nvPr>
        </p:nvSpPr>
        <p:spPr>
          <a:xfrm>
            <a:off x="711014" y="990600"/>
            <a:ext cx="5586546" cy="4216914"/>
          </a:xfrm>
        </p:spPr>
        <p:txBody>
          <a:bodyPr>
            <a:normAutofit lnSpcReduction="10000"/>
          </a:bodyPr>
          <a:lstStyle/>
          <a:p>
            <a:pPr marL="0" indent="0">
              <a:lnSpc>
                <a:spcPct val="100000"/>
              </a:lnSpc>
              <a:spcBef>
                <a:spcPts val="0"/>
              </a:spcBef>
              <a:buNone/>
            </a:pPr>
            <a:r>
              <a:rPr lang="en-US" sz="1800" b="1" dirty="0" smtClean="0"/>
              <a:t>Number functions</a:t>
            </a:r>
          </a:p>
          <a:p>
            <a:pPr marL="0" indent="0">
              <a:lnSpc>
                <a:spcPct val="100000"/>
              </a:lnSpc>
              <a:spcBef>
                <a:spcPts val="0"/>
              </a:spcBef>
              <a:buNone/>
            </a:pPr>
            <a:endParaRPr lang="en-US" sz="1800" b="1" dirty="0"/>
          </a:p>
          <a:p>
            <a:pPr marL="0" indent="0">
              <a:lnSpc>
                <a:spcPct val="100000"/>
              </a:lnSpc>
              <a:spcBef>
                <a:spcPts val="0"/>
              </a:spcBef>
              <a:buNone/>
            </a:pPr>
            <a:r>
              <a:rPr lang="en-US" dirty="0" smtClean="0"/>
              <a:t>ROUND		</a:t>
            </a:r>
          </a:p>
          <a:p>
            <a:pPr marL="0" indent="0">
              <a:lnSpc>
                <a:spcPct val="100000"/>
              </a:lnSpc>
              <a:spcBef>
                <a:spcPts val="0"/>
              </a:spcBef>
              <a:buNone/>
            </a:pPr>
            <a:r>
              <a:rPr lang="en-US" b="1" dirty="0" smtClean="0">
                <a:solidFill>
                  <a:srgbClr val="1308F2"/>
                </a:solidFill>
              </a:rPr>
              <a:t>   SELECT</a:t>
            </a:r>
            <a:r>
              <a:rPr lang="en-US" dirty="0" smtClean="0"/>
              <a:t> </a:t>
            </a:r>
            <a:r>
              <a:rPr lang="en-US" b="1" dirty="0" smtClean="0">
                <a:solidFill>
                  <a:srgbClr val="1308F2"/>
                </a:solidFill>
              </a:rPr>
              <a:t>ROUND</a:t>
            </a:r>
            <a:r>
              <a:rPr lang="en-US" dirty="0" smtClean="0">
                <a:solidFill>
                  <a:schemeClr val="bg1">
                    <a:lumMod val="50000"/>
                  </a:schemeClr>
                </a:solidFill>
              </a:rPr>
              <a:t>(376.339, 2 </a:t>
            </a:r>
            <a:r>
              <a:rPr lang="en-US" dirty="0"/>
              <a:t>) </a:t>
            </a:r>
            <a:r>
              <a:rPr lang="en-US" b="1" dirty="0">
                <a:solidFill>
                  <a:srgbClr val="1308F2"/>
                </a:solidFill>
              </a:rPr>
              <a:t>FROM</a:t>
            </a:r>
            <a:r>
              <a:rPr lang="en-US" dirty="0">
                <a:solidFill>
                  <a:srgbClr val="1308F2"/>
                </a:solidFill>
              </a:rPr>
              <a:t> </a:t>
            </a:r>
            <a:r>
              <a:rPr lang="en-US" dirty="0" smtClean="0">
                <a:solidFill>
                  <a:schemeClr val="bg1">
                    <a:lumMod val="50000"/>
                  </a:schemeClr>
                </a:solidFill>
              </a:rPr>
              <a:t>dual;</a:t>
            </a:r>
          </a:p>
          <a:p>
            <a:pPr marL="0" indent="0">
              <a:lnSpc>
                <a:spcPct val="100000"/>
              </a:lnSpc>
              <a:spcBef>
                <a:spcPts val="0"/>
              </a:spcBef>
              <a:buNone/>
            </a:pPr>
            <a:endParaRPr lang="en-US" dirty="0"/>
          </a:p>
          <a:p>
            <a:pPr marL="0" indent="0">
              <a:lnSpc>
                <a:spcPct val="100000"/>
              </a:lnSpc>
              <a:spcBef>
                <a:spcPts val="0"/>
              </a:spcBef>
              <a:buNone/>
            </a:pPr>
            <a:r>
              <a:rPr lang="en-US" dirty="0" smtClean="0"/>
              <a:t>	</a:t>
            </a:r>
            <a:r>
              <a:rPr lang="en-US" b="1" dirty="0" smtClean="0">
                <a:solidFill>
                  <a:srgbClr val="7030A0"/>
                </a:solidFill>
              </a:rPr>
              <a:t>376.34</a:t>
            </a:r>
          </a:p>
          <a:p>
            <a:pPr marL="0" indent="0">
              <a:lnSpc>
                <a:spcPct val="100000"/>
              </a:lnSpc>
              <a:spcBef>
                <a:spcPts val="0"/>
              </a:spcBef>
              <a:buNone/>
            </a:pPr>
            <a:endParaRPr lang="en-US" dirty="0" smtClean="0"/>
          </a:p>
          <a:p>
            <a:pPr marL="0" indent="0">
              <a:lnSpc>
                <a:spcPct val="100000"/>
              </a:lnSpc>
              <a:spcBef>
                <a:spcPts val="0"/>
              </a:spcBef>
              <a:buNone/>
            </a:pPr>
            <a:r>
              <a:rPr lang="en-US" dirty="0" smtClean="0"/>
              <a:t>TRUNC	</a:t>
            </a:r>
          </a:p>
          <a:p>
            <a:pPr marL="0" indent="0">
              <a:lnSpc>
                <a:spcPct val="100000"/>
              </a:lnSpc>
              <a:spcBef>
                <a:spcPts val="0"/>
              </a:spcBef>
              <a:buNone/>
            </a:pPr>
            <a:r>
              <a:rPr lang="en-US" b="1" dirty="0">
                <a:solidFill>
                  <a:srgbClr val="1308F2"/>
                </a:solidFill>
              </a:rPr>
              <a:t> </a:t>
            </a:r>
            <a:r>
              <a:rPr lang="en-US" b="1" dirty="0" smtClean="0">
                <a:solidFill>
                  <a:srgbClr val="1308F2"/>
                </a:solidFill>
              </a:rPr>
              <a:t>  SELECT</a:t>
            </a:r>
            <a:r>
              <a:rPr lang="en-US" dirty="0" smtClean="0"/>
              <a:t> </a:t>
            </a:r>
            <a:r>
              <a:rPr lang="en-US" b="1" dirty="0" smtClean="0">
                <a:solidFill>
                  <a:srgbClr val="1308F2"/>
                </a:solidFill>
              </a:rPr>
              <a:t>TRUNC</a:t>
            </a:r>
            <a:r>
              <a:rPr lang="en-US" dirty="0" smtClean="0">
                <a:solidFill>
                  <a:schemeClr val="bg1">
                    <a:lumMod val="50000"/>
                  </a:schemeClr>
                </a:solidFill>
              </a:rPr>
              <a:t>(376.339, 2 </a:t>
            </a:r>
            <a:r>
              <a:rPr lang="en-US" dirty="0" smtClean="0"/>
              <a:t>) </a:t>
            </a:r>
            <a:r>
              <a:rPr lang="en-US" b="1" dirty="0" smtClean="0">
                <a:solidFill>
                  <a:srgbClr val="1308F2"/>
                </a:solidFill>
              </a:rPr>
              <a:t>FROM</a:t>
            </a:r>
            <a:r>
              <a:rPr lang="en-US" dirty="0" smtClean="0">
                <a:solidFill>
                  <a:srgbClr val="1308F2"/>
                </a:solidFill>
              </a:rPr>
              <a:t> </a:t>
            </a:r>
            <a:r>
              <a:rPr lang="en-US" dirty="0" smtClean="0">
                <a:solidFill>
                  <a:schemeClr val="bg1">
                    <a:lumMod val="50000"/>
                  </a:schemeClr>
                </a:solidFill>
              </a:rPr>
              <a:t>dual;</a:t>
            </a:r>
          </a:p>
          <a:p>
            <a:pPr marL="0" indent="0">
              <a:lnSpc>
                <a:spcPct val="100000"/>
              </a:lnSpc>
              <a:spcBef>
                <a:spcPts val="0"/>
              </a:spcBef>
              <a:buNone/>
            </a:pPr>
            <a:endParaRPr lang="en-US" dirty="0" smtClean="0">
              <a:solidFill>
                <a:schemeClr val="bg1">
                  <a:lumMod val="50000"/>
                </a:schemeClr>
              </a:solidFill>
            </a:endParaRPr>
          </a:p>
          <a:p>
            <a:pPr marL="0" indent="0">
              <a:lnSpc>
                <a:spcPct val="100000"/>
              </a:lnSpc>
              <a:spcBef>
                <a:spcPts val="0"/>
              </a:spcBef>
              <a:buNone/>
            </a:pPr>
            <a:r>
              <a:rPr lang="en-US" dirty="0">
                <a:solidFill>
                  <a:schemeClr val="bg1">
                    <a:lumMod val="50000"/>
                  </a:schemeClr>
                </a:solidFill>
              </a:rPr>
              <a:t>	</a:t>
            </a:r>
            <a:r>
              <a:rPr lang="en-US" b="1" dirty="0" smtClean="0">
                <a:solidFill>
                  <a:srgbClr val="7030A0"/>
                </a:solidFill>
              </a:rPr>
              <a:t>376.33</a:t>
            </a:r>
          </a:p>
          <a:p>
            <a:pPr marL="0" indent="0">
              <a:lnSpc>
                <a:spcPct val="100000"/>
              </a:lnSpc>
              <a:spcBef>
                <a:spcPts val="0"/>
              </a:spcBef>
              <a:buNone/>
            </a:pPr>
            <a:r>
              <a:rPr lang="en-US" dirty="0" smtClean="0"/>
              <a:t>	</a:t>
            </a:r>
          </a:p>
          <a:p>
            <a:pPr marL="0" indent="0">
              <a:lnSpc>
                <a:spcPct val="100000"/>
              </a:lnSpc>
              <a:spcBef>
                <a:spcPts val="0"/>
              </a:spcBef>
              <a:buNone/>
            </a:pPr>
            <a:r>
              <a:rPr lang="en-US" dirty="0" smtClean="0"/>
              <a:t>MOD		</a:t>
            </a:r>
          </a:p>
          <a:p>
            <a:pPr marL="0" indent="0">
              <a:lnSpc>
                <a:spcPct val="100000"/>
              </a:lnSpc>
              <a:spcBef>
                <a:spcPts val="0"/>
              </a:spcBef>
              <a:buNone/>
            </a:pPr>
            <a:r>
              <a:rPr lang="en-US" b="1" dirty="0" smtClean="0">
                <a:solidFill>
                  <a:srgbClr val="1308F2"/>
                </a:solidFill>
              </a:rPr>
              <a:t>   SELECT MOD</a:t>
            </a:r>
            <a:r>
              <a:rPr lang="en-US" dirty="0" smtClean="0"/>
              <a:t>(1360,100) </a:t>
            </a:r>
            <a:r>
              <a:rPr lang="en-US" b="1" dirty="0" smtClean="0">
                <a:solidFill>
                  <a:srgbClr val="1308F2"/>
                </a:solidFill>
              </a:rPr>
              <a:t>FROM</a:t>
            </a:r>
            <a:r>
              <a:rPr lang="en-US" dirty="0" smtClean="0"/>
              <a:t> dual;</a:t>
            </a:r>
          </a:p>
          <a:p>
            <a:pPr marL="0" indent="0">
              <a:lnSpc>
                <a:spcPct val="100000"/>
              </a:lnSpc>
              <a:spcBef>
                <a:spcPts val="0"/>
              </a:spcBef>
              <a:buNone/>
            </a:pPr>
            <a:endParaRPr lang="en-US" dirty="0" smtClean="0"/>
          </a:p>
          <a:p>
            <a:pPr marL="0" indent="0">
              <a:lnSpc>
                <a:spcPct val="100000"/>
              </a:lnSpc>
              <a:spcBef>
                <a:spcPts val="0"/>
              </a:spcBef>
              <a:buNone/>
            </a:pPr>
            <a:r>
              <a:rPr lang="en-US" dirty="0"/>
              <a:t>	</a:t>
            </a:r>
            <a:r>
              <a:rPr lang="en-US" b="1" dirty="0" smtClean="0">
                <a:solidFill>
                  <a:srgbClr val="7030A0"/>
                </a:solidFill>
              </a:rPr>
              <a:t>60</a:t>
            </a:r>
            <a:endParaRPr lang="en-US" b="1" dirty="0">
              <a:solidFill>
                <a:srgbClr val="7030A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591" y="1981200"/>
            <a:ext cx="4996217" cy="3226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756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Understanding index types in single table </a:t>
            </a:r>
            <a:r>
              <a:rPr lang="en-US" dirty="0" err="1" smtClean="0"/>
              <a:t>contd</a:t>
            </a:r>
            <a:r>
              <a:rPr lang="en-US" dirty="0" smtClean="0"/>
              <a:t>…</a:t>
            </a:r>
            <a:endParaRPr lang="en-US" dirty="0" smtClean="0"/>
          </a:p>
        </p:txBody>
      </p:sp>
      <p:sp>
        <p:nvSpPr>
          <p:cNvPr id="2" name="Content Placeholder 1"/>
          <p:cNvSpPr>
            <a:spLocks noGrp="1"/>
          </p:cNvSpPr>
          <p:nvPr>
            <p:ph idx="1"/>
          </p:nvPr>
        </p:nvSpPr>
        <p:spPr>
          <a:xfrm>
            <a:off x="609441" y="868299"/>
            <a:ext cx="10969943" cy="5347149"/>
          </a:xfrm>
        </p:spPr>
        <p:txBody>
          <a:bodyPr/>
          <a:lstStyle/>
          <a:p>
            <a:r>
              <a:rPr lang="en-US" dirty="0"/>
              <a:t>let us assume that we had written a query like below</a:t>
            </a:r>
            <a:r>
              <a:rPr lang="en-US" dirty="0" smtClean="0"/>
              <a:t>: </a:t>
            </a:r>
          </a:p>
          <a:p>
            <a:pPr marL="0" indent="0">
              <a:buNone/>
            </a:pPr>
            <a:r>
              <a:rPr lang="en-US" sz="1400" dirty="0">
                <a:solidFill>
                  <a:srgbClr val="C00000"/>
                </a:solidFill>
              </a:rPr>
              <a:t>Select * from student where </a:t>
            </a:r>
            <a:r>
              <a:rPr lang="en-US" sz="1400" dirty="0" err="1">
                <a:solidFill>
                  <a:srgbClr val="C00000"/>
                </a:solidFill>
              </a:rPr>
              <a:t>studid</a:t>
            </a:r>
            <a:r>
              <a:rPr lang="en-US" sz="1400" dirty="0">
                <a:solidFill>
                  <a:srgbClr val="C00000"/>
                </a:solidFill>
              </a:rPr>
              <a:t> = 103;</a:t>
            </a:r>
          </a:p>
          <a:p>
            <a:pPr marL="0" indent="0">
              <a:buNone/>
            </a:pPr>
            <a:r>
              <a:rPr lang="en-US" sz="1400" dirty="0">
                <a:solidFill>
                  <a:srgbClr val="C00000"/>
                </a:solidFill>
              </a:rPr>
              <a:t>Select * from student where </a:t>
            </a:r>
            <a:r>
              <a:rPr lang="en-US" sz="1400" dirty="0" err="1">
                <a:solidFill>
                  <a:srgbClr val="C00000"/>
                </a:solidFill>
              </a:rPr>
              <a:t>studid</a:t>
            </a:r>
            <a:r>
              <a:rPr lang="en-US" sz="1400" dirty="0">
                <a:solidFill>
                  <a:srgbClr val="C00000"/>
                </a:solidFill>
              </a:rPr>
              <a:t> = 107</a:t>
            </a:r>
            <a:r>
              <a:rPr lang="en-US" sz="1400" dirty="0" smtClean="0">
                <a:solidFill>
                  <a:srgbClr val="C00000"/>
                </a:solidFill>
              </a:rPr>
              <a:t>;</a:t>
            </a:r>
          </a:p>
          <a:p>
            <a:pPr marL="0" indent="0">
              <a:buNone/>
            </a:pPr>
            <a:endParaRPr lang="en-US" sz="1400" dirty="0">
              <a:solidFill>
                <a:srgbClr val="C00000"/>
              </a:solidFill>
            </a:endParaRPr>
          </a:p>
          <a:p>
            <a:pPr marL="0" indent="0">
              <a:buNone/>
            </a:pPr>
            <a:r>
              <a:rPr lang="en-US" sz="1400" dirty="0"/>
              <a:t>Execution without index will return value for the first query after third comparison.</a:t>
            </a:r>
            <a:br>
              <a:rPr lang="en-US" sz="1400" dirty="0"/>
            </a:br>
            <a:r>
              <a:rPr lang="en-US" sz="1400" dirty="0"/>
              <a:t>Execution without index will return value for the second query at eights comparison</a:t>
            </a:r>
            <a:r>
              <a:rPr lang="en-US" sz="1400" dirty="0" smtClean="0"/>
              <a:t>.</a:t>
            </a:r>
          </a:p>
          <a:p>
            <a:pPr marL="0" indent="0">
              <a:buNone/>
            </a:pPr>
            <a:endParaRPr lang="en-US" sz="1400" dirty="0">
              <a:solidFill>
                <a:srgbClr val="C00000"/>
              </a:solidFill>
            </a:endParaRPr>
          </a:p>
          <a:p>
            <a:pPr marL="0" indent="0">
              <a:buNone/>
            </a:pPr>
            <a:r>
              <a:rPr lang="en-US" sz="1400" dirty="0"/>
              <a:t>Execution of first query with index will return value at first comparison.</a:t>
            </a:r>
            <a:br>
              <a:rPr lang="en-US" sz="1400" dirty="0"/>
            </a:br>
            <a:r>
              <a:rPr lang="en-US" sz="1400" dirty="0"/>
              <a:t>Execution of second query with index will return the value at the third comparison. Look below:</a:t>
            </a:r>
          </a:p>
          <a:p>
            <a:r>
              <a:rPr lang="en-US" sz="1400" dirty="0"/>
              <a:t>Compare 107 vs 103 : Move to right node</a:t>
            </a:r>
          </a:p>
          <a:p>
            <a:r>
              <a:rPr lang="en-US" sz="1400" dirty="0"/>
              <a:t>Compare 107 vs 106 : Move to right node</a:t>
            </a:r>
          </a:p>
          <a:p>
            <a:r>
              <a:rPr lang="en-US" sz="1400" dirty="0"/>
              <a:t>Compare 107 vs 107 : Matched, return the record</a:t>
            </a:r>
          </a:p>
          <a:p>
            <a:pPr marL="0" indent="0">
              <a:buNone/>
            </a:pPr>
            <a:endParaRPr lang="en-US" sz="1400" dirty="0" smtClean="0">
              <a:solidFill>
                <a:srgbClr val="C00000"/>
              </a:solidFill>
            </a:endParaRPr>
          </a:p>
          <a:p>
            <a:pPr marL="0" indent="0">
              <a:buNone/>
            </a:pPr>
            <a:r>
              <a:rPr lang="en-US" dirty="0" smtClean="0"/>
              <a:t>Step 4 : Non clustered index</a:t>
            </a:r>
          </a:p>
          <a:p>
            <a:pPr marL="285750" indent="-285750"/>
            <a:r>
              <a:rPr lang="en-US" sz="1600" dirty="0" smtClean="0"/>
              <a:t>Depending on the type of DB you are using, you need to right click on table and select the columns you want to add to the non clustered index.</a:t>
            </a:r>
          </a:p>
          <a:p>
            <a:pPr marL="285750" indent="-285750"/>
            <a:r>
              <a:rPr lang="en-US" sz="1600" dirty="0"/>
              <a:t>A table can have more than one Non-Clustered index. But, it should have only one clustered index that works based on the Binary tree concept. Non-Clustered column always depends on the Clustered column on the database. </a:t>
            </a:r>
          </a:p>
          <a:p>
            <a:pPr marL="0" indent="0">
              <a:buNone/>
            </a:pPr>
            <a:endParaRPr lang="en-US" dirty="0"/>
          </a:p>
        </p:txBody>
      </p:sp>
    </p:spTree>
    <p:extLst>
      <p:ext uri="{BB962C8B-B14F-4D97-AF65-F5344CB8AC3E}">
        <p14:creationId xmlns:p14="http://schemas.microsoft.com/office/powerpoint/2010/main" val="1178738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Understanding index types in single table </a:t>
            </a:r>
            <a:r>
              <a:rPr lang="en-US" dirty="0" err="1" smtClean="0"/>
              <a:t>contd</a:t>
            </a:r>
            <a:r>
              <a:rPr lang="en-US" dirty="0" smtClean="0"/>
              <a:t>…</a:t>
            </a:r>
            <a:endParaRPr lang="en-US" dirty="0" smtClean="0"/>
          </a:p>
        </p:txBody>
      </p:sp>
      <p:sp>
        <p:nvSpPr>
          <p:cNvPr id="2" name="Content Placeholder 1"/>
          <p:cNvSpPr>
            <a:spLocks noGrp="1"/>
          </p:cNvSpPr>
          <p:nvPr>
            <p:ph idx="1"/>
          </p:nvPr>
        </p:nvSpPr>
        <p:spPr>
          <a:xfrm>
            <a:off x="609441" y="868299"/>
            <a:ext cx="10969943" cy="5347149"/>
          </a:xfrm>
        </p:spPr>
        <p:txBody>
          <a:bodyPr/>
          <a:lstStyle/>
          <a:p>
            <a:pPr marL="0" indent="0">
              <a:buNone/>
            </a:pPr>
            <a:r>
              <a:rPr lang="en-US" dirty="0"/>
              <a:t>This can be easily explained with the concept of a book and its index page at the end. Let us assume that you are going to a bookshop and found a big 1500 pages of </a:t>
            </a:r>
            <a:r>
              <a:rPr lang="en-US" dirty="0" smtClean="0"/>
              <a:t>Java book. You search for a topic say “regular Expressions” : </a:t>
            </a:r>
          </a:p>
          <a:p>
            <a:r>
              <a:rPr lang="en-US" dirty="0"/>
              <a:t>You went to the Index page (it has total 25 pages). It is already sorted and hence you easily picked up Regular Expression that comes on page Number 17.</a:t>
            </a:r>
          </a:p>
          <a:p>
            <a:r>
              <a:rPr lang="en-US" dirty="0"/>
              <a:t>Next, you noted down the number displayed next to it which is 407, 816, 1200-1220.</a:t>
            </a:r>
          </a:p>
          <a:p>
            <a:r>
              <a:rPr lang="en-US" dirty="0"/>
              <a:t>Your first target is Page 407. You opened a page in the middle, the page is greater than 500.</a:t>
            </a:r>
          </a:p>
          <a:p>
            <a:r>
              <a:rPr lang="en-US" dirty="0"/>
              <a:t>Then you moved to a somewhat lower page. But it still reads 310.</a:t>
            </a:r>
          </a:p>
          <a:p>
            <a:r>
              <a:rPr lang="en-US" dirty="0"/>
              <a:t>Then you moved to a higher page. You are very lucky you exactly got page 407. </a:t>
            </a:r>
            <a:endParaRPr lang="en-US" dirty="0" smtClean="0"/>
          </a:p>
          <a:p>
            <a:r>
              <a:rPr lang="en-US" dirty="0" smtClean="0"/>
              <a:t>That’s </a:t>
            </a:r>
            <a:r>
              <a:rPr lang="en-US" dirty="0"/>
              <a:t>all, you started exploring what is written about Regular expression on that page, keeping in mind that you need to find page 816 also.</a:t>
            </a:r>
          </a:p>
          <a:p>
            <a:pPr marL="0" indent="0">
              <a:buNone/>
            </a:pPr>
            <a:endParaRPr lang="en-US" dirty="0" smtClean="0"/>
          </a:p>
          <a:p>
            <a:pPr marL="0" indent="0">
              <a:buNone/>
            </a:pPr>
            <a:r>
              <a:rPr lang="en-US" dirty="0"/>
              <a:t>In the above scenario, the Index page is Non-Clustered index and the page numbers are clustered index arranged in a binary tree. See how you came to the page 407 very quickly. Your mind actually traversed the binary tree way left and right to reach the page 407 quickly. </a:t>
            </a:r>
          </a:p>
        </p:txBody>
      </p:sp>
    </p:spTree>
    <p:extLst>
      <p:ext uri="{BB962C8B-B14F-4D97-AF65-F5344CB8AC3E}">
        <p14:creationId xmlns:p14="http://schemas.microsoft.com/office/powerpoint/2010/main" val="12987697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Understanding index types in joins</a:t>
            </a:r>
            <a:endParaRPr lang="en-US" dirty="0" smtClean="0"/>
          </a:p>
        </p:txBody>
      </p:sp>
      <p:sp>
        <p:nvSpPr>
          <p:cNvPr id="2" name="Content Placeholder 1"/>
          <p:cNvSpPr>
            <a:spLocks noGrp="1"/>
          </p:cNvSpPr>
          <p:nvPr>
            <p:ph idx="1"/>
          </p:nvPr>
        </p:nvSpPr>
        <p:spPr>
          <a:xfrm>
            <a:off x="609441" y="868299"/>
            <a:ext cx="10969943" cy="5347149"/>
          </a:xfrm>
        </p:spPr>
        <p:txBody>
          <a:bodyPr/>
          <a:lstStyle/>
          <a:p>
            <a:pPr marL="285750" indent="-285750"/>
            <a:r>
              <a:rPr lang="en-US" dirty="0" smtClean="0"/>
              <a:t>Put </a:t>
            </a:r>
            <a:r>
              <a:rPr lang="en-US" dirty="0"/>
              <a:t>a non-clustered index on the columns that will be used in JOIN conditions - the foreign key columns. </a:t>
            </a:r>
            <a:endParaRPr lang="en-US" dirty="0" smtClean="0"/>
          </a:p>
          <a:p>
            <a:pPr marL="285750" indent="-285750"/>
            <a:r>
              <a:rPr lang="en-US" dirty="0"/>
              <a:t>This helps in several ways - JOIN operations will be faster, and enforcing the FK constraint (checking whether there's a child row attached when attempting to delete the parent row) will also benefit from those indices</a:t>
            </a:r>
            <a:r>
              <a:rPr lang="en-US" dirty="0" smtClean="0"/>
              <a:t>.</a:t>
            </a:r>
          </a:p>
          <a:p>
            <a:pPr marL="285750" indent="-285750"/>
            <a:r>
              <a:rPr lang="en-US" dirty="0"/>
              <a:t>Then check to see how your system performs. If it performs below your expectations - carefully add one index and see if the overall system performance improves. If not: remove the index again. Repeat over until you're happy with the performance</a:t>
            </a:r>
            <a:r>
              <a:rPr lang="en-US" dirty="0" smtClean="0"/>
              <a:t>.</a:t>
            </a:r>
          </a:p>
          <a:p>
            <a:pPr marL="285750" indent="-285750"/>
            <a:r>
              <a:rPr lang="en-US" dirty="0"/>
              <a:t>Columns used in WHERE or ORDER BY clauses are the prime candidates for those indices - but don't over-index! That's even worse than having no indices at all.</a:t>
            </a:r>
          </a:p>
          <a:p>
            <a:pPr marL="285750" indent="-285750"/>
            <a:endParaRPr lang="en-US" dirty="0"/>
          </a:p>
          <a:p>
            <a:pPr marL="285750" indent="-285750"/>
            <a:r>
              <a:rPr lang="en-US" dirty="0" smtClean="0"/>
              <a:t>Small </a:t>
            </a:r>
            <a:r>
              <a:rPr lang="en-US" dirty="0"/>
              <a:t>table joined to big table ==&gt; go for nested loops &amp; focus your clustered index on the "filter" field in the small table &amp; the join field in the big table.</a:t>
            </a:r>
          </a:p>
          <a:p>
            <a:pPr marL="285750" indent="-285750"/>
            <a:r>
              <a:rPr lang="en-US" dirty="0" smtClean="0"/>
              <a:t>Big </a:t>
            </a:r>
            <a:r>
              <a:rPr lang="en-US" dirty="0"/>
              <a:t>table joined to big table =&gt; go for hash/merge join and put the clustered index on the matching field on both sides</a:t>
            </a:r>
          </a:p>
          <a:p>
            <a:pPr marL="285750" indent="-285750"/>
            <a:r>
              <a:rPr lang="en-US" dirty="0" smtClean="0"/>
              <a:t>Multi-field </a:t>
            </a:r>
            <a:r>
              <a:rPr lang="en-US" dirty="0"/>
              <a:t>indexes usually only a good idea when they are "covering", this means all the fields you query are included in the index. (or are included with the include() clause)</a:t>
            </a:r>
          </a:p>
          <a:p>
            <a:pPr marL="285750" indent="-285750"/>
            <a:endParaRPr lang="en-US" dirty="0"/>
          </a:p>
        </p:txBody>
      </p:sp>
    </p:spTree>
    <p:extLst>
      <p:ext uri="{BB962C8B-B14F-4D97-AF65-F5344CB8AC3E}">
        <p14:creationId xmlns:p14="http://schemas.microsoft.com/office/powerpoint/2010/main" val="3121813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Types of index</a:t>
            </a:r>
          </a:p>
        </p:txBody>
      </p:sp>
      <p:sp>
        <p:nvSpPr>
          <p:cNvPr id="66563" name="Text Placeholder 2"/>
          <p:cNvSpPr>
            <a:spLocks noGrp="1"/>
          </p:cNvSpPr>
          <p:nvPr>
            <p:ph type="body" sz="half" idx="1"/>
          </p:nvPr>
        </p:nvSpPr>
        <p:spPr>
          <a:xfrm>
            <a:off x="594629" y="1282700"/>
            <a:ext cx="10781608" cy="4965700"/>
          </a:xfrm>
        </p:spPr>
        <p:txBody>
          <a:bodyPr/>
          <a:lstStyle/>
          <a:p>
            <a:r>
              <a:rPr lang="en-US" b="0" dirty="0" smtClean="0"/>
              <a:t>Two types of SQL index namely, </a:t>
            </a:r>
          </a:p>
          <a:p>
            <a:pPr lvl="1"/>
            <a:r>
              <a:rPr lang="en-US" sz="1600" dirty="0" smtClean="0"/>
              <a:t>Implicit Indexes:</a:t>
            </a:r>
          </a:p>
          <a:p>
            <a:pPr marL="495300" lvl="1" indent="0">
              <a:buNone/>
            </a:pPr>
            <a:r>
              <a:rPr lang="en-US" sz="1400" b="0" dirty="0" smtClean="0"/>
              <a:t>	They are created when a column is </a:t>
            </a:r>
            <a:r>
              <a:rPr lang="en-US" sz="1400" b="0" dirty="0" err="1" smtClean="0"/>
              <a:t>explicity</a:t>
            </a:r>
            <a:r>
              <a:rPr lang="en-US" sz="1400" b="0" dirty="0" smtClean="0"/>
              <a:t> defined with </a:t>
            </a:r>
            <a:r>
              <a:rPr lang="en-US" sz="1400" b="0" dirty="0" smtClean="0">
                <a:solidFill>
                  <a:srgbClr val="FF0000"/>
                </a:solidFill>
              </a:rPr>
              <a:t>PRIMARY KEY, UNIQUE KEY </a:t>
            </a:r>
            <a:r>
              <a:rPr lang="en-US" sz="1400" b="0" dirty="0" smtClean="0"/>
              <a:t>Constraint.</a:t>
            </a:r>
          </a:p>
          <a:p>
            <a:pPr lvl="1"/>
            <a:r>
              <a:rPr lang="en-US" sz="1600" dirty="0" smtClean="0"/>
              <a:t>Explicit Indexes:</a:t>
            </a:r>
          </a:p>
          <a:p>
            <a:pPr marL="495300" lvl="1" indent="0">
              <a:buNone/>
            </a:pPr>
            <a:r>
              <a:rPr lang="en-US" sz="1400" b="0" dirty="0" smtClean="0"/>
              <a:t>	They are created using the "</a:t>
            </a:r>
            <a:r>
              <a:rPr lang="en-US" sz="1400" b="0" dirty="0" smtClean="0">
                <a:solidFill>
                  <a:srgbClr val="FF0000"/>
                </a:solidFill>
              </a:rPr>
              <a:t>create index..." or “alter…” </a:t>
            </a:r>
            <a:r>
              <a:rPr lang="en-US" sz="1400" b="0" dirty="0" smtClean="0"/>
              <a:t>command.</a:t>
            </a:r>
          </a:p>
          <a:p>
            <a:pPr>
              <a:buFont typeface="Wingdings" pitchFamily="2" charset="2"/>
              <a:buNone/>
            </a:pPr>
            <a:r>
              <a:rPr lang="en-US" sz="1600" dirty="0" smtClean="0"/>
              <a:t>NOTE:</a:t>
            </a:r>
            <a:r>
              <a:rPr lang="en-US" sz="1600" b="0" dirty="0" smtClean="0"/>
              <a:t/>
            </a:r>
            <a:br>
              <a:rPr lang="en-US" sz="1600" b="0" dirty="0" smtClean="0"/>
            </a:br>
            <a:r>
              <a:rPr lang="en-US" sz="1600" dirty="0" smtClean="0"/>
              <a:t>1)</a:t>
            </a:r>
            <a:r>
              <a:rPr lang="en-US" sz="1600" b="0" dirty="0" smtClean="0"/>
              <a:t> Even though SQL indexes are created to access the rows in the table quickly, they slow down </a:t>
            </a:r>
            <a:r>
              <a:rPr lang="en-US" sz="1600" b="0" dirty="0" smtClean="0">
                <a:solidFill>
                  <a:srgbClr val="FF0000"/>
                </a:solidFill>
              </a:rPr>
              <a:t>DML operations like INSERT, UPDATE, DELETE </a:t>
            </a:r>
            <a:r>
              <a:rPr lang="en-US" sz="1600" b="0" dirty="0" smtClean="0"/>
              <a:t>on the table, because the indexes and tables both are updated along when a DML operation is performed. So use indexes only on columns which are used to search the table frequently.</a:t>
            </a:r>
            <a:br>
              <a:rPr lang="en-US" sz="1600" b="0" dirty="0" smtClean="0"/>
            </a:br>
            <a:r>
              <a:rPr lang="en-US" sz="1600" dirty="0" smtClean="0"/>
              <a:t>2)</a:t>
            </a:r>
            <a:r>
              <a:rPr lang="en-US" sz="1600" b="0" dirty="0" smtClean="0"/>
              <a:t> It is not required to create indexes on table which have less data. </a:t>
            </a:r>
            <a:br>
              <a:rPr lang="en-US" sz="1600" b="0" dirty="0" smtClean="0"/>
            </a:br>
            <a:r>
              <a:rPr lang="en-US" sz="1600" dirty="0" smtClean="0"/>
              <a:t>3)</a:t>
            </a:r>
            <a:r>
              <a:rPr lang="en-US" sz="1600" b="0" dirty="0" smtClean="0"/>
              <a:t> </a:t>
            </a:r>
            <a:r>
              <a:rPr lang="en-US" b="0" dirty="0" smtClean="0"/>
              <a:t>The </a:t>
            </a:r>
            <a:r>
              <a:rPr lang="en-US" b="0" dirty="0"/>
              <a:t>maximum number of </a:t>
            </a:r>
            <a:r>
              <a:rPr lang="en-US" b="0" dirty="0">
                <a:solidFill>
                  <a:srgbClr val="FF0000"/>
                </a:solidFill>
              </a:rPr>
              <a:t>columns per index is 16</a:t>
            </a:r>
            <a:r>
              <a:rPr lang="en-US" b="0" dirty="0"/>
              <a:t>.</a:t>
            </a:r>
            <a:endParaRPr lang="en-US" b="0" dirty="0" smtClean="0"/>
          </a:p>
          <a:p>
            <a:pPr>
              <a:buFont typeface="Wingdings" pitchFamily="2" charset="2"/>
              <a:buNone/>
            </a:pPr>
            <a:endParaRPr lang="en-US" b="0" dirty="0" smtClean="0"/>
          </a:p>
        </p:txBody>
      </p:sp>
    </p:spTree>
    <p:extLst>
      <p:ext uri="{BB962C8B-B14F-4D97-AF65-F5344CB8AC3E}">
        <p14:creationId xmlns:p14="http://schemas.microsoft.com/office/powerpoint/2010/main" val="229691260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Advantages of sub query over join.</a:t>
            </a:r>
          </a:p>
        </p:txBody>
      </p:sp>
      <p:sp>
        <p:nvSpPr>
          <p:cNvPr id="65539" name="Rectangle 50"/>
          <p:cNvSpPr>
            <a:spLocks noGrp="1" noChangeArrowheads="1"/>
          </p:cNvSpPr>
          <p:nvPr>
            <p:ph type="body" sz="half" idx="1"/>
          </p:nvPr>
        </p:nvSpPr>
        <p:spPr>
          <a:xfrm>
            <a:off x="594629" y="1066800"/>
            <a:ext cx="10781608" cy="5181600"/>
          </a:xfrm>
        </p:spPr>
        <p:txBody>
          <a:bodyPr/>
          <a:lstStyle/>
          <a:p>
            <a:r>
              <a:rPr lang="en-US" sz="1400" dirty="0"/>
              <a:t>Subqueries structure a complex query into isolated parts so that a complex query can be broken down into a series of logical steps for easy understanding and code maintenance.</a:t>
            </a:r>
          </a:p>
          <a:p>
            <a:r>
              <a:rPr lang="en-US" sz="1400" dirty="0"/>
              <a:t>Subqueries allow you to use the results of another query in the outer query.</a:t>
            </a:r>
          </a:p>
          <a:p>
            <a:r>
              <a:rPr lang="en-US" sz="1400" dirty="0"/>
              <a:t>In some cases, subqueries can replace complex joins and unions and subqueries are easier to understand</a:t>
            </a:r>
            <a:r>
              <a:rPr lang="en-US" sz="1400" dirty="0" smtClean="0"/>
              <a:t>.</a:t>
            </a:r>
          </a:p>
          <a:p>
            <a:r>
              <a:rPr lang="en-US" sz="1400" dirty="0"/>
              <a:t>Subqueries are advantageous because they structure the query to isolate each part of the statement, perform the same operation that would ordinarily require complex joins and unions and are easier to </a:t>
            </a:r>
            <a:r>
              <a:rPr lang="en-US" sz="1400" dirty="0" smtClean="0"/>
              <a:t>read.</a:t>
            </a:r>
          </a:p>
          <a:p>
            <a:pPr algn="just"/>
            <a:r>
              <a:rPr lang="en-US" sz="1400" dirty="0" smtClean="0"/>
              <a:t>Subqueries </a:t>
            </a:r>
            <a:r>
              <a:rPr lang="en-US" sz="1400" dirty="0"/>
              <a:t>are advantageous over joins when you have to calculate an aggregate value on-the-fly and use it in the outer query for comparison.</a:t>
            </a:r>
            <a:endParaRPr lang="en-US" sz="1400" b="0" dirty="0" smtClean="0"/>
          </a:p>
          <a:p>
            <a:pPr>
              <a:buFont typeface="Wingdings" pitchFamily="2" charset="2"/>
              <a:buNone/>
            </a:pPr>
            <a:endParaRPr lang="en-US" sz="1400" dirty="0" smtClean="0"/>
          </a:p>
          <a:p>
            <a:pPr>
              <a:buNone/>
            </a:pPr>
            <a:r>
              <a:rPr lang="en-US" sz="1400" dirty="0"/>
              <a:t>Get the employee numbers and enter dates of all employees with enter </a:t>
            </a:r>
            <a:r>
              <a:rPr lang="en-US" sz="1400" dirty="0" smtClean="0"/>
              <a:t>dates</a:t>
            </a:r>
            <a:endParaRPr lang="en-US" sz="1400" b="0" dirty="0" smtClean="0"/>
          </a:p>
          <a:p>
            <a:pPr>
              <a:buFont typeface="Wingdings" pitchFamily="2" charset="2"/>
              <a:buNone/>
            </a:pPr>
            <a:endParaRPr lang="en-US" sz="1400" b="0" dirty="0" smtClean="0"/>
          </a:p>
          <a:p>
            <a:pPr marL="0" indent="0">
              <a:buNone/>
            </a:pPr>
            <a:r>
              <a:rPr lang="en-US" sz="1400" b="0" dirty="0" smtClean="0"/>
              <a:t>	 											    </a:t>
            </a:r>
          </a:p>
          <a:p>
            <a:pPr marL="0" indent="0">
              <a:buNone/>
            </a:pPr>
            <a:endParaRPr lang="en-US" sz="1400" dirty="0"/>
          </a:p>
          <a:p>
            <a:pPr marL="0" indent="0">
              <a:buNone/>
            </a:pPr>
            <a:r>
              <a:rPr lang="en-US" sz="1400" b="0" dirty="0" smtClean="0"/>
              <a:t>				</a:t>
            </a:r>
          </a:p>
          <a:p>
            <a:pPr marL="0" indent="0" algn="just">
              <a:buNone/>
            </a:pPr>
            <a:endParaRPr lang="en-US" sz="1400" smtClean="0"/>
          </a:p>
          <a:p>
            <a:pPr marL="0" indent="0" algn="just">
              <a:buNone/>
            </a:pPr>
            <a:r>
              <a:rPr lang="en-US" sz="1400" smtClean="0"/>
              <a:t>This </a:t>
            </a:r>
            <a:r>
              <a:rPr lang="en-US" sz="1400" dirty="0" smtClean="0"/>
              <a:t>problem cannot be solved easily with a join, because you would have to write the aggregate function in the WHERE clause, which is not allowed. (You can solve the problem using two separate queries in relation to the </a:t>
            </a:r>
            <a:r>
              <a:rPr lang="en-US" sz="1400" b="1" dirty="0" err="1" smtClean="0"/>
              <a:t>works_on</a:t>
            </a:r>
            <a:r>
              <a:rPr lang="en-US" sz="1400" dirty="0" smtClean="0"/>
              <a:t> table.)</a:t>
            </a:r>
            <a:endParaRPr lang="en-IN" sz="1400" b="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5" y="3019425"/>
            <a:ext cx="7922736"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5863470"/>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0977" y="457200"/>
            <a:ext cx="10978407" cy="685800"/>
          </a:xfrm>
        </p:spPr>
        <p:txBody>
          <a:bodyPr/>
          <a:lstStyle/>
          <a:p>
            <a:r>
              <a:rPr lang="en-US" dirty="0" smtClean="0"/>
              <a:t>When should we use sub-query and when should we use join?</a:t>
            </a:r>
          </a:p>
        </p:txBody>
      </p:sp>
      <p:sp>
        <p:nvSpPr>
          <p:cNvPr id="65539" name="Rectangle 50"/>
          <p:cNvSpPr>
            <a:spLocks noGrp="1" noChangeArrowheads="1"/>
          </p:cNvSpPr>
          <p:nvPr>
            <p:ph type="body" sz="half" idx="1"/>
          </p:nvPr>
        </p:nvSpPr>
        <p:spPr>
          <a:xfrm>
            <a:off x="694086" y="1219200"/>
            <a:ext cx="10781608" cy="5181600"/>
          </a:xfrm>
        </p:spPr>
        <p:txBody>
          <a:bodyPr/>
          <a:lstStyle/>
          <a:p>
            <a:pPr marL="0" indent="0">
              <a:buNone/>
            </a:pPr>
            <a:r>
              <a:rPr lang="en-US" sz="1400" dirty="0"/>
              <a:t>Use a join or a subquery any time that you reference information from multiple tables. Joins and subqueries are often used together in the same query. In many cases, you can solve a data retrieval problem by using a join, a subquery, or both. Here are some guidelines for using joins and queries. </a:t>
            </a:r>
            <a:endParaRPr lang="en-US" sz="1400" dirty="0" smtClean="0"/>
          </a:p>
          <a:p>
            <a:pPr marL="0" indent="0">
              <a:buNone/>
            </a:pPr>
            <a:endParaRPr lang="en-US" sz="1400" dirty="0"/>
          </a:p>
          <a:p>
            <a:r>
              <a:rPr lang="en-US" sz="1400" dirty="0"/>
              <a:t>If your report needs data that is from more than one table, then you must perform a join. Whenever multiple tables (or views) are listed in the FROM clause, those tables become joined.</a:t>
            </a:r>
          </a:p>
          <a:p>
            <a:r>
              <a:rPr lang="en-US" sz="1400" dirty="0"/>
              <a:t>If you need to combine related information from different rows within a table, then you can join the table with itself.</a:t>
            </a:r>
          </a:p>
          <a:p>
            <a:r>
              <a:rPr lang="en-US" sz="1400" dirty="0"/>
              <a:t>Use subqueries when the result that you want requires more than one query and each subquery provides a subset of the table involved in the query.</a:t>
            </a:r>
          </a:p>
          <a:p>
            <a:r>
              <a:rPr lang="en-US" sz="1400" dirty="0"/>
              <a:t>If a membership question is asked, then a subquery is usually used. If the query requires a NOT EXISTS condition, then you must use a subquery because NOT EXISTS operates only in a subquery; the same principle holds true for the EXISTS condition. </a:t>
            </a:r>
          </a:p>
          <a:p>
            <a:r>
              <a:rPr lang="en-US" sz="1400" dirty="0"/>
              <a:t>Many queries can be formulated as joins or subqueries. Although the PROC SQL query optimizer changes some subqueries to joins, a join is generally more efficient to process.</a:t>
            </a:r>
          </a:p>
          <a:p>
            <a:pPr marL="0" indent="0">
              <a:buNone/>
            </a:pPr>
            <a:endParaRPr lang="en-US" sz="1400" dirty="0" smtClean="0"/>
          </a:p>
        </p:txBody>
      </p:sp>
    </p:spTree>
    <p:extLst>
      <p:ext uri="{BB962C8B-B14F-4D97-AF65-F5344CB8AC3E}">
        <p14:creationId xmlns:p14="http://schemas.microsoft.com/office/powerpoint/2010/main" val="210349891"/>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p:cNvSpPr>
            <a:spLocks noGrp="1"/>
          </p:cNvSpPr>
          <p:nvPr>
            <p:ph type="title" idx="4294967295"/>
          </p:nvPr>
        </p:nvSpPr>
        <p:spPr/>
        <p:txBody>
          <a:bodyPr/>
          <a:lstStyle/>
          <a:p>
            <a:r>
              <a:rPr lang="en-US" dirty="0" smtClean="0"/>
              <a:t>Correlated Sub queries</a:t>
            </a:r>
            <a:endParaRPr lang="en-US" dirty="0"/>
          </a:p>
        </p:txBody>
      </p:sp>
      <p:sp>
        <p:nvSpPr>
          <p:cNvPr id="44034" name="Text Placeholder 6"/>
          <p:cNvSpPr>
            <a:spLocks noGrp="1"/>
          </p:cNvSpPr>
          <p:nvPr>
            <p:ph type="body" sz="quarter" idx="4294967295"/>
          </p:nvPr>
        </p:nvSpPr>
        <p:spPr>
          <a:xfrm>
            <a:off x="711015" y="1175657"/>
            <a:ext cx="11274663" cy="5301343"/>
          </a:xfrm>
        </p:spPr>
        <p:txBody>
          <a:bodyPr/>
          <a:lstStyle/>
          <a:p>
            <a:pPr>
              <a:lnSpc>
                <a:spcPct val="95000"/>
              </a:lnSpc>
              <a:spcBef>
                <a:spcPct val="35000"/>
              </a:spcBef>
              <a:buClr>
                <a:schemeClr val="hlink"/>
              </a:buClr>
              <a:buSzPct val="125000"/>
              <a:buNone/>
            </a:pPr>
            <a:endParaRPr lang="en-US" sz="2000" b="1" dirty="0" smtClean="0"/>
          </a:p>
          <a:p>
            <a:pPr>
              <a:lnSpc>
                <a:spcPct val="95000"/>
              </a:lnSpc>
              <a:spcBef>
                <a:spcPct val="35000"/>
              </a:spcBef>
              <a:buClr>
                <a:schemeClr val="hlink"/>
              </a:buClr>
              <a:buSzPct val="125000"/>
              <a:buNone/>
            </a:pPr>
            <a:r>
              <a:rPr lang="en-US" sz="2000" b="1" dirty="0" smtClean="0"/>
              <a:t>Q: Find </a:t>
            </a:r>
            <a:r>
              <a:rPr lang="en-US" sz="2000" b="1" dirty="0"/>
              <a:t>all employees who earn more than the average salary in </a:t>
            </a:r>
            <a:r>
              <a:rPr lang="en-US" sz="2000" b="1" dirty="0" smtClean="0"/>
              <a:t>their department.</a:t>
            </a:r>
          </a:p>
          <a:p>
            <a:pPr>
              <a:lnSpc>
                <a:spcPct val="95000"/>
              </a:lnSpc>
              <a:spcBef>
                <a:spcPct val="35000"/>
              </a:spcBef>
              <a:buClr>
                <a:schemeClr val="hlink"/>
              </a:buClr>
              <a:buSzPct val="125000"/>
              <a:buNone/>
            </a:pPr>
            <a:endParaRPr lang="en-US" sz="2000" b="1" dirty="0"/>
          </a:p>
          <a:p>
            <a:pPr>
              <a:lnSpc>
                <a:spcPct val="95000"/>
              </a:lnSpc>
              <a:spcBef>
                <a:spcPct val="35000"/>
              </a:spcBef>
              <a:buClr>
                <a:schemeClr val="hlink"/>
              </a:buClr>
              <a:buSzPct val="125000"/>
              <a:buNone/>
            </a:pPr>
            <a:endParaRPr lang="en-US" sz="2000" b="1" dirty="0"/>
          </a:p>
        </p:txBody>
      </p:sp>
      <p:pic>
        <p:nvPicPr>
          <p:cNvPr id="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978" y="2671700"/>
            <a:ext cx="9994414"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9901806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p:cNvSpPr>
            <a:spLocks noGrp="1"/>
          </p:cNvSpPr>
          <p:nvPr>
            <p:ph type="title" idx="4294967295"/>
          </p:nvPr>
        </p:nvSpPr>
        <p:spPr/>
        <p:txBody>
          <a:bodyPr/>
          <a:lstStyle/>
          <a:p>
            <a:r>
              <a:rPr lang="en-US" dirty="0"/>
              <a:t>Correlated </a:t>
            </a:r>
            <a:r>
              <a:rPr lang="en-US" dirty="0" err="1"/>
              <a:t>Subqueries</a:t>
            </a:r>
            <a:endParaRPr lang="en-US" dirty="0"/>
          </a:p>
        </p:txBody>
      </p:sp>
      <p:sp>
        <p:nvSpPr>
          <p:cNvPr id="44034" name="Text Placeholder 6"/>
          <p:cNvSpPr>
            <a:spLocks noGrp="1"/>
          </p:cNvSpPr>
          <p:nvPr>
            <p:ph type="body" sz="quarter" idx="4294967295"/>
          </p:nvPr>
        </p:nvSpPr>
        <p:spPr>
          <a:xfrm>
            <a:off x="711015" y="1175657"/>
            <a:ext cx="11274663" cy="5301343"/>
          </a:xfrm>
        </p:spPr>
        <p:txBody>
          <a:bodyPr/>
          <a:lstStyle/>
          <a:p>
            <a:pPr marL="0" indent="0" eaLnBrk="1" hangingPunct="1">
              <a:buNone/>
            </a:pPr>
            <a:r>
              <a:rPr lang="en-US" sz="2000" b="1" dirty="0">
                <a:latin typeface="Georgia" pitchFamily="18" charset="0"/>
              </a:rPr>
              <a:t>Correlated </a:t>
            </a:r>
            <a:r>
              <a:rPr lang="en-US" sz="2000" b="1" dirty="0" err="1">
                <a:latin typeface="Georgia" pitchFamily="18" charset="0"/>
              </a:rPr>
              <a:t>subqueries</a:t>
            </a:r>
            <a:r>
              <a:rPr lang="en-US" sz="2000" b="1" dirty="0">
                <a:latin typeface="Georgia" pitchFamily="18" charset="0"/>
              </a:rPr>
              <a:t> are used for row-by-row processing. Each </a:t>
            </a:r>
            <a:r>
              <a:rPr lang="en-US" sz="2000" b="1" dirty="0" err="1">
                <a:latin typeface="Georgia" pitchFamily="18" charset="0"/>
              </a:rPr>
              <a:t>subquery</a:t>
            </a:r>
            <a:r>
              <a:rPr lang="en-US" sz="2000" b="1" dirty="0">
                <a:latin typeface="Georgia" pitchFamily="18" charset="0"/>
              </a:rPr>
              <a:t> is executed once for every row of the outer query</a:t>
            </a:r>
            <a:r>
              <a:rPr lang="en-US" sz="2000" b="1" dirty="0" smtClean="0">
                <a:latin typeface="Georgia" pitchFamily="18" charset="0"/>
              </a:rPr>
              <a:t>.</a:t>
            </a:r>
          </a:p>
          <a:p>
            <a:pPr marL="0" indent="0" eaLnBrk="1" hangingPunct="1">
              <a:buNone/>
            </a:pPr>
            <a:endParaRPr lang="en-US" sz="2000" b="1" dirty="0">
              <a:latin typeface="Georgia" pitchFamily="18" charset="0"/>
            </a:endParaRPr>
          </a:p>
          <a:p>
            <a:pPr marL="0" indent="0" eaLnBrk="1" hangingPunct="1">
              <a:buNone/>
            </a:pPr>
            <a:endParaRPr lang="en-US" sz="2000" dirty="0">
              <a:latin typeface="Georgia"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200" y="2441001"/>
            <a:ext cx="10779492"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76456021"/>
      </p:ext>
    </p:extLst>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p:cNvSpPr>
            <a:spLocks noGrp="1"/>
          </p:cNvSpPr>
          <p:nvPr>
            <p:ph type="title" idx="4294967295"/>
          </p:nvPr>
        </p:nvSpPr>
        <p:spPr/>
        <p:txBody>
          <a:bodyPr/>
          <a:lstStyle/>
          <a:p>
            <a:r>
              <a:rPr lang="en-US" dirty="0" smtClean="0"/>
              <a:t>Correlated </a:t>
            </a:r>
            <a:r>
              <a:rPr lang="en-US" dirty="0" err="1"/>
              <a:t>Subqueries</a:t>
            </a:r>
            <a:endParaRPr lang="en-US" dirty="0"/>
          </a:p>
        </p:txBody>
      </p:sp>
      <p:sp>
        <p:nvSpPr>
          <p:cNvPr id="44034" name="Text Placeholder 6"/>
          <p:cNvSpPr>
            <a:spLocks noGrp="1"/>
          </p:cNvSpPr>
          <p:nvPr>
            <p:ph type="body" sz="quarter" idx="4294967295"/>
          </p:nvPr>
        </p:nvSpPr>
        <p:spPr>
          <a:xfrm>
            <a:off x="711015" y="1175657"/>
            <a:ext cx="11274663" cy="5301343"/>
          </a:xfrm>
        </p:spPr>
        <p:txBody>
          <a:bodyPr/>
          <a:lstStyle/>
          <a:p>
            <a:pPr>
              <a:buFont typeface="Arial" pitchFamily="34" charset="0"/>
              <a:buChar char="•"/>
            </a:pPr>
            <a:endParaRPr lang="en-US" sz="2000" dirty="0">
              <a:latin typeface="+mn-lt"/>
            </a:endParaRPr>
          </a:p>
        </p:txBody>
      </p:sp>
      <p:pic>
        <p:nvPicPr>
          <p:cNvPr id="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56" y="1077913"/>
            <a:ext cx="11319101"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309" y="3508376"/>
            <a:ext cx="11259850" cy="2607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4171860"/>
      </p:ext>
    </p:extLst>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p:cNvSpPr>
            <a:spLocks noGrp="1"/>
          </p:cNvSpPr>
          <p:nvPr>
            <p:ph type="title" idx="4294967295"/>
          </p:nvPr>
        </p:nvSpPr>
        <p:spPr/>
        <p:txBody>
          <a:bodyPr/>
          <a:lstStyle/>
          <a:p>
            <a:r>
              <a:rPr lang="en-US" dirty="0" smtClean="0"/>
              <a:t>EXISTS </a:t>
            </a:r>
            <a:r>
              <a:rPr lang="en-US" dirty="0"/>
              <a:t>and NOT EXISTS</a:t>
            </a:r>
          </a:p>
        </p:txBody>
      </p:sp>
      <p:sp>
        <p:nvSpPr>
          <p:cNvPr id="44034" name="Text Placeholder 6"/>
          <p:cNvSpPr>
            <a:spLocks noGrp="1"/>
          </p:cNvSpPr>
          <p:nvPr>
            <p:ph type="body" sz="quarter" idx="4294967295"/>
          </p:nvPr>
        </p:nvSpPr>
        <p:spPr>
          <a:xfrm>
            <a:off x="711015" y="1175657"/>
            <a:ext cx="11274663" cy="5301343"/>
          </a:xfrm>
        </p:spPr>
        <p:txBody>
          <a:bodyPr/>
          <a:lstStyle/>
          <a:p>
            <a:pPr>
              <a:spcBef>
                <a:spcPct val="75000"/>
              </a:spcBef>
            </a:pPr>
            <a:endParaRPr lang="en-US" sz="1800" b="1" dirty="0">
              <a:latin typeface="+mn-lt"/>
            </a:endParaRPr>
          </a:p>
        </p:txBody>
      </p:sp>
      <p:pic>
        <p:nvPicPr>
          <p:cNvPr id="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64" y="2764038"/>
            <a:ext cx="11483661" cy="3316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449" y="1257500"/>
            <a:ext cx="11503204" cy="164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9512719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b="1" dirty="0" smtClean="0"/>
              <a:t>DML – Using functions in SELECT clause</a:t>
            </a:r>
            <a:endParaRPr lang="en-US" sz="3200" dirty="0" smtClean="0"/>
          </a:p>
        </p:txBody>
      </p:sp>
      <p:sp>
        <p:nvSpPr>
          <p:cNvPr id="6" name="Rectangle 3"/>
          <p:cNvSpPr>
            <a:spLocks noGrp="1" noChangeArrowheads="1"/>
          </p:cNvSpPr>
          <p:nvPr>
            <p:ph sz="quarter" idx="10"/>
          </p:nvPr>
        </p:nvSpPr>
        <p:spPr>
          <a:xfrm>
            <a:off x="812588" y="1143000"/>
            <a:ext cx="10883181" cy="4800600"/>
          </a:xfrm>
        </p:spPr>
        <p:txBody>
          <a:bodyPr/>
          <a:lstStyle/>
          <a:p>
            <a:pPr>
              <a:buFont typeface="Wingdings" pitchFamily="2" charset="2"/>
              <a:buNone/>
            </a:pPr>
            <a:r>
              <a:rPr lang="en-US" sz="1800" b="1" dirty="0"/>
              <a:t>Types of functions</a:t>
            </a:r>
          </a:p>
          <a:p>
            <a:pPr>
              <a:buFont typeface="Wingdings" pitchFamily="2" charset="2"/>
              <a:buNone/>
            </a:pPr>
            <a:endParaRPr lang="en-US" sz="1800" b="1" dirty="0"/>
          </a:p>
          <a:p>
            <a:r>
              <a:rPr lang="en-US" sz="1800" dirty="0" smtClean="0"/>
              <a:t>String functions</a:t>
            </a:r>
          </a:p>
          <a:p>
            <a:endParaRPr lang="en-US" sz="1800" dirty="0" smtClean="0"/>
          </a:p>
          <a:p>
            <a:r>
              <a:rPr lang="en-US" sz="1800" dirty="0" smtClean="0"/>
              <a:t>Conversion functions</a:t>
            </a:r>
          </a:p>
          <a:p>
            <a:endParaRPr lang="en-US" sz="1800" dirty="0" smtClean="0"/>
          </a:p>
          <a:p>
            <a:r>
              <a:rPr lang="en-US" sz="1800" dirty="0" smtClean="0"/>
              <a:t>Number functions</a:t>
            </a:r>
          </a:p>
          <a:p>
            <a:endParaRPr lang="en-US" sz="1800" dirty="0"/>
          </a:p>
          <a:p>
            <a:r>
              <a:rPr lang="en-US" sz="1800" dirty="0" smtClean="0"/>
              <a:t>Aggregate functions</a:t>
            </a:r>
          </a:p>
          <a:p>
            <a:endParaRPr lang="en-US" sz="1800" dirty="0" smtClean="0"/>
          </a:p>
          <a:p>
            <a:r>
              <a:rPr lang="en-US" sz="1800" dirty="0" smtClean="0"/>
              <a:t>Other functions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118" y="1143000"/>
            <a:ext cx="5497379"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133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p:cNvSpPr>
            <a:spLocks noGrp="1"/>
          </p:cNvSpPr>
          <p:nvPr>
            <p:ph type="title" idx="4294967295"/>
          </p:nvPr>
        </p:nvSpPr>
        <p:spPr/>
        <p:txBody>
          <a:bodyPr/>
          <a:lstStyle/>
          <a:p>
            <a:r>
              <a:rPr lang="en-US" dirty="0" smtClean="0"/>
              <a:t>With Clause</a:t>
            </a:r>
            <a:endParaRPr lang="en-US" dirty="0"/>
          </a:p>
        </p:txBody>
      </p:sp>
      <p:sp>
        <p:nvSpPr>
          <p:cNvPr id="44034" name="Text Placeholder 6"/>
          <p:cNvSpPr>
            <a:spLocks noGrp="1"/>
          </p:cNvSpPr>
          <p:nvPr>
            <p:ph type="body" sz="quarter" idx="4294967295"/>
          </p:nvPr>
        </p:nvSpPr>
        <p:spPr>
          <a:xfrm>
            <a:off x="711015" y="1175657"/>
            <a:ext cx="11274663" cy="5301343"/>
          </a:xfrm>
        </p:spPr>
        <p:txBody>
          <a:bodyPr/>
          <a:lstStyle/>
          <a:p>
            <a:pPr marL="0" indent="0">
              <a:spcBef>
                <a:spcPct val="75000"/>
              </a:spcBef>
              <a:buNone/>
            </a:pPr>
            <a:endParaRPr lang="en-US" sz="1800" b="1" dirty="0" smtClean="0">
              <a:solidFill>
                <a:srgbClr val="4D4D4D"/>
              </a:solidFill>
              <a:latin typeface="+mn-lt"/>
            </a:endParaRPr>
          </a:p>
          <a:p>
            <a:pPr marL="0" indent="0">
              <a:spcBef>
                <a:spcPct val="75000"/>
              </a:spcBef>
              <a:buNone/>
            </a:pPr>
            <a:r>
              <a:rPr lang="en-US" sz="1800" b="1" dirty="0">
                <a:latin typeface="Georgia" pitchFamily="18" charset="0"/>
              </a:rPr>
              <a:t>Write a query to display the department name and total salaries for those departments whose total salary is greater than the average salary across departments.</a:t>
            </a:r>
            <a:endParaRPr lang="en-US" sz="1800" dirty="0">
              <a:latin typeface="Georgia" pitchFamily="18" charset="0"/>
            </a:endParaRPr>
          </a:p>
          <a:p>
            <a:pPr marL="0" indent="0" eaLnBrk="1" hangingPunct="1">
              <a:spcBef>
                <a:spcPct val="75000"/>
              </a:spcBef>
              <a:buNone/>
            </a:pPr>
            <a:r>
              <a:rPr lang="en-US" sz="1800" b="1" dirty="0">
                <a:latin typeface="Georgia" pitchFamily="18" charset="0"/>
              </a:rPr>
              <a:t>Using the WITH clause, you can use the same query block in a SELECT statement when it occurs more than once within a complex query.</a:t>
            </a:r>
          </a:p>
          <a:p>
            <a:pPr marL="0" indent="0" eaLnBrk="1" hangingPunct="1">
              <a:spcBef>
                <a:spcPct val="75000"/>
              </a:spcBef>
              <a:buNone/>
            </a:pPr>
            <a:r>
              <a:rPr lang="en-US" sz="1800" b="1" dirty="0">
                <a:latin typeface="Georgia" pitchFamily="18" charset="0"/>
              </a:rPr>
              <a:t>The WITH clause retrieves the results of a query block and stores it in the user's temporary table space.</a:t>
            </a:r>
          </a:p>
          <a:p>
            <a:pPr marL="0" indent="0" eaLnBrk="1" hangingPunct="1">
              <a:spcBef>
                <a:spcPct val="75000"/>
              </a:spcBef>
              <a:buNone/>
            </a:pPr>
            <a:r>
              <a:rPr lang="en-US" sz="1800" b="1" dirty="0">
                <a:latin typeface="Georgia" pitchFamily="18" charset="0"/>
              </a:rPr>
              <a:t>The WITH clause improves performance</a:t>
            </a:r>
          </a:p>
          <a:p>
            <a:pPr marL="0" indent="0">
              <a:spcBef>
                <a:spcPct val="75000"/>
              </a:spcBef>
              <a:buNone/>
            </a:pPr>
            <a:endParaRPr lang="en-US" sz="1800" b="1" dirty="0">
              <a:solidFill>
                <a:srgbClr val="4D4D4D"/>
              </a:solidFill>
              <a:latin typeface="+mn-lt"/>
            </a:endParaRPr>
          </a:p>
        </p:txBody>
      </p:sp>
    </p:spTree>
    <p:custDataLst>
      <p:tags r:id="rId1"/>
    </p:custDataLst>
    <p:extLst>
      <p:ext uri="{BB962C8B-B14F-4D97-AF65-F5344CB8AC3E}">
        <p14:creationId xmlns:p14="http://schemas.microsoft.com/office/powerpoint/2010/main" val="3159830494"/>
      </p:ext>
    </p:extLst>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p:cNvSpPr>
            <a:spLocks noGrp="1"/>
          </p:cNvSpPr>
          <p:nvPr>
            <p:ph type="title" idx="4294967295"/>
          </p:nvPr>
        </p:nvSpPr>
        <p:spPr/>
        <p:txBody>
          <a:bodyPr/>
          <a:lstStyle/>
          <a:p>
            <a:r>
              <a:rPr lang="en-US" dirty="0" smtClean="0"/>
              <a:t>WITH </a:t>
            </a:r>
            <a:r>
              <a:rPr lang="en-US" dirty="0"/>
              <a:t>Clause –Example</a:t>
            </a:r>
          </a:p>
        </p:txBody>
      </p:sp>
      <p:sp>
        <p:nvSpPr>
          <p:cNvPr id="44034" name="Text Placeholder 6"/>
          <p:cNvSpPr>
            <a:spLocks noGrp="1"/>
          </p:cNvSpPr>
          <p:nvPr>
            <p:ph type="body" sz="quarter" idx="4294967295"/>
          </p:nvPr>
        </p:nvSpPr>
        <p:spPr>
          <a:xfrm>
            <a:off x="711015" y="1175657"/>
            <a:ext cx="11274663" cy="5301343"/>
          </a:xfrm>
        </p:spPr>
        <p:txBody>
          <a:bodyPr/>
          <a:lstStyle/>
          <a:p>
            <a:pPr marL="0" indent="0">
              <a:buNone/>
            </a:pPr>
            <a:r>
              <a:rPr lang="en-US" sz="1400" b="1" dirty="0"/>
              <a:t>WITH </a:t>
            </a:r>
            <a:r>
              <a:rPr lang="en-US" sz="1400" b="1" dirty="0" err="1"/>
              <a:t>dept_costs</a:t>
            </a:r>
            <a:r>
              <a:rPr lang="en-US" sz="1400" b="1" dirty="0"/>
              <a:t>  AS (</a:t>
            </a:r>
          </a:p>
          <a:p>
            <a:pPr marL="0" indent="0">
              <a:buNone/>
            </a:pPr>
            <a:r>
              <a:rPr lang="en-US" sz="1400" b="1" dirty="0"/>
              <a:t>   SELECT  </a:t>
            </a:r>
            <a:r>
              <a:rPr lang="en-US" sz="1400" b="1" dirty="0" err="1"/>
              <a:t>d.department_name</a:t>
            </a:r>
            <a:r>
              <a:rPr lang="en-US" sz="1400" b="1" dirty="0"/>
              <a:t>, SUM(</a:t>
            </a:r>
            <a:r>
              <a:rPr lang="en-US" sz="1400" b="1" dirty="0" err="1"/>
              <a:t>e.salary</a:t>
            </a:r>
            <a:r>
              <a:rPr lang="en-US" sz="1400" b="1" dirty="0"/>
              <a:t>) AS </a:t>
            </a:r>
            <a:r>
              <a:rPr lang="en-US" sz="1400" b="1" dirty="0" err="1"/>
              <a:t>dept_total</a:t>
            </a:r>
            <a:endParaRPr lang="en-US" sz="1400" b="1" dirty="0"/>
          </a:p>
          <a:p>
            <a:pPr marL="0" indent="0">
              <a:buNone/>
            </a:pPr>
            <a:r>
              <a:rPr lang="en-US" sz="1400" b="1" dirty="0"/>
              <a:t>   FROM    employees e, departments d</a:t>
            </a:r>
          </a:p>
          <a:p>
            <a:pPr marL="0" indent="0">
              <a:buNone/>
            </a:pPr>
            <a:r>
              <a:rPr lang="en-US" sz="1400" b="1" dirty="0"/>
              <a:t>   WHERE   </a:t>
            </a:r>
            <a:r>
              <a:rPr lang="en-US" sz="1400" b="1" dirty="0" err="1"/>
              <a:t>e.department_id</a:t>
            </a:r>
            <a:r>
              <a:rPr lang="en-US" sz="1400" b="1" dirty="0"/>
              <a:t> = </a:t>
            </a:r>
            <a:r>
              <a:rPr lang="en-US" sz="1400" b="1" dirty="0" err="1"/>
              <a:t>d.department_id</a:t>
            </a:r>
            <a:endParaRPr lang="en-US" sz="1400" b="1" dirty="0"/>
          </a:p>
          <a:p>
            <a:pPr marL="0" indent="0">
              <a:buNone/>
            </a:pPr>
            <a:r>
              <a:rPr lang="en-US" sz="1400" b="1" dirty="0"/>
              <a:t>   GROUP BY </a:t>
            </a:r>
            <a:r>
              <a:rPr lang="en-US" sz="1400" b="1" dirty="0" err="1"/>
              <a:t>d.department_name</a:t>
            </a:r>
            <a:r>
              <a:rPr lang="en-US" sz="1400" b="1" dirty="0"/>
              <a:t>),</a:t>
            </a:r>
          </a:p>
          <a:p>
            <a:pPr marL="0" indent="0">
              <a:buNone/>
            </a:pPr>
            <a:r>
              <a:rPr lang="en-US" sz="1400" b="1" dirty="0" err="1"/>
              <a:t>avg_cost</a:t>
            </a:r>
            <a:r>
              <a:rPr lang="en-US" sz="1400" b="1" dirty="0"/>
              <a:t>    AS (</a:t>
            </a:r>
          </a:p>
          <a:p>
            <a:pPr marL="0" indent="0">
              <a:buNone/>
            </a:pPr>
            <a:r>
              <a:rPr lang="en-US" sz="1400" b="1" dirty="0"/>
              <a:t>   SELECT SUM(</a:t>
            </a:r>
            <a:r>
              <a:rPr lang="en-US" sz="1400" b="1" dirty="0" err="1"/>
              <a:t>dept_total</a:t>
            </a:r>
            <a:r>
              <a:rPr lang="en-US" sz="1400" b="1" dirty="0"/>
              <a:t>)/COUNT(*) AS </a:t>
            </a:r>
            <a:r>
              <a:rPr lang="en-US" sz="1400" b="1" dirty="0" err="1"/>
              <a:t>dept_avg</a:t>
            </a:r>
            <a:endParaRPr lang="en-US" sz="1400" b="1" dirty="0"/>
          </a:p>
          <a:p>
            <a:pPr marL="0" indent="0">
              <a:buNone/>
            </a:pPr>
            <a:r>
              <a:rPr lang="en-US" sz="1400" b="1" dirty="0"/>
              <a:t>   FROM   </a:t>
            </a:r>
            <a:r>
              <a:rPr lang="en-US" sz="1400" b="1" dirty="0" err="1"/>
              <a:t>dept_costs</a:t>
            </a:r>
            <a:r>
              <a:rPr lang="en-US" sz="1400" b="1" dirty="0"/>
              <a:t>)</a:t>
            </a:r>
          </a:p>
          <a:p>
            <a:pPr marL="0" indent="0">
              <a:buNone/>
            </a:pPr>
            <a:r>
              <a:rPr lang="en-US" sz="1400" b="1" dirty="0"/>
              <a:t>SELECT * </a:t>
            </a:r>
          </a:p>
          <a:p>
            <a:pPr marL="0" indent="0">
              <a:buNone/>
            </a:pPr>
            <a:r>
              <a:rPr lang="en-US" sz="1400" b="1" dirty="0"/>
              <a:t>FROM   </a:t>
            </a:r>
            <a:r>
              <a:rPr lang="en-US" sz="1400" b="1" dirty="0" err="1"/>
              <a:t>dept_costs</a:t>
            </a:r>
            <a:r>
              <a:rPr lang="en-US" sz="1400" b="1" dirty="0"/>
              <a:t> </a:t>
            </a:r>
          </a:p>
          <a:p>
            <a:pPr marL="0" indent="0">
              <a:buNone/>
            </a:pPr>
            <a:r>
              <a:rPr lang="en-US" sz="1400" b="1" dirty="0"/>
              <a:t>WHERE  </a:t>
            </a:r>
            <a:r>
              <a:rPr lang="en-US" sz="1400" b="1" dirty="0" err="1"/>
              <a:t>dept_total</a:t>
            </a:r>
            <a:r>
              <a:rPr lang="en-US" sz="1400" b="1" dirty="0"/>
              <a:t> &gt;</a:t>
            </a:r>
          </a:p>
          <a:p>
            <a:pPr marL="0" indent="0">
              <a:buNone/>
            </a:pPr>
            <a:r>
              <a:rPr lang="en-US" sz="1400" b="1" dirty="0"/>
              <a:t>        (SELECT </a:t>
            </a:r>
            <a:r>
              <a:rPr lang="en-US" sz="1400" b="1" dirty="0" err="1"/>
              <a:t>dept_avg</a:t>
            </a:r>
            <a:r>
              <a:rPr lang="en-US" sz="1400" b="1" dirty="0"/>
              <a:t> </a:t>
            </a:r>
          </a:p>
          <a:p>
            <a:pPr marL="0" indent="0">
              <a:buNone/>
            </a:pPr>
            <a:r>
              <a:rPr lang="en-US" sz="1400" b="1" dirty="0"/>
              <a:t>         FROM </a:t>
            </a:r>
            <a:r>
              <a:rPr lang="en-US" sz="1400" b="1" dirty="0" err="1"/>
              <a:t>avg_cost</a:t>
            </a:r>
            <a:r>
              <a:rPr lang="en-US" sz="1400" b="1" dirty="0"/>
              <a:t>)</a:t>
            </a:r>
          </a:p>
          <a:p>
            <a:pPr marL="0" indent="0">
              <a:buNone/>
            </a:pPr>
            <a:r>
              <a:rPr lang="en-US" sz="1400" b="1" dirty="0"/>
              <a:t>ORDER BY </a:t>
            </a:r>
            <a:r>
              <a:rPr lang="en-US" sz="1400" b="1" dirty="0" err="1"/>
              <a:t>department_name</a:t>
            </a:r>
            <a:r>
              <a:rPr lang="en-US" sz="1400" b="1" dirty="0"/>
              <a:t>;</a:t>
            </a:r>
          </a:p>
        </p:txBody>
      </p:sp>
    </p:spTree>
    <p:custDataLst>
      <p:tags r:id="rId1"/>
    </p:custDataLst>
    <p:extLst>
      <p:ext uri="{BB962C8B-B14F-4D97-AF65-F5344CB8AC3E}">
        <p14:creationId xmlns:p14="http://schemas.microsoft.com/office/powerpoint/2010/main" val="2860718131"/>
      </p:ext>
    </p:extLst>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0977" y="457200"/>
            <a:ext cx="10978407" cy="685800"/>
          </a:xfrm>
        </p:spPr>
        <p:txBody>
          <a:bodyPr/>
          <a:lstStyle/>
          <a:p>
            <a:r>
              <a:rPr lang="en-US" dirty="0"/>
              <a:t>How to analyze query , How to create query plan and how to use it in tuning </a:t>
            </a:r>
            <a:endParaRPr lang="en-US" dirty="0" smtClean="0"/>
          </a:p>
        </p:txBody>
      </p:sp>
      <p:sp>
        <p:nvSpPr>
          <p:cNvPr id="65539" name="Rectangle 50"/>
          <p:cNvSpPr>
            <a:spLocks noGrp="1" noChangeArrowheads="1"/>
          </p:cNvSpPr>
          <p:nvPr>
            <p:ph type="body" sz="half" idx="1"/>
          </p:nvPr>
        </p:nvSpPr>
        <p:spPr>
          <a:xfrm>
            <a:off x="609415" y="1346200"/>
            <a:ext cx="10781608" cy="5334000"/>
          </a:xfrm>
        </p:spPr>
        <p:txBody>
          <a:bodyPr/>
          <a:lstStyle/>
          <a:p>
            <a:r>
              <a:rPr lang="en-US" sz="1400" dirty="0"/>
              <a:t>The SQL Server Database Engine can display how it navigates tables and uses indexes to access or process the data for a query or other DML statement, such as an update. This is a display of an execution plan. To analyze a slow-running query, it is useful to examine the query execution plan to determine what is causing the problem</a:t>
            </a:r>
            <a:r>
              <a:rPr lang="en-US" sz="1400" dirty="0" smtClean="0"/>
              <a:t>.</a:t>
            </a:r>
            <a:endParaRPr lang="en-US" sz="1400" dirty="0"/>
          </a:p>
          <a:p>
            <a:r>
              <a:rPr lang="en-US" sz="1400" dirty="0"/>
              <a:t>SQL Server generates an execution plan for each query. The plan describes an algorithm that will lead to a desired result. A query plan (or query execution plan) is an ordered set of steps used to access data in a SQL relational database management system.</a:t>
            </a:r>
          </a:p>
          <a:p>
            <a:r>
              <a:rPr lang="en-US" sz="1400" dirty="0"/>
              <a:t>We should also keep in mind how execution plans are generated. To reach maximal query execution speed, query optimizer (separate component of the SQL Server core) always attempts to generate a plan with the sequence of actions that consumes minimum server resources</a:t>
            </a:r>
            <a:r>
              <a:rPr lang="en-US" sz="1400" dirty="0" smtClean="0"/>
              <a:t>.</a:t>
            </a:r>
            <a:endParaRPr lang="en-US" sz="1400" dirty="0"/>
          </a:p>
          <a:p>
            <a:r>
              <a:rPr lang="en-US" sz="1400" dirty="0"/>
              <a:t>When evaluating any execution plan, the query optimizer takes into account multiple factors: involved database objects, conditions of joining them, returned columns list, indexes presence, availability of indexes and actual statistics, etc..</a:t>
            </a:r>
          </a:p>
          <a:p>
            <a:r>
              <a:rPr lang="en-US" sz="1400" dirty="0"/>
              <a:t>When it comes time to analyze the performance of a specific query, one of the best methods is to view the query execution plan. A query execution plan outlines how the SQL Server query optimizer actually ran (or will run) a specific query. This information if very valuable when it comes time to find out why a specific query is running slow</a:t>
            </a:r>
            <a:r>
              <a:rPr lang="en-US" sz="1400" dirty="0" smtClean="0"/>
              <a:t>. </a:t>
            </a:r>
            <a:endParaRPr lang="en-US" sz="1400" dirty="0"/>
          </a:p>
          <a:p>
            <a:r>
              <a:rPr lang="en-US" sz="1400" dirty="0"/>
              <a:t>Many queries can be formulated as joins or subqueries. Although the PROC SQL query optimizer changes some subqueries to joins, a join is generally more efficient to process</a:t>
            </a:r>
            <a:r>
              <a:rPr lang="en-US" sz="1400" dirty="0" smtClean="0"/>
              <a:t>.</a:t>
            </a:r>
          </a:p>
          <a:p>
            <a:r>
              <a:rPr lang="en-US" sz="1400" dirty="0"/>
              <a:t>A query plan is a set of steps that the database management system executes in order to complete the query.  The reason we have query plans is that the SQL you write may declare your intentions, but it does not tell SQL the exact logic flow to use.  The query optimizer determines that.  The result of that is the query plan. In SQL Server a query plan is called an execution plan.</a:t>
            </a:r>
          </a:p>
          <a:p>
            <a:r>
              <a:rPr lang="en-US" sz="1400" dirty="0"/>
              <a:t>Execution plans can tell you how a query will be executed, or how a query was executed. They are, therefore, the DBA’s primary means of troubleshooting a poorly performing query. Rather than guess at why a given query is performing thousands of scans, putting your I/O through the roof, you can use the execution plan to identify the exact piece of SQL code that is causing the </a:t>
            </a:r>
            <a:r>
              <a:rPr lang="en-US" sz="1400" dirty="0" smtClean="0"/>
              <a:t>problem.</a:t>
            </a:r>
            <a:endParaRPr lang="en-US" sz="1400" dirty="0"/>
          </a:p>
          <a:p>
            <a:endParaRPr lang="en-US" sz="1400" dirty="0"/>
          </a:p>
          <a:p>
            <a:pPr marL="0" indent="0">
              <a:buNone/>
            </a:pPr>
            <a:endParaRPr lang="en-US" sz="1400" dirty="0" smtClean="0"/>
          </a:p>
        </p:txBody>
      </p:sp>
    </p:spTree>
    <p:extLst>
      <p:ext uri="{BB962C8B-B14F-4D97-AF65-F5344CB8AC3E}">
        <p14:creationId xmlns:p14="http://schemas.microsoft.com/office/powerpoint/2010/main" val="2857883908"/>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0977" y="457200"/>
            <a:ext cx="10978407" cy="685800"/>
          </a:xfrm>
        </p:spPr>
        <p:txBody>
          <a:bodyPr/>
          <a:lstStyle/>
          <a:p>
            <a:r>
              <a:rPr lang="en-US" dirty="0"/>
              <a:t>How to analyze query , How to create query plan and how to use it in tuning </a:t>
            </a:r>
            <a:endParaRPr lang="en-US" dirty="0" smtClean="0"/>
          </a:p>
        </p:txBody>
      </p:sp>
      <p:sp>
        <p:nvSpPr>
          <p:cNvPr id="65539" name="Rectangle 50"/>
          <p:cNvSpPr>
            <a:spLocks noGrp="1" noChangeArrowheads="1"/>
          </p:cNvSpPr>
          <p:nvPr>
            <p:ph type="body" sz="half" idx="1"/>
          </p:nvPr>
        </p:nvSpPr>
        <p:spPr>
          <a:xfrm>
            <a:off x="623930" y="1393371"/>
            <a:ext cx="10781608" cy="4876800"/>
          </a:xfrm>
        </p:spPr>
        <p:txBody>
          <a:bodyPr/>
          <a:lstStyle/>
          <a:p>
            <a:r>
              <a:rPr lang="en-US" dirty="0"/>
              <a:t>There are several different ways to view a query’s execution plan. They include</a:t>
            </a:r>
            <a:r>
              <a:rPr lang="en-US" dirty="0" smtClean="0"/>
              <a:t>:</a:t>
            </a:r>
          </a:p>
          <a:p>
            <a:pPr lvl="1">
              <a:buFont typeface="Wingdings" panose="05000000000000000000" pitchFamily="2" charset="2"/>
              <a:buChar char="ü"/>
            </a:pPr>
            <a:r>
              <a:rPr lang="en-US" dirty="0"/>
              <a:t>From within </a:t>
            </a:r>
            <a:r>
              <a:rPr lang="en-US" i="1" dirty="0"/>
              <a:t>Query Analyzer</a:t>
            </a:r>
            <a:r>
              <a:rPr lang="en-US" dirty="0"/>
              <a:t> is an option called </a:t>
            </a:r>
            <a:r>
              <a:rPr lang="en-US" dirty="0" smtClean="0"/>
              <a:t>“</a:t>
            </a:r>
            <a:r>
              <a:rPr lang="en-US" i="1" dirty="0" smtClean="0"/>
              <a:t>Show Execution Plan</a:t>
            </a:r>
            <a:r>
              <a:rPr lang="en-US" dirty="0" smtClean="0"/>
              <a:t>” </a:t>
            </a:r>
            <a:r>
              <a:rPr lang="en-US" dirty="0"/>
              <a:t>(located on the Query drop-down menu). If you turn this option on, then whenever you run a query in Query Analyzer, you will get a query execution plan (in graphical format) displayed in a separate window.</a:t>
            </a:r>
          </a:p>
          <a:p>
            <a:pPr lvl="1">
              <a:buFont typeface="Wingdings" panose="05000000000000000000" pitchFamily="2" charset="2"/>
              <a:buChar char="ü"/>
            </a:pPr>
            <a:r>
              <a:rPr lang="en-US" dirty="0" smtClean="0"/>
              <a:t>If </a:t>
            </a:r>
            <a:r>
              <a:rPr lang="en-US" dirty="0"/>
              <a:t>you want to see an execution plan, but you don’t want to run the query, you can choose the option “Display Estimated Execution Plan” (located on the Query drop-down menu). When you select this option, immediately an execution plan (in graphical format) will appear. The difference between these two (if any) is accountable to the fact that when a query is really run (not simulated, as in this option), current operations of the server are also considered. In most cases, plans created by either method will produce similar results.</a:t>
            </a:r>
          </a:p>
          <a:p>
            <a:pPr lvl="1">
              <a:buFont typeface="Wingdings" panose="05000000000000000000" pitchFamily="2" charset="2"/>
              <a:buChar char="ü"/>
            </a:pPr>
            <a:r>
              <a:rPr lang="en-US" dirty="0" smtClean="0"/>
              <a:t>When </a:t>
            </a:r>
            <a:r>
              <a:rPr lang="en-US" dirty="0"/>
              <a:t>you create a SQL Server Profiler trace, one of the events you can collect is called: MISC: Execution Plan. This information (in text form) shows the execution plan used by the query optimizer to execute the query.</a:t>
            </a:r>
          </a:p>
          <a:p>
            <a:pPr lvl="1">
              <a:buFont typeface="Wingdings" panose="05000000000000000000" pitchFamily="2" charset="2"/>
              <a:buChar char="ü"/>
            </a:pPr>
            <a:r>
              <a:rPr lang="en-US" dirty="0" smtClean="0"/>
              <a:t>From </a:t>
            </a:r>
            <a:r>
              <a:rPr lang="en-US" dirty="0"/>
              <a:t>within </a:t>
            </a:r>
            <a:r>
              <a:rPr lang="en-US" i="1" dirty="0"/>
              <a:t>Query Analyzer</a:t>
            </a:r>
            <a:r>
              <a:rPr lang="en-US" dirty="0"/>
              <a:t>, you can run the command </a:t>
            </a:r>
            <a:r>
              <a:rPr lang="en-US" i="1" dirty="0"/>
              <a:t>SET SHOWPLAN_TEXT ON</a:t>
            </a:r>
            <a:r>
              <a:rPr lang="en-US" dirty="0"/>
              <a:t>. Once you run this command, any query you execute in this Query Analyzer sessions will not be run, but a text-based version of the query plan will be displayed. If the query you are running uses temp tables, then you will have to run the command, SET STATISTICS PROFILE ON before running the query</a:t>
            </a:r>
            <a:r>
              <a:rPr lang="en-US" sz="1200" dirty="0" smtClean="0"/>
              <a:t>.</a:t>
            </a:r>
            <a:endParaRPr lang="en-US" sz="1400" dirty="0" smtClean="0"/>
          </a:p>
        </p:txBody>
      </p:sp>
    </p:spTree>
    <p:extLst>
      <p:ext uri="{BB962C8B-B14F-4D97-AF65-F5344CB8AC3E}">
        <p14:creationId xmlns:p14="http://schemas.microsoft.com/office/powerpoint/2010/main" val="606943219"/>
      </p:ext>
    </p:extLst>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0977" y="457200"/>
            <a:ext cx="10978407" cy="685800"/>
          </a:xfrm>
        </p:spPr>
        <p:txBody>
          <a:bodyPr/>
          <a:lstStyle/>
          <a:p>
            <a:r>
              <a:rPr lang="en-US" dirty="0"/>
              <a:t>How to analyze query , How to create query plan and how to use it in tuning </a:t>
            </a:r>
            <a:endParaRPr lang="en-US" dirty="0" smtClean="0"/>
          </a:p>
        </p:txBody>
      </p:sp>
      <p:sp>
        <p:nvSpPr>
          <p:cNvPr id="65539" name="Rectangle 50"/>
          <p:cNvSpPr>
            <a:spLocks noGrp="1" noChangeArrowheads="1"/>
          </p:cNvSpPr>
          <p:nvPr>
            <p:ph type="body" sz="half" idx="1"/>
          </p:nvPr>
        </p:nvSpPr>
        <p:spPr>
          <a:xfrm>
            <a:off x="623930" y="1349828"/>
            <a:ext cx="10781608" cy="4876800"/>
          </a:xfrm>
        </p:spPr>
        <p:txBody>
          <a:bodyPr>
            <a:normAutofit fontScale="92500" lnSpcReduction="20000"/>
          </a:bodyPr>
          <a:lstStyle/>
          <a:p>
            <a:r>
              <a:rPr lang="en-US" sz="1900" dirty="0" smtClean="0"/>
              <a:t>Database Tuning: </a:t>
            </a:r>
          </a:p>
          <a:p>
            <a:pPr lvl="1">
              <a:buFont typeface="Wingdings" panose="05000000000000000000" pitchFamily="2" charset="2"/>
              <a:buChar char="ü"/>
            </a:pPr>
            <a:r>
              <a:rPr lang="en-US" sz="1900" dirty="0"/>
              <a:t>Reviewing the query plan can present opportunities for new indexes or changes to existing indexes. It can also show that the database is not properly taking advantage of existing </a:t>
            </a:r>
            <a:r>
              <a:rPr lang="en-US" sz="1900" dirty="0" smtClean="0"/>
              <a:t>indexes.</a:t>
            </a:r>
          </a:p>
          <a:p>
            <a:pPr marL="233362" lvl="1" indent="0">
              <a:buNone/>
            </a:pPr>
            <a:endParaRPr lang="en-US" sz="1200" dirty="0"/>
          </a:p>
          <a:p>
            <a:r>
              <a:rPr lang="en-US" sz="1400" dirty="0" smtClean="0"/>
              <a:t>Query Tuning:</a:t>
            </a:r>
          </a:p>
          <a:p>
            <a:pPr lvl="1">
              <a:buFont typeface="Wingdings" panose="05000000000000000000" pitchFamily="2" charset="2"/>
              <a:buChar char="ü"/>
            </a:pPr>
            <a:r>
              <a:rPr lang="en-US" dirty="0"/>
              <a:t>A query optimizer will not always choose the most efficient query plan for a given query. In some databases the query plan can be reviewed, problems found, and then the </a:t>
            </a:r>
            <a:r>
              <a:rPr lang="en-US" dirty="0">
                <a:hlinkClick r:id="rId3" tooltip="Query optimizer"/>
              </a:rPr>
              <a:t>query optimizer</a:t>
            </a:r>
            <a:r>
              <a:rPr lang="en-US" dirty="0"/>
              <a:t> gives </a:t>
            </a:r>
            <a:r>
              <a:rPr lang="en-US" dirty="0">
                <a:hlinkClick r:id="rId4" tooltip="Hint (SQL)"/>
              </a:rPr>
              <a:t>hints</a:t>
            </a:r>
            <a:r>
              <a:rPr lang="en-US" dirty="0"/>
              <a:t> on how to improve it. In other databases alternatives to express the same query (other queries that return the same results) can be tried. Some query tools can generate embedded hints in the query, for use by the optimizer</a:t>
            </a:r>
            <a:r>
              <a:rPr lang="en-US" dirty="0" smtClean="0"/>
              <a:t>.</a:t>
            </a:r>
          </a:p>
          <a:p>
            <a:pPr lvl="1">
              <a:buFont typeface="Wingdings" panose="05000000000000000000" pitchFamily="2" charset="2"/>
              <a:buChar char="ü"/>
            </a:pPr>
            <a:r>
              <a:rPr lang="en-US" dirty="0"/>
              <a:t>Some databases - like Oracle - provide a </a:t>
            </a:r>
            <a:r>
              <a:rPr lang="en-US" b="1" dirty="0"/>
              <a:t>plan table</a:t>
            </a:r>
            <a:r>
              <a:rPr lang="en-US" dirty="0"/>
              <a:t> for query tuning. This plan table will return the cost and time for executing a query. Oracle offers two optimization approaches</a:t>
            </a:r>
            <a:r>
              <a:rPr lang="en-US" dirty="0" smtClean="0"/>
              <a:t>:</a:t>
            </a:r>
          </a:p>
          <a:p>
            <a:pPr lvl="2">
              <a:buFont typeface="Wingdings" panose="05000000000000000000" pitchFamily="2" charset="2"/>
              <a:buChar char="q"/>
            </a:pPr>
            <a:r>
              <a:rPr lang="en-US" dirty="0"/>
              <a:t>CBO or Cost Based Optimization</a:t>
            </a:r>
          </a:p>
          <a:p>
            <a:pPr lvl="2">
              <a:buFont typeface="Wingdings" panose="05000000000000000000" pitchFamily="2" charset="2"/>
              <a:buChar char="q"/>
            </a:pPr>
            <a:r>
              <a:rPr lang="en-US" dirty="0" smtClean="0"/>
              <a:t>RBO </a:t>
            </a:r>
            <a:r>
              <a:rPr lang="en-US" dirty="0"/>
              <a:t>or Rule Based </a:t>
            </a:r>
            <a:r>
              <a:rPr lang="en-US" dirty="0" smtClean="0"/>
              <a:t>Optimization</a:t>
            </a:r>
          </a:p>
          <a:p>
            <a:pPr lvl="3">
              <a:buFont typeface="Wingdings" panose="05000000000000000000" pitchFamily="2" charset="2"/>
              <a:buChar char="Ø"/>
            </a:pPr>
            <a:r>
              <a:rPr lang="en-US" dirty="0"/>
              <a:t>RBO is slowly being deprecated. For CBO to be used, all the tables referenced by the query must be analyzed. To analyze a table, a DBA can launch code from the DBMS_STATS package</a:t>
            </a:r>
            <a:r>
              <a:rPr lang="en-US" dirty="0" smtClean="0"/>
              <a:t>.</a:t>
            </a:r>
          </a:p>
          <a:p>
            <a:pPr lvl="3">
              <a:buFont typeface="Wingdings" panose="05000000000000000000" pitchFamily="2" charset="2"/>
              <a:buChar char="Ø"/>
            </a:pPr>
            <a:endParaRPr lang="en-US" dirty="0"/>
          </a:p>
          <a:p>
            <a:pPr marL="0" indent="0">
              <a:buNone/>
            </a:pPr>
            <a:r>
              <a:rPr lang="en-US" dirty="0"/>
              <a:t>Other tools for query optimization include:</a:t>
            </a:r>
          </a:p>
          <a:p>
            <a:pPr>
              <a:buFont typeface="Wingdings" panose="05000000000000000000" pitchFamily="2" charset="2"/>
              <a:buChar char="§"/>
            </a:pPr>
            <a:r>
              <a:rPr lang="en-US" dirty="0"/>
              <a:t>SQL Trace</a:t>
            </a:r>
          </a:p>
          <a:p>
            <a:pPr>
              <a:buFont typeface="Wingdings" panose="05000000000000000000" pitchFamily="2" charset="2"/>
              <a:buChar char="§"/>
            </a:pPr>
            <a:r>
              <a:rPr lang="en-US" dirty="0"/>
              <a:t>Oracle Trace</a:t>
            </a:r>
          </a:p>
          <a:p>
            <a:pPr>
              <a:buFont typeface="Wingdings" panose="05000000000000000000" pitchFamily="2" charset="2"/>
              <a:buChar char="§"/>
            </a:pPr>
            <a:r>
              <a:rPr lang="en-US" dirty="0"/>
              <a:t>TKPROF</a:t>
            </a:r>
          </a:p>
          <a:p>
            <a:pPr marL="696912" lvl="3" indent="0">
              <a:buNone/>
            </a:pPr>
            <a:endParaRPr lang="en-US" dirty="0"/>
          </a:p>
        </p:txBody>
      </p:sp>
    </p:spTree>
    <p:extLst>
      <p:ext uri="{BB962C8B-B14F-4D97-AF65-F5344CB8AC3E}">
        <p14:creationId xmlns:p14="http://schemas.microsoft.com/office/powerpoint/2010/main" val="3175111512"/>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441" y="381000"/>
            <a:ext cx="10978407" cy="685800"/>
          </a:xfrm>
        </p:spPr>
        <p:txBody>
          <a:bodyPr/>
          <a:lstStyle/>
          <a:p>
            <a:r>
              <a:rPr lang="en-US" dirty="0" smtClean="0"/>
              <a:t>Isolation Levels and Impact On Performance</a:t>
            </a:r>
          </a:p>
        </p:txBody>
      </p:sp>
      <p:sp>
        <p:nvSpPr>
          <p:cNvPr id="65539" name="Rectangle 50"/>
          <p:cNvSpPr>
            <a:spLocks noGrp="1" noChangeArrowheads="1"/>
          </p:cNvSpPr>
          <p:nvPr>
            <p:ph type="body" sz="half" idx="1"/>
          </p:nvPr>
        </p:nvSpPr>
        <p:spPr>
          <a:xfrm>
            <a:off x="711015" y="990600"/>
            <a:ext cx="10781608" cy="5486400"/>
          </a:xfrm>
        </p:spPr>
        <p:txBody>
          <a:bodyPr>
            <a:normAutofit lnSpcReduction="10000"/>
          </a:bodyPr>
          <a:lstStyle/>
          <a:p>
            <a:r>
              <a:rPr lang="en-US" sz="1400" dirty="0"/>
              <a:t>Transactions specify an isolation level that defines the degree to which one transaction must be isolated from resource or data modifications made by other transactions</a:t>
            </a:r>
            <a:r>
              <a:rPr lang="en-US" sz="1400" dirty="0" smtClean="0"/>
              <a:t>.</a:t>
            </a:r>
          </a:p>
          <a:p>
            <a:r>
              <a:rPr lang="en-US" sz="1400" dirty="0"/>
              <a:t>Isolation is typically defined at database level as a property that defines how/when the changes made by one operation become visible to other</a:t>
            </a:r>
            <a:r>
              <a:rPr lang="en-US" sz="1400" dirty="0" smtClean="0"/>
              <a:t>.</a:t>
            </a:r>
          </a:p>
          <a:p>
            <a:r>
              <a:rPr lang="en-US" sz="1400" dirty="0"/>
              <a:t>Isolation is one of the ACID (Atomicity, Consistency, Isolation, Durability) properties</a:t>
            </a:r>
            <a:r>
              <a:rPr lang="en-US" sz="1400" dirty="0" smtClean="0"/>
              <a:t>.</a:t>
            </a:r>
          </a:p>
          <a:p>
            <a:r>
              <a:rPr lang="en-US" sz="1400" dirty="0"/>
              <a:t>The isolation level that is associated with an application process determines the degree to which the data that is being accessed by that process is locked or isolated from other concurrently executing processes. The isolation level is in effect for the duration of a unit of </a:t>
            </a:r>
            <a:r>
              <a:rPr lang="en-US" sz="1400" dirty="0" smtClean="0"/>
              <a:t>work. The </a:t>
            </a:r>
            <a:r>
              <a:rPr lang="en-US" sz="1400" dirty="0"/>
              <a:t>isolation level of an application process therefore specifies:</a:t>
            </a:r>
          </a:p>
          <a:p>
            <a:pPr lvl="1">
              <a:buFont typeface="Wingdings" panose="05000000000000000000" pitchFamily="2" charset="2"/>
              <a:buChar char="ü"/>
            </a:pPr>
            <a:r>
              <a:rPr lang="en-US" dirty="0" smtClean="0"/>
              <a:t>The </a:t>
            </a:r>
            <a:r>
              <a:rPr lang="en-US" dirty="0"/>
              <a:t>degree to which rows that are read or updated by the application are available to other concurrently executing application processes</a:t>
            </a:r>
          </a:p>
          <a:p>
            <a:pPr lvl="1">
              <a:buFont typeface="Wingdings" panose="05000000000000000000" pitchFamily="2" charset="2"/>
              <a:buChar char="ü"/>
            </a:pPr>
            <a:r>
              <a:rPr lang="en-US" dirty="0" smtClean="0"/>
              <a:t>The </a:t>
            </a:r>
            <a:r>
              <a:rPr lang="en-US" dirty="0"/>
              <a:t>degree to which the update activity of other concurrently executing application processes can affect the </a:t>
            </a:r>
            <a:r>
              <a:rPr lang="en-US" dirty="0" smtClean="0"/>
              <a:t>application</a:t>
            </a:r>
            <a:endParaRPr lang="en-US" dirty="0"/>
          </a:p>
          <a:p>
            <a:r>
              <a:rPr lang="en-US" sz="1400" dirty="0"/>
              <a:t>In database systems, isolation determines how transaction integrity is visible to other users and systems. For example, when a user is creating a Purchase Order and has created the header, but not the Purchase Order lines, is the header available for other systems/users, carrying out concurrent operations (such as a report on Purchase Orders), to see?.</a:t>
            </a:r>
          </a:p>
          <a:p>
            <a:pPr lvl="1">
              <a:buFont typeface="Wingdings" panose="05000000000000000000" pitchFamily="2" charset="2"/>
              <a:buChar char="Ø"/>
            </a:pPr>
            <a:r>
              <a:rPr lang="en-US" dirty="0"/>
              <a:t>A lower isolation level increases the ability of many users to access data at the same time, but increases the number of concurrency effects (such as dirty reads or lost updates) users might encounter. Conversely, a higher isolation level reduces the types of concurrency effects that users may encounter, but requires more system resources and increases the chances that one transaction will block </a:t>
            </a:r>
            <a:r>
              <a:rPr lang="en-US" dirty="0" smtClean="0"/>
              <a:t>another.</a:t>
            </a:r>
          </a:p>
          <a:p>
            <a:pPr lvl="1">
              <a:buFont typeface="Wingdings" panose="05000000000000000000" pitchFamily="2" charset="2"/>
              <a:buChar char="Ø"/>
            </a:pPr>
            <a:r>
              <a:rPr lang="en-US" dirty="0"/>
              <a:t>To set the isolation level, you can issue a SET TRANSACTION ISOLATION LEVEL statement after you connect to SQL Server. The isolation level will apply to the rest of that session, unless you explicitly change the level again</a:t>
            </a:r>
            <a:r>
              <a:rPr lang="en-US" dirty="0" smtClean="0"/>
              <a:t>.</a:t>
            </a:r>
            <a:endParaRPr lang="en-US" dirty="0"/>
          </a:p>
        </p:txBody>
      </p:sp>
    </p:spTree>
    <p:extLst>
      <p:ext uri="{BB962C8B-B14F-4D97-AF65-F5344CB8AC3E}">
        <p14:creationId xmlns:p14="http://schemas.microsoft.com/office/powerpoint/2010/main" val="2182827696"/>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09441" y="381000"/>
            <a:ext cx="10978407" cy="685800"/>
          </a:xfrm>
        </p:spPr>
        <p:txBody>
          <a:bodyPr/>
          <a:lstStyle/>
          <a:p>
            <a:r>
              <a:rPr lang="en-US" dirty="0" smtClean="0"/>
              <a:t>Isolation Levels and Impact On Performance</a:t>
            </a:r>
          </a:p>
        </p:txBody>
      </p:sp>
      <p:sp>
        <p:nvSpPr>
          <p:cNvPr id="65539" name="Rectangle 50"/>
          <p:cNvSpPr>
            <a:spLocks noGrp="1" noChangeArrowheads="1"/>
          </p:cNvSpPr>
          <p:nvPr>
            <p:ph type="body" sz="half" idx="1"/>
          </p:nvPr>
        </p:nvSpPr>
        <p:spPr>
          <a:xfrm>
            <a:off x="711015" y="914400"/>
            <a:ext cx="10781608" cy="5486400"/>
          </a:xfrm>
        </p:spPr>
        <p:txBody>
          <a:bodyPr>
            <a:normAutofit fontScale="92500" lnSpcReduction="10000"/>
          </a:bodyPr>
          <a:lstStyle/>
          <a:p>
            <a:r>
              <a:rPr lang="en-US" dirty="0"/>
              <a:t>There are four isolation levels, as follows.</a:t>
            </a:r>
            <a:endParaRPr lang="en-US" dirty="0" smtClean="0"/>
          </a:p>
          <a:p>
            <a:pPr marL="576262" lvl="1" indent="-342900">
              <a:buFont typeface="+mj-lt"/>
              <a:buAutoNum type="arabicPeriod"/>
            </a:pPr>
            <a:endParaRPr lang="en-US" sz="1600" dirty="0"/>
          </a:p>
          <a:p>
            <a:pPr marL="576262" lvl="1" indent="-342900">
              <a:buFont typeface="+mj-lt"/>
              <a:buAutoNum type="arabicPeriod"/>
            </a:pPr>
            <a:r>
              <a:rPr lang="en-US" sz="1600" dirty="0"/>
              <a:t>READ UNCOMMITTED: </a:t>
            </a:r>
            <a:r>
              <a:rPr lang="en-US" sz="1600" dirty="0" err="1"/>
              <a:t>UserA</a:t>
            </a:r>
            <a:r>
              <a:rPr lang="en-US" sz="1600" dirty="0"/>
              <a:t> will see the change made by </a:t>
            </a:r>
            <a:r>
              <a:rPr lang="en-US" sz="1600" dirty="0" err="1"/>
              <a:t>UserB</a:t>
            </a:r>
            <a:r>
              <a:rPr lang="en-US" sz="1600" dirty="0"/>
              <a:t>. This isolation level is called dirty reads, which means that read data is not consistent with other parts of the table or the query, and may not yet have been committed. This isolation level ensures the quickest </a:t>
            </a:r>
            <a:r>
              <a:rPr lang="en-US" sz="1600" b="1" dirty="0"/>
              <a:t>performance</a:t>
            </a:r>
            <a:r>
              <a:rPr lang="en-US" sz="1600" dirty="0"/>
              <a:t>, as data is read directly from the table’s blocks with no further processing, verifications or any other validation. The process is quick and the data is </a:t>
            </a:r>
            <a:r>
              <a:rPr lang="en-US" sz="1600" dirty="0" smtClean="0"/>
              <a:t>as dirty </a:t>
            </a:r>
            <a:r>
              <a:rPr lang="en-US" sz="1600" dirty="0"/>
              <a:t>as it can get</a:t>
            </a:r>
            <a:r>
              <a:rPr lang="en-US" sz="1600" dirty="0" smtClean="0"/>
              <a:t>.</a:t>
            </a:r>
          </a:p>
          <a:p>
            <a:pPr marL="576262" lvl="1" indent="-342900">
              <a:buFont typeface="+mj-lt"/>
              <a:buAutoNum type="arabicPeriod"/>
            </a:pPr>
            <a:endParaRPr lang="en-US" sz="1600" dirty="0"/>
          </a:p>
          <a:p>
            <a:pPr marL="576262" lvl="1" indent="-342900">
              <a:buFont typeface="+mj-lt"/>
              <a:buAutoNum type="arabicPeriod"/>
            </a:pPr>
            <a:r>
              <a:rPr lang="en-US" sz="1600" dirty="0"/>
              <a:t>READ COMMITTED: </a:t>
            </a:r>
            <a:r>
              <a:rPr lang="en-US" sz="1600" dirty="0" err="1"/>
              <a:t>UserA</a:t>
            </a:r>
            <a:r>
              <a:rPr lang="en-US" sz="1600" dirty="0"/>
              <a:t> will not see the change made by </a:t>
            </a:r>
            <a:r>
              <a:rPr lang="en-US" sz="1600" dirty="0" err="1"/>
              <a:t>UserB</a:t>
            </a:r>
            <a:r>
              <a:rPr lang="en-US" sz="1600" dirty="0"/>
              <a:t>. This is because in the READ COMMITTED isolation level, the rows returned by a query are the rows that were committed when the query was started. The change made by </a:t>
            </a:r>
            <a:r>
              <a:rPr lang="en-US" sz="1600" dirty="0" err="1"/>
              <a:t>UserB</a:t>
            </a:r>
            <a:r>
              <a:rPr lang="en-US" sz="1600" dirty="0"/>
              <a:t> was not present when the query started, and therefore will not be included in the query result</a:t>
            </a:r>
            <a:r>
              <a:rPr lang="en-US" sz="1600" dirty="0" smtClean="0"/>
              <a:t>.</a:t>
            </a:r>
          </a:p>
          <a:p>
            <a:pPr marL="576262" lvl="1" indent="-342900">
              <a:buFont typeface="+mj-lt"/>
              <a:buAutoNum type="arabicPeriod"/>
            </a:pPr>
            <a:endParaRPr lang="en-US" sz="1600" dirty="0"/>
          </a:p>
          <a:p>
            <a:pPr marL="576262" lvl="1" indent="-342900">
              <a:buFont typeface="+mj-lt"/>
              <a:buAutoNum type="arabicPeriod"/>
            </a:pPr>
            <a:r>
              <a:rPr lang="en-US" sz="1600" dirty="0"/>
              <a:t>REPEATABLE READ: </a:t>
            </a:r>
            <a:r>
              <a:rPr lang="en-US" sz="1600" dirty="0" err="1"/>
              <a:t>UserA</a:t>
            </a:r>
            <a:r>
              <a:rPr lang="en-US" sz="1600" dirty="0"/>
              <a:t> will not see the change made by </a:t>
            </a:r>
            <a:r>
              <a:rPr lang="en-US" sz="1600" dirty="0" err="1"/>
              <a:t>UserB</a:t>
            </a:r>
            <a:r>
              <a:rPr lang="en-US" sz="1600" dirty="0"/>
              <a:t>. This is because in the REPEATABLE READ isolation level, the rows returned by a query are the rows that were committed when the transaction was started. The change made by </a:t>
            </a:r>
            <a:r>
              <a:rPr lang="en-US" sz="1600" dirty="0" err="1"/>
              <a:t>UserB</a:t>
            </a:r>
            <a:r>
              <a:rPr lang="en-US" sz="1600" dirty="0"/>
              <a:t> was not present when the transaction was started, and therefore will not be included in the query result</a:t>
            </a:r>
            <a:r>
              <a:rPr lang="en-US" sz="1600" dirty="0" smtClean="0"/>
              <a:t>.</a:t>
            </a:r>
          </a:p>
          <a:p>
            <a:pPr marL="576262" lvl="1" indent="-342900">
              <a:buFont typeface="+mj-lt"/>
              <a:buAutoNum type="arabicPeriod"/>
            </a:pPr>
            <a:endParaRPr lang="en-US" sz="1600" dirty="0"/>
          </a:p>
          <a:p>
            <a:pPr marL="576262" lvl="1" indent="-342900">
              <a:buFont typeface="+mj-lt"/>
              <a:buAutoNum type="arabicPeriod"/>
            </a:pPr>
            <a:r>
              <a:rPr lang="en-US" sz="1600" dirty="0"/>
              <a:t>This means that “All consistent reads within the same transaction read the snapshot established by the first read” (from MySQL documentation. See </a:t>
            </a:r>
            <a:r>
              <a:rPr lang="en-US" sz="1600" dirty="0">
                <a:hlinkClick r:id="rId3"/>
              </a:rPr>
              <a:t>http://dev.mysql.com/doc/refman/5.1/en/innodb-consistent-read.html</a:t>
            </a:r>
            <a:r>
              <a:rPr lang="en-US" sz="1600" dirty="0" smtClean="0"/>
              <a:t>).</a:t>
            </a:r>
          </a:p>
          <a:p>
            <a:pPr marL="576262" lvl="1" indent="-342900">
              <a:buFont typeface="+mj-lt"/>
              <a:buAutoNum type="arabicPeriod"/>
            </a:pPr>
            <a:endParaRPr lang="en-US" sz="1600" dirty="0"/>
          </a:p>
          <a:p>
            <a:pPr marL="576262" lvl="1" indent="-342900">
              <a:buFont typeface="+mj-lt"/>
              <a:buAutoNum type="arabicPeriod"/>
            </a:pPr>
            <a:r>
              <a:rPr lang="en-US" sz="1600" dirty="0"/>
              <a:t>SERIALIZABLE: This isolation level specifies that all transactions occur in a completely isolated fashion, meaning as if all transactions in the system were executed serially, one after the other. The DBMS can execute two or more transactions at the same time only if the illusion of serial execution can be maintained.</a:t>
            </a:r>
          </a:p>
        </p:txBody>
      </p:sp>
    </p:spTree>
    <p:extLst>
      <p:ext uri="{BB962C8B-B14F-4D97-AF65-F5344CB8AC3E}">
        <p14:creationId xmlns:p14="http://schemas.microsoft.com/office/powerpoint/2010/main" val="1690553390"/>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b="1" dirty="0" smtClean="0"/>
              <a:t>Questions</a:t>
            </a:r>
          </a:p>
        </p:txBody>
      </p:sp>
      <p:pic>
        <p:nvPicPr>
          <p:cNvPr id="7" name="Picture 4" descr="Questions2"/>
          <p:cNvPicPr>
            <a:picLocks noChangeAspect="1" noChangeArrowheads="1"/>
          </p:cNvPicPr>
          <p:nvPr/>
        </p:nvPicPr>
        <p:blipFill>
          <a:blip r:embed="rId3" cstate="print"/>
          <a:srcRect/>
          <a:stretch>
            <a:fillRect/>
          </a:stretch>
        </p:blipFill>
        <p:spPr bwMode="auto">
          <a:xfrm>
            <a:off x="1320456" y="1524000"/>
            <a:ext cx="9344766" cy="4476750"/>
          </a:xfrm>
          <a:prstGeom prst="rect">
            <a:avLst/>
          </a:prstGeom>
          <a:noFill/>
          <a:ln w="9525">
            <a:noFill/>
            <a:miter lim="800000"/>
            <a:headEnd/>
            <a:tailEnd/>
          </a:ln>
        </p:spPr>
      </p:pic>
    </p:spTree>
    <p:extLst>
      <p:ext uri="{BB962C8B-B14F-4D97-AF65-F5344CB8AC3E}">
        <p14:creationId xmlns:p14="http://schemas.microsoft.com/office/powerpoint/2010/main" val="2392356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06249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015" y="304800"/>
            <a:ext cx="11274663" cy="533400"/>
          </a:xfrm>
        </p:spPr>
        <p:txBody>
          <a:bodyPr>
            <a:normAutofit/>
          </a:bodyPr>
          <a:lstStyle/>
          <a:p>
            <a:r>
              <a:rPr lang="en-US" sz="3200" b="1" dirty="0" smtClean="0"/>
              <a:t>DML – Using string functions in SELECT clause</a:t>
            </a:r>
            <a:endParaRPr lang="en-US" sz="3200" dirty="0" smtClean="0"/>
          </a:p>
        </p:txBody>
      </p:sp>
      <p:sp>
        <p:nvSpPr>
          <p:cNvPr id="6" name="Rectangle 3"/>
          <p:cNvSpPr>
            <a:spLocks noGrp="1" noChangeArrowheads="1"/>
          </p:cNvSpPr>
          <p:nvPr>
            <p:ph sz="quarter" idx="10"/>
          </p:nvPr>
        </p:nvSpPr>
        <p:spPr>
          <a:xfrm>
            <a:off x="711015" y="838200"/>
            <a:ext cx="10969943" cy="5638800"/>
          </a:xfrm>
        </p:spPr>
        <p:txBody>
          <a:bodyPr/>
          <a:lstStyle/>
          <a:p>
            <a:pPr marL="0" indent="0">
              <a:lnSpc>
                <a:spcPct val="100000"/>
              </a:lnSpc>
              <a:spcBef>
                <a:spcPts val="0"/>
              </a:spcBef>
              <a:buNone/>
            </a:pPr>
            <a:endParaRPr lang="en-US" sz="1800" b="1" dirty="0" smtClean="0"/>
          </a:p>
          <a:p>
            <a:pPr marL="0" indent="0">
              <a:lnSpc>
                <a:spcPct val="100000"/>
              </a:lnSpc>
              <a:spcBef>
                <a:spcPts val="0"/>
              </a:spcBef>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16227162"/>
              </p:ext>
            </p:extLst>
          </p:nvPr>
        </p:nvGraphicFramePr>
        <p:xfrm>
          <a:off x="967367" y="838201"/>
          <a:ext cx="10815165" cy="5505475"/>
        </p:xfrm>
        <a:graphic>
          <a:graphicData uri="http://schemas.openxmlformats.org/drawingml/2006/table">
            <a:tbl>
              <a:tblPr firstRow="1" firstCol="1" bandRow="1"/>
              <a:tblGrid>
                <a:gridCol w="1368825"/>
                <a:gridCol w="6297560"/>
                <a:gridCol w="3148780"/>
              </a:tblGrid>
              <a:tr h="320703">
                <a:tc>
                  <a:txBody>
                    <a:bodyPr/>
                    <a:lstStyle/>
                    <a:p>
                      <a:pPr marL="0" marR="0" algn="ctr">
                        <a:lnSpc>
                          <a:spcPct val="115000"/>
                        </a:lnSpc>
                        <a:spcBef>
                          <a:spcPts val="0"/>
                        </a:spcBef>
                        <a:spcAft>
                          <a:spcPts val="0"/>
                        </a:spcAft>
                      </a:pPr>
                      <a:r>
                        <a:rPr lang="en-US" sz="1600" b="1" dirty="0">
                          <a:effectLst/>
                          <a:latin typeface="Calibri"/>
                          <a:ea typeface="Calibri"/>
                          <a:cs typeface="Times New Roman"/>
                        </a:rPr>
                        <a:t>Function</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Description</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effectLst/>
                          <a:latin typeface="Calibri"/>
                          <a:ea typeface="Calibri"/>
                          <a:cs typeface="Times New Roman"/>
                        </a:rPr>
                        <a:t>Syntax</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89">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UPPER</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alibri"/>
                          <a:ea typeface="Calibri"/>
                          <a:cs typeface="Times New Roman"/>
                        </a:rPr>
                        <a:t>Converts String to upper case letters.</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Upper(</a:t>
                      </a:r>
                      <a:r>
                        <a:rPr lang="en-US" sz="1600" b="1" dirty="0">
                          <a:solidFill>
                            <a:srgbClr val="0070C0"/>
                          </a:solidFill>
                          <a:effectLst/>
                          <a:latin typeface="Calibri"/>
                          <a:ea typeface="Calibri"/>
                          <a:cs typeface="Times New Roman"/>
                        </a:rPr>
                        <a:t>String</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089">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LOWER</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alibri"/>
                          <a:ea typeface="Calibri"/>
                          <a:cs typeface="Times New Roman"/>
                        </a:rPr>
                        <a:t>Converts String to lower case letters.</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Lower(</a:t>
                      </a:r>
                      <a:r>
                        <a:rPr lang="en-US" sz="1600" b="1" dirty="0">
                          <a:solidFill>
                            <a:srgbClr val="0070C0"/>
                          </a:solidFill>
                          <a:effectLst/>
                          <a:latin typeface="Calibri"/>
                          <a:ea typeface="Calibri"/>
                          <a:cs typeface="Times New Roman"/>
                        </a:rPr>
                        <a:t>String</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990">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INITCAP</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alibri"/>
                          <a:ea typeface="Calibri"/>
                          <a:cs typeface="Times New Roman"/>
                        </a:rPr>
                        <a:t>Capitalizes  the first character of each word in the string</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Initcap(</a:t>
                      </a:r>
                      <a:r>
                        <a:rPr lang="en-US" sz="1600" b="1" dirty="0">
                          <a:solidFill>
                            <a:srgbClr val="0070C0"/>
                          </a:solidFill>
                          <a:effectLst/>
                          <a:latin typeface="Calibri"/>
                          <a:ea typeface="Calibri"/>
                          <a:cs typeface="Times New Roman"/>
                        </a:rPr>
                        <a:t>String</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9485">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REPLACE</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smtClean="0">
                          <a:effectLst/>
                          <a:latin typeface="Calibri"/>
                          <a:ea typeface="Calibri"/>
                          <a:cs typeface="Times New Roman"/>
                        </a:rPr>
                        <a:t>Replaces a </a:t>
                      </a:r>
                      <a:r>
                        <a:rPr lang="en-US" sz="1600" dirty="0">
                          <a:effectLst/>
                          <a:latin typeface="Calibri"/>
                          <a:ea typeface="Calibri"/>
                          <a:cs typeface="Times New Roman"/>
                        </a:rPr>
                        <a:t>pattern in the string with another </a:t>
                      </a:r>
                      <a:r>
                        <a:rPr lang="en-US" sz="1600" dirty="0" smtClean="0">
                          <a:effectLst/>
                          <a:latin typeface="Calibri"/>
                          <a:ea typeface="Calibri"/>
                          <a:cs typeface="Times New Roman"/>
                        </a:rPr>
                        <a:t>pattern.</a:t>
                      </a:r>
                      <a:endParaRPr lang="en-US" sz="1600"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Replace(</a:t>
                      </a:r>
                      <a:r>
                        <a:rPr lang="en-US" sz="1600" b="1" dirty="0">
                          <a:solidFill>
                            <a:srgbClr val="0070C0"/>
                          </a:solidFill>
                          <a:effectLst/>
                          <a:latin typeface="Calibri"/>
                          <a:ea typeface="Calibri"/>
                          <a:cs typeface="Times New Roman"/>
                        </a:rPr>
                        <a:t>String, </a:t>
                      </a:r>
                      <a:r>
                        <a:rPr lang="en-US" sz="1600" b="1" dirty="0">
                          <a:solidFill>
                            <a:srgbClr val="006600"/>
                          </a:solidFill>
                          <a:effectLst/>
                          <a:latin typeface="Calibri"/>
                          <a:ea typeface="Calibri"/>
                          <a:cs typeface="Times New Roman"/>
                        </a:rPr>
                        <a:t>old_pattern</a:t>
                      </a:r>
                      <a:r>
                        <a:rPr lang="en-US" sz="1600" b="1" dirty="0">
                          <a:solidFill>
                            <a:srgbClr val="0070C0"/>
                          </a:solidFill>
                          <a:effectLst/>
                          <a:latin typeface="Calibri"/>
                          <a:ea typeface="Calibri"/>
                          <a:cs typeface="Times New Roman"/>
                        </a:rPr>
                        <a:t>, </a:t>
                      </a:r>
                      <a:r>
                        <a:rPr lang="en-US" sz="1600" b="1" dirty="0">
                          <a:solidFill>
                            <a:schemeClr val="accent1">
                              <a:lumMod val="75000"/>
                            </a:schemeClr>
                          </a:solidFill>
                          <a:effectLst/>
                          <a:latin typeface="Calibri"/>
                          <a:ea typeface="Calibri"/>
                          <a:cs typeface="Times New Roman"/>
                        </a:rPr>
                        <a:t>new_pattern</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9485">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SUBSTR</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alibri"/>
                          <a:ea typeface="Calibri"/>
                          <a:cs typeface="Times New Roman"/>
                        </a:rPr>
                        <a:t>Extracts the number of characters from a string from a given starting position.</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Substr</a:t>
                      </a:r>
                      <a:r>
                        <a:rPr lang="en-US" sz="1600" b="1" dirty="0">
                          <a:solidFill>
                            <a:srgbClr val="0070C0"/>
                          </a:solidFill>
                          <a:effectLst/>
                          <a:latin typeface="Calibri"/>
                          <a:ea typeface="Calibri"/>
                          <a:cs typeface="Times New Roman"/>
                        </a:rPr>
                        <a:t>(String, </a:t>
                      </a:r>
                      <a:r>
                        <a:rPr lang="en-US" sz="1600" b="1" dirty="0">
                          <a:solidFill>
                            <a:schemeClr val="accent1">
                              <a:lumMod val="75000"/>
                            </a:schemeClr>
                          </a:solidFill>
                          <a:effectLst/>
                          <a:latin typeface="Calibri"/>
                          <a:ea typeface="Calibri"/>
                          <a:cs typeface="Times New Roman"/>
                        </a:rPr>
                        <a:t>start_position</a:t>
                      </a:r>
                      <a:r>
                        <a:rPr lang="en-US" sz="1600" b="1" dirty="0">
                          <a:solidFill>
                            <a:srgbClr val="0070C0"/>
                          </a:solidFill>
                          <a:effectLst/>
                          <a:latin typeface="Calibri"/>
                          <a:ea typeface="Calibri"/>
                          <a:cs typeface="Times New Roman"/>
                        </a:rPr>
                        <a:t>, </a:t>
                      </a:r>
                      <a:r>
                        <a:rPr lang="en-US" sz="1600" b="1" dirty="0">
                          <a:solidFill>
                            <a:srgbClr val="006600"/>
                          </a:solidFill>
                          <a:effectLst/>
                          <a:latin typeface="Calibri"/>
                          <a:ea typeface="Calibri"/>
                          <a:cs typeface="Times New Roman"/>
                        </a:rPr>
                        <a:t>no_of_chars</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990">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INSTR</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alibri"/>
                          <a:ea typeface="Calibri"/>
                          <a:cs typeface="Times New Roman"/>
                        </a:rPr>
                        <a:t>Returns the position if a specified pattern is present in the string else returns zero.</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Instr(</a:t>
                      </a:r>
                      <a:r>
                        <a:rPr lang="en-US" sz="1600" b="1" dirty="0">
                          <a:solidFill>
                            <a:srgbClr val="0070C0"/>
                          </a:solidFill>
                          <a:effectLst/>
                          <a:latin typeface="Calibri"/>
                          <a:ea typeface="Calibri"/>
                          <a:cs typeface="Times New Roman"/>
                        </a:rPr>
                        <a:t>String, </a:t>
                      </a:r>
                      <a:r>
                        <a:rPr lang="en-US" sz="1600" b="1" dirty="0">
                          <a:solidFill>
                            <a:schemeClr val="tx1">
                              <a:lumMod val="75000"/>
                            </a:schemeClr>
                          </a:solidFill>
                          <a:effectLst/>
                          <a:latin typeface="Calibri"/>
                          <a:ea typeface="Calibri"/>
                          <a:cs typeface="Times New Roman"/>
                        </a:rPr>
                        <a:t>pattern</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990">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TRIM</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alibri"/>
                          <a:ea typeface="Calibri"/>
                          <a:cs typeface="Times New Roman"/>
                        </a:rPr>
                        <a:t>Removes leading and trailing spaces from a string</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Trim(</a:t>
                      </a:r>
                      <a:r>
                        <a:rPr lang="en-US" sz="1600" b="1" dirty="0">
                          <a:solidFill>
                            <a:srgbClr val="0070C0"/>
                          </a:solidFill>
                          <a:effectLst/>
                          <a:latin typeface="Calibri"/>
                          <a:ea typeface="Calibri"/>
                          <a:cs typeface="Times New Roman"/>
                        </a:rPr>
                        <a:t>String</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990">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LENGTH</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alibri"/>
                          <a:ea typeface="Calibri"/>
                          <a:cs typeface="Times New Roman"/>
                        </a:rPr>
                        <a:t>Gives a count of characters present in the string</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Length(</a:t>
                      </a:r>
                      <a:r>
                        <a:rPr lang="en-US" sz="1600" b="1" dirty="0">
                          <a:solidFill>
                            <a:srgbClr val="0070C0"/>
                          </a:solidFill>
                          <a:effectLst/>
                          <a:latin typeface="Calibri"/>
                          <a:ea typeface="Calibri"/>
                          <a:cs typeface="Times New Roman"/>
                        </a:rPr>
                        <a:t>String</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990">
                <a:tc>
                  <a:txBody>
                    <a:bodyPr/>
                    <a:lstStyle/>
                    <a:p>
                      <a:pPr marL="0" marR="0">
                        <a:lnSpc>
                          <a:spcPct val="115000"/>
                        </a:lnSpc>
                        <a:spcBef>
                          <a:spcPts val="0"/>
                        </a:spcBef>
                        <a:spcAft>
                          <a:spcPts val="0"/>
                        </a:spcAft>
                      </a:pPr>
                      <a:r>
                        <a:rPr lang="en-US" sz="1400" b="1" dirty="0">
                          <a:solidFill>
                            <a:srgbClr val="0000FF"/>
                          </a:solidFill>
                          <a:effectLst/>
                          <a:latin typeface="Calibri"/>
                          <a:ea typeface="Calibri"/>
                          <a:cs typeface="Times New Roman"/>
                        </a:rPr>
                        <a:t>CONCAT</a:t>
                      </a:r>
                      <a:endParaRPr lang="en-US" sz="1400" b="1"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latin typeface="Calibri"/>
                          <a:ea typeface="Calibri"/>
                          <a:cs typeface="Times New Roman"/>
                        </a:rPr>
                        <a:t>Joins two strings as a single string.</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solidFill>
                            <a:srgbClr val="7030A0"/>
                          </a:solidFill>
                          <a:effectLst/>
                          <a:latin typeface="Calibri"/>
                          <a:ea typeface="Calibri"/>
                          <a:cs typeface="Times New Roman"/>
                        </a:rPr>
                        <a:t>Concat(</a:t>
                      </a:r>
                      <a:r>
                        <a:rPr lang="en-US" sz="1600" b="1" dirty="0">
                          <a:solidFill>
                            <a:srgbClr val="0070C0"/>
                          </a:solidFill>
                          <a:effectLst/>
                          <a:latin typeface="Calibri"/>
                          <a:ea typeface="Calibri"/>
                          <a:cs typeface="Times New Roman"/>
                        </a:rPr>
                        <a:t>String1, </a:t>
                      </a:r>
                      <a:r>
                        <a:rPr lang="en-US" sz="1600" b="1" dirty="0">
                          <a:solidFill>
                            <a:schemeClr val="tx1">
                              <a:lumMod val="75000"/>
                            </a:schemeClr>
                          </a:solidFill>
                          <a:effectLst/>
                          <a:latin typeface="Calibri"/>
                          <a:ea typeface="Calibri"/>
                          <a:cs typeface="Times New Roman"/>
                        </a:rPr>
                        <a:t>String2</a:t>
                      </a:r>
                      <a:r>
                        <a:rPr lang="en-US" sz="1600" b="1" dirty="0">
                          <a:solidFill>
                            <a:srgbClr val="7030A0"/>
                          </a:solidFill>
                          <a:effectLst/>
                          <a:latin typeface="Calibri"/>
                          <a:ea typeface="Calibri"/>
                          <a:cs typeface="Times New Roman"/>
                        </a:rPr>
                        <a:t>)</a:t>
                      </a: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990">
                <a:tc>
                  <a:txBody>
                    <a:bodyPr/>
                    <a:lstStyle/>
                    <a:p>
                      <a:pPr marL="0" marR="0">
                        <a:lnSpc>
                          <a:spcPct val="115000"/>
                        </a:lnSpc>
                        <a:spcBef>
                          <a:spcPts val="0"/>
                        </a:spcBef>
                        <a:spcAft>
                          <a:spcPts val="0"/>
                        </a:spcAft>
                      </a:pPr>
                      <a:r>
                        <a:rPr lang="en-US" sz="1400" b="1" dirty="0" smtClean="0">
                          <a:solidFill>
                            <a:srgbClr val="1308F2"/>
                          </a:solidFill>
                          <a:effectLst/>
                          <a:latin typeface="Calibri"/>
                          <a:ea typeface="Calibri"/>
                          <a:cs typeface="Times New Roman"/>
                        </a:rPr>
                        <a:t>TRANSLATE</a:t>
                      </a:r>
                      <a:endParaRPr lang="en-US" sz="1400" b="1" dirty="0">
                        <a:solidFill>
                          <a:srgbClr val="1308F2"/>
                        </a:solidFill>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600" b="0" i="0" kern="1200" dirty="0" smtClean="0">
                          <a:solidFill>
                            <a:schemeClr val="tx1"/>
                          </a:solidFill>
                          <a:effectLst/>
                          <a:latin typeface="+mn-lt"/>
                          <a:ea typeface="+mn-ea"/>
                          <a:cs typeface="+mn-cs"/>
                        </a:rPr>
                        <a:t>Replaces a sequence of characters in a string with another set of characters.</a:t>
                      </a:r>
                      <a:endParaRPr lang="en-US" sz="1600" dirty="0">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solidFill>
                            <a:srgbClr val="7030A0"/>
                          </a:solidFill>
                          <a:effectLst/>
                          <a:latin typeface="Calibri"/>
                          <a:ea typeface="Calibri"/>
                          <a:cs typeface="Times New Roman"/>
                        </a:rPr>
                        <a:t>Translate(</a:t>
                      </a:r>
                      <a:r>
                        <a:rPr lang="en-US" sz="1600" b="1" dirty="0" smtClean="0">
                          <a:solidFill>
                            <a:srgbClr val="0070C0"/>
                          </a:solidFill>
                          <a:effectLst/>
                          <a:latin typeface="Calibri"/>
                          <a:ea typeface="Calibri"/>
                          <a:cs typeface="Times New Roman"/>
                        </a:rPr>
                        <a:t>String1</a:t>
                      </a:r>
                      <a:r>
                        <a:rPr lang="en-US" sz="1600" b="1" dirty="0" smtClean="0">
                          <a:solidFill>
                            <a:srgbClr val="7030A0"/>
                          </a:solidFill>
                          <a:effectLst/>
                          <a:latin typeface="Calibri"/>
                          <a:ea typeface="Calibri"/>
                          <a:cs typeface="Times New Roman"/>
                        </a:rPr>
                        <a:t>,</a:t>
                      </a:r>
                      <a:r>
                        <a:rPr lang="en-US" sz="1600" b="1" dirty="0" smtClean="0">
                          <a:solidFill>
                            <a:schemeClr val="tx1"/>
                          </a:solidFill>
                          <a:effectLst/>
                          <a:latin typeface="Calibri"/>
                          <a:ea typeface="Calibri"/>
                          <a:cs typeface="Times New Roman"/>
                        </a:rPr>
                        <a:t>chars</a:t>
                      </a:r>
                      <a:r>
                        <a:rPr lang="en-US" sz="1600" b="1" baseline="0" dirty="0" smtClean="0">
                          <a:solidFill>
                            <a:schemeClr val="tx1"/>
                          </a:solidFill>
                          <a:effectLst/>
                          <a:latin typeface="Calibri"/>
                          <a:ea typeface="Calibri"/>
                          <a:cs typeface="Times New Roman"/>
                        </a:rPr>
                        <a:t> to replace</a:t>
                      </a:r>
                      <a:r>
                        <a:rPr lang="en-US" sz="1600" b="1" dirty="0" smtClean="0">
                          <a:solidFill>
                            <a:srgbClr val="7030A0"/>
                          </a:solidFill>
                          <a:effectLst/>
                          <a:latin typeface="Calibri"/>
                          <a:ea typeface="Calibri"/>
                          <a:cs typeface="Times New Roman"/>
                        </a:rPr>
                        <a:t>,</a:t>
                      </a:r>
                      <a:r>
                        <a:rPr lang="en-US" sz="1600" b="1" baseline="0" dirty="0" smtClean="0">
                          <a:solidFill>
                            <a:srgbClr val="7030A0"/>
                          </a:solidFill>
                          <a:effectLst/>
                          <a:latin typeface="Calibri"/>
                          <a:ea typeface="Calibri"/>
                          <a:cs typeface="Times New Roman"/>
                        </a:rPr>
                        <a:t> </a:t>
                      </a:r>
                      <a:r>
                        <a:rPr lang="en-US" sz="1600" b="1" baseline="0" dirty="0" smtClean="0">
                          <a:solidFill>
                            <a:srgbClr val="006600"/>
                          </a:solidFill>
                          <a:effectLst/>
                          <a:latin typeface="Calibri"/>
                          <a:ea typeface="Calibri"/>
                          <a:cs typeface="Times New Roman"/>
                        </a:rPr>
                        <a:t>chars replacing with</a:t>
                      </a:r>
                      <a:r>
                        <a:rPr lang="en-US" sz="1600" b="1" baseline="0" dirty="0" smtClean="0">
                          <a:solidFill>
                            <a:srgbClr val="7030A0"/>
                          </a:solidFill>
                          <a:effectLst/>
                          <a:latin typeface="Calibri"/>
                          <a:ea typeface="Calibri"/>
                          <a:cs typeface="Times New Roman"/>
                        </a:rPr>
                        <a:t>)</a:t>
                      </a:r>
                      <a:endParaRPr lang="en-US" sz="1600" b="1" dirty="0">
                        <a:solidFill>
                          <a:srgbClr val="7030A0"/>
                        </a:solidFill>
                        <a:effectLst/>
                        <a:latin typeface="Calibri"/>
                        <a:ea typeface="Calibri"/>
                        <a:cs typeface="Times New Roman"/>
                      </a:endParaRPr>
                    </a:p>
                  </a:txBody>
                  <a:tcPr marL="91416" marR="9141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78840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sz="quarter" idx="10"/>
          </p:nvPr>
        </p:nvSpPr>
        <p:spPr>
          <a:xfrm>
            <a:off x="711015" y="990600"/>
            <a:ext cx="10969943" cy="5257800"/>
          </a:xfrm>
        </p:spPr>
        <p:txBody>
          <a:bodyPr>
            <a:normAutofit fontScale="92500" lnSpcReduction="10000"/>
          </a:bodyPr>
          <a:lstStyle/>
          <a:p>
            <a:pPr>
              <a:lnSpc>
                <a:spcPct val="150000"/>
              </a:lnSpc>
              <a:spcBef>
                <a:spcPts val="0"/>
              </a:spcBef>
            </a:pPr>
            <a:r>
              <a:rPr lang="en-US" dirty="0" smtClean="0"/>
              <a:t>Display First_Name from Employees table in capital letters.</a:t>
            </a:r>
          </a:p>
          <a:p>
            <a:pPr marL="0" indent="0">
              <a:lnSpc>
                <a:spcPct val="150000"/>
              </a:lnSpc>
              <a:spcBef>
                <a:spcPts val="0"/>
              </a:spcBef>
              <a:buNone/>
            </a:pPr>
            <a:r>
              <a:rPr lang="en-US" dirty="0"/>
              <a:t>	</a:t>
            </a:r>
            <a:r>
              <a:rPr lang="en-US" b="1" dirty="0" smtClean="0">
                <a:solidFill>
                  <a:srgbClr val="1308F2"/>
                </a:solidFill>
              </a:rPr>
              <a:t>SELECT</a:t>
            </a:r>
            <a:r>
              <a:rPr lang="en-US" dirty="0" smtClean="0"/>
              <a:t> </a:t>
            </a:r>
            <a:r>
              <a:rPr lang="en-US" b="1" dirty="0" smtClean="0">
                <a:solidFill>
                  <a:srgbClr val="1308F2"/>
                </a:solidFill>
              </a:rPr>
              <a:t>UPPER</a:t>
            </a:r>
            <a:r>
              <a:rPr lang="en-US" dirty="0" smtClean="0"/>
              <a:t>(First_name ) </a:t>
            </a:r>
            <a:r>
              <a:rPr lang="en-US" b="1" dirty="0" smtClean="0">
                <a:solidFill>
                  <a:srgbClr val="1308F2"/>
                </a:solidFill>
              </a:rPr>
              <a:t>FROM</a:t>
            </a:r>
            <a:r>
              <a:rPr lang="en-US" dirty="0" smtClean="0">
                <a:solidFill>
                  <a:srgbClr val="1308F2"/>
                </a:solidFill>
              </a:rPr>
              <a:t> </a:t>
            </a:r>
            <a:r>
              <a:rPr lang="en-US" dirty="0" smtClean="0"/>
              <a:t>employees;</a:t>
            </a:r>
          </a:p>
          <a:p>
            <a:pPr>
              <a:lnSpc>
                <a:spcPct val="150000"/>
              </a:lnSpc>
              <a:spcBef>
                <a:spcPts val="0"/>
              </a:spcBef>
            </a:pPr>
            <a:r>
              <a:rPr lang="en-US" dirty="0"/>
              <a:t>Display First_name, </a:t>
            </a:r>
            <a:r>
              <a:rPr lang="en-US" dirty="0" smtClean="0"/>
              <a:t>Job_Id and </a:t>
            </a:r>
            <a:r>
              <a:rPr lang="en-US" dirty="0"/>
              <a:t>show “DEVELOPER” instead of  “IT_PROGRAMMER”.</a:t>
            </a:r>
          </a:p>
          <a:p>
            <a:pPr marL="0" indent="0">
              <a:lnSpc>
                <a:spcPct val="150000"/>
              </a:lnSpc>
              <a:spcBef>
                <a:spcPts val="0"/>
              </a:spcBef>
              <a:buNone/>
            </a:pPr>
            <a:r>
              <a:rPr lang="en-US" dirty="0" smtClean="0"/>
              <a:t>	</a:t>
            </a:r>
            <a:r>
              <a:rPr lang="en-US" b="1" dirty="0" smtClean="0">
                <a:solidFill>
                  <a:srgbClr val="1308F2"/>
                </a:solidFill>
              </a:rPr>
              <a:t>SELECT</a:t>
            </a:r>
            <a:r>
              <a:rPr lang="en-US" dirty="0" smtClean="0"/>
              <a:t> </a:t>
            </a:r>
            <a:r>
              <a:rPr lang="en-US" b="1" dirty="0" smtClean="0">
                <a:solidFill>
                  <a:srgbClr val="1308F2"/>
                </a:solidFill>
              </a:rPr>
              <a:t>REPLACE</a:t>
            </a:r>
            <a:r>
              <a:rPr lang="en-US" dirty="0" smtClean="0"/>
              <a:t>(Job_id, ’IT_PROGRAMMER’, ’DEVELOPER’ </a:t>
            </a:r>
            <a:r>
              <a:rPr lang="en-US" dirty="0"/>
              <a:t>) </a:t>
            </a:r>
            <a:r>
              <a:rPr lang="en-US" b="1" dirty="0">
                <a:solidFill>
                  <a:srgbClr val="1308F2"/>
                </a:solidFill>
              </a:rPr>
              <a:t>FROM</a:t>
            </a:r>
            <a:r>
              <a:rPr lang="en-US" dirty="0">
                <a:solidFill>
                  <a:srgbClr val="1308F2"/>
                </a:solidFill>
              </a:rPr>
              <a:t> </a:t>
            </a:r>
            <a:r>
              <a:rPr lang="en-US" dirty="0"/>
              <a:t>employees</a:t>
            </a:r>
            <a:r>
              <a:rPr lang="en-US" dirty="0" smtClean="0"/>
              <a:t>;</a:t>
            </a:r>
            <a:endParaRPr lang="en-US" dirty="0"/>
          </a:p>
          <a:p>
            <a:pPr>
              <a:lnSpc>
                <a:spcPct val="150000"/>
              </a:lnSpc>
              <a:spcBef>
                <a:spcPts val="0"/>
              </a:spcBef>
            </a:pPr>
            <a:r>
              <a:rPr lang="en-US" dirty="0"/>
              <a:t>Display </a:t>
            </a:r>
            <a:r>
              <a:rPr lang="en-US" dirty="0" smtClean="0"/>
              <a:t> </a:t>
            </a:r>
            <a:r>
              <a:rPr lang="en-US" dirty="0"/>
              <a:t>Job_Id and show </a:t>
            </a:r>
            <a:r>
              <a:rPr lang="en-US" dirty="0" smtClean="0"/>
              <a:t>its first three characters.</a:t>
            </a:r>
          </a:p>
          <a:p>
            <a:pPr marL="0" indent="0">
              <a:lnSpc>
                <a:spcPct val="150000"/>
              </a:lnSpc>
              <a:spcBef>
                <a:spcPts val="0"/>
              </a:spcBef>
              <a:buNone/>
            </a:pPr>
            <a:r>
              <a:rPr lang="en-US" dirty="0" smtClean="0"/>
              <a:t>	</a:t>
            </a:r>
            <a:r>
              <a:rPr lang="en-US" b="1" dirty="0" smtClean="0">
                <a:solidFill>
                  <a:srgbClr val="1308F2"/>
                </a:solidFill>
              </a:rPr>
              <a:t>SELECT</a:t>
            </a:r>
            <a:r>
              <a:rPr lang="en-US" dirty="0" smtClean="0"/>
              <a:t> Job_Id, </a:t>
            </a:r>
            <a:r>
              <a:rPr lang="en-US" b="1" dirty="0" smtClean="0">
                <a:solidFill>
                  <a:srgbClr val="1308F2"/>
                </a:solidFill>
              </a:rPr>
              <a:t>SUBSTR</a:t>
            </a:r>
            <a:r>
              <a:rPr lang="en-US" dirty="0" smtClean="0"/>
              <a:t>(Job_id, 1, 3) </a:t>
            </a:r>
            <a:r>
              <a:rPr lang="en-US" b="1" dirty="0">
                <a:solidFill>
                  <a:srgbClr val="1308F2"/>
                </a:solidFill>
              </a:rPr>
              <a:t>FROM</a:t>
            </a:r>
            <a:r>
              <a:rPr lang="en-US" dirty="0">
                <a:solidFill>
                  <a:srgbClr val="1308F2"/>
                </a:solidFill>
              </a:rPr>
              <a:t> </a:t>
            </a:r>
            <a:r>
              <a:rPr lang="en-US" dirty="0"/>
              <a:t>employees</a:t>
            </a:r>
            <a:r>
              <a:rPr lang="en-US" dirty="0" smtClean="0"/>
              <a:t>;</a:t>
            </a:r>
          </a:p>
          <a:p>
            <a:pPr>
              <a:lnSpc>
                <a:spcPct val="150000"/>
              </a:lnSpc>
              <a:spcBef>
                <a:spcPts val="0"/>
              </a:spcBef>
            </a:pPr>
            <a:r>
              <a:rPr lang="en-US" dirty="0"/>
              <a:t>Display </a:t>
            </a:r>
            <a:r>
              <a:rPr lang="en-US" dirty="0" smtClean="0"/>
              <a:t>First_name</a:t>
            </a:r>
            <a:r>
              <a:rPr lang="en-US" dirty="0"/>
              <a:t> </a:t>
            </a:r>
            <a:r>
              <a:rPr lang="en-US" dirty="0" smtClean="0"/>
              <a:t>and character position where “an” appears in the First Name.</a:t>
            </a:r>
            <a:endParaRPr lang="en-US" dirty="0"/>
          </a:p>
          <a:p>
            <a:pPr marL="0" indent="0">
              <a:lnSpc>
                <a:spcPct val="150000"/>
              </a:lnSpc>
              <a:spcBef>
                <a:spcPts val="0"/>
              </a:spcBef>
              <a:buNone/>
            </a:pPr>
            <a:r>
              <a:rPr lang="en-US" dirty="0" smtClean="0"/>
              <a:t>	</a:t>
            </a:r>
            <a:r>
              <a:rPr lang="en-US" b="1" dirty="0" smtClean="0">
                <a:solidFill>
                  <a:srgbClr val="1308F2"/>
                </a:solidFill>
              </a:rPr>
              <a:t>SELECT</a:t>
            </a:r>
            <a:r>
              <a:rPr lang="en-US" dirty="0" smtClean="0">
                <a:solidFill>
                  <a:srgbClr val="1308F2"/>
                </a:solidFill>
              </a:rPr>
              <a:t> </a:t>
            </a:r>
            <a:r>
              <a:rPr lang="en-US" dirty="0" smtClean="0"/>
              <a:t>First_Name, </a:t>
            </a:r>
            <a:r>
              <a:rPr lang="en-US" b="1" dirty="0" smtClean="0">
                <a:solidFill>
                  <a:srgbClr val="1308F2"/>
                </a:solidFill>
              </a:rPr>
              <a:t>INSTR</a:t>
            </a:r>
            <a:r>
              <a:rPr lang="en-US" dirty="0" smtClean="0"/>
              <a:t>(First_name, ’an’) </a:t>
            </a:r>
            <a:r>
              <a:rPr lang="en-US" b="1" dirty="0" smtClean="0">
                <a:solidFill>
                  <a:srgbClr val="1308F2"/>
                </a:solidFill>
              </a:rPr>
              <a:t>FROM</a:t>
            </a:r>
            <a:r>
              <a:rPr lang="en-US" dirty="0" smtClean="0">
                <a:solidFill>
                  <a:srgbClr val="1308F2"/>
                </a:solidFill>
              </a:rPr>
              <a:t> </a:t>
            </a:r>
            <a:r>
              <a:rPr lang="en-US" dirty="0" smtClean="0"/>
              <a:t>employees;</a:t>
            </a:r>
            <a:endParaRPr lang="en-US" dirty="0"/>
          </a:p>
          <a:p>
            <a:pPr>
              <a:lnSpc>
                <a:spcPct val="150000"/>
              </a:lnSpc>
              <a:spcBef>
                <a:spcPts val="0"/>
              </a:spcBef>
            </a:pPr>
            <a:r>
              <a:rPr lang="en-US" dirty="0"/>
              <a:t>Display </a:t>
            </a:r>
            <a:r>
              <a:rPr lang="en-US" dirty="0" smtClean="0"/>
              <a:t>email without any trailing or leading spaces.</a:t>
            </a:r>
          </a:p>
          <a:p>
            <a:pPr marL="0" indent="0">
              <a:lnSpc>
                <a:spcPct val="150000"/>
              </a:lnSpc>
              <a:spcBef>
                <a:spcPts val="0"/>
              </a:spcBef>
              <a:buNone/>
            </a:pPr>
            <a:r>
              <a:rPr lang="en-US" b="1" dirty="0" smtClean="0">
                <a:solidFill>
                  <a:srgbClr val="1308F2"/>
                </a:solidFill>
              </a:rPr>
              <a:t>	SELECT</a:t>
            </a:r>
            <a:r>
              <a:rPr lang="en-US" dirty="0" smtClean="0"/>
              <a:t> </a:t>
            </a:r>
            <a:r>
              <a:rPr lang="en-US" b="1" dirty="0" smtClean="0">
                <a:solidFill>
                  <a:srgbClr val="1308F2"/>
                </a:solidFill>
              </a:rPr>
              <a:t>TRIM</a:t>
            </a:r>
            <a:r>
              <a:rPr lang="en-US" dirty="0" smtClean="0"/>
              <a:t>(email </a:t>
            </a:r>
            <a:r>
              <a:rPr lang="en-US" dirty="0"/>
              <a:t>) </a:t>
            </a:r>
            <a:r>
              <a:rPr lang="en-US" b="1" dirty="0">
                <a:solidFill>
                  <a:srgbClr val="1308F2"/>
                </a:solidFill>
              </a:rPr>
              <a:t>FROM</a:t>
            </a:r>
            <a:r>
              <a:rPr lang="en-US" dirty="0">
                <a:solidFill>
                  <a:srgbClr val="1308F2"/>
                </a:solidFill>
              </a:rPr>
              <a:t> </a:t>
            </a:r>
            <a:r>
              <a:rPr lang="en-US" dirty="0"/>
              <a:t>employees</a:t>
            </a:r>
            <a:r>
              <a:rPr lang="en-US" dirty="0" smtClean="0"/>
              <a:t>;</a:t>
            </a:r>
            <a:endParaRPr lang="en-US" dirty="0"/>
          </a:p>
          <a:p>
            <a:pPr>
              <a:lnSpc>
                <a:spcPct val="150000"/>
              </a:lnSpc>
              <a:spcBef>
                <a:spcPts val="0"/>
              </a:spcBef>
            </a:pPr>
            <a:r>
              <a:rPr lang="en-US" dirty="0"/>
              <a:t>Display </a:t>
            </a:r>
            <a:r>
              <a:rPr lang="en-US" dirty="0" smtClean="0"/>
              <a:t>First_name and number of characters  in the first_name.</a:t>
            </a:r>
          </a:p>
          <a:p>
            <a:pPr marL="0" indent="0">
              <a:lnSpc>
                <a:spcPct val="150000"/>
              </a:lnSpc>
              <a:spcBef>
                <a:spcPts val="0"/>
              </a:spcBef>
              <a:buNone/>
            </a:pPr>
            <a:r>
              <a:rPr lang="en-US" b="1" dirty="0" smtClean="0">
                <a:solidFill>
                  <a:srgbClr val="1308F2"/>
                </a:solidFill>
              </a:rPr>
              <a:t>	SELECT</a:t>
            </a:r>
            <a:r>
              <a:rPr lang="en-US" dirty="0" smtClean="0"/>
              <a:t> </a:t>
            </a:r>
            <a:r>
              <a:rPr lang="en-US" b="1" dirty="0" smtClean="0">
                <a:solidFill>
                  <a:srgbClr val="1308F2"/>
                </a:solidFill>
              </a:rPr>
              <a:t>LENGTH</a:t>
            </a:r>
            <a:r>
              <a:rPr lang="en-US" dirty="0" smtClean="0"/>
              <a:t>(email </a:t>
            </a:r>
            <a:r>
              <a:rPr lang="en-US" dirty="0"/>
              <a:t>) </a:t>
            </a:r>
            <a:r>
              <a:rPr lang="en-US" b="1" dirty="0">
                <a:solidFill>
                  <a:srgbClr val="1308F2"/>
                </a:solidFill>
              </a:rPr>
              <a:t>FROM</a:t>
            </a:r>
            <a:r>
              <a:rPr lang="en-US" dirty="0">
                <a:solidFill>
                  <a:srgbClr val="1308F2"/>
                </a:solidFill>
              </a:rPr>
              <a:t> </a:t>
            </a:r>
            <a:r>
              <a:rPr lang="en-US" dirty="0"/>
              <a:t>employees</a:t>
            </a:r>
            <a:r>
              <a:rPr lang="en-US" dirty="0" smtClean="0"/>
              <a:t>;</a:t>
            </a:r>
          </a:p>
          <a:p>
            <a:pPr>
              <a:lnSpc>
                <a:spcPct val="150000"/>
              </a:lnSpc>
              <a:spcBef>
                <a:spcPts val="0"/>
              </a:spcBef>
            </a:pPr>
            <a:r>
              <a:rPr lang="en-US" dirty="0"/>
              <a:t>Display </a:t>
            </a:r>
            <a:r>
              <a:rPr lang="en-US" dirty="0" smtClean="0"/>
              <a:t>employee records in format :   Praveen works in finance department.</a:t>
            </a:r>
            <a:endParaRPr lang="en-US" dirty="0"/>
          </a:p>
          <a:p>
            <a:pPr marL="0" indent="0">
              <a:lnSpc>
                <a:spcPct val="150000"/>
              </a:lnSpc>
              <a:spcBef>
                <a:spcPts val="0"/>
              </a:spcBef>
              <a:buNone/>
            </a:pPr>
            <a:r>
              <a:rPr lang="en-US" b="1" dirty="0" smtClean="0">
                <a:solidFill>
                  <a:srgbClr val="1308F2"/>
                </a:solidFill>
              </a:rPr>
              <a:t>	SELECT</a:t>
            </a:r>
            <a:r>
              <a:rPr lang="en-US" dirty="0" smtClean="0"/>
              <a:t>  </a:t>
            </a:r>
            <a:r>
              <a:rPr lang="en-US" b="1" dirty="0" smtClean="0">
                <a:solidFill>
                  <a:srgbClr val="1308F2"/>
                </a:solidFill>
              </a:rPr>
              <a:t>CONCAT</a:t>
            </a:r>
            <a:r>
              <a:rPr lang="en-US" dirty="0" smtClean="0"/>
              <a:t>(</a:t>
            </a:r>
            <a:r>
              <a:rPr lang="en-US" b="1" dirty="0" smtClean="0">
                <a:solidFill>
                  <a:srgbClr val="1308F2"/>
                </a:solidFill>
              </a:rPr>
              <a:t>CONCAT</a:t>
            </a:r>
            <a:r>
              <a:rPr lang="en-US" dirty="0" smtClean="0"/>
              <a:t>(First_Name, </a:t>
            </a:r>
            <a:r>
              <a:rPr lang="en-US" dirty="0"/>
              <a:t>' </a:t>
            </a:r>
            <a:r>
              <a:rPr lang="en-US" dirty="0" smtClean="0"/>
              <a:t>works in </a:t>
            </a:r>
            <a:r>
              <a:rPr lang="en-US" dirty="0"/>
              <a:t>'), </a:t>
            </a:r>
            <a:r>
              <a:rPr lang="en-US" dirty="0" smtClean="0"/>
              <a:t>job_Id) “dept" </a:t>
            </a:r>
            <a:r>
              <a:rPr lang="en-US" b="1" dirty="0">
                <a:solidFill>
                  <a:srgbClr val="1308F2"/>
                </a:solidFill>
              </a:rPr>
              <a:t>FROM</a:t>
            </a:r>
            <a:r>
              <a:rPr lang="en-US" dirty="0">
                <a:solidFill>
                  <a:srgbClr val="1308F2"/>
                </a:solidFill>
              </a:rPr>
              <a:t> </a:t>
            </a:r>
            <a:r>
              <a:rPr lang="en-US" dirty="0" smtClean="0"/>
              <a:t>employees;</a:t>
            </a:r>
            <a:endParaRPr lang="en-US" dirty="0"/>
          </a:p>
        </p:txBody>
      </p:sp>
      <p:sp>
        <p:nvSpPr>
          <p:cNvPr id="4" name="Rectangle 2"/>
          <p:cNvSpPr txBox="1">
            <a:spLocks noChangeArrowheads="1"/>
          </p:cNvSpPr>
          <p:nvPr/>
        </p:nvSpPr>
        <p:spPr bwMode="auto">
          <a:xfrm>
            <a:off x="914162" y="304800"/>
            <a:ext cx="11274663" cy="685800"/>
          </a:xfrm>
          <a:prstGeom prst="rect">
            <a:avLst/>
          </a:prstGeom>
          <a:noFill/>
          <a:ln w="9525">
            <a:noFill/>
            <a:miter lim="800000"/>
            <a:headEnd/>
            <a:tailEnd/>
          </a:ln>
        </p:spPr>
        <p:txBody>
          <a:bodyPr vert="horz" wrap="square" lIns="45720" tIns="45714" rIns="45720" bIns="45714" numCol="1" anchor="ctr" anchorCtr="0" compatLnSpc="1">
            <a:prstTxWarp prst="textNoShape">
              <a:avLst/>
            </a:prstTxWarp>
            <a:normAutofit/>
          </a:bodyPr>
          <a:lstStyle>
            <a:lvl1pPr algn="l" rtl="0" fontAlgn="base">
              <a:lnSpc>
                <a:spcPts val="2400"/>
              </a:lnSpc>
              <a:spcBef>
                <a:spcPct val="0"/>
              </a:spcBef>
              <a:spcAft>
                <a:spcPct val="0"/>
              </a:spcAft>
              <a:defRPr sz="2600">
                <a:solidFill>
                  <a:srgbClr val="355F99"/>
                </a:solidFill>
                <a:latin typeface="Calibri" pitchFamily="34" charset="0"/>
                <a:ea typeface="+mj-ea"/>
                <a:cs typeface="+mj-cs"/>
              </a:defRPr>
            </a:lvl1pPr>
            <a:lvl2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2pPr>
            <a:lvl3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3pPr>
            <a:lvl4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4pPr>
            <a:lvl5pPr algn="l" rtl="0" fontAlgn="base">
              <a:lnSpc>
                <a:spcPts val="2400"/>
              </a:lnSpc>
              <a:spcBef>
                <a:spcPct val="0"/>
              </a:spcBef>
              <a:spcAft>
                <a:spcPct val="0"/>
              </a:spcAft>
              <a:defRPr sz="2600">
                <a:solidFill>
                  <a:srgbClr val="355F99"/>
                </a:solidFill>
                <a:latin typeface="Calibri" pitchFamily="34" charset="0"/>
                <a:ea typeface="ＭＳ Ｐゴシック"/>
                <a:cs typeface="ＭＳ Ｐゴシック"/>
              </a:defRPr>
            </a:lvl5pPr>
            <a:lvl6pPr marL="4572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6pPr>
            <a:lvl7pPr marL="9144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7pPr>
            <a:lvl8pPr marL="13716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8pPr>
            <a:lvl9pPr marL="1828800" algn="l" rtl="0" eaLnBrk="1" fontAlgn="base" hangingPunct="1">
              <a:spcBef>
                <a:spcPct val="0"/>
              </a:spcBef>
              <a:spcAft>
                <a:spcPct val="0"/>
              </a:spcAft>
              <a:defRPr sz="2400">
                <a:solidFill>
                  <a:schemeClr val="bg2"/>
                </a:solidFill>
                <a:latin typeface="Arial" pitchFamily="34" charset="0"/>
                <a:ea typeface="ＭＳ Ｐゴシック"/>
                <a:cs typeface="ＭＳ Ｐゴシック"/>
              </a:defRPr>
            </a:lvl9pPr>
          </a:lstStyle>
          <a:p>
            <a:pPr eaLnBrk="1" hangingPunct="1">
              <a:buFontTx/>
            </a:pPr>
            <a:r>
              <a:rPr lang="en-US" sz="3200" b="1" kern="0" dirty="0" smtClean="0"/>
              <a:t>Exercise#1</a:t>
            </a:r>
          </a:p>
        </p:txBody>
      </p:sp>
    </p:spTree>
    <p:extLst>
      <p:ext uri="{BB962C8B-B14F-4D97-AF65-F5344CB8AC3E}">
        <p14:creationId xmlns:p14="http://schemas.microsoft.com/office/powerpoint/2010/main" val="1590038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0" dur="500"/>
                                        <p:tgtEl>
                                          <p:spTgt spid="6">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3" dur="500"/>
                                        <p:tgtEl>
                                          <p:spTgt spid="6">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randombar(horizontal)">
                                      <p:cBhvr>
                                        <p:cTn id="16" dur="500"/>
                                        <p:tgtEl>
                                          <p:spTgt spid="6">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randombar(horizontal)">
                                      <p:cBhvr>
                                        <p:cTn id="19" dur="500"/>
                                        <p:tgtEl>
                                          <p:spTgt spid="6">
                                            <p:txEl>
                                              <p:pRg st="8" end="8"/>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randombar(horizontal)">
                                      <p:cBhvr>
                                        <p:cTn id="22" dur="500"/>
                                        <p:tgtEl>
                                          <p:spTgt spid="6">
                                            <p:txEl>
                                              <p:pRg st="10" end="1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animEffect transition="in" filter="randombar(horizontal)">
                                      <p:cBhvr>
                                        <p:cTn id="25" dur="500"/>
                                        <p:tgtEl>
                                          <p:spTgt spid="6">
                                            <p:txEl>
                                              <p:pRg st="12" end="12"/>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xEl>
                                              <p:pRg st="12" end="12"/>
                                            </p:txEl>
                                          </p:spTgt>
                                        </p:tgtEl>
                                        <p:attrNameLst>
                                          <p:attrName>style.visibility</p:attrName>
                                        </p:attrNameLst>
                                      </p:cBhvr>
                                      <p:to>
                                        <p:strVal val="visible"/>
                                      </p:to>
                                    </p:set>
                                    <p:animEffect transition="in" filter="randombar(horizontal)">
                                      <p:cBhvr>
                                        <p:cTn id="28" dur="500"/>
                                        <p:tgtEl>
                                          <p:spTgt spid="6">
                                            <p:txEl>
                                              <p:pRg st="12" end="1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animEffect transition="in" filter="randombar(horizontal)">
                                      <p:cBhvr>
                                        <p:cTn id="31" dur="500"/>
                                        <p:tgtEl>
                                          <p:spTgt spid="6">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fade">
                                      <p:cBhvr>
                                        <p:cTn id="36" dur="1000"/>
                                        <p:tgtEl>
                                          <p:spTgt spid="6">
                                            <p:txEl>
                                              <p:pRg st="1" end="1"/>
                                            </p:txEl>
                                          </p:spTgt>
                                        </p:tgtEl>
                                      </p:cBhvr>
                                    </p:animEffect>
                                    <p:anim calcmode="lin" valueType="num">
                                      <p:cBhvr>
                                        <p:cTn id="3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fade">
                                      <p:cBhvr>
                                        <p:cTn id="41" dur="1000"/>
                                        <p:tgtEl>
                                          <p:spTgt spid="6">
                                            <p:txEl>
                                              <p:pRg st="3" end="3"/>
                                            </p:txEl>
                                          </p:spTgt>
                                        </p:tgtEl>
                                      </p:cBhvr>
                                    </p:animEffect>
                                    <p:anim calcmode="lin" valueType="num">
                                      <p:cBhvr>
                                        <p:cTn id="4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1000"/>
                                        <p:tgtEl>
                                          <p:spTgt spid="6">
                                            <p:txEl>
                                              <p:pRg st="5" end="5"/>
                                            </p:txEl>
                                          </p:spTgt>
                                        </p:tgtEl>
                                      </p:cBhvr>
                                    </p:animEffect>
                                    <p:anim calcmode="lin" valueType="num">
                                      <p:cBhvr>
                                        <p:cTn id="4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fade">
                                      <p:cBhvr>
                                        <p:cTn id="51" dur="1000"/>
                                        <p:tgtEl>
                                          <p:spTgt spid="6">
                                            <p:txEl>
                                              <p:pRg st="7" end="7"/>
                                            </p:txEl>
                                          </p:spTgt>
                                        </p:tgtEl>
                                      </p:cBhvr>
                                    </p:animEffect>
                                    <p:anim calcmode="lin" valueType="num">
                                      <p:cBhvr>
                                        <p:cTn id="5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9" end="9"/>
                                            </p:txEl>
                                          </p:spTgt>
                                        </p:tgtEl>
                                        <p:attrNameLst>
                                          <p:attrName>style.visibility</p:attrName>
                                        </p:attrNameLst>
                                      </p:cBhvr>
                                      <p:to>
                                        <p:strVal val="visible"/>
                                      </p:to>
                                    </p:set>
                                    <p:animEffect transition="in" filter="fade">
                                      <p:cBhvr>
                                        <p:cTn id="56" dur="1000"/>
                                        <p:tgtEl>
                                          <p:spTgt spid="6">
                                            <p:txEl>
                                              <p:pRg st="9" end="9"/>
                                            </p:txEl>
                                          </p:spTgt>
                                        </p:tgtEl>
                                      </p:cBhvr>
                                    </p:animEffect>
                                    <p:anim calcmode="lin" valueType="num">
                                      <p:cBhvr>
                                        <p:cTn id="5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
                                            <p:txEl>
                                              <p:pRg st="11" end="11"/>
                                            </p:txEl>
                                          </p:spTgt>
                                        </p:tgtEl>
                                        <p:attrNameLst>
                                          <p:attrName>style.visibility</p:attrName>
                                        </p:attrNameLst>
                                      </p:cBhvr>
                                      <p:to>
                                        <p:strVal val="visible"/>
                                      </p:to>
                                    </p:set>
                                    <p:animEffect transition="in" filter="fade">
                                      <p:cBhvr>
                                        <p:cTn id="61" dur="1000"/>
                                        <p:tgtEl>
                                          <p:spTgt spid="6">
                                            <p:txEl>
                                              <p:pRg st="11" end="11"/>
                                            </p:txEl>
                                          </p:spTgt>
                                        </p:tgtEl>
                                      </p:cBhvr>
                                    </p:animEffect>
                                    <p:anim calcmode="lin" valueType="num">
                                      <p:cBhvr>
                                        <p:cTn id="62"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
                                            <p:txEl>
                                              <p:pRg st="13" end="13"/>
                                            </p:txEl>
                                          </p:spTgt>
                                        </p:tgtEl>
                                        <p:attrNameLst>
                                          <p:attrName>style.visibility</p:attrName>
                                        </p:attrNameLst>
                                      </p:cBhvr>
                                      <p:to>
                                        <p:strVal val="visible"/>
                                      </p:to>
                                    </p:set>
                                    <p:animEffect transition="in" filter="fade">
                                      <p:cBhvr>
                                        <p:cTn id="66" dur="1000"/>
                                        <p:tgtEl>
                                          <p:spTgt spid="6">
                                            <p:txEl>
                                              <p:pRg st="13" end="13"/>
                                            </p:txEl>
                                          </p:spTgt>
                                        </p:tgtEl>
                                      </p:cBhvr>
                                    </p:animEffect>
                                    <p:anim calcmode="lin" valueType="num">
                                      <p:cBhvr>
                                        <p:cTn id="67"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b="1" dirty="0" smtClean="0"/>
              <a:t>DML – Using functions in SELECT clause</a:t>
            </a:r>
            <a:endParaRPr lang="en-US" sz="3200" dirty="0" smtClean="0"/>
          </a:p>
        </p:txBody>
      </p:sp>
      <p:sp>
        <p:nvSpPr>
          <p:cNvPr id="6" name="Rectangle 3"/>
          <p:cNvSpPr>
            <a:spLocks noGrp="1" noChangeArrowheads="1"/>
          </p:cNvSpPr>
          <p:nvPr>
            <p:ph sz="quarter" idx="10"/>
          </p:nvPr>
        </p:nvSpPr>
        <p:spPr>
          <a:xfrm>
            <a:off x="711014" y="990600"/>
            <a:ext cx="10766797" cy="5181600"/>
          </a:xfrm>
        </p:spPr>
        <p:txBody>
          <a:bodyPr>
            <a:normAutofit lnSpcReduction="10000"/>
          </a:bodyPr>
          <a:lstStyle/>
          <a:p>
            <a:pPr marL="0" indent="0">
              <a:lnSpc>
                <a:spcPct val="100000"/>
              </a:lnSpc>
              <a:spcBef>
                <a:spcPts val="0"/>
              </a:spcBef>
              <a:buNone/>
            </a:pPr>
            <a:r>
              <a:rPr lang="en-US" sz="1800" b="1" dirty="0" smtClean="0"/>
              <a:t>Conversion functions</a:t>
            </a:r>
            <a:r>
              <a:rPr lang="en-US" b="1" dirty="0" smtClean="0"/>
              <a:t>	</a:t>
            </a:r>
          </a:p>
          <a:p>
            <a:pPr marL="0" indent="0">
              <a:lnSpc>
                <a:spcPct val="100000"/>
              </a:lnSpc>
              <a:spcBef>
                <a:spcPts val="0"/>
              </a:spcBef>
              <a:buNone/>
            </a:pPr>
            <a:r>
              <a:rPr lang="en-US" b="1" dirty="0" smtClean="0"/>
              <a:t>	</a:t>
            </a:r>
          </a:p>
          <a:p>
            <a:pPr marL="0" indent="0">
              <a:lnSpc>
                <a:spcPct val="100000"/>
              </a:lnSpc>
              <a:spcBef>
                <a:spcPts val="0"/>
              </a:spcBef>
              <a:buNone/>
            </a:pPr>
            <a:r>
              <a:rPr lang="en-US" b="1" dirty="0" smtClean="0"/>
              <a:t>TO_CHAR</a:t>
            </a:r>
            <a:r>
              <a:rPr lang="en-US" dirty="0" smtClean="0"/>
              <a:t>	  </a:t>
            </a:r>
          </a:p>
          <a:p>
            <a:pPr marL="0" indent="0">
              <a:lnSpc>
                <a:spcPct val="100000"/>
              </a:lnSpc>
              <a:spcBef>
                <a:spcPts val="0"/>
              </a:spcBef>
              <a:buNone/>
            </a:pPr>
            <a:endParaRPr lang="en-US" dirty="0"/>
          </a:p>
          <a:p>
            <a:pPr marL="0" indent="0">
              <a:lnSpc>
                <a:spcPct val="100000"/>
              </a:lnSpc>
              <a:spcBef>
                <a:spcPts val="0"/>
              </a:spcBef>
              <a:buNone/>
            </a:pPr>
            <a:r>
              <a:rPr lang="en-US" dirty="0" smtClean="0"/>
              <a:t>Converts number to character.	</a:t>
            </a:r>
          </a:p>
          <a:p>
            <a:pPr marL="0" indent="0">
              <a:lnSpc>
                <a:spcPct val="100000"/>
              </a:lnSpc>
              <a:spcBef>
                <a:spcPts val="0"/>
              </a:spcBef>
              <a:buNone/>
            </a:pPr>
            <a:r>
              <a:rPr lang="en-US" b="1" dirty="0" smtClean="0">
                <a:solidFill>
                  <a:srgbClr val="1308F2"/>
                </a:solidFill>
              </a:rPr>
              <a:t>  </a:t>
            </a:r>
          </a:p>
          <a:p>
            <a:pPr marL="0" indent="0">
              <a:lnSpc>
                <a:spcPct val="100000"/>
              </a:lnSpc>
              <a:spcBef>
                <a:spcPts val="0"/>
              </a:spcBef>
              <a:buNone/>
            </a:pPr>
            <a:r>
              <a:rPr lang="en-US" b="1" dirty="0" smtClean="0">
                <a:solidFill>
                  <a:srgbClr val="1308F2"/>
                </a:solidFill>
              </a:rPr>
              <a:t>  SELECT </a:t>
            </a:r>
            <a:r>
              <a:rPr lang="en-US" b="1" dirty="0">
                <a:solidFill>
                  <a:srgbClr val="1308F2"/>
                </a:solidFill>
              </a:rPr>
              <a:t>first_name </a:t>
            </a:r>
            <a:r>
              <a:rPr lang="en-US" dirty="0">
                <a:solidFill>
                  <a:schemeClr val="bg1">
                    <a:lumMod val="50000"/>
                  </a:schemeClr>
                </a:solidFill>
              </a:rPr>
              <a:t>||</a:t>
            </a:r>
            <a:r>
              <a:rPr lang="en-US" b="1" dirty="0">
                <a:solidFill>
                  <a:srgbClr val="1308F2"/>
                </a:solidFill>
              </a:rPr>
              <a:t> </a:t>
            </a:r>
            <a:r>
              <a:rPr lang="en-US" dirty="0">
                <a:solidFill>
                  <a:schemeClr val="bg1">
                    <a:lumMod val="50000"/>
                  </a:schemeClr>
                </a:solidFill>
              </a:rPr>
              <a:t>' salary is ' || </a:t>
            </a:r>
            <a:r>
              <a:rPr lang="en-US" b="1" dirty="0" smtClean="0">
                <a:solidFill>
                  <a:srgbClr val="1308F2"/>
                </a:solidFill>
              </a:rPr>
              <a:t>TO_CHAR</a:t>
            </a:r>
            <a:r>
              <a:rPr lang="en-US" dirty="0" smtClean="0">
                <a:solidFill>
                  <a:schemeClr val="bg1">
                    <a:lumMod val="50000"/>
                  </a:schemeClr>
                </a:solidFill>
              </a:rPr>
              <a:t>(SALARY</a:t>
            </a:r>
            <a:r>
              <a:rPr lang="en-US" dirty="0">
                <a:solidFill>
                  <a:schemeClr val="bg1">
                    <a:lumMod val="50000"/>
                  </a:schemeClr>
                </a:solidFill>
              </a:rPr>
              <a:t>) </a:t>
            </a:r>
            <a:endParaRPr lang="en-US" dirty="0" smtClean="0">
              <a:solidFill>
                <a:schemeClr val="bg1">
                  <a:lumMod val="50000"/>
                </a:schemeClr>
              </a:solidFill>
            </a:endParaRPr>
          </a:p>
          <a:p>
            <a:pPr marL="0" indent="0">
              <a:lnSpc>
                <a:spcPct val="100000"/>
              </a:lnSpc>
              <a:spcBef>
                <a:spcPts val="0"/>
              </a:spcBef>
              <a:buNone/>
            </a:pPr>
            <a:r>
              <a:rPr lang="en-US" b="1" dirty="0">
                <a:solidFill>
                  <a:schemeClr val="bg1">
                    <a:lumMod val="50000"/>
                  </a:schemeClr>
                </a:solidFill>
              </a:rPr>
              <a:t>	</a:t>
            </a:r>
            <a:r>
              <a:rPr lang="en-US" b="1" dirty="0" smtClean="0">
                <a:solidFill>
                  <a:srgbClr val="1308F2"/>
                </a:solidFill>
              </a:rPr>
              <a:t>FROM </a:t>
            </a:r>
            <a:r>
              <a:rPr lang="en-US" dirty="0">
                <a:solidFill>
                  <a:schemeClr val="bg1">
                    <a:lumMod val="50000"/>
                  </a:schemeClr>
                </a:solidFill>
              </a:rPr>
              <a:t>employees;</a:t>
            </a:r>
          </a:p>
          <a:p>
            <a:pPr marL="0" indent="0">
              <a:lnSpc>
                <a:spcPct val="100000"/>
              </a:lnSpc>
              <a:spcBef>
                <a:spcPts val="0"/>
              </a:spcBef>
              <a:buNone/>
            </a:pPr>
            <a:endParaRPr lang="en-US" dirty="0" smtClean="0"/>
          </a:p>
          <a:p>
            <a:pPr marL="0" indent="0">
              <a:lnSpc>
                <a:spcPct val="100000"/>
              </a:lnSpc>
              <a:spcBef>
                <a:spcPts val="0"/>
              </a:spcBef>
              <a:buNone/>
            </a:pPr>
            <a:r>
              <a:rPr lang="en-US" b="1" dirty="0" smtClean="0"/>
              <a:t>TO_NUMBER   </a:t>
            </a:r>
          </a:p>
          <a:p>
            <a:pPr marL="0" indent="0">
              <a:lnSpc>
                <a:spcPct val="100000"/>
              </a:lnSpc>
              <a:spcBef>
                <a:spcPts val="0"/>
              </a:spcBef>
              <a:buNone/>
            </a:pPr>
            <a:endParaRPr lang="en-US" b="1" dirty="0"/>
          </a:p>
          <a:p>
            <a:pPr marL="0" indent="0">
              <a:lnSpc>
                <a:spcPct val="100000"/>
              </a:lnSpc>
              <a:spcBef>
                <a:spcPts val="0"/>
              </a:spcBef>
              <a:buNone/>
            </a:pPr>
            <a:r>
              <a:rPr lang="en-US" dirty="0" smtClean="0"/>
              <a:t>Converts the input string to number.</a:t>
            </a:r>
          </a:p>
          <a:p>
            <a:pPr marL="0" indent="0">
              <a:lnSpc>
                <a:spcPct val="100000"/>
              </a:lnSpc>
              <a:spcBef>
                <a:spcPts val="0"/>
              </a:spcBef>
              <a:buNone/>
            </a:pPr>
            <a:r>
              <a:rPr lang="en-US" b="1" dirty="0" smtClean="0">
                <a:solidFill>
                  <a:srgbClr val="1308F2"/>
                </a:solidFill>
              </a:rPr>
              <a:t>   </a:t>
            </a:r>
          </a:p>
          <a:p>
            <a:pPr marL="0" indent="0">
              <a:lnSpc>
                <a:spcPct val="100000"/>
              </a:lnSpc>
              <a:spcBef>
                <a:spcPts val="0"/>
              </a:spcBef>
              <a:buNone/>
            </a:pPr>
            <a:r>
              <a:rPr lang="en-US" b="1" dirty="0" smtClean="0">
                <a:solidFill>
                  <a:srgbClr val="1308F2"/>
                </a:solidFill>
              </a:rPr>
              <a:t>  SELECT</a:t>
            </a:r>
            <a:r>
              <a:rPr lang="en-US" dirty="0" smtClean="0"/>
              <a:t> </a:t>
            </a:r>
            <a:r>
              <a:rPr lang="en-US" b="1" dirty="0" smtClean="0">
                <a:solidFill>
                  <a:srgbClr val="1308F2"/>
                </a:solidFill>
              </a:rPr>
              <a:t>TO_NUMBER</a:t>
            </a:r>
            <a:r>
              <a:rPr lang="en-US" dirty="0" smtClean="0">
                <a:solidFill>
                  <a:schemeClr val="bg1">
                    <a:lumMod val="50000"/>
                  </a:schemeClr>
                </a:solidFill>
              </a:rPr>
              <a:t>(</a:t>
            </a:r>
            <a:r>
              <a:rPr lang="en-US" b="1" dirty="0" smtClean="0">
                <a:solidFill>
                  <a:schemeClr val="bg1">
                    <a:lumMod val="50000"/>
                  </a:schemeClr>
                </a:solidFill>
              </a:rPr>
              <a:t>‘</a:t>
            </a:r>
            <a:r>
              <a:rPr lang="en-US" dirty="0" smtClean="0">
                <a:solidFill>
                  <a:schemeClr val="bg1">
                    <a:lumMod val="50000"/>
                  </a:schemeClr>
                </a:solidFill>
              </a:rPr>
              <a:t>100</a:t>
            </a:r>
            <a:r>
              <a:rPr lang="en-US" b="1" dirty="0" smtClean="0">
                <a:solidFill>
                  <a:schemeClr val="bg1">
                    <a:lumMod val="50000"/>
                  </a:schemeClr>
                </a:solidFill>
              </a:rPr>
              <a:t>’</a:t>
            </a:r>
            <a:r>
              <a:rPr lang="en-US" dirty="0" smtClean="0">
                <a:solidFill>
                  <a:schemeClr val="bg1">
                    <a:lumMod val="50000"/>
                  </a:schemeClr>
                </a:solidFill>
              </a:rPr>
              <a:t> </a:t>
            </a:r>
            <a:r>
              <a:rPr lang="en-US" dirty="0"/>
              <a:t>) </a:t>
            </a:r>
            <a:r>
              <a:rPr lang="en-US" b="1" dirty="0" smtClean="0">
                <a:solidFill>
                  <a:srgbClr val="1308F2"/>
                </a:solidFill>
              </a:rPr>
              <a:t>FROM</a:t>
            </a:r>
            <a:r>
              <a:rPr lang="en-US" dirty="0" smtClean="0">
                <a:solidFill>
                  <a:srgbClr val="1308F2"/>
                </a:solidFill>
              </a:rPr>
              <a:t> </a:t>
            </a:r>
            <a:r>
              <a:rPr lang="en-US" dirty="0" smtClean="0">
                <a:solidFill>
                  <a:schemeClr val="bg1">
                    <a:lumMod val="50000"/>
                  </a:schemeClr>
                </a:solidFill>
              </a:rPr>
              <a:t>dual</a:t>
            </a:r>
            <a:r>
              <a:rPr lang="en-US" dirty="0" smtClean="0"/>
              <a:t>;</a:t>
            </a:r>
            <a:endParaRPr lang="en-US" dirty="0"/>
          </a:p>
          <a:p>
            <a:pPr marL="0" indent="0">
              <a:lnSpc>
                <a:spcPct val="100000"/>
              </a:lnSpc>
              <a:spcBef>
                <a:spcPts val="0"/>
              </a:spcBef>
              <a:buNone/>
            </a:pPr>
            <a:endParaRPr lang="en-US" dirty="0" smtClean="0"/>
          </a:p>
          <a:p>
            <a:pPr marL="0" indent="0">
              <a:lnSpc>
                <a:spcPct val="100000"/>
              </a:lnSpc>
              <a:spcBef>
                <a:spcPts val="0"/>
              </a:spcBef>
              <a:buNone/>
            </a:pPr>
            <a:r>
              <a:rPr lang="en-US" b="1" dirty="0" smtClean="0"/>
              <a:t>TO_DATE</a:t>
            </a:r>
            <a:r>
              <a:rPr lang="en-US" dirty="0" smtClean="0"/>
              <a:t>	 </a:t>
            </a:r>
          </a:p>
          <a:p>
            <a:pPr marL="0" indent="0">
              <a:lnSpc>
                <a:spcPct val="100000"/>
              </a:lnSpc>
              <a:spcBef>
                <a:spcPts val="0"/>
              </a:spcBef>
              <a:buNone/>
            </a:pPr>
            <a:endParaRPr lang="en-US" dirty="0"/>
          </a:p>
          <a:p>
            <a:pPr marL="0" indent="0">
              <a:lnSpc>
                <a:spcPct val="100000"/>
              </a:lnSpc>
              <a:spcBef>
                <a:spcPts val="0"/>
              </a:spcBef>
              <a:buNone/>
            </a:pPr>
            <a:r>
              <a:rPr lang="en-US" dirty="0" smtClean="0"/>
              <a:t>Converts the input string to date.</a:t>
            </a:r>
          </a:p>
          <a:p>
            <a:pPr marL="0" indent="0">
              <a:lnSpc>
                <a:spcPct val="100000"/>
              </a:lnSpc>
              <a:spcBef>
                <a:spcPts val="0"/>
              </a:spcBef>
              <a:buNone/>
            </a:pPr>
            <a:r>
              <a:rPr lang="en-US" b="1" dirty="0" smtClean="0">
                <a:solidFill>
                  <a:srgbClr val="1308F2"/>
                </a:solidFill>
              </a:rPr>
              <a:t>    </a:t>
            </a:r>
          </a:p>
          <a:p>
            <a:pPr marL="0" indent="0">
              <a:lnSpc>
                <a:spcPct val="100000"/>
              </a:lnSpc>
              <a:spcBef>
                <a:spcPts val="0"/>
              </a:spcBef>
              <a:buNone/>
            </a:pPr>
            <a:r>
              <a:rPr lang="en-US" b="1" dirty="0" smtClean="0">
                <a:solidFill>
                  <a:srgbClr val="1308F2"/>
                </a:solidFill>
              </a:rPr>
              <a:t> SELECT TO_DATE</a:t>
            </a:r>
            <a:r>
              <a:rPr lang="en-US" dirty="0" smtClean="0">
                <a:solidFill>
                  <a:schemeClr val="bg1">
                    <a:lumMod val="50000"/>
                  </a:schemeClr>
                </a:solidFill>
              </a:rPr>
              <a:t>(</a:t>
            </a:r>
            <a:r>
              <a:rPr lang="en-US" dirty="0">
                <a:solidFill>
                  <a:schemeClr val="bg1">
                    <a:lumMod val="50000"/>
                  </a:schemeClr>
                </a:solidFill>
              </a:rPr>
              <a:t>'Jan 12, 2013',</a:t>
            </a:r>
            <a:r>
              <a:rPr lang="en-US" dirty="0" smtClean="0">
                <a:solidFill>
                  <a:schemeClr val="bg1">
                    <a:lumMod val="50000"/>
                  </a:schemeClr>
                </a:solidFill>
              </a:rPr>
              <a:t>'Mon DD, YYYY')  </a:t>
            </a:r>
            <a:r>
              <a:rPr lang="en-US" b="1" dirty="0" smtClean="0">
                <a:solidFill>
                  <a:srgbClr val="1308F2"/>
                </a:solidFill>
              </a:rPr>
              <a:t>FROM </a:t>
            </a:r>
            <a:r>
              <a:rPr lang="en-US" dirty="0" smtClean="0">
                <a:solidFill>
                  <a:schemeClr val="bg1">
                    <a:lumMod val="50000"/>
                  </a:schemeClr>
                </a:solidFill>
              </a:rPr>
              <a:t>dual;</a:t>
            </a:r>
          </a:p>
          <a:p>
            <a:pPr marL="0" indent="0">
              <a:lnSpc>
                <a:spcPct val="100000"/>
              </a:lnSpc>
              <a:spcBef>
                <a:spcPts val="0"/>
              </a:spcBef>
              <a:buNone/>
            </a:pPr>
            <a:endParaRPr lang="en-US" sz="14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163" y="4191000"/>
            <a:ext cx="3049323" cy="1676400"/>
          </a:xfrm>
          <a:prstGeom prst="rect">
            <a:avLst/>
          </a:prstGeom>
          <a:noFill/>
          <a:ln>
            <a:noFill/>
          </a:ln>
          <a:effectLst>
            <a:outerShdw blurRad="50800" dist="50800" dir="5400000" algn="ctr" rotWithShape="0">
              <a:srgbClr val="000000">
                <a:alpha val="0"/>
              </a:srgbClr>
            </a:outerShdw>
            <a:reflection stA="0" endPos="650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0593" y="1219200"/>
            <a:ext cx="2513945" cy="1524000"/>
          </a:xfrm>
          <a:prstGeom prst="rect">
            <a:avLst/>
          </a:prstGeom>
          <a:noFill/>
          <a:ln>
            <a:noFill/>
          </a:ln>
          <a:effectLst>
            <a:glow rad="127000">
              <a:schemeClr val="accent1">
                <a:alpha val="0"/>
              </a:schemeClr>
            </a:glow>
            <a:reflection stA="0" endPos="650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own Arrow 1"/>
          <p:cNvSpPr/>
          <p:nvPr/>
        </p:nvSpPr>
        <p:spPr bwMode="auto">
          <a:xfrm>
            <a:off x="8283084" y="2819400"/>
            <a:ext cx="904482" cy="1238690"/>
          </a:xfrm>
          <a:prstGeom prst="down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2"/>
              </a:solidFill>
              <a:effectLst/>
              <a:latin typeface="Arial" pitchFamily="34" charset="0"/>
              <a:ea typeface="ＭＳ Ｐゴシック"/>
              <a:cs typeface="ＭＳ Ｐゴシック"/>
            </a:endParaRPr>
          </a:p>
        </p:txBody>
      </p:sp>
      <p:sp>
        <p:nvSpPr>
          <p:cNvPr id="8" name="Down Arrow 7"/>
          <p:cNvSpPr/>
          <p:nvPr/>
        </p:nvSpPr>
        <p:spPr bwMode="auto">
          <a:xfrm flipV="1">
            <a:off x="9535804" y="2799910"/>
            <a:ext cx="904482" cy="1238690"/>
          </a:xfrm>
          <a:prstGeom prst="downArrow">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2"/>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98804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86c5ac82-96f2-4c5f-8d13-d39f76b0a273"/>
</p:tagLst>
</file>

<file path=ppt/tags/tag2.xml><?xml version="1.0" encoding="utf-8"?>
<p:tagLst xmlns:a="http://schemas.openxmlformats.org/drawingml/2006/main" xmlns:r="http://schemas.openxmlformats.org/officeDocument/2006/relationships" xmlns:p="http://schemas.openxmlformats.org/presentationml/2006/main">
  <p:tag name="OFFISYNC_SLIDE_GUID" val="86c5ac82-96f2-4c5f-8d13-d39f76b0a273"/>
</p:tagLst>
</file>

<file path=ppt/tags/tag3.xml><?xml version="1.0" encoding="utf-8"?>
<p:tagLst xmlns:a="http://schemas.openxmlformats.org/drawingml/2006/main" xmlns:r="http://schemas.openxmlformats.org/officeDocument/2006/relationships" xmlns:p="http://schemas.openxmlformats.org/presentationml/2006/main">
  <p:tag name="OFFISYNC_SLIDE_GUID" val="86c5ac82-96f2-4c5f-8d13-d39f76b0a273"/>
</p:tagLst>
</file>

<file path=ppt/tags/tag4.xml><?xml version="1.0" encoding="utf-8"?>
<p:tagLst xmlns:a="http://schemas.openxmlformats.org/drawingml/2006/main" xmlns:r="http://schemas.openxmlformats.org/officeDocument/2006/relationships" xmlns:p="http://schemas.openxmlformats.org/presentationml/2006/main">
  <p:tag name="OFFISYNC_SLIDE_GUID" val="86c5ac82-96f2-4c5f-8d13-d39f76b0a273"/>
</p:tagLst>
</file>

<file path=ppt/tags/tag5.xml><?xml version="1.0" encoding="utf-8"?>
<p:tagLst xmlns:a="http://schemas.openxmlformats.org/drawingml/2006/main" xmlns:r="http://schemas.openxmlformats.org/officeDocument/2006/relationships" xmlns:p="http://schemas.openxmlformats.org/presentationml/2006/main">
  <p:tag name="OFFISYNC_SLIDE_GUID" val="86c5ac82-96f2-4c5f-8d13-d39f76b0a273"/>
</p:tagLst>
</file>

<file path=ppt/tags/tag6.xml><?xml version="1.0" encoding="utf-8"?>
<p:tagLst xmlns:a="http://schemas.openxmlformats.org/drawingml/2006/main" xmlns:r="http://schemas.openxmlformats.org/officeDocument/2006/relationships" xmlns:p="http://schemas.openxmlformats.org/presentationml/2006/main">
  <p:tag name="OFFISYNC_SLIDE_GUID" val="86c5ac82-96f2-4c5f-8d13-d39f76b0a273"/>
</p:tagLst>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61D4D0-73CC-4280-AF59-F361C383B16A}">
  <ds:schemaRefs>
    <ds:schemaRef ds:uri="http://purl.org/dc/dcmitype/"/>
    <ds:schemaRef ds:uri="http://schemas.microsoft.com/office/2006/metadata/properties"/>
    <ds:schemaRef ds:uri="http://www.w3.org/XML/1998/namespace"/>
    <ds:schemaRef ds:uri="http://purl.org/dc/terms/"/>
    <ds:schemaRef ds:uri="http://purl.org/dc/elements/1.1/"/>
    <ds:schemaRef ds:uri="c8085c4b-1ac7-4641-80ad-2522959560d5"/>
    <ds:schemaRef ds:uri="http://schemas.microsoft.com/office/2006/documentManagement/types"/>
    <ds:schemaRef ds:uri="http://schemas.microsoft.com/office/infopath/2007/PartnerControls"/>
    <ds:schemaRef ds:uri="http://schemas.openxmlformats.org/package/2006/metadata/core-properties"/>
    <ds:schemaRef ds:uri="24943d0a-27c4-4bf8-a607-4a8907b6c8ab"/>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16461</TotalTime>
  <Words>6134</Words>
  <Application>Microsoft Office PowerPoint</Application>
  <PresentationFormat>Custom</PresentationFormat>
  <Paragraphs>805</Paragraphs>
  <Slides>68</Slides>
  <Notes>52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68</vt:i4>
      </vt:variant>
    </vt:vector>
  </HeadingPairs>
  <TitlesOfParts>
    <vt:vector size="81" baseType="lpstr">
      <vt:lpstr>Arial Unicode MS</vt:lpstr>
      <vt:lpstr>MS PGothic</vt:lpstr>
      <vt:lpstr>Arial</vt:lpstr>
      <vt:lpstr>Calibri</vt:lpstr>
      <vt:lpstr>Comic Sans MS</vt:lpstr>
      <vt:lpstr>Courier New</vt:lpstr>
      <vt:lpstr>Georgia</vt:lpstr>
      <vt:lpstr>SapientSansMedium</vt:lpstr>
      <vt:lpstr>SapientSansRegular</vt:lpstr>
      <vt:lpstr>Times New Roman</vt:lpstr>
      <vt:lpstr>VAG Rounded Std Light</vt:lpstr>
      <vt:lpstr>Wingdings</vt:lpstr>
      <vt:lpstr>Content Masters</vt:lpstr>
      <vt:lpstr>SQL</vt:lpstr>
      <vt:lpstr>PowerPoint Presentation</vt:lpstr>
      <vt:lpstr>SQL QUERY</vt:lpstr>
      <vt:lpstr>DQL - SELECT</vt:lpstr>
      <vt:lpstr>DML – Using functions in SELECT clause</vt:lpstr>
      <vt:lpstr>DML – Using functions in SELECT clause</vt:lpstr>
      <vt:lpstr>DML – Using string functions in SELECT clause</vt:lpstr>
      <vt:lpstr>PowerPoint Presentation</vt:lpstr>
      <vt:lpstr>DML – Using functions in SELECT clause</vt:lpstr>
      <vt:lpstr>DML - SELECT</vt:lpstr>
      <vt:lpstr>DML - SELECT</vt:lpstr>
      <vt:lpstr>PowerPoint Presentation</vt:lpstr>
      <vt:lpstr>Exercise#3 – DML</vt:lpstr>
      <vt:lpstr>Aggregate Functions</vt:lpstr>
      <vt:lpstr>Aggregate Functions – Data Grouping</vt:lpstr>
      <vt:lpstr>DML – Using functions in SELECT clause</vt:lpstr>
      <vt:lpstr> Restrict Groups – HAVING Clause</vt:lpstr>
      <vt:lpstr> Restrict Groups – HAVING Clause</vt:lpstr>
      <vt:lpstr> Restrict Groups </vt:lpstr>
      <vt:lpstr> Restrict Groups </vt:lpstr>
      <vt:lpstr>Group By and Subqueries</vt:lpstr>
      <vt:lpstr>IN operator</vt:lpstr>
      <vt:lpstr>Exercise # 4</vt:lpstr>
      <vt:lpstr>SQL Joins</vt:lpstr>
      <vt:lpstr>Join</vt:lpstr>
      <vt:lpstr>Types of Join</vt:lpstr>
      <vt:lpstr>Outer Join Concept</vt:lpstr>
      <vt:lpstr>CARTESIAN (CROSS) Join</vt:lpstr>
      <vt:lpstr>Equi Join</vt:lpstr>
      <vt:lpstr>Additional Search Conditions Using the AND Operator</vt:lpstr>
      <vt:lpstr>Table Aliases</vt:lpstr>
      <vt:lpstr>Non-Equijoins</vt:lpstr>
      <vt:lpstr>Example</vt:lpstr>
      <vt:lpstr>Left Outer Join</vt:lpstr>
      <vt:lpstr>Right Outer Join</vt:lpstr>
      <vt:lpstr>Full Outer Join</vt:lpstr>
      <vt:lpstr>Self Join</vt:lpstr>
      <vt:lpstr>DML – UPDATE</vt:lpstr>
      <vt:lpstr>Quiz Time</vt:lpstr>
      <vt:lpstr>Exercises</vt:lpstr>
      <vt:lpstr>Employee and Department  tables</vt:lpstr>
      <vt:lpstr>UNION</vt:lpstr>
      <vt:lpstr>UNION</vt:lpstr>
      <vt:lpstr>SQL Index </vt:lpstr>
      <vt:lpstr>SQL Index – Why do we need index ?  </vt:lpstr>
      <vt:lpstr>SQL Index</vt:lpstr>
      <vt:lpstr>SQL Index – Advantages / Disadvantages of using Clustered / Non-clustered index ?  </vt:lpstr>
      <vt:lpstr>Understanding index types in single table</vt:lpstr>
      <vt:lpstr>Understanding index types in single table contd…</vt:lpstr>
      <vt:lpstr>Understanding index types in single table contd…</vt:lpstr>
      <vt:lpstr>Understanding index types in single table contd…</vt:lpstr>
      <vt:lpstr>Understanding index types in joins</vt:lpstr>
      <vt:lpstr>Types of index</vt:lpstr>
      <vt:lpstr>Advantages of sub query over join.</vt:lpstr>
      <vt:lpstr>When should we use sub-query and when should we use join?</vt:lpstr>
      <vt:lpstr>Correlated Sub queries</vt:lpstr>
      <vt:lpstr>Correlated Subqueries</vt:lpstr>
      <vt:lpstr>Correlated Subqueries</vt:lpstr>
      <vt:lpstr>EXISTS and NOT EXISTS</vt:lpstr>
      <vt:lpstr>With Clause</vt:lpstr>
      <vt:lpstr>WITH Clause –Example</vt:lpstr>
      <vt:lpstr>How to analyze query , How to create query plan and how to use it in tuning </vt:lpstr>
      <vt:lpstr>How to analyze query , How to create query plan and how to use it in tuning </vt:lpstr>
      <vt:lpstr>How to analyze query , How to create query plan and how to use it in tuning </vt:lpstr>
      <vt:lpstr>Isolation Levels and Impact On Performance</vt:lpstr>
      <vt:lpstr>Isolation Levels and Impact On Performance</vt:lpstr>
      <vt:lpstr>Questions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Sidharth Mazumdar</cp:lastModifiedBy>
  <cp:revision>160</cp:revision>
  <cp:lastPrinted>2015-02-14T20:13:28Z</cp:lastPrinted>
  <dcterms:created xsi:type="dcterms:W3CDTF">2015-02-05T19:35:34Z</dcterms:created>
  <dcterms:modified xsi:type="dcterms:W3CDTF">2016-09-20T08:54:59Z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