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Lst>
  <p:notesMasterIdLst>
    <p:notesMasterId r:id="rId131"/>
  </p:notesMasterIdLst>
  <p:handoutMasterIdLst>
    <p:handoutMasterId r:id="rId132"/>
  </p:handoutMasterIdLst>
  <p:sldIdLst>
    <p:sldId id="467" r:id="rId5"/>
    <p:sldId id="468" r:id="rId6"/>
    <p:sldId id="469" r:id="rId7"/>
    <p:sldId id="470" r:id="rId8"/>
    <p:sldId id="471" r:id="rId9"/>
    <p:sldId id="472" r:id="rId10"/>
    <p:sldId id="473" r:id="rId11"/>
    <p:sldId id="474" r:id="rId12"/>
    <p:sldId id="475" r:id="rId13"/>
    <p:sldId id="476" r:id="rId14"/>
    <p:sldId id="477" r:id="rId15"/>
    <p:sldId id="478" r:id="rId16"/>
    <p:sldId id="479" r:id="rId17"/>
    <p:sldId id="480" r:id="rId18"/>
    <p:sldId id="481" r:id="rId19"/>
    <p:sldId id="482" r:id="rId20"/>
    <p:sldId id="483" r:id="rId21"/>
    <p:sldId id="484" r:id="rId22"/>
    <p:sldId id="485" r:id="rId23"/>
    <p:sldId id="486" r:id="rId24"/>
    <p:sldId id="487" r:id="rId25"/>
    <p:sldId id="488" r:id="rId26"/>
    <p:sldId id="489" r:id="rId27"/>
    <p:sldId id="490" r:id="rId28"/>
    <p:sldId id="491" r:id="rId29"/>
    <p:sldId id="492" r:id="rId30"/>
    <p:sldId id="493" r:id="rId31"/>
    <p:sldId id="494" r:id="rId32"/>
    <p:sldId id="495" r:id="rId33"/>
    <p:sldId id="496" r:id="rId34"/>
    <p:sldId id="497" r:id="rId35"/>
    <p:sldId id="498" r:id="rId36"/>
    <p:sldId id="499" r:id="rId37"/>
    <p:sldId id="500" r:id="rId38"/>
    <p:sldId id="501" r:id="rId39"/>
    <p:sldId id="502" r:id="rId40"/>
    <p:sldId id="503" r:id="rId41"/>
    <p:sldId id="504" r:id="rId42"/>
    <p:sldId id="505" r:id="rId43"/>
    <p:sldId id="506" r:id="rId44"/>
    <p:sldId id="507" r:id="rId45"/>
    <p:sldId id="508" r:id="rId46"/>
    <p:sldId id="509" r:id="rId47"/>
    <p:sldId id="510" r:id="rId48"/>
    <p:sldId id="511" r:id="rId49"/>
    <p:sldId id="512" r:id="rId50"/>
    <p:sldId id="513" r:id="rId51"/>
    <p:sldId id="514" r:id="rId52"/>
    <p:sldId id="515" r:id="rId53"/>
    <p:sldId id="516" r:id="rId54"/>
    <p:sldId id="517" r:id="rId55"/>
    <p:sldId id="518" r:id="rId56"/>
    <p:sldId id="519" r:id="rId57"/>
    <p:sldId id="520" r:id="rId58"/>
    <p:sldId id="521" r:id="rId59"/>
    <p:sldId id="522" r:id="rId60"/>
    <p:sldId id="523" r:id="rId61"/>
    <p:sldId id="524" r:id="rId62"/>
    <p:sldId id="525" r:id="rId63"/>
    <p:sldId id="526" r:id="rId64"/>
    <p:sldId id="527" r:id="rId65"/>
    <p:sldId id="528" r:id="rId66"/>
    <p:sldId id="529" r:id="rId67"/>
    <p:sldId id="530" r:id="rId68"/>
    <p:sldId id="531" r:id="rId69"/>
    <p:sldId id="532" r:id="rId70"/>
    <p:sldId id="533" r:id="rId71"/>
    <p:sldId id="534" r:id="rId72"/>
    <p:sldId id="535" r:id="rId73"/>
    <p:sldId id="536" r:id="rId74"/>
    <p:sldId id="537" r:id="rId75"/>
    <p:sldId id="538" r:id="rId76"/>
    <p:sldId id="539" r:id="rId77"/>
    <p:sldId id="540" r:id="rId78"/>
    <p:sldId id="541" r:id="rId79"/>
    <p:sldId id="542" r:id="rId80"/>
    <p:sldId id="543" r:id="rId81"/>
    <p:sldId id="544" r:id="rId82"/>
    <p:sldId id="545" r:id="rId83"/>
    <p:sldId id="546" r:id="rId84"/>
    <p:sldId id="547" r:id="rId85"/>
    <p:sldId id="548" r:id="rId86"/>
    <p:sldId id="549" r:id="rId87"/>
    <p:sldId id="550" r:id="rId88"/>
    <p:sldId id="551" r:id="rId89"/>
    <p:sldId id="552" r:id="rId90"/>
    <p:sldId id="553" r:id="rId91"/>
    <p:sldId id="554" r:id="rId92"/>
    <p:sldId id="555" r:id="rId93"/>
    <p:sldId id="556" r:id="rId94"/>
    <p:sldId id="557" r:id="rId95"/>
    <p:sldId id="558" r:id="rId96"/>
    <p:sldId id="559" r:id="rId97"/>
    <p:sldId id="560" r:id="rId98"/>
    <p:sldId id="561" r:id="rId99"/>
    <p:sldId id="562" r:id="rId100"/>
    <p:sldId id="563" r:id="rId101"/>
    <p:sldId id="564" r:id="rId102"/>
    <p:sldId id="565" r:id="rId103"/>
    <p:sldId id="566" r:id="rId104"/>
    <p:sldId id="567" r:id="rId105"/>
    <p:sldId id="568" r:id="rId106"/>
    <p:sldId id="569" r:id="rId107"/>
    <p:sldId id="570" r:id="rId108"/>
    <p:sldId id="571" r:id="rId109"/>
    <p:sldId id="572" r:id="rId110"/>
    <p:sldId id="573" r:id="rId111"/>
    <p:sldId id="574" r:id="rId112"/>
    <p:sldId id="575" r:id="rId113"/>
    <p:sldId id="576" r:id="rId114"/>
    <p:sldId id="577" r:id="rId115"/>
    <p:sldId id="578" r:id="rId116"/>
    <p:sldId id="579" r:id="rId117"/>
    <p:sldId id="580" r:id="rId118"/>
    <p:sldId id="581" r:id="rId119"/>
    <p:sldId id="582" r:id="rId120"/>
    <p:sldId id="583" r:id="rId121"/>
    <p:sldId id="584" r:id="rId122"/>
    <p:sldId id="585" r:id="rId123"/>
    <p:sldId id="586" r:id="rId124"/>
    <p:sldId id="587" r:id="rId125"/>
    <p:sldId id="588" r:id="rId126"/>
    <p:sldId id="589" r:id="rId127"/>
    <p:sldId id="590" r:id="rId128"/>
    <p:sldId id="591" r:id="rId129"/>
    <p:sldId id="592" r:id="rId130"/>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697">
          <p15:clr>
            <a:srgbClr val="A4A3A4"/>
          </p15:clr>
        </p15:guide>
        <p15:guide id="2" orient="horz" pos="2203">
          <p15:clr>
            <a:srgbClr val="A4A3A4"/>
          </p15:clr>
        </p15:guide>
        <p15:guide id="3" orient="horz" pos="3881">
          <p15:clr>
            <a:srgbClr val="A4A3A4"/>
          </p15:clr>
        </p15:guide>
        <p15:guide id="4" orient="horz" pos="184">
          <p15:clr>
            <a:srgbClr val="A4A3A4"/>
          </p15:clr>
        </p15:guide>
        <p15:guide id="5" orient="horz" pos="456">
          <p15:clr>
            <a:srgbClr val="A4A3A4"/>
          </p15:clr>
        </p15:guide>
        <p15:guide id="6" pos="7301">
          <p15:clr>
            <a:srgbClr val="A4A3A4"/>
          </p15:clr>
        </p15:guide>
        <p15:guide id="7" pos="3831">
          <p15:clr>
            <a:srgbClr val="A4A3A4"/>
          </p15:clr>
        </p15:guide>
        <p15:guide id="8" pos="3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2A74"/>
    <a:srgbClr val="12838C"/>
    <a:srgbClr val="A8A27E"/>
    <a:srgbClr val="3A2139"/>
    <a:srgbClr val="868686"/>
    <a:srgbClr val="1499E6"/>
    <a:srgbClr val="149DEC"/>
    <a:srgbClr val="0D65AF"/>
    <a:srgbClr val="0D84AF"/>
    <a:srgbClr val="0184A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9" autoAdjust="0"/>
    <p:restoredTop sz="88706" autoAdjust="0"/>
  </p:normalViewPr>
  <p:slideViewPr>
    <p:cSldViewPr snapToGrid="0" showGuides="1">
      <p:cViewPr varScale="1">
        <p:scale>
          <a:sx n="83" d="100"/>
          <a:sy n="83" d="100"/>
        </p:scale>
        <p:origin x="-384" y="-78"/>
      </p:cViewPr>
      <p:guideLst>
        <p:guide orient="horz" pos="697"/>
        <p:guide orient="horz" pos="2203"/>
        <p:guide orient="horz" pos="3881"/>
        <p:guide orient="horz" pos="184"/>
        <p:guide orient="horz" pos="456"/>
        <p:guide pos="7301"/>
        <p:guide pos="3831"/>
        <p:guide pos="37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presProps" Target="presProp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slide" Target="slides/slide114.xml"/><Relationship Id="rId126" Type="http://schemas.openxmlformats.org/officeDocument/2006/relationships/slide" Target="slides/slide122.xml"/><Relationship Id="rId13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slide" Target="slides/slide12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notesMaster" Target="notesMasters/notesMaster1.xml"/><Relationship Id="rId136"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23E7550-E0F9-3D47-B240-CDF212F954DC}" type="datetimeFigureOut">
              <a:rPr lang="en-US" smtClean="0"/>
              <a:t>9/21/2016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55E19F-8104-454E-99EE-5FECE3F2C2A1}" type="slidenum">
              <a:rPr lang="en-US" smtClean="0"/>
              <a:t>‹#›</a:t>
            </a:fld>
            <a:endParaRPr lang="en-US"/>
          </a:p>
        </p:txBody>
      </p:sp>
    </p:spTree>
    <p:extLst>
      <p:ext uri="{BB962C8B-B14F-4D97-AF65-F5344CB8AC3E}">
        <p14:creationId xmlns:p14="http://schemas.microsoft.com/office/powerpoint/2010/main" val="22802702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F4816F-C52D-684F-90D7-8658B6D04F7F}" type="datetimeFigureOut">
              <a:rPr lang="en-US" smtClean="0"/>
              <a:t>9/21/2016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2F3505-8F58-2C45-86A7-6D873B9ECDD2}" type="slidenum">
              <a:rPr lang="en-US" smtClean="0"/>
              <a:t>‹#›</a:t>
            </a:fld>
            <a:endParaRPr lang="en-US"/>
          </a:p>
        </p:txBody>
      </p:sp>
    </p:spTree>
    <p:extLst>
      <p:ext uri="{BB962C8B-B14F-4D97-AF65-F5344CB8AC3E}">
        <p14:creationId xmlns:p14="http://schemas.microsoft.com/office/powerpoint/2010/main" val="18562262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EFF2DAFF-5E9E-499E-8C3A-6E9115A6BE7D}" type="slidenum">
              <a:rPr lang="en-US" altLang="en-US">
                <a:solidFill>
                  <a:prstClr val="black"/>
                </a:solidFill>
              </a:rPr>
              <a:pPr eaLnBrk="1" hangingPunct="1">
                <a:spcBef>
                  <a:spcPct val="0"/>
                </a:spcBef>
              </a:pPr>
              <a:t>5</a:t>
            </a:fld>
            <a:endParaRPr lang="en-US" altLang="en-US">
              <a:solidFill>
                <a:prstClr val="black"/>
              </a:solidFill>
            </a:endParaRPr>
          </a:p>
        </p:txBody>
      </p:sp>
      <p:sp>
        <p:nvSpPr>
          <p:cNvPr id="137219" name="Slide Image Placeholder 1"/>
          <p:cNvSpPr>
            <a:spLocks noGrp="1" noRot="1" noChangeAspect="1" noTextEdit="1"/>
          </p:cNvSpPr>
          <p:nvPr>
            <p:ph type="sldImg"/>
          </p:nvPr>
        </p:nvSpPr>
        <p:spPr>
          <a:xfrm>
            <a:off x="1143000" y="685800"/>
            <a:ext cx="4572000" cy="3429000"/>
          </a:xfrm>
          <a:ln/>
        </p:spPr>
      </p:sp>
      <p:sp>
        <p:nvSpPr>
          <p:cNvPr id="13722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smtClean="0">
              <a:ea typeface="ＭＳ Ｐゴシック" pitchFamily="34" charset="-128"/>
            </a:endParaRPr>
          </a:p>
        </p:txBody>
      </p:sp>
      <p:sp>
        <p:nvSpPr>
          <p:cNvPr id="137221" name="Slide Number Placeholder 3"/>
          <p:cNvSpPr txBox="1">
            <a:spLocks noGrp="1"/>
          </p:cNvSpPr>
          <p:nvPr/>
        </p:nvSpPr>
        <p:spPr bwMode="auto">
          <a:xfrm>
            <a:off x="3883852" y="8685331"/>
            <a:ext cx="297254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charset="0"/>
                <a:ea typeface="ＭＳ Ｐゴシック" pitchFamily="34" charset="-128"/>
              </a:defRPr>
            </a:lvl1pPr>
            <a:lvl2pPr marL="742950" indent="-285750" eaLnBrk="0" hangingPunct="0">
              <a:spcBef>
                <a:spcPct val="30000"/>
              </a:spcBef>
              <a:defRPr sz="1200">
                <a:solidFill>
                  <a:schemeClr val="tx1"/>
                </a:solidFill>
                <a:latin typeface="Arial" charset="0"/>
                <a:ea typeface="ＭＳ Ｐゴシック" pitchFamily="34" charset="-128"/>
              </a:defRPr>
            </a:lvl2pPr>
            <a:lvl3pPr marL="1143000" indent="-228600" eaLnBrk="0" hangingPunct="0">
              <a:spcBef>
                <a:spcPct val="30000"/>
              </a:spcBef>
              <a:defRPr sz="1200">
                <a:solidFill>
                  <a:schemeClr val="tx1"/>
                </a:solidFill>
                <a:latin typeface="Arial" charset="0"/>
                <a:ea typeface="ＭＳ Ｐゴシック" pitchFamily="34" charset="-128"/>
              </a:defRPr>
            </a:lvl3pPr>
            <a:lvl4pPr marL="1600200" indent="-228600" eaLnBrk="0" hangingPunct="0">
              <a:spcBef>
                <a:spcPct val="30000"/>
              </a:spcBef>
              <a:defRPr sz="1200">
                <a:solidFill>
                  <a:schemeClr val="tx1"/>
                </a:solidFill>
                <a:latin typeface="Arial" charset="0"/>
                <a:ea typeface="ＭＳ Ｐゴシック" pitchFamily="34" charset="-128"/>
              </a:defRPr>
            </a:lvl4pPr>
            <a:lvl5pPr marL="2057400" indent="-228600" eaLnBrk="0" hangingPunct="0">
              <a:spcBef>
                <a:spcPct val="30000"/>
              </a:spcBef>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algn="r" defTabSz="914400" eaLnBrk="1" fontAlgn="base" hangingPunct="1">
              <a:spcBef>
                <a:spcPct val="0"/>
              </a:spcBef>
              <a:spcAft>
                <a:spcPct val="0"/>
              </a:spcAft>
            </a:pPr>
            <a:fld id="{7A072629-221C-4815-BB42-DF8987553CBD}" type="slidenum">
              <a:rPr lang="en-US" altLang="en-US" smtClean="0">
                <a:solidFill>
                  <a:prstClr val="black"/>
                </a:solidFill>
              </a:rPr>
              <a:pPr algn="r" defTabSz="914400" eaLnBrk="1" fontAlgn="base" hangingPunct="1">
                <a:spcBef>
                  <a:spcPct val="0"/>
                </a:spcBef>
                <a:spcAft>
                  <a:spcPct val="0"/>
                </a:spcAft>
              </a:pPr>
              <a:t>5</a:t>
            </a:fld>
            <a:endParaRPr lang="en-US" altLang="en-US" smtClean="0">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a:xfrm>
            <a:off x="1143000" y="685800"/>
            <a:ext cx="4572000" cy="3429000"/>
          </a:xfrm>
          <a:ln/>
        </p:spPr>
      </p:sp>
      <p:sp>
        <p:nvSpPr>
          <p:cNvPr id="149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49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897B5390-CBA1-4452-8EAC-5EA13BBFDF18}" type="slidenum">
              <a:rPr lang="en-US" altLang="en-US">
                <a:solidFill>
                  <a:prstClr val="black"/>
                </a:solidFill>
              </a:rPr>
              <a:pPr eaLnBrk="1" hangingPunct="1">
                <a:spcBef>
                  <a:spcPct val="0"/>
                </a:spcBef>
              </a:pPr>
              <a:t>19</a:t>
            </a:fld>
            <a:endParaRPr lang="en-US"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a:xfrm>
            <a:off x="1143000" y="685800"/>
            <a:ext cx="4572000" cy="3429000"/>
          </a:xfrm>
          <a:ln/>
        </p:spPr>
      </p:sp>
      <p:sp>
        <p:nvSpPr>
          <p:cNvPr id="151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51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4133053A-98A7-438D-A920-EB66292E010D}" type="slidenum">
              <a:rPr lang="en-US" altLang="en-US">
                <a:solidFill>
                  <a:prstClr val="black"/>
                </a:solidFill>
              </a:rPr>
              <a:pPr eaLnBrk="1" hangingPunct="1">
                <a:spcBef>
                  <a:spcPct val="0"/>
                </a:spcBef>
              </a:pPr>
              <a:t>22</a:t>
            </a:fld>
            <a:endParaRPr lang="en-US" alt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a:xfrm>
            <a:off x="1143000" y="685800"/>
            <a:ext cx="4572000" cy="3429000"/>
          </a:xfrm>
          <a:ln/>
        </p:spPr>
      </p:sp>
      <p:sp>
        <p:nvSpPr>
          <p:cNvPr id="152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52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5C3C2E83-F2E9-49EC-B952-E84F37630BAB}" type="slidenum">
              <a:rPr lang="en-US" altLang="en-US">
                <a:solidFill>
                  <a:prstClr val="black"/>
                </a:solidFill>
              </a:rPr>
              <a:pPr eaLnBrk="1" hangingPunct="1">
                <a:spcBef>
                  <a:spcPct val="0"/>
                </a:spcBef>
              </a:pPr>
              <a:t>23</a:t>
            </a:fld>
            <a:endParaRPr lang="en-US"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a:xfrm>
            <a:off x="1143000" y="685800"/>
            <a:ext cx="4572000" cy="3429000"/>
          </a:xfrm>
          <a:ln/>
        </p:spPr>
      </p:sp>
      <p:sp>
        <p:nvSpPr>
          <p:cNvPr id="153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53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A0B96E12-3FC6-4875-994E-36D69444451F}" type="slidenum">
              <a:rPr lang="en-US" altLang="en-US">
                <a:solidFill>
                  <a:prstClr val="black"/>
                </a:solidFill>
              </a:rPr>
              <a:pPr eaLnBrk="1" hangingPunct="1">
                <a:spcBef>
                  <a:spcPct val="0"/>
                </a:spcBef>
              </a:pPr>
              <a:t>24</a:t>
            </a:fld>
            <a:endParaRPr lang="en-US"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xfrm>
            <a:off x="1143000" y="685800"/>
            <a:ext cx="4572000" cy="3429000"/>
          </a:xfrm>
          <a:ln/>
        </p:spPr>
      </p:sp>
      <p:sp>
        <p:nvSpPr>
          <p:cNvPr id="155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55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550CF177-4448-4E7A-AA3A-6C9F9CDC5E23}" type="slidenum">
              <a:rPr lang="en-US" altLang="en-US">
                <a:solidFill>
                  <a:prstClr val="black"/>
                </a:solidFill>
              </a:rPr>
              <a:pPr eaLnBrk="1" hangingPunct="1">
                <a:spcBef>
                  <a:spcPct val="0"/>
                </a:spcBef>
              </a:pPr>
              <a:t>27</a:t>
            </a:fld>
            <a:endParaRPr lang="en-US" alt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a:xfrm>
            <a:off x="1143000" y="685800"/>
            <a:ext cx="4572000" cy="3429000"/>
          </a:xfrm>
          <a:ln/>
        </p:spPr>
      </p:sp>
      <p:sp>
        <p:nvSpPr>
          <p:cNvPr id="157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57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2832D428-6114-4319-A4F0-9829B7BFE08B}" type="slidenum">
              <a:rPr lang="en-US" altLang="en-US">
                <a:solidFill>
                  <a:prstClr val="black"/>
                </a:solidFill>
              </a:rPr>
              <a:pPr eaLnBrk="1" hangingPunct="1">
                <a:spcBef>
                  <a:spcPct val="0"/>
                </a:spcBef>
              </a:pPr>
              <a:t>30</a:t>
            </a:fld>
            <a:endParaRPr lang="en-US" alt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xfrm>
            <a:off x="1143000" y="685800"/>
            <a:ext cx="4572000" cy="3429000"/>
          </a:xfrm>
          <a:ln/>
        </p:spPr>
      </p:sp>
      <p:sp>
        <p:nvSpPr>
          <p:cNvPr id="158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58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DFDDE9CD-13B2-4265-9101-D7F1414B5BD5}" type="slidenum">
              <a:rPr lang="en-US" altLang="en-US">
                <a:solidFill>
                  <a:prstClr val="black"/>
                </a:solidFill>
              </a:rPr>
              <a:pPr eaLnBrk="1" hangingPunct="1">
                <a:spcBef>
                  <a:spcPct val="0"/>
                </a:spcBef>
              </a:pPr>
              <a:t>31</a:t>
            </a:fld>
            <a:endParaRPr lang="en-US" alt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xfrm>
            <a:off x="1143000" y="685800"/>
            <a:ext cx="4572000" cy="3429000"/>
          </a:xfrm>
          <a:ln/>
        </p:spPr>
      </p:sp>
      <p:sp>
        <p:nvSpPr>
          <p:cNvPr id="160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60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A3EE40B5-7B4A-446E-A2EE-101DA800E5D1}" type="slidenum">
              <a:rPr lang="en-US" altLang="en-US">
                <a:solidFill>
                  <a:prstClr val="black"/>
                </a:solidFill>
              </a:rPr>
              <a:pPr eaLnBrk="1" hangingPunct="1">
                <a:spcBef>
                  <a:spcPct val="0"/>
                </a:spcBef>
              </a:pPr>
              <a:t>33</a:t>
            </a:fld>
            <a:endParaRPr lang="en-US" alt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a:xfrm>
            <a:off x="1143000" y="685800"/>
            <a:ext cx="4572000" cy="3429000"/>
          </a:xfrm>
          <a:ln/>
        </p:spPr>
      </p:sp>
      <p:sp>
        <p:nvSpPr>
          <p:cNvPr id="161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61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CE43AE47-53B3-437C-9F9A-6CFA243C8DEC}" type="slidenum">
              <a:rPr lang="en-US" altLang="en-US">
                <a:solidFill>
                  <a:prstClr val="black"/>
                </a:solidFill>
              </a:rPr>
              <a:pPr eaLnBrk="1" hangingPunct="1">
                <a:spcBef>
                  <a:spcPct val="0"/>
                </a:spcBef>
              </a:pPr>
              <a:t>34</a:t>
            </a:fld>
            <a:endParaRPr lang="en-US" alt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a:xfrm>
            <a:off x="1143000" y="685800"/>
            <a:ext cx="4572000" cy="3429000"/>
          </a:xfrm>
          <a:ln/>
        </p:spPr>
      </p:sp>
      <p:sp>
        <p:nvSpPr>
          <p:cNvPr id="162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62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80528831-8C09-4A78-A5ED-262C8187CAD6}" type="slidenum">
              <a:rPr lang="en-US" altLang="en-US">
                <a:solidFill>
                  <a:prstClr val="black"/>
                </a:solidFill>
              </a:rPr>
              <a:pPr eaLnBrk="1" hangingPunct="1">
                <a:spcBef>
                  <a:spcPct val="0"/>
                </a:spcBef>
              </a:pPr>
              <a:t>35</a:t>
            </a:fld>
            <a:endParaRPr lang="en-US"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xfrm>
            <a:off x="382588" y="685800"/>
            <a:ext cx="6092825" cy="3429000"/>
          </a:xfrm>
          <a:ln/>
        </p:spPr>
      </p:sp>
      <p:sp>
        <p:nvSpPr>
          <p:cNvPr id="139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39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039CA31A-9687-45A7-A934-890B7A97F8C8}" type="slidenum">
              <a:rPr lang="en-US" altLang="en-US">
                <a:solidFill>
                  <a:prstClr val="black"/>
                </a:solidFill>
              </a:rPr>
              <a:pPr eaLnBrk="1" hangingPunct="1">
                <a:spcBef>
                  <a:spcPct val="0"/>
                </a:spcBef>
              </a:pPr>
              <a:t>7</a:t>
            </a:fld>
            <a:endParaRPr lang="en-US" alt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a:xfrm>
            <a:off x="1143000" y="685800"/>
            <a:ext cx="4572000" cy="3429000"/>
          </a:xfrm>
          <a:ln/>
        </p:spPr>
      </p:sp>
      <p:sp>
        <p:nvSpPr>
          <p:cNvPr id="163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63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461A33A8-501B-4EB4-BD47-06577DC4B783}" type="slidenum">
              <a:rPr lang="en-US" altLang="en-US">
                <a:solidFill>
                  <a:prstClr val="black"/>
                </a:solidFill>
              </a:rPr>
              <a:pPr eaLnBrk="1" hangingPunct="1">
                <a:spcBef>
                  <a:spcPct val="0"/>
                </a:spcBef>
              </a:pPr>
              <a:t>36</a:t>
            </a:fld>
            <a:endParaRPr lang="en-US" alt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xfrm>
            <a:off x="1143000" y="685800"/>
            <a:ext cx="4572000" cy="3429000"/>
          </a:xfrm>
          <a:ln/>
        </p:spPr>
      </p:sp>
      <p:sp>
        <p:nvSpPr>
          <p:cNvPr id="164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64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CFC3A56D-E8DF-440B-B05E-210B39B7478C}" type="slidenum">
              <a:rPr lang="en-US" altLang="en-US">
                <a:solidFill>
                  <a:prstClr val="black"/>
                </a:solidFill>
              </a:rPr>
              <a:pPr eaLnBrk="1" hangingPunct="1">
                <a:spcBef>
                  <a:spcPct val="0"/>
                </a:spcBef>
              </a:pPr>
              <a:t>37</a:t>
            </a:fld>
            <a:endParaRPr lang="en-US" altLang="en-US">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a:xfrm>
            <a:off x="1143000" y="685800"/>
            <a:ext cx="4572000" cy="3429000"/>
          </a:xfrm>
          <a:ln/>
        </p:spPr>
      </p:sp>
      <p:sp>
        <p:nvSpPr>
          <p:cNvPr id="165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65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7BB3B0AB-5F4A-4770-A6A5-996005609CAC}" type="slidenum">
              <a:rPr lang="en-US" altLang="en-US">
                <a:solidFill>
                  <a:prstClr val="black"/>
                </a:solidFill>
              </a:rPr>
              <a:pPr eaLnBrk="1" hangingPunct="1">
                <a:spcBef>
                  <a:spcPct val="0"/>
                </a:spcBef>
              </a:pPr>
              <a:t>38</a:t>
            </a:fld>
            <a:endParaRPr lang="en-US" alt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xfrm>
            <a:off x="1143000" y="685800"/>
            <a:ext cx="4572000" cy="3429000"/>
          </a:xfrm>
          <a:ln/>
        </p:spPr>
      </p:sp>
      <p:sp>
        <p:nvSpPr>
          <p:cNvPr id="167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67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C959EC29-BD07-4D40-B560-499FE1921BB3}" type="slidenum">
              <a:rPr lang="en-US" altLang="en-US">
                <a:solidFill>
                  <a:prstClr val="black"/>
                </a:solidFill>
              </a:rPr>
              <a:pPr eaLnBrk="1" hangingPunct="1">
                <a:spcBef>
                  <a:spcPct val="0"/>
                </a:spcBef>
              </a:pPr>
              <a:t>40</a:t>
            </a:fld>
            <a:endParaRPr lang="en-US" alt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a:xfrm>
            <a:off x="1143000" y="685800"/>
            <a:ext cx="4572000" cy="3429000"/>
          </a:xfrm>
          <a:ln/>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68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FDF54F3B-B4A1-433A-A297-F92F9A819D5B}" type="slidenum">
              <a:rPr lang="en-US" altLang="en-US">
                <a:solidFill>
                  <a:prstClr val="black"/>
                </a:solidFill>
              </a:rPr>
              <a:pPr eaLnBrk="1" hangingPunct="1">
                <a:spcBef>
                  <a:spcPct val="0"/>
                </a:spcBef>
              </a:pPr>
              <a:t>41</a:t>
            </a:fld>
            <a:endParaRPr lang="en-US" alt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a:xfrm>
            <a:off x="1143000" y="685800"/>
            <a:ext cx="4572000" cy="3429000"/>
          </a:xfrm>
          <a:ln/>
        </p:spPr>
      </p:sp>
      <p:sp>
        <p:nvSpPr>
          <p:cNvPr id="169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69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003BD27D-6580-4F47-86BE-1FCC537FC9EC}" type="slidenum">
              <a:rPr lang="en-US" altLang="en-US">
                <a:solidFill>
                  <a:prstClr val="black"/>
                </a:solidFill>
              </a:rPr>
              <a:pPr eaLnBrk="1" hangingPunct="1">
                <a:spcBef>
                  <a:spcPct val="0"/>
                </a:spcBef>
              </a:pPr>
              <a:t>42</a:t>
            </a:fld>
            <a:endParaRPr lang="en-US" alt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xfrm>
            <a:off x="1143000" y="685800"/>
            <a:ext cx="4572000" cy="3429000"/>
          </a:xfrm>
          <a:ln/>
        </p:spPr>
      </p:sp>
      <p:sp>
        <p:nvSpPr>
          <p:cNvPr id="171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71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048DE0DF-288F-4984-9C4C-A77DA231AEC8}" type="slidenum">
              <a:rPr lang="en-US" altLang="en-US">
                <a:solidFill>
                  <a:prstClr val="black"/>
                </a:solidFill>
              </a:rPr>
              <a:pPr eaLnBrk="1" hangingPunct="1">
                <a:spcBef>
                  <a:spcPct val="0"/>
                </a:spcBef>
              </a:pPr>
              <a:t>43</a:t>
            </a:fld>
            <a:endParaRPr lang="en-US" alt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a:xfrm>
            <a:off x="1143000" y="685800"/>
            <a:ext cx="4572000" cy="3429000"/>
          </a:xfrm>
          <a:ln/>
        </p:spPr>
      </p:sp>
      <p:sp>
        <p:nvSpPr>
          <p:cNvPr id="173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73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17CF997C-97FA-4113-965A-9D22E8DABE58}" type="slidenum">
              <a:rPr lang="en-US" altLang="en-US">
                <a:solidFill>
                  <a:prstClr val="black"/>
                </a:solidFill>
              </a:rPr>
              <a:pPr eaLnBrk="1" hangingPunct="1">
                <a:spcBef>
                  <a:spcPct val="0"/>
                </a:spcBef>
              </a:pPr>
              <a:t>45</a:t>
            </a:fld>
            <a:endParaRPr lang="en-US" alt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a:xfrm>
            <a:off x="1143000" y="685800"/>
            <a:ext cx="4572000" cy="3429000"/>
          </a:xfrm>
          <a:ln/>
        </p:spPr>
      </p:sp>
      <p:sp>
        <p:nvSpPr>
          <p:cNvPr id="174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74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E1DC0D8A-111B-4098-9050-90BEA60D69D5}" type="slidenum">
              <a:rPr lang="en-US" altLang="en-US">
                <a:solidFill>
                  <a:prstClr val="black"/>
                </a:solidFill>
              </a:rPr>
              <a:pPr eaLnBrk="1" hangingPunct="1">
                <a:spcBef>
                  <a:spcPct val="0"/>
                </a:spcBef>
              </a:pPr>
              <a:t>46</a:t>
            </a:fld>
            <a:endParaRPr lang="en-US" altLang="en-US">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a:xfrm>
            <a:off x="1143000" y="685800"/>
            <a:ext cx="4572000" cy="3429000"/>
          </a:xfrm>
          <a:ln/>
        </p:spPr>
      </p:sp>
      <p:sp>
        <p:nvSpPr>
          <p:cNvPr id="175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75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23F19B09-2C3E-44B8-B669-43A1C97DAE98}" type="slidenum">
              <a:rPr lang="en-US" altLang="en-US">
                <a:solidFill>
                  <a:prstClr val="black"/>
                </a:solidFill>
              </a:rPr>
              <a:pPr eaLnBrk="1" hangingPunct="1">
                <a:spcBef>
                  <a:spcPct val="0"/>
                </a:spcBef>
              </a:pPr>
              <a:t>47</a:t>
            </a:fld>
            <a:endParaRPr lang="en-US"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xfrm>
            <a:off x="1143000" y="685800"/>
            <a:ext cx="4572000" cy="3429000"/>
          </a:xfrm>
          <a:ln/>
        </p:spPr>
      </p:sp>
      <p:sp>
        <p:nvSpPr>
          <p:cNvPr id="140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40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C64377F1-CB2B-4F3A-AAC2-55DF712B3E53}" type="slidenum">
              <a:rPr lang="en-US" altLang="en-US">
                <a:solidFill>
                  <a:prstClr val="black"/>
                </a:solidFill>
              </a:rPr>
              <a:pPr eaLnBrk="1" hangingPunct="1">
                <a:spcBef>
                  <a:spcPct val="0"/>
                </a:spcBef>
              </a:pPr>
              <a:t>8</a:t>
            </a:fld>
            <a:endParaRPr lang="en-US" altLang="en-US">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a:xfrm>
            <a:off x="1143000" y="685800"/>
            <a:ext cx="4572000" cy="3429000"/>
          </a:xfrm>
          <a:ln/>
        </p:spPr>
      </p:sp>
      <p:sp>
        <p:nvSpPr>
          <p:cNvPr id="176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76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1B7B87D3-C0EB-4F71-8C86-3DB384A390C3}" type="slidenum">
              <a:rPr lang="en-US" altLang="en-US">
                <a:solidFill>
                  <a:prstClr val="black"/>
                </a:solidFill>
              </a:rPr>
              <a:pPr eaLnBrk="1" hangingPunct="1">
                <a:spcBef>
                  <a:spcPct val="0"/>
                </a:spcBef>
              </a:pPr>
              <a:t>48</a:t>
            </a:fld>
            <a:endParaRPr lang="en-US" altLang="en-US">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a:xfrm>
            <a:off x="1143000" y="685800"/>
            <a:ext cx="4572000" cy="3429000"/>
          </a:xfrm>
          <a:ln/>
        </p:spPr>
      </p:sp>
      <p:sp>
        <p:nvSpPr>
          <p:cNvPr id="177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77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61B888BC-AE15-4993-A119-0F80A18DAAF4}" type="slidenum">
              <a:rPr lang="en-US" altLang="en-US">
                <a:solidFill>
                  <a:prstClr val="black"/>
                </a:solidFill>
              </a:rPr>
              <a:pPr eaLnBrk="1" hangingPunct="1">
                <a:spcBef>
                  <a:spcPct val="0"/>
                </a:spcBef>
              </a:pPr>
              <a:t>49</a:t>
            </a:fld>
            <a:endParaRPr lang="en-US" altLang="en-US">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xfrm>
            <a:off x="1143000" y="685800"/>
            <a:ext cx="4572000" cy="3429000"/>
          </a:xfrm>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B1960461-46CB-414D-8CA7-9453AB11F100}" type="slidenum">
              <a:rPr lang="en-US" altLang="en-US">
                <a:solidFill>
                  <a:prstClr val="black"/>
                </a:solidFill>
              </a:rPr>
              <a:pPr eaLnBrk="1" hangingPunct="1">
                <a:spcBef>
                  <a:spcPct val="0"/>
                </a:spcBef>
              </a:pPr>
              <a:t>52</a:t>
            </a:fld>
            <a:endParaRPr lang="en-US" altLang="en-US">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a:xfrm>
            <a:off x="1143000" y="685800"/>
            <a:ext cx="4572000" cy="3429000"/>
          </a:xfrm>
          <a:ln/>
        </p:spPr>
      </p:sp>
      <p:sp>
        <p:nvSpPr>
          <p:cNvPr id="180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80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87F62678-14B4-407D-A992-621D6DB46F3E}" type="slidenum">
              <a:rPr lang="en-US" altLang="en-US">
                <a:solidFill>
                  <a:prstClr val="black"/>
                </a:solidFill>
              </a:rPr>
              <a:pPr eaLnBrk="1" hangingPunct="1">
                <a:spcBef>
                  <a:spcPct val="0"/>
                </a:spcBef>
              </a:pPr>
              <a:t>53</a:t>
            </a:fld>
            <a:endParaRPr lang="en-US" altLang="en-US">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p:cNvSpPr>
            <a:spLocks noGrp="1" noRot="1" noChangeAspect="1" noTextEdit="1"/>
          </p:cNvSpPr>
          <p:nvPr>
            <p:ph type="sldImg"/>
          </p:nvPr>
        </p:nvSpPr>
        <p:spPr>
          <a:xfrm>
            <a:off x="1143000" y="685800"/>
            <a:ext cx="4572000" cy="3429000"/>
          </a:xfrm>
          <a:ln/>
        </p:spPr>
      </p:sp>
      <p:sp>
        <p:nvSpPr>
          <p:cNvPr id="182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82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4F7144FC-6837-4A2D-9541-9B6716C5D9AE}" type="slidenum">
              <a:rPr lang="en-US" altLang="en-US">
                <a:solidFill>
                  <a:prstClr val="black"/>
                </a:solidFill>
              </a:rPr>
              <a:pPr eaLnBrk="1" hangingPunct="1">
                <a:spcBef>
                  <a:spcPct val="0"/>
                </a:spcBef>
              </a:pPr>
              <a:t>56</a:t>
            </a:fld>
            <a:endParaRPr lang="en-US" altLang="en-US">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a:xfrm>
            <a:off x="1143000" y="685800"/>
            <a:ext cx="4572000" cy="3429000"/>
          </a:xfrm>
          <a:ln/>
        </p:spPr>
      </p:sp>
      <p:sp>
        <p:nvSpPr>
          <p:cNvPr id="184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84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D81F6A7F-1FC2-43A4-9413-DEC28EFBF19D}" type="slidenum">
              <a:rPr lang="en-US" altLang="en-US">
                <a:solidFill>
                  <a:prstClr val="black"/>
                </a:solidFill>
              </a:rPr>
              <a:pPr eaLnBrk="1" hangingPunct="1">
                <a:spcBef>
                  <a:spcPct val="0"/>
                </a:spcBef>
              </a:pPr>
              <a:t>58</a:t>
            </a:fld>
            <a:endParaRPr lang="en-US" altLang="en-US">
              <a:solidFill>
                <a:prstClr val="black"/>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a:xfrm>
            <a:off x="1143000" y="685800"/>
            <a:ext cx="4572000" cy="3429000"/>
          </a:xfrm>
          <a:ln/>
        </p:spPr>
      </p:sp>
      <p:sp>
        <p:nvSpPr>
          <p:cNvPr id="186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86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CB2F2197-9F0B-4E45-9FD1-48A543CD8411}" type="slidenum">
              <a:rPr lang="en-US" altLang="en-US">
                <a:solidFill>
                  <a:prstClr val="black"/>
                </a:solidFill>
              </a:rPr>
              <a:pPr eaLnBrk="1" hangingPunct="1">
                <a:spcBef>
                  <a:spcPct val="0"/>
                </a:spcBef>
              </a:pPr>
              <a:t>60</a:t>
            </a:fld>
            <a:endParaRPr lang="en-US" altLang="en-US">
              <a:solidFill>
                <a:prstClr val="black"/>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p:cNvSpPr>
            <a:spLocks noGrp="1" noRot="1" noChangeAspect="1" noTextEdit="1"/>
          </p:cNvSpPr>
          <p:nvPr>
            <p:ph type="sldImg"/>
          </p:nvPr>
        </p:nvSpPr>
        <p:spPr>
          <a:xfrm>
            <a:off x="1143000" y="685800"/>
            <a:ext cx="4572000" cy="3429000"/>
          </a:xfrm>
          <a:ln/>
        </p:spPr>
      </p:sp>
      <p:sp>
        <p:nvSpPr>
          <p:cNvPr id="187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87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4BDAA05C-672B-46B9-941C-96EDF612D1FD}" type="slidenum">
              <a:rPr lang="en-US" altLang="en-US">
                <a:solidFill>
                  <a:prstClr val="black"/>
                </a:solidFill>
              </a:rPr>
              <a:pPr eaLnBrk="1" hangingPunct="1">
                <a:spcBef>
                  <a:spcPct val="0"/>
                </a:spcBef>
              </a:pPr>
              <a:t>61</a:t>
            </a:fld>
            <a:endParaRPr lang="en-US" altLang="en-US">
              <a:solidFill>
                <a:prstClr val="black"/>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a:xfrm>
            <a:off x="1143000" y="685800"/>
            <a:ext cx="4572000" cy="3429000"/>
          </a:xfrm>
          <a:ln/>
        </p:spPr>
      </p:sp>
      <p:sp>
        <p:nvSpPr>
          <p:cNvPr id="189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89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6023E24C-214C-4A01-80F3-6C87C21B9B1F}" type="slidenum">
              <a:rPr lang="en-US" altLang="en-US">
                <a:solidFill>
                  <a:prstClr val="black"/>
                </a:solidFill>
              </a:rPr>
              <a:pPr eaLnBrk="1" hangingPunct="1">
                <a:spcBef>
                  <a:spcPct val="0"/>
                </a:spcBef>
              </a:pPr>
              <a:t>64</a:t>
            </a:fld>
            <a:endParaRPr lang="en-US" altLang="en-US">
              <a:solidFill>
                <a:prstClr val="black"/>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a:xfrm>
            <a:off x="1143000" y="685800"/>
            <a:ext cx="4572000" cy="3429000"/>
          </a:xfrm>
          <a:ln/>
        </p:spPr>
      </p:sp>
      <p:sp>
        <p:nvSpPr>
          <p:cNvPr id="190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90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192990F3-C0E4-47D5-8C2D-28B4A94A2B9C}" type="slidenum">
              <a:rPr lang="en-US" altLang="en-US">
                <a:solidFill>
                  <a:prstClr val="black"/>
                </a:solidFill>
              </a:rPr>
              <a:pPr eaLnBrk="1" hangingPunct="1">
                <a:spcBef>
                  <a:spcPct val="0"/>
                </a:spcBef>
              </a:pPr>
              <a:t>65</a:t>
            </a:fld>
            <a:endParaRPr lang="en-US"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xfrm>
            <a:off x="1143000" y="685800"/>
            <a:ext cx="4572000" cy="3429000"/>
          </a:xfrm>
          <a:ln/>
        </p:spPr>
      </p:sp>
      <p:sp>
        <p:nvSpPr>
          <p:cNvPr id="141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41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E3577D0D-E4B2-46DA-AF45-928C29D141D8}" type="slidenum">
              <a:rPr lang="en-US" altLang="en-US">
                <a:solidFill>
                  <a:prstClr val="black"/>
                </a:solidFill>
              </a:rPr>
              <a:pPr eaLnBrk="1" hangingPunct="1">
                <a:spcBef>
                  <a:spcPct val="0"/>
                </a:spcBef>
              </a:pPr>
              <a:t>9</a:t>
            </a:fld>
            <a:endParaRPr lang="en-US" altLang="en-US">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a:xfrm>
            <a:off x="1143000" y="685800"/>
            <a:ext cx="4572000" cy="3429000"/>
          </a:xfrm>
          <a:ln/>
        </p:spPr>
      </p:sp>
      <p:sp>
        <p:nvSpPr>
          <p:cNvPr id="192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92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0055B23A-7DD0-45FB-A11E-D8F915836DC1}" type="slidenum">
              <a:rPr lang="en-US" altLang="en-US">
                <a:solidFill>
                  <a:prstClr val="black"/>
                </a:solidFill>
              </a:rPr>
              <a:pPr eaLnBrk="1" hangingPunct="1">
                <a:spcBef>
                  <a:spcPct val="0"/>
                </a:spcBef>
              </a:pPr>
              <a:t>68</a:t>
            </a:fld>
            <a:endParaRPr lang="en-US" altLang="en-US">
              <a:solidFill>
                <a:prstClr val="black"/>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p:cNvSpPr>
            <a:spLocks noGrp="1" noRot="1" noChangeAspect="1" noTextEdit="1"/>
          </p:cNvSpPr>
          <p:nvPr>
            <p:ph type="sldImg"/>
          </p:nvPr>
        </p:nvSpPr>
        <p:spPr>
          <a:xfrm>
            <a:off x="1143000" y="685800"/>
            <a:ext cx="4572000" cy="3429000"/>
          </a:xfrm>
          <a:ln/>
        </p:spPr>
      </p:sp>
      <p:sp>
        <p:nvSpPr>
          <p:cNvPr id="193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93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569B3F36-DEE4-4160-A2B6-C250648FFF2D}" type="slidenum">
              <a:rPr lang="en-US" altLang="en-US">
                <a:solidFill>
                  <a:prstClr val="black"/>
                </a:solidFill>
              </a:rPr>
              <a:pPr eaLnBrk="1" hangingPunct="1">
                <a:spcBef>
                  <a:spcPct val="0"/>
                </a:spcBef>
              </a:pPr>
              <a:t>69</a:t>
            </a:fld>
            <a:endParaRPr lang="en-US" altLang="en-US">
              <a:solidFill>
                <a:prstClr val="black"/>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a:xfrm>
            <a:off x="1143000" y="685800"/>
            <a:ext cx="4572000" cy="3429000"/>
          </a:xfrm>
          <a:ln/>
        </p:spPr>
      </p:sp>
      <p:sp>
        <p:nvSpPr>
          <p:cNvPr id="194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94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D2738BA0-D099-4AB6-BD23-BDF3F651F90F}" type="slidenum">
              <a:rPr lang="en-US" altLang="en-US">
                <a:solidFill>
                  <a:prstClr val="black"/>
                </a:solidFill>
              </a:rPr>
              <a:pPr eaLnBrk="1" hangingPunct="1">
                <a:spcBef>
                  <a:spcPct val="0"/>
                </a:spcBef>
              </a:pPr>
              <a:t>70</a:t>
            </a:fld>
            <a:endParaRPr lang="en-US" altLang="en-US">
              <a:solidFill>
                <a:prstClr val="black"/>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p:cNvSpPr>
            <a:spLocks noGrp="1" noRot="1" noChangeAspect="1" noTextEdit="1"/>
          </p:cNvSpPr>
          <p:nvPr>
            <p:ph type="sldImg"/>
          </p:nvPr>
        </p:nvSpPr>
        <p:spPr>
          <a:xfrm>
            <a:off x="1143000" y="685800"/>
            <a:ext cx="4572000" cy="3429000"/>
          </a:xfrm>
          <a:ln/>
        </p:spPr>
      </p:sp>
      <p:sp>
        <p:nvSpPr>
          <p:cNvPr id="195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95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8DF409DB-4454-4CA5-8083-A2D9A7648FD3}" type="slidenum">
              <a:rPr lang="en-US" altLang="en-US">
                <a:solidFill>
                  <a:prstClr val="black"/>
                </a:solidFill>
              </a:rPr>
              <a:pPr eaLnBrk="1" hangingPunct="1">
                <a:spcBef>
                  <a:spcPct val="0"/>
                </a:spcBef>
              </a:pPr>
              <a:t>71</a:t>
            </a:fld>
            <a:endParaRPr lang="en-US" altLang="en-US">
              <a:solidFill>
                <a:prstClr val="black"/>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Image Placeholder 1"/>
          <p:cNvSpPr>
            <a:spLocks noGrp="1" noRot="1" noChangeAspect="1" noTextEdit="1"/>
          </p:cNvSpPr>
          <p:nvPr>
            <p:ph type="sldImg"/>
          </p:nvPr>
        </p:nvSpPr>
        <p:spPr>
          <a:xfrm>
            <a:off x="1143000" y="685800"/>
            <a:ext cx="4572000" cy="3429000"/>
          </a:xfrm>
          <a:ln/>
        </p:spPr>
      </p:sp>
      <p:sp>
        <p:nvSpPr>
          <p:cNvPr id="197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97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72E77210-EEDA-41E5-861D-C15EE400AFE4}" type="slidenum">
              <a:rPr lang="en-US" altLang="en-US">
                <a:solidFill>
                  <a:prstClr val="black"/>
                </a:solidFill>
              </a:rPr>
              <a:pPr eaLnBrk="1" hangingPunct="1">
                <a:spcBef>
                  <a:spcPct val="0"/>
                </a:spcBef>
              </a:pPr>
              <a:t>74</a:t>
            </a:fld>
            <a:endParaRPr lang="en-US" altLang="en-US">
              <a:solidFill>
                <a:prstClr val="black"/>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p:cNvSpPr>
            <a:spLocks noGrp="1" noRot="1" noChangeAspect="1" noTextEdit="1"/>
          </p:cNvSpPr>
          <p:nvPr>
            <p:ph type="sldImg"/>
          </p:nvPr>
        </p:nvSpPr>
        <p:spPr>
          <a:xfrm>
            <a:off x="382588" y="685800"/>
            <a:ext cx="6092825" cy="3429000"/>
          </a:xfrm>
          <a:ln/>
        </p:spPr>
      </p:sp>
      <p:sp>
        <p:nvSpPr>
          <p:cNvPr id="199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99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6844E001-A2ED-4BB4-877D-88400FB39503}" type="slidenum">
              <a:rPr lang="en-US" altLang="en-US">
                <a:solidFill>
                  <a:prstClr val="black"/>
                </a:solidFill>
              </a:rPr>
              <a:pPr eaLnBrk="1" hangingPunct="1">
                <a:spcBef>
                  <a:spcPct val="0"/>
                </a:spcBef>
              </a:pPr>
              <a:t>76</a:t>
            </a:fld>
            <a:endParaRPr lang="en-US" altLang="en-US">
              <a:solidFill>
                <a:prstClr val="black"/>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Slide Image Placeholder 1"/>
          <p:cNvSpPr>
            <a:spLocks noGrp="1" noRot="1" noChangeAspect="1" noTextEdit="1"/>
          </p:cNvSpPr>
          <p:nvPr>
            <p:ph type="sldImg"/>
          </p:nvPr>
        </p:nvSpPr>
        <p:spPr>
          <a:xfrm>
            <a:off x="1143000" y="685800"/>
            <a:ext cx="4572000" cy="3429000"/>
          </a:xfrm>
          <a:ln/>
        </p:spPr>
      </p:sp>
      <p:sp>
        <p:nvSpPr>
          <p:cNvPr id="201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201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363681F4-6FFC-46EE-AF86-39EE79E3BDFA}" type="slidenum">
              <a:rPr lang="en-US" altLang="en-US">
                <a:solidFill>
                  <a:prstClr val="black"/>
                </a:solidFill>
              </a:rPr>
              <a:pPr eaLnBrk="1" hangingPunct="1">
                <a:spcBef>
                  <a:spcPct val="0"/>
                </a:spcBef>
              </a:pPr>
              <a:t>78</a:t>
            </a:fld>
            <a:endParaRPr lang="en-US" altLang="en-US">
              <a:solidFill>
                <a:prstClr val="black"/>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xfrm>
            <a:off x="1143000" y="685800"/>
            <a:ext cx="4572000" cy="3429000"/>
          </a:xfrm>
          <a:ln/>
        </p:spPr>
      </p:sp>
      <p:sp>
        <p:nvSpPr>
          <p:cNvPr id="202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202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CCF0DDD0-FF23-44D7-8F85-3C51F66BBFFD}" type="slidenum">
              <a:rPr lang="en-US" altLang="en-US">
                <a:solidFill>
                  <a:prstClr val="black"/>
                </a:solidFill>
              </a:rPr>
              <a:pPr eaLnBrk="1" hangingPunct="1">
                <a:spcBef>
                  <a:spcPct val="0"/>
                </a:spcBef>
              </a:pPr>
              <a:t>79</a:t>
            </a:fld>
            <a:endParaRPr lang="en-US" altLang="en-US">
              <a:solidFill>
                <a:prstClr val="black"/>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Image Placeholder 1"/>
          <p:cNvSpPr>
            <a:spLocks noGrp="1" noRot="1" noChangeAspect="1" noTextEdit="1"/>
          </p:cNvSpPr>
          <p:nvPr>
            <p:ph type="sldImg"/>
          </p:nvPr>
        </p:nvSpPr>
        <p:spPr>
          <a:xfrm>
            <a:off x="1143000" y="685800"/>
            <a:ext cx="4572000" cy="3429000"/>
          </a:xfrm>
          <a:ln/>
        </p:spPr>
      </p:sp>
      <p:sp>
        <p:nvSpPr>
          <p:cNvPr id="203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203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A4BC93CC-39FA-4105-8700-CCF5353A29B7}" type="slidenum">
              <a:rPr lang="en-US" altLang="en-US">
                <a:solidFill>
                  <a:prstClr val="black"/>
                </a:solidFill>
              </a:rPr>
              <a:pPr eaLnBrk="1" hangingPunct="1">
                <a:spcBef>
                  <a:spcPct val="0"/>
                </a:spcBef>
              </a:pPr>
              <a:t>80</a:t>
            </a:fld>
            <a:endParaRPr lang="en-US" altLang="en-US">
              <a:solidFill>
                <a:prstClr val="black"/>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Image Placeholder 1"/>
          <p:cNvSpPr>
            <a:spLocks noGrp="1" noRot="1" noChangeAspect="1" noTextEdit="1"/>
          </p:cNvSpPr>
          <p:nvPr>
            <p:ph type="sldImg"/>
          </p:nvPr>
        </p:nvSpPr>
        <p:spPr>
          <a:xfrm>
            <a:off x="1143000" y="685800"/>
            <a:ext cx="4572000" cy="3429000"/>
          </a:xfrm>
          <a:ln/>
        </p:spPr>
      </p:sp>
      <p:sp>
        <p:nvSpPr>
          <p:cNvPr id="204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204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7D0B1076-2A52-400E-991A-D90E44E5DA2C}" type="slidenum">
              <a:rPr lang="en-US" altLang="en-US">
                <a:solidFill>
                  <a:prstClr val="black"/>
                </a:solidFill>
              </a:rPr>
              <a:pPr eaLnBrk="1" hangingPunct="1">
                <a:spcBef>
                  <a:spcPct val="0"/>
                </a:spcBef>
              </a:pPr>
              <a:t>81</a:t>
            </a:fld>
            <a:endParaRPr lang="en-US"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xfrm>
            <a:off x="1143000" y="685800"/>
            <a:ext cx="4572000" cy="3429000"/>
          </a:xfrm>
          <a:ln/>
        </p:spPr>
      </p:sp>
      <p:sp>
        <p:nvSpPr>
          <p:cNvPr id="143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43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D33E8A7B-9344-47CB-BCD4-64F7D04C181D}" type="slidenum">
              <a:rPr lang="en-US" altLang="en-US">
                <a:solidFill>
                  <a:prstClr val="black"/>
                </a:solidFill>
              </a:rPr>
              <a:pPr eaLnBrk="1" hangingPunct="1">
                <a:spcBef>
                  <a:spcPct val="0"/>
                </a:spcBef>
              </a:pPr>
              <a:t>12</a:t>
            </a:fld>
            <a:endParaRPr lang="en-US" altLang="en-US">
              <a:solidFill>
                <a:prstClr val="black"/>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Slide Image Placeholder 1"/>
          <p:cNvSpPr>
            <a:spLocks noGrp="1" noRot="1" noChangeAspect="1" noTextEdit="1"/>
          </p:cNvSpPr>
          <p:nvPr>
            <p:ph type="sldImg"/>
          </p:nvPr>
        </p:nvSpPr>
        <p:spPr>
          <a:xfrm>
            <a:off x="1143000" y="685800"/>
            <a:ext cx="4572000" cy="3429000"/>
          </a:xfrm>
          <a:ln/>
        </p:spPr>
      </p:sp>
      <p:sp>
        <p:nvSpPr>
          <p:cNvPr id="206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206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8BE68C53-5093-48E7-9C78-370C82AB4DC4}" type="slidenum">
              <a:rPr lang="en-US" altLang="en-US">
                <a:solidFill>
                  <a:prstClr val="black"/>
                </a:solidFill>
              </a:rPr>
              <a:pPr eaLnBrk="1" hangingPunct="1">
                <a:spcBef>
                  <a:spcPct val="0"/>
                </a:spcBef>
              </a:pPr>
              <a:t>83</a:t>
            </a:fld>
            <a:endParaRPr lang="en-US" altLang="en-US">
              <a:solidFill>
                <a:prstClr val="black"/>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Slide Image Placeholder 1"/>
          <p:cNvSpPr>
            <a:spLocks noGrp="1" noRot="1" noChangeAspect="1" noTextEdit="1"/>
          </p:cNvSpPr>
          <p:nvPr>
            <p:ph type="sldImg"/>
          </p:nvPr>
        </p:nvSpPr>
        <p:spPr>
          <a:xfrm>
            <a:off x="1143000" y="685800"/>
            <a:ext cx="4572000" cy="3429000"/>
          </a:xfrm>
          <a:ln/>
        </p:spPr>
      </p:sp>
      <p:sp>
        <p:nvSpPr>
          <p:cNvPr id="207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207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48CA36F4-A3E8-425B-A309-489087C8C128}" type="slidenum">
              <a:rPr lang="en-US" altLang="en-US">
                <a:solidFill>
                  <a:prstClr val="black"/>
                </a:solidFill>
              </a:rPr>
              <a:pPr eaLnBrk="1" hangingPunct="1">
                <a:spcBef>
                  <a:spcPct val="0"/>
                </a:spcBef>
              </a:pPr>
              <a:t>84</a:t>
            </a:fld>
            <a:endParaRPr lang="en-US" altLang="en-US">
              <a:solidFill>
                <a:prstClr val="black"/>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Image Placeholder 1"/>
          <p:cNvSpPr>
            <a:spLocks noGrp="1" noRot="1" noChangeAspect="1" noTextEdit="1"/>
          </p:cNvSpPr>
          <p:nvPr>
            <p:ph type="sldImg"/>
          </p:nvPr>
        </p:nvSpPr>
        <p:spPr>
          <a:xfrm>
            <a:off x="1143000" y="685800"/>
            <a:ext cx="4572000" cy="3429000"/>
          </a:xfrm>
          <a:ln/>
        </p:spPr>
      </p:sp>
      <p:sp>
        <p:nvSpPr>
          <p:cNvPr id="210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210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C9A37E9F-9566-47D9-B05B-23B2538B1E91}" type="slidenum">
              <a:rPr lang="en-US" altLang="en-US">
                <a:solidFill>
                  <a:prstClr val="black"/>
                </a:solidFill>
              </a:rPr>
              <a:pPr eaLnBrk="1" hangingPunct="1">
                <a:spcBef>
                  <a:spcPct val="0"/>
                </a:spcBef>
              </a:pPr>
              <a:t>117</a:t>
            </a:fld>
            <a:endParaRPr lang="en-US" altLang="en-US">
              <a:solidFill>
                <a:prstClr val="black"/>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Slide Image Placeholder 1"/>
          <p:cNvSpPr>
            <a:spLocks noGrp="1" noRot="1" noChangeAspect="1" noTextEdit="1"/>
          </p:cNvSpPr>
          <p:nvPr>
            <p:ph type="sldImg"/>
          </p:nvPr>
        </p:nvSpPr>
        <p:spPr>
          <a:xfrm>
            <a:off x="1143000" y="685800"/>
            <a:ext cx="4572000" cy="3429000"/>
          </a:xfrm>
          <a:ln/>
        </p:spPr>
      </p:sp>
      <p:sp>
        <p:nvSpPr>
          <p:cNvPr id="211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211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6650A206-CED9-4A17-AB14-8283CE74F0DB}" type="slidenum">
              <a:rPr lang="en-US" altLang="en-US">
                <a:solidFill>
                  <a:prstClr val="black"/>
                </a:solidFill>
              </a:rPr>
              <a:pPr eaLnBrk="1" hangingPunct="1">
                <a:spcBef>
                  <a:spcPct val="0"/>
                </a:spcBef>
              </a:pPr>
              <a:t>118</a:t>
            </a:fld>
            <a:endParaRPr lang="en-US" altLang="en-US">
              <a:solidFill>
                <a:prstClr val="black"/>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a:xfrm>
            <a:off x="382588" y="685800"/>
            <a:ext cx="6092825" cy="3429000"/>
          </a:xfrm>
          <a:ln/>
        </p:spPr>
      </p:sp>
      <p:sp>
        <p:nvSpPr>
          <p:cNvPr id="212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212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9C0530E7-4ABB-4399-8E83-BF113152268E}" type="slidenum">
              <a:rPr lang="en-US" altLang="en-US">
                <a:solidFill>
                  <a:prstClr val="black"/>
                </a:solidFill>
              </a:rPr>
              <a:pPr eaLnBrk="1" hangingPunct="1">
                <a:spcBef>
                  <a:spcPct val="0"/>
                </a:spcBef>
              </a:pPr>
              <a:t>119</a:t>
            </a:fld>
            <a:endParaRPr lang="en-US" altLang="en-US">
              <a:solidFill>
                <a:prstClr val="black"/>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a:xfrm>
            <a:off x="1143000" y="685800"/>
            <a:ext cx="4572000" cy="3429000"/>
          </a:xfrm>
          <a:ln/>
        </p:spPr>
      </p:sp>
      <p:sp>
        <p:nvSpPr>
          <p:cNvPr id="214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214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4BE1ABB8-AF0E-4505-9FBF-E1F54CF6CF11}" type="slidenum">
              <a:rPr lang="en-US" altLang="en-US">
                <a:solidFill>
                  <a:prstClr val="black"/>
                </a:solidFill>
              </a:rPr>
              <a:pPr eaLnBrk="1" hangingPunct="1">
                <a:spcBef>
                  <a:spcPct val="0"/>
                </a:spcBef>
              </a:pPr>
              <a:t>120</a:t>
            </a:fld>
            <a:endParaRPr lang="en-US" altLang="en-US">
              <a:solidFill>
                <a:prstClr val="black"/>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Slide Image Placeholder 1"/>
          <p:cNvSpPr>
            <a:spLocks noGrp="1" noRot="1" noChangeAspect="1" noTextEdit="1"/>
          </p:cNvSpPr>
          <p:nvPr>
            <p:ph type="sldImg"/>
          </p:nvPr>
        </p:nvSpPr>
        <p:spPr>
          <a:xfrm>
            <a:off x="1143000" y="685800"/>
            <a:ext cx="4572000" cy="3429000"/>
          </a:xfrm>
          <a:ln/>
        </p:spPr>
      </p:sp>
      <p:sp>
        <p:nvSpPr>
          <p:cNvPr id="215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215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B208DE72-516F-41EC-BA0C-047DFF3E592C}" type="slidenum">
              <a:rPr lang="en-US" altLang="en-US">
                <a:solidFill>
                  <a:prstClr val="black"/>
                </a:solidFill>
              </a:rPr>
              <a:pPr eaLnBrk="1" hangingPunct="1">
                <a:spcBef>
                  <a:spcPct val="0"/>
                </a:spcBef>
              </a:pPr>
              <a:t>121</a:t>
            </a:fld>
            <a:endParaRPr lang="en-US" altLang="en-US">
              <a:solidFill>
                <a:prstClr val="black"/>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Slide Image Placeholder 1"/>
          <p:cNvSpPr>
            <a:spLocks noGrp="1" noRot="1" noChangeAspect="1" noTextEdit="1"/>
          </p:cNvSpPr>
          <p:nvPr>
            <p:ph type="sldImg"/>
          </p:nvPr>
        </p:nvSpPr>
        <p:spPr>
          <a:xfrm>
            <a:off x="1143000" y="685800"/>
            <a:ext cx="4572000" cy="3429000"/>
          </a:xfrm>
          <a:ln/>
        </p:spPr>
      </p:sp>
      <p:sp>
        <p:nvSpPr>
          <p:cNvPr id="216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216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E79E2D98-7F7C-4076-A68F-0F2DF98C9EC1}" type="slidenum">
              <a:rPr lang="en-US" altLang="en-US">
                <a:solidFill>
                  <a:prstClr val="black"/>
                </a:solidFill>
              </a:rPr>
              <a:pPr eaLnBrk="1" hangingPunct="1">
                <a:spcBef>
                  <a:spcPct val="0"/>
                </a:spcBef>
              </a:pPr>
              <a:t>122</a:t>
            </a:fld>
            <a:endParaRPr lang="en-US" altLang="en-US">
              <a:solidFill>
                <a:prstClr val="black"/>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Slide Image Placeholder 1"/>
          <p:cNvSpPr>
            <a:spLocks noGrp="1" noRot="1" noChangeAspect="1" noTextEdit="1"/>
          </p:cNvSpPr>
          <p:nvPr>
            <p:ph type="sldImg"/>
          </p:nvPr>
        </p:nvSpPr>
        <p:spPr>
          <a:xfrm>
            <a:off x="382588" y="685800"/>
            <a:ext cx="6092825" cy="3429000"/>
          </a:xfrm>
          <a:ln/>
        </p:spPr>
      </p:sp>
      <p:sp>
        <p:nvSpPr>
          <p:cNvPr id="217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217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DDF0B186-A4F2-416A-8EB7-FA3D3AF53638}" type="slidenum">
              <a:rPr lang="en-US" altLang="en-US">
                <a:solidFill>
                  <a:prstClr val="black"/>
                </a:solidFill>
              </a:rPr>
              <a:pPr eaLnBrk="1" hangingPunct="1">
                <a:spcBef>
                  <a:spcPct val="0"/>
                </a:spcBef>
              </a:pPr>
              <a:t>123</a:t>
            </a:fld>
            <a:endParaRPr lang="en-US"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xfrm>
            <a:off x="1143000" y="685800"/>
            <a:ext cx="4572000" cy="3429000"/>
          </a:xfrm>
          <a:ln/>
        </p:spPr>
      </p:sp>
      <p:sp>
        <p:nvSpPr>
          <p:cNvPr id="144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44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F27F8862-50A9-4870-B3B1-BB614D3366AB}" type="slidenum">
              <a:rPr lang="en-US" altLang="en-US">
                <a:solidFill>
                  <a:prstClr val="black"/>
                </a:solidFill>
              </a:rPr>
              <a:pPr eaLnBrk="1" hangingPunct="1">
                <a:spcBef>
                  <a:spcPct val="0"/>
                </a:spcBef>
              </a:pPr>
              <a:t>13</a:t>
            </a:fld>
            <a:endParaRPr lang="en-US"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xfrm>
            <a:off x="1143000" y="685800"/>
            <a:ext cx="4572000" cy="3429000"/>
          </a:xfrm>
          <a:ln/>
        </p:spPr>
      </p:sp>
      <p:sp>
        <p:nvSpPr>
          <p:cNvPr id="145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45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159BEF8B-2BE6-4E69-9650-71445E568022}" type="slidenum">
              <a:rPr lang="en-US" altLang="en-US">
                <a:solidFill>
                  <a:prstClr val="black"/>
                </a:solidFill>
              </a:rPr>
              <a:pPr eaLnBrk="1" hangingPunct="1">
                <a:spcBef>
                  <a:spcPct val="0"/>
                </a:spcBef>
              </a:pPr>
              <a:t>14</a:t>
            </a:fld>
            <a:endParaRPr lang="en-US"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xfrm>
            <a:off x="1143000" y="685800"/>
            <a:ext cx="4572000" cy="3429000"/>
          </a:xfrm>
          <a:ln/>
        </p:spPr>
      </p:sp>
      <p:sp>
        <p:nvSpPr>
          <p:cNvPr id="147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47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72D1211F-F806-4801-8B1B-44E67047D98D}" type="slidenum">
              <a:rPr lang="en-US" altLang="en-US">
                <a:solidFill>
                  <a:prstClr val="black"/>
                </a:solidFill>
              </a:rPr>
              <a:pPr eaLnBrk="1" hangingPunct="1">
                <a:spcBef>
                  <a:spcPct val="0"/>
                </a:spcBef>
              </a:pPr>
              <a:t>17</a:t>
            </a:fld>
            <a:endParaRPr lang="en-US"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xfrm>
            <a:off x="1143000" y="685800"/>
            <a:ext cx="4572000" cy="3429000"/>
          </a:xfrm>
          <a:ln/>
        </p:spPr>
      </p:sp>
      <p:sp>
        <p:nvSpPr>
          <p:cNvPr id="148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ea typeface="ＭＳ Ｐゴシック" pitchFamily="34" charset="-128"/>
            </a:endParaRPr>
          </a:p>
        </p:txBody>
      </p:sp>
      <p:sp>
        <p:nvSpPr>
          <p:cNvPr id="148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spcBef>
                <a:spcPct val="30000"/>
              </a:spcBef>
              <a:defRPr sz="1200">
                <a:solidFill>
                  <a:schemeClr val="tx1"/>
                </a:solidFill>
                <a:latin typeface="Arial" charset="0"/>
                <a:ea typeface="ＭＳ Ｐゴシック" pitchFamily="34" charset="-128"/>
              </a:defRPr>
            </a:lvl1pPr>
            <a:lvl2pPr marL="742950" indent="-285750" defTabSz="930275" eaLnBrk="0" hangingPunct="0">
              <a:spcBef>
                <a:spcPct val="30000"/>
              </a:spcBef>
              <a:defRPr sz="1200">
                <a:solidFill>
                  <a:schemeClr val="tx1"/>
                </a:solidFill>
                <a:latin typeface="Arial" charset="0"/>
                <a:ea typeface="ＭＳ Ｐゴシック" pitchFamily="34" charset="-128"/>
              </a:defRPr>
            </a:lvl2pPr>
            <a:lvl3pPr marL="1143000" indent="-228600" defTabSz="930275" eaLnBrk="0" hangingPunct="0">
              <a:spcBef>
                <a:spcPct val="30000"/>
              </a:spcBef>
              <a:defRPr sz="1200">
                <a:solidFill>
                  <a:schemeClr val="tx1"/>
                </a:solidFill>
                <a:latin typeface="Arial" charset="0"/>
                <a:ea typeface="ＭＳ Ｐゴシック" pitchFamily="34" charset="-128"/>
              </a:defRPr>
            </a:lvl3pPr>
            <a:lvl4pPr marL="1600200" indent="-228600" defTabSz="930275" eaLnBrk="0" hangingPunct="0">
              <a:spcBef>
                <a:spcPct val="30000"/>
              </a:spcBef>
              <a:defRPr sz="1200">
                <a:solidFill>
                  <a:schemeClr val="tx1"/>
                </a:solidFill>
                <a:latin typeface="Arial" charset="0"/>
                <a:ea typeface="ＭＳ Ｐゴシック" pitchFamily="34" charset="-128"/>
              </a:defRPr>
            </a:lvl4pPr>
            <a:lvl5pPr marL="2057400" indent="-228600" defTabSz="930275" eaLnBrk="0" hangingPunct="0">
              <a:spcBef>
                <a:spcPct val="30000"/>
              </a:spcBef>
              <a:defRPr sz="1200">
                <a:solidFill>
                  <a:schemeClr val="tx1"/>
                </a:solidFill>
                <a:latin typeface="Arial" charset="0"/>
                <a:ea typeface="ＭＳ Ｐゴシック" pitchFamily="34" charset="-128"/>
              </a:defRPr>
            </a:lvl5pPr>
            <a:lvl6pPr marL="25146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defTabSz="930275" eaLnBrk="0" fontAlgn="base" hangingPunct="0">
              <a:spcBef>
                <a:spcPct val="30000"/>
              </a:spcBef>
              <a:spcAft>
                <a:spcPct val="0"/>
              </a:spcAft>
              <a:defRPr sz="1200">
                <a:solidFill>
                  <a:schemeClr val="tx1"/>
                </a:solidFill>
                <a:latin typeface="Arial" charset="0"/>
                <a:ea typeface="ＭＳ Ｐゴシック" pitchFamily="34" charset="-128"/>
              </a:defRPr>
            </a:lvl9pPr>
          </a:lstStyle>
          <a:p>
            <a:pPr eaLnBrk="1" hangingPunct="1">
              <a:spcBef>
                <a:spcPct val="0"/>
              </a:spcBef>
            </a:pPr>
            <a:fld id="{9E833C98-B049-443B-8C8D-1F3CAFAD1320}" type="slidenum">
              <a:rPr lang="en-US" altLang="en-US">
                <a:solidFill>
                  <a:prstClr val="black"/>
                </a:solidFill>
              </a:rPr>
              <a:pPr eaLnBrk="1" hangingPunct="1">
                <a:spcBef>
                  <a:spcPct val="0"/>
                </a:spcBef>
              </a:pPr>
              <a:t>18</a:t>
            </a:fld>
            <a:endParaRPr lang="en-US"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 Blue. Long Title">
    <p:bg>
      <p:bgPr>
        <a:solidFill>
          <a:srgbClr val="0A2A74"/>
        </a:solidFill>
        <a:effectLst/>
      </p:bgPr>
    </p:bg>
    <p:spTree>
      <p:nvGrpSpPr>
        <p:cNvPr id="1" name=""/>
        <p:cNvGrpSpPr/>
        <p:nvPr/>
      </p:nvGrpSpPr>
      <p:grpSpPr>
        <a:xfrm>
          <a:off x="0" y="0"/>
          <a:ext cx="0" cy="0"/>
          <a:chOff x="0" y="0"/>
          <a:chExt cx="0" cy="0"/>
        </a:xfrm>
      </p:grpSpPr>
      <p:pic>
        <p:nvPicPr>
          <p:cNvPr id="6" name="Picture 5"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pic>
        <p:nvPicPr>
          <p:cNvPr id="13" name="Picture 12"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
        <p:nvSpPr>
          <p:cNvPr id="19" name="Title 1"/>
          <p:cNvSpPr>
            <a:spLocks noGrp="1"/>
          </p:cNvSpPr>
          <p:nvPr>
            <p:ph type="ctrTitle" hasCustomPrompt="1"/>
          </p:nvPr>
        </p:nvSpPr>
        <p:spPr>
          <a:xfrm>
            <a:off x="600075" y="2481360"/>
            <a:ext cx="8809804" cy="1062342"/>
          </a:xfrm>
        </p:spPr>
        <p:txBody>
          <a:bodyPr wrap="square" lIns="0" tIns="0" rIns="0" bIns="0">
            <a:noAutofit/>
          </a:bodyPr>
          <a:lstStyle>
            <a:lvl1pPr>
              <a:lnSpc>
                <a:spcPct val="90000"/>
              </a:lnSpc>
              <a:defRPr sz="3800" b="1" i="0" spc="0">
                <a:solidFill>
                  <a:srgbClr val="FFFFFF"/>
                </a:solidFill>
                <a:latin typeface="+mj-lt"/>
                <a:cs typeface="SapientSansRegular"/>
              </a:defRPr>
            </a:lvl1pPr>
          </a:lstStyle>
          <a:p>
            <a:r>
              <a:rPr lang="en-US" dirty="0" smtClean="0"/>
              <a:t>TITLE OF THE PRESENTATION</a:t>
            </a:r>
            <a:br>
              <a:rPr lang="en-US" dirty="0" smtClean="0"/>
            </a:br>
            <a:r>
              <a:rPr lang="en-US" dirty="0" smtClean="0"/>
              <a:t>TWO LINES MAX AND NO SUBTITLE.</a:t>
            </a:r>
            <a:endParaRPr lang="en-US" dirty="0"/>
          </a:p>
        </p:txBody>
      </p:sp>
      <p:sp>
        <p:nvSpPr>
          <p:cNvPr id="20"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412642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sic 2 - 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8819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column">
    <p:spTree>
      <p:nvGrpSpPr>
        <p:cNvPr id="1" name=""/>
        <p:cNvGrpSpPr/>
        <p:nvPr/>
      </p:nvGrpSpPr>
      <p:grpSpPr>
        <a:xfrm>
          <a:off x="0" y="0"/>
          <a:ext cx="0" cy="0"/>
          <a:chOff x="0" y="0"/>
          <a:chExt cx="0" cy="0"/>
        </a:xfrm>
      </p:grpSpPr>
      <p:sp>
        <p:nvSpPr>
          <p:cNvPr id="5" name="Title 1"/>
          <p:cNvSpPr>
            <a:spLocks noGrp="1"/>
          </p:cNvSpPr>
          <p:nvPr>
            <p:ph type="title"/>
          </p:nvPr>
        </p:nvSpPr>
        <p:spPr>
          <a:xfrm>
            <a:off x="609441" y="292100"/>
            <a:ext cx="10969943" cy="444500"/>
          </a:xfrm>
        </p:spPr>
        <p:txBody>
          <a:bodyPr/>
          <a:lstStyle/>
          <a:p>
            <a:r>
              <a:rPr lang="en-US" dirty="0" smtClean="0"/>
              <a:t>Click to edit Master title style</a:t>
            </a:r>
            <a:endParaRPr lang="en-US" dirty="0"/>
          </a:p>
        </p:txBody>
      </p:sp>
      <p:sp>
        <p:nvSpPr>
          <p:cNvPr id="9" name="Text Placeholder 8"/>
          <p:cNvSpPr>
            <a:spLocks noGrp="1"/>
          </p:cNvSpPr>
          <p:nvPr>
            <p:ph type="body" sz="quarter" idx="13"/>
          </p:nvPr>
        </p:nvSpPr>
        <p:spPr>
          <a:xfrm>
            <a:off x="6159500" y="870682"/>
            <a:ext cx="5448300" cy="508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ext Placeholder 10"/>
          <p:cNvSpPr>
            <a:spLocks noGrp="1"/>
          </p:cNvSpPr>
          <p:nvPr>
            <p:ph type="body" sz="quarter" idx="14"/>
          </p:nvPr>
        </p:nvSpPr>
        <p:spPr>
          <a:xfrm>
            <a:off x="609600" y="870682"/>
            <a:ext cx="5384800" cy="50927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11347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column">
    <p:spTree>
      <p:nvGrpSpPr>
        <p:cNvPr id="1" name=""/>
        <p:cNvGrpSpPr/>
        <p:nvPr/>
      </p:nvGrpSpPr>
      <p:grpSpPr>
        <a:xfrm>
          <a:off x="0" y="0"/>
          <a:ext cx="0" cy="0"/>
          <a:chOff x="0" y="0"/>
          <a:chExt cx="0" cy="0"/>
        </a:xfrm>
      </p:grpSpPr>
      <p:sp>
        <p:nvSpPr>
          <p:cNvPr id="5" name="Title 1"/>
          <p:cNvSpPr>
            <a:spLocks noGrp="1"/>
          </p:cNvSpPr>
          <p:nvPr>
            <p:ph type="title"/>
          </p:nvPr>
        </p:nvSpPr>
        <p:spPr>
          <a:xfrm>
            <a:off x="609441" y="292100"/>
            <a:ext cx="10969943" cy="444500"/>
          </a:xfrm>
        </p:spPr>
        <p:txBody>
          <a:bodyPr/>
          <a:lstStyle/>
          <a:p>
            <a:r>
              <a:rPr lang="en-US" dirty="0" smtClean="0"/>
              <a:t>Click to edit Master title style</a:t>
            </a:r>
            <a:endParaRPr lang="en-US" dirty="0"/>
          </a:p>
        </p:txBody>
      </p:sp>
      <p:sp>
        <p:nvSpPr>
          <p:cNvPr id="12" name="Text Placeholder 11"/>
          <p:cNvSpPr>
            <a:spLocks noGrp="1"/>
          </p:cNvSpPr>
          <p:nvPr>
            <p:ph type="body" sz="quarter" idx="12"/>
          </p:nvPr>
        </p:nvSpPr>
        <p:spPr>
          <a:xfrm>
            <a:off x="609600" y="870682"/>
            <a:ext cx="3479800" cy="505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1"/>
          <p:cNvSpPr>
            <a:spLocks noGrp="1"/>
          </p:cNvSpPr>
          <p:nvPr>
            <p:ph type="body" sz="quarter" idx="13"/>
          </p:nvPr>
        </p:nvSpPr>
        <p:spPr>
          <a:xfrm>
            <a:off x="4349750" y="870682"/>
            <a:ext cx="3479800" cy="505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1"/>
          <p:cNvSpPr>
            <a:spLocks noGrp="1"/>
          </p:cNvSpPr>
          <p:nvPr>
            <p:ph type="body" sz="quarter" idx="14"/>
          </p:nvPr>
        </p:nvSpPr>
        <p:spPr>
          <a:xfrm>
            <a:off x="8102600" y="870682"/>
            <a:ext cx="3479800" cy="505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9872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ird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5" name="Content Placeholder 44"/>
          <p:cNvSpPr>
            <a:spLocks noGrp="1"/>
          </p:cNvSpPr>
          <p:nvPr>
            <p:ph sz="quarter" idx="10"/>
          </p:nvPr>
        </p:nvSpPr>
        <p:spPr>
          <a:xfrm>
            <a:off x="614363" y="870682"/>
            <a:ext cx="7221537" cy="5041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3"/>
          </p:nvPr>
        </p:nvSpPr>
        <p:spPr>
          <a:xfrm>
            <a:off x="7988300" y="870682"/>
            <a:ext cx="3594100" cy="505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37338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ird split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5" name="Content Placeholder 44"/>
          <p:cNvSpPr>
            <a:spLocks noGrp="1"/>
          </p:cNvSpPr>
          <p:nvPr>
            <p:ph sz="quarter" idx="10"/>
          </p:nvPr>
        </p:nvSpPr>
        <p:spPr>
          <a:xfrm>
            <a:off x="4368800" y="870682"/>
            <a:ext cx="7226300" cy="5041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3"/>
          </p:nvPr>
        </p:nvSpPr>
        <p:spPr>
          <a:xfrm>
            <a:off x="609600" y="870682"/>
            <a:ext cx="3568700" cy="5029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8884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1676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2" y="311150"/>
            <a:ext cx="4010039" cy="1162050"/>
          </a:xfrm>
        </p:spPr>
        <p:txBody>
          <a:bodyPr anchor="b"/>
          <a:lstStyle>
            <a:lvl1pPr algn="l">
              <a:defRPr sz="2800" b="1"/>
            </a:lvl1pPr>
          </a:lstStyle>
          <a:p>
            <a:r>
              <a:rPr lang="en-US" dirty="0" smtClean="0"/>
              <a:t>Click to edit title.</a:t>
            </a:r>
            <a:endParaRPr lang="en-US" dirty="0"/>
          </a:p>
        </p:txBody>
      </p:sp>
      <p:sp>
        <p:nvSpPr>
          <p:cNvPr id="4" name="Text Placeholder 3"/>
          <p:cNvSpPr>
            <a:spLocks noGrp="1"/>
          </p:cNvSpPr>
          <p:nvPr>
            <p:ph type="body" sz="half" idx="2" hasCustomPrompt="1"/>
          </p:nvPr>
        </p:nvSpPr>
        <p:spPr>
          <a:xfrm>
            <a:off x="609442" y="1574800"/>
            <a:ext cx="4010039" cy="4589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text</a:t>
            </a:r>
          </a:p>
        </p:txBody>
      </p:sp>
      <p:sp>
        <p:nvSpPr>
          <p:cNvPr id="9" name="Picture Placeholder 2"/>
          <p:cNvSpPr>
            <a:spLocks noGrp="1"/>
          </p:cNvSpPr>
          <p:nvPr>
            <p:ph type="pic" idx="1"/>
          </p:nvPr>
        </p:nvSpPr>
        <p:spPr>
          <a:xfrm>
            <a:off x="4813300" y="333374"/>
            <a:ext cx="6767513" cy="582612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2827666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6808" y="4800600"/>
            <a:ext cx="10984005" cy="566738"/>
          </a:xfrm>
        </p:spPr>
        <p:txBody>
          <a:bodyPr anchor="b"/>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596808" y="333374"/>
            <a:ext cx="10984005" cy="4454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596808" y="5367338"/>
            <a:ext cx="109840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36405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2"/>
          <p:cNvSpPr>
            <a:spLocks noChangeArrowheads="1"/>
          </p:cNvSpPr>
          <p:nvPr userDrawn="1"/>
        </p:nvSpPr>
        <p:spPr bwMode="auto">
          <a:xfrm>
            <a:off x="658196" y="3797621"/>
            <a:ext cx="2250831" cy="276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3" rIns="91426" bIns="45713">
            <a:spAutoFit/>
          </a:bodyPr>
          <a:lstStyle/>
          <a:p>
            <a:r>
              <a:rPr lang="en-US" sz="1200" b="1" dirty="0">
                <a:solidFill>
                  <a:srgbClr val="0D65AF"/>
                </a:solidFill>
                <a:latin typeface="Arial"/>
                <a:cs typeface="Arial"/>
              </a:rPr>
              <a:t>Appropriate Experience:</a:t>
            </a:r>
          </a:p>
        </p:txBody>
      </p:sp>
      <p:sp>
        <p:nvSpPr>
          <p:cNvPr id="4" name="Text Placeholder 13"/>
          <p:cNvSpPr>
            <a:spLocks noGrp="1"/>
          </p:cNvSpPr>
          <p:nvPr>
            <p:ph type="body" sz="quarter" idx="11"/>
          </p:nvPr>
        </p:nvSpPr>
        <p:spPr>
          <a:xfrm>
            <a:off x="620714" y="1088725"/>
            <a:ext cx="8002587" cy="334962"/>
          </a:xfrm>
        </p:spPr>
        <p:txBody>
          <a:bodyPr/>
          <a:lstStyle>
            <a:lvl1pPr>
              <a:defRPr sz="1600" b="1"/>
            </a:lvl1pPr>
          </a:lstStyle>
          <a:p>
            <a:pPr lvl="0"/>
            <a:r>
              <a:rPr lang="en-US" dirty="0" smtClean="0"/>
              <a:t>Click to edit Master text styles</a:t>
            </a:r>
          </a:p>
        </p:txBody>
      </p:sp>
      <p:sp>
        <p:nvSpPr>
          <p:cNvPr id="5" name="Text Placeholder 13"/>
          <p:cNvSpPr>
            <a:spLocks noGrp="1"/>
          </p:cNvSpPr>
          <p:nvPr>
            <p:ph type="body" sz="quarter" idx="12"/>
          </p:nvPr>
        </p:nvSpPr>
        <p:spPr>
          <a:xfrm>
            <a:off x="620714" y="1449087"/>
            <a:ext cx="8002587" cy="334962"/>
          </a:xfrm>
        </p:spPr>
        <p:txBody>
          <a:bodyPr/>
          <a:lstStyle>
            <a:lvl1pPr>
              <a:defRPr sz="1200" i="1">
                <a:solidFill>
                  <a:schemeClr val="accent2"/>
                </a:solidFill>
              </a:defRPr>
            </a:lvl1pPr>
          </a:lstStyle>
          <a:p>
            <a:pPr lvl="0"/>
            <a:r>
              <a:rPr lang="en-US" dirty="0" smtClean="0"/>
              <a:t>Click to edit Master text styles</a:t>
            </a:r>
          </a:p>
        </p:txBody>
      </p:sp>
      <p:sp>
        <p:nvSpPr>
          <p:cNvPr id="6" name="Text Placeholder 13"/>
          <p:cNvSpPr>
            <a:spLocks noGrp="1"/>
          </p:cNvSpPr>
          <p:nvPr>
            <p:ph type="body" sz="quarter" idx="13"/>
          </p:nvPr>
        </p:nvSpPr>
        <p:spPr>
          <a:xfrm>
            <a:off x="620714" y="1788811"/>
            <a:ext cx="8002587" cy="1908176"/>
          </a:xfrm>
        </p:spPr>
        <p:txBody>
          <a:bodyPr/>
          <a:lstStyle>
            <a:lvl1pPr>
              <a:defRPr sz="1200" i="0">
                <a:solidFill>
                  <a:schemeClr val="tx1">
                    <a:lumMod val="75000"/>
                    <a:lumOff val="25000"/>
                  </a:schemeClr>
                </a:solidFill>
              </a:defRPr>
            </a:lvl1pPr>
          </a:lstStyle>
          <a:p>
            <a:pPr lvl="0"/>
            <a:r>
              <a:rPr lang="en-US" dirty="0" smtClean="0"/>
              <a:t>Click to edit Master text styles</a:t>
            </a:r>
          </a:p>
        </p:txBody>
      </p:sp>
      <p:sp>
        <p:nvSpPr>
          <p:cNvPr id="7" name="Text Placeholder 13"/>
          <p:cNvSpPr>
            <a:spLocks noGrp="1"/>
          </p:cNvSpPr>
          <p:nvPr>
            <p:ph type="body" sz="quarter" idx="14"/>
          </p:nvPr>
        </p:nvSpPr>
        <p:spPr>
          <a:xfrm>
            <a:off x="620712" y="4175141"/>
            <a:ext cx="10972184" cy="1988985"/>
          </a:xfrm>
        </p:spPr>
        <p:txBody>
          <a:bodyPr numCol="3"/>
          <a:lstStyle>
            <a:lvl1pPr marL="265136" indent="-171424">
              <a:buClr>
                <a:schemeClr val="accent2"/>
              </a:buClr>
              <a:buSzPct val="125000"/>
              <a:buFont typeface="Wingdings" charset="2"/>
              <a:buChar char="§"/>
              <a:defRPr sz="1000" i="0">
                <a:solidFill>
                  <a:schemeClr val="tx1">
                    <a:lumMod val="75000"/>
                    <a:lumOff val="25000"/>
                  </a:schemeClr>
                </a:solidFill>
              </a:defRPr>
            </a:lvl1pPr>
          </a:lstStyle>
          <a:p>
            <a:pPr lvl="0"/>
            <a:r>
              <a:rPr lang="en-US" dirty="0" smtClean="0"/>
              <a:t>Click to edit Master text styles</a:t>
            </a:r>
          </a:p>
        </p:txBody>
      </p:sp>
      <p:sp>
        <p:nvSpPr>
          <p:cNvPr id="9" name="Picture Placeholder 8"/>
          <p:cNvSpPr>
            <a:spLocks noGrp="1"/>
          </p:cNvSpPr>
          <p:nvPr>
            <p:ph type="pic" sz="quarter" idx="15"/>
          </p:nvPr>
        </p:nvSpPr>
        <p:spPr>
          <a:xfrm>
            <a:off x="8966200" y="1079500"/>
            <a:ext cx="2616200" cy="2616200"/>
          </a:xfrm>
        </p:spPr>
        <p:txBody>
          <a:bodyPr/>
          <a:lstStyle/>
          <a:p>
            <a:endParaRPr lang="en-US" dirty="0"/>
          </a:p>
        </p:txBody>
      </p:sp>
    </p:spTree>
    <p:extLst>
      <p:ext uri="{BB962C8B-B14F-4D97-AF65-F5344CB8AC3E}">
        <p14:creationId xmlns:p14="http://schemas.microsoft.com/office/powerpoint/2010/main" val="3320191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rawing Guide Layout Slide">
    <p:spTree>
      <p:nvGrpSpPr>
        <p:cNvPr id="1" name=""/>
        <p:cNvGrpSpPr/>
        <p:nvPr/>
      </p:nvGrpSpPr>
      <p:grpSpPr>
        <a:xfrm>
          <a:off x="0" y="0"/>
          <a:ext cx="0" cy="0"/>
          <a:chOff x="0" y="0"/>
          <a:chExt cx="0" cy="0"/>
        </a:xfrm>
      </p:grpSpPr>
      <p:cxnSp>
        <p:nvCxnSpPr>
          <p:cNvPr id="6" name="Straight Connector 5"/>
          <p:cNvCxnSpPr/>
          <p:nvPr userDrawn="1"/>
        </p:nvCxnSpPr>
        <p:spPr>
          <a:xfrm>
            <a:off x="588963" y="0"/>
            <a:ext cx="0" cy="6858000"/>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11591667" y="-1587"/>
            <a:ext cx="0" cy="6858000"/>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rot="16200000">
            <a:off x="6094413" y="67570"/>
            <a:ext cx="0" cy="12188952"/>
          </a:xfrm>
          <a:prstGeom prst="line">
            <a:avLst/>
          </a:prstGeom>
          <a:ln w="63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rot="16200000">
            <a:off x="6094412" y="-57959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6534428" y="1646598"/>
            <a:ext cx="5046385" cy="3539404"/>
          </a:xfrm>
          <a:prstGeom prst="rect">
            <a:avLst/>
          </a:prstGeom>
        </p:spPr>
        <p:txBody>
          <a:bodyPr wrap="square" lIns="121893" tIns="60947" rIns="121893" bIns="60947">
            <a:spAutoFit/>
          </a:bodyPr>
          <a:lstStyle/>
          <a:p>
            <a:pPr marL="0" marR="0" lvl="0" indent="0" algn="l" defTabSz="544095" rtl="0" eaLnBrk="1" fontAlgn="auto" latinLnBrk="0" hangingPunct="1">
              <a:lnSpc>
                <a:spcPct val="100000"/>
              </a:lnSpc>
              <a:spcBef>
                <a:spcPts val="800"/>
              </a:spcBef>
              <a:spcAft>
                <a:spcPts val="0"/>
              </a:spcAft>
              <a:buClrTx/>
              <a:buSzTx/>
              <a:buFontTx/>
              <a:buNone/>
              <a:tabLst/>
              <a:defRPr/>
            </a:pPr>
            <a:r>
              <a:rPr lang="en-US" sz="1600" b="1" dirty="0" smtClean="0">
                <a:solidFill>
                  <a:srgbClr val="00A1E0"/>
                </a:solidFill>
                <a:latin typeface="Arial"/>
                <a:cs typeface="Arial"/>
              </a:rPr>
              <a:t>Realigning Guides</a:t>
            </a:r>
            <a:endParaRPr lang="en-US" sz="1600" b="0" dirty="0" smtClean="0">
              <a:solidFill>
                <a:srgbClr val="00A1E0"/>
              </a:solidFill>
              <a:latin typeface="Arial"/>
              <a:cs typeface="Arial"/>
            </a:endParaRPr>
          </a:p>
          <a:p>
            <a:pPr lvl="0">
              <a:spcBef>
                <a:spcPts val="800"/>
              </a:spcBef>
            </a:pPr>
            <a:r>
              <a:rPr lang="en-US" sz="1200" b="0" dirty="0" smtClean="0">
                <a:solidFill>
                  <a:schemeClr val="accent2"/>
                </a:solidFill>
                <a:latin typeface="Arial"/>
                <a:cs typeface="Arial"/>
              </a:rPr>
              <a:t>Guides can can </a:t>
            </a:r>
            <a:r>
              <a:rPr lang="en-US" sz="1200" b="0" dirty="0">
                <a:solidFill>
                  <a:schemeClr val="accent2"/>
                </a:solidFill>
                <a:latin typeface="Arial"/>
                <a:cs typeface="Arial"/>
              </a:rPr>
              <a:t>easily be bumped and moved </a:t>
            </a:r>
            <a:r>
              <a:rPr lang="en-US" sz="1200" b="0" dirty="0" smtClean="0">
                <a:solidFill>
                  <a:schemeClr val="accent2"/>
                </a:solidFill>
                <a:latin typeface="Arial"/>
                <a:cs typeface="Arial"/>
              </a:rPr>
              <a:t>accidentally.  </a:t>
            </a:r>
          </a:p>
          <a:p>
            <a:pPr lvl="0" defTabSz="1218936">
              <a:spcBef>
                <a:spcPts val="800"/>
              </a:spcBef>
              <a:defRPr/>
            </a:pPr>
            <a:r>
              <a:rPr lang="en-US" sz="1200" dirty="0" smtClean="0">
                <a:solidFill>
                  <a:schemeClr val="accent2"/>
                </a:solidFill>
                <a:latin typeface="Arial"/>
                <a:cs typeface="Arial"/>
              </a:rPr>
              <a:t>This slide layout show you how to reset your guides. </a:t>
            </a:r>
            <a:endParaRPr lang="en-US" sz="1200" dirty="0">
              <a:solidFill>
                <a:schemeClr val="accent2"/>
              </a:solidFill>
              <a:latin typeface="Arial"/>
              <a:cs typeface="Arial"/>
            </a:endParaRPr>
          </a:p>
          <a:p>
            <a:pPr lvl="0" defTabSz="1218936">
              <a:spcBef>
                <a:spcPts val="800"/>
              </a:spcBef>
              <a:defRPr/>
            </a:pPr>
            <a:r>
              <a:rPr lang="en-US" sz="1200" b="1" dirty="0" smtClean="0">
                <a:solidFill>
                  <a:schemeClr val="accent2"/>
                </a:solidFill>
                <a:latin typeface="Arial"/>
                <a:cs typeface="Arial"/>
              </a:rPr>
              <a:t>NOTE: </a:t>
            </a:r>
            <a:r>
              <a:rPr lang="en-US" sz="1200" dirty="0" smtClean="0">
                <a:solidFill>
                  <a:schemeClr val="accent2"/>
                </a:solidFill>
                <a:latin typeface="Arial"/>
                <a:cs typeface="Arial"/>
              </a:rPr>
              <a:t>When </a:t>
            </a:r>
            <a:r>
              <a:rPr lang="en-US" sz="1200" dirty="0">
                <a:solidFill>
                  <a:schemeClr val="accent2"/>
                </a:solidFill>
                <a:latin typeface="Arial"/>
                <a:cs typeface="Arial"/>
              </a:rPr>
              <a:t>working on any older deck, be sure to check and ensure that the guides in your deck are set.</a:t>
            </a:r>
          </a:p>
          <a:p>
            <a:pPr marL="304735" lvl="0" indent="-304735">
              <a:spcBef>
                <a:spcPts val="800"/>
              </a:spcBef>
              <a:buFont typeface="+mj-lt"/>
              <a:buAutoNum type="arabicPeriod"/>
              <a:defRPr/>
            </a:pPr>
            <a:r>
              <a:rPr lang="en-US" sz="1200" b="1" dirty="0">
                <a:solidFill>
                  <a:schemeClr val="accent2"/>
                </a:solidFill>
                <a:latin typeface="Arial"/>
                <a:cs typeface="Arial"/>
              </a:rPr>
              <a:t>Turn on your guides </a:t>
            </a:r>
          </a:p>
          <a:p>
            <a:pPr marL="304735" lvl="0" indent="-304735" defTabSz="1218936">
              <a:spcBef>
                <a:spcPts val="800"/>
              </a:spcBef>
              <a:buFont typeface="+mj-lt"/>
              <a:buAutoNum type="arabicPeriod" startAt="2"/>
              <a:defRPr/>
            </a:pPr>
            <a:r>
              <a:rPr lang="en-US" sz="1200" b="1" dirty="0">
                <a:solidFill>
                  <a:schemeClr val="accent2"/>
                </a:solidFill>
                <a:latin typeface="Arial"/>
                <a:cs typeface="Arial"/>
              </a:rPr>
              <a:t>Insert </a:t>
            </a:r>
            <a:r>
              <a:rPr lang="en-US" sz="1200" b="1" dirty="0" smtClean="0">
                <a:solidFill>
                  <a:schemeClr val="accent2"/>
                </a:solidFill>
                <a:latin typeface="Arial"/>
                <a:cs typeface="Arial"/>
              </a:rPr>
              <a:t>a new slide</a:t>
            </a:r>
            <a:r>
              <a:rPr lang="en-US" sz="1200" b="1" baseline="0" dirty="0" smtClean="0">
                <a:solidFill>
                  <a:schemeClr val="accent2"/>
                </a:solidFill>
                <a:latin typeface="Arial"/>
                <a:cs typeface="Arial"/>
              </a:rPr>
              <a:t> </a:t>
            </a:r>
            <a:r>
              <a:rPr lang="en-US" sz="1200" b="1" dirty="0" smtClean="0">
                <a:solidFill>
                  <a:schemeClr val="accent2"/>
                </a:solidFill>
                <a:latin typeface="Arial"/>
                <a:cs typeface="Arial"/>
              </a:rPr>
              <a:t>the using the Guide </a:t>
            </a:r>
            <a:r>
              <a:rPr lang="en-US" sz="1200" b="1" dirty="0">
                <a:solidFill>
                  <a:schemeClr val="accent2"/>
                </a:solidFill>
                <a:latin typeface="Arial"/>
                <a:cs typeface="Arial"/>
              </a:rPr>
              <a:t>Layout </a:t>
            </a:r>
            <a:r>
              <a:rPr lang="en-US" sz="1200" b="1" dirty="0" smtClean="0">
                <a:solidFill>
                  <a:schemeClr val="accent2"/>
                </a:solidFill>
                <a:latin typeface="Arial"/>
                <a:cs typeface="Arial"/>
              </a:rPr>
              <a:t>slide option.</a:t>
            </a:r>
          </a:p>
          <a:p>
            <a:pPr marL="304735" lvl="0" indent="-304735" defTabSz="1218936">
              <a:spcBef>
                <a:spcPts val="800"/>
              </a:spcBef>
              <a:buFont typeface="+mj-lt"/>
              <a:buAutoNum type="arabicPeriod" startAt="2"/>
              <a:defRPr/>
            </a:pPr>
            <a:r>
              <a:rPr lang="en-US" sz="1200" b="1" dirty="0" smtClean="0">
                <a:solidFill>
                  <a:schemeClr val="accent2"/>
                </a:solidFill>
                <a:latin typeface="Arial"/>
                <a:cs typeface="Arial"/>
              </a:rPr>
              <a:t>Do </a:t>
            </a:r>
            <a:r>
              <a:rPr lang="en-US" sz="1200" b="1" dirty="0">
                <a:solidFill>
                  <a:schemeClr val="accent2"/>
                </a:solidFill>
                <a:latin typeface="Arial"/>
                <a:cs typeface="Arial"/>
              </a:rPr>
              <a:t>your guides align with the orange lines in the new slide?  </a:t>
            </a:r>
            <a:r>
              <a:rPr lang="en-US" sz="1200" dirty="0">
                <a:solidFill>
                  <a:schemeClr val="accent2"/>
                </a:solidFill>
                <a:latin typeface="Arial"/>
                <a:cs typeface="Arial"/>
              </a:rPr>
              <a:t>If yes, your guides are set, if not, proceed </a:t>
            </a:r>
            <a:r>
              <a:rPr lang="en-US" sz="1200" dirty="0" smtClean="0">
                <a:solidFill>
                  <a:schemeClr val="accent2"/>
                </a:solidFill>
                <a:latin typeface="Arial"/>
                <a:cs typeface="Arial"/>
              </a:rPr>
              <a:t>then realign each of the lines to line up with the lines shown on this page. </a:t>
            </a:r>
          </a:p>
          <a:p>
            <a:pPr marL="304735" lvl="0" indent="-304735" defTabSz="1218936">
              <a:spcBef>
                <a:spcPts val="800"/>
              </a:spcBef>
              <a:buFont typeface="+mj-lt"/>
              <a:buAutoNum type="arabicPeriod" startAt="2"/>
              <a:defRPr/>
            </a:pPr>
            <a:r>
              <a:rPr lang="en-US" sz="1200" b="1" dirty="0" smtClean="0">
                <a:solidFill>
                  <a:schemeClr val="accent2"/>
                </a:solidFill>
                <a:latin typeface="Arial"/>
                <a:cs typeface="Arial"/>
              </a:rPr>
              <a:t>Once guides are reset, delete the Guide Layout Slide</a:t>
            </a:r>
            <a:endParaRPr lang="en-US" sz="1200" b="1" dirty="0">
              <a:solidFill>
                <a:schemeClr val="accent2"/>
              </a:solidFill>
              <a:latin typeface="Arial"/>
              <a:cs typeface="Arial"/>
            </a:endParaRPr>
          </a:p>
          <a:p>
            <a:pPr lvl="0" defTabSz="1218936">
              <a:spcBef>
                <a:spcPts val="800"/>
              </a:spcBef>
              <a:defRPr/>
            </a:pPr>
            <a:endParaRPr lang="en-US" sz="1300" dirty="0">
              <a:solidFill>
                <a:schemeClr val="accent2"/>
              </a:solidFill>
              <a:latin typeface="Arial"/>
              <a:cs typeface="Arial"/>
            </a:endParaRPr>
          </a:p>
          <a:p>
            <a:pPr lvl="0">
              <a:spcBef>
                <a:spcPts val="800"/>
              </a:spcBef>
            </a:pPr>
            <a:endParaRPr lang="en-US" sz="1300" dirty="0">
              <a:solidFill>
                <a:schemeClr val="accent2"/>
              </a:solidFill>
              <a:latin typeface="Arial"/>
              <a:cs typeface="Arial"/>
            </a:endParaRPr>
          </a:p>
        </p:txBody>
      </p:sp>
      <p:sp>
        <p:nvSpPr>
          <p:cNvPr id="12" name="Right Arrow 11"/>
          <p:cNvSpPr/>
          <p:nvPr userDrawn="1"/>
        </p:nvSpPr>
        <p:spPr>
          <a:xfrm rot="8100000" flipH="1">
            <a:off x="11090961" y="1161163"/>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4" name="Right Arrow 13"/>
          <p:cNvSpPr/>
          <p:nvPr userDrawn="1"/>
        </p:nvSpPr>
        <p:spPr>
          <a:xfrm rot="13500000">
            <a:off x="649991" y="1161163"/>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5" name="Right Arrow 14"/>
          <p:cNvSpPr/>
          <p:nvPr userDrawn="1"/>
        </p:nvSpPr>
        <p:spPr>
          <a:xfrm rot="13500000" flipH="1" flipV="1">
            <a:off x="11090961" y="5705364"/>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6" name="Right Arrow 15"/>
          <p:cNvSpPr/>
          <p:nvPr userDrawn="1"/>
        </p:nvSpPr>
        <p:spPr>
          <a:xfrm rot="8100000" flipV="1">
            <a:off x="649990" y="5705364"/>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22" name="Content Placeholder 16"/>
          <p:cNvSpPr txBox="1">
            <a:spLocks/>
          </p:cNvSpPr>
          <p:nvPr userDrawn="1"/>
        </p:nvSpPr>
        <p:spPr>
          <a:xfrm>
            <a:off x="588963" y="1640462"/>
            <a:ext cx="5505450" cy="3526276"/>
          </a:xfrm>
          <a:prstGeom prst="rect">
            <a:avLst/>
          </a:prstGeom>
        </p:spPr>
        <p:txBody>
          <a:bodyPr lIns="121893" tIns="60947" rIns="121893" bIns="60947"/>
          <a:lstStyle>
            <a:lvl1pPr marL="0" indent="0" algn="l" defTabSz="457177" rtl="0" eaLnBrk="1" latinLnBrk="0" hangingPunct="1">
              <a:spcBef>
                <a:spcPts val="1200"/>
              </a:spcBef>
              <a:buFont typeface="Arial"/>
              <a:buNone/>
              <a:defRPr sz="2400" kern="1200">
                <a:solidFill>
                  <a:schemeClr val="accent3"/>
                </a:solidFill>
                <a:latin typeface="Arial"/>
                <a:ea typeface="+mn-ea"/>
                <a:cs typeface="Arial"/>
              </a:defRPr>
            </a:lvl1pPr>
            <a:lvl2pPr marL="233363" indent="-233363" algn="l" defTabSz="457177" rtl="0" eaLnBrk="1" latinLnBrk="0" hangingPunct="1">
              <a:spcBef>
                <a:spcPts val="800"/>
              </a:spcBef>
              <a:spcAft>
                <a:spcPts val="200"/>
              </a:spcAft>
              <a:buFont typeface="Arial"/>
              <a:buChar char="•"/>
              <a:defRPr sz="2000" kern="1200">
                <a:solidFill>
                  <a:schemeClr val="accent1"/>
                </a:solidFill>
                <a:latin typeface="Arial"/>
                <a:ea typeface="+mn-ea"/>
                <a:cs typeface="Arial"/>
              </a:defRPr>
            </a:lvl2pPr>
            <a:lvl3pPr marL="457200" indent="-161925" algn="l" defTabSz="457177" rtl="0" eaLnBrk="1" latinLnBrk="0" hangingPunct="1">
              <a:spcBef>
                <a:spcPts val="600"/>
              </a:spcBef>
              <a:spcAft>
                <a:spcPts val="200"/>
              </a:spcAft>
              <a:buFont typeface="Lucida Grande"/>
              <a:buChar char="-"/>
              <a:tabLst/>
              <a:defRPr sz="1600" kern="1200">
                <a:solidFill>
                  <a:schemeClr val="accent1"/>
                </a:solidFill>
                <a:latin typeface="Arial"/>
                <a:ea typeface="+mn-ea"/>
                <a:cs typeface="Arial"/>
              </a:defRPr>
            </a:lvl3pPr>
            <a:lvl4pPr marL="1600120" indent="-228589" algn="l" defTabSz="457177" rtl="0" eaLnBrk="1" latinLnBrk="0" hangingPunct="1">
              <a:spcBef>
                <a:spcPct val="20000"/>
              </a:spcBef>
              <a:buFont typeface="Arial"/>
              <a:buChar char="–"/>
              <a:defRPr sz="2000" kern="1200">
                <a:solidFill>
                  <a:schemeClr val="tx1"/>
                </a:solidFill>
                <a:latin typeface="Arial"/>
                <a:ea typeface="+mn-ea"/>
                <a:cs typeface="Arial"/>
              </a:defRPr>
            </a:lvl4pPr>
            <a:lvl5pPr marL="2057297" indent="-228589" algn="l" defTabSz="457177" rtl="0" eaLnBrk="1" latinLnBrk="0" hangingPunct="1">
              <a:spcBef>
                <a:spcPct val="20000"/>
              </a:spcBef>
              <a:buFont typeface="Arial"/>
              <a:buChar char="»"/>
              <a:defRPr sz="2000" kern="1200">
                <a:solidFill>
                  <a:schemeClr val="tx1"/>
                </a:solidFill>
                <a:latin typeface="Arial"/>
                <a:ea typeface="+mn-ea"/>
                <a:cs typeface="Arial"/>
              </a:defRPr>
            </a:lvl5pPr>
            <a:lvl6pPr marL="2514474" indent="-228589"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51" indent="-228589"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7"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r>
              <a:rPr lang="en-US" sz="1600" b="1" dirty="0" smtClean="0">
                <a:solidFill>
                  <a:schemeClr val="accent1"/>
                </a:solidFill>
              </a:rPr>
              <a:t>What are Drawing Guides?  </a:t>
            </a:r>
          </a:p>
          <a:p>
            <a:pPr>
              <a:spcBef>
                <a:spcPts val="800"/>
              </a:spcBef>
            </a:pPr>
            <a:r>
              <a:rPr lang="en-US" sz="1200" dirty="0" smtClean="0">
                <a:solidFill>
                  <a:schemeClr val="accent2"/>
                </a:solidFill>
              </a:rPr>
              <a:t>Drawing guides are thin lines that that appear on all pages in the same spot, but don’t show up when you print or view deck in Show mode.  </a:t>
            </a:r>
          </a:p>
          <a:p>
            <a:pPr>
              <a:spcBef>
                <a:spcPts val="800"/>
              </a:spcBef>
            </a:pPr>
            <a:r>
              <a:rPr lang="en-US" sz="1200" i="0" dirty="0" smtClean="0">
                <a:solidFill>
                  <a:schemeClr val="accent2"/>
                </a:solidFill>
              </a:rPr>
              <a:t>Think of them as internal margins for the proper alignment and consistent placement of content. Object will snap to them and they are also perfect for cropping an image to. </a:t>
            </a:r>
          </a:p>
          <a:p>
            <a:pPr>
              <a:spcBef>
                <a:spcPts val="800"/>
              </a:spcBef>
            </a:pPr>
            <a:r>
              <a:rPr lang="en-US" sz="1200" dirty="0" smtClean="0">
                <a:solidFill>
                  <a:schemeClr val="accent2"/>
                </a:solidFill>
              </a:rPr>
              <a:t>This template has pre-made guides that delineate where your workspace is.  </a:t>
            </a:r>
            <a:r>
              <a:rPr lang="en-US" sz="1200" b="1" dirty="0">
                <a:solidFill>
                  <a:schemeClr val="accent2"/>
                </a:solidFill>
              </a:rPr>
              <a:t/>
            </a:r>
            <a:br>
              <a:rPr lang="en-US" sz="1200" b="1" dirty="0">
                <a:solidFill>
                  <a:schemeClr val="accent2"/>
                </a:solidFill>
              </a:rPr>
            </a:br>
            <a:r>
              <a:rPr lang="en-US" sz="1200" b="1" dirty="0" smtClean="0">
                <a:solidFill>
                  <a:schemeClr val="accent1"/>
                </a:solidFill>
              </a:rPr>
              <a:t/>
            </a:r>
            <a:br>
              <a:rPr lang="en-US" sz="1200" b="1" dirty="0" smtClean="0">
                <a:solidFill>
                  <a:schemeClr val="accent1"/>
                </a:solidFill>
              </a:rPr>
            </a:br>
            <a:r>
              <a:rPr lang="en-US" sz="1600" b="1" dirty="0" smtClean="0">
                <a:solidFill>
                  <a:schemeClr val="accent1"/>
                </a:solidFill>
              </a:rPr>
              <a:t>How </a:t>
            </a:r>
            <a:r>
              <a:rPr lang="en-US" sz="1600" b="1" dirty="0">
                <a:solidFill>
                  <a:schemeClr val="accent1"/>
                </a:solidFill>
              </a:rPr>
              <a:t>to Turn Guides On and </a:t>
            </a:r>
            <a:r>
              <a:rPr lang="en-US" sz="1600" b="1" dirty="0" smtClean="0">
                <a:solidFill>
                  <a:schemeClr val="accent1"/>
                </a:solidFill>
              </a:rPr>
              <a:t>Off</a:t>
            </a:r>
          </a:p>
          <a:p>
            <a:pPr>
              <a:spcBef>
                <a:spcPts val="800"/>
              </a:spcBef>
              <a:buClr>
                <a:schemeClr val="accent3"/>
              </a:buClr>
            </a:pPr>
            <a:r>
              <a:rPr lang="en-US" sz="1200" b="1" dirty="0" smtClean="0">
                <a:solidFill>
                  <a:schemeClr val="accent2"/>
                </a:solidFill>
              </a:rPr>
              <a:t>Windows: </a:t>
            </a:r>
            <a:r>
              <a:rPr lang="en-US" sz="1200" dirty="0" smtClean="0">
                <a:solidFill>
                  <a:schemeClr val="accent2"/>
                </a:solidFill>
              </a:rPr>
              <a:t>ALT + F9 or Right click in blue area off workspace &gt;Grids and Guides&gt;Display Drawing Guides on Screen</a:t>
            </a:r>
          </a:p>
          <a:p>
            <a:pPr>
              <a:spcBef>
                <a:spcPts val="800"/>
              </a:spcBef>
              <a:buClr>
                <a:schemeClr val="accent3"/>
              </a:buClr>
              <a:defRPr/>
            </a:pPr>
            <a:r>
              <a:rPr lang="en-US" sz="1200" b="1" dirty="0" smtClean="0">
                <a:solidFill>
                  <a:schemeClr val="accent2"/>
                </a:solidFill>
              </a:rPr>
              <a:t>Mac 2011: </a:t>
            </a:r>
            <a:r>
              <a:rPr lang="en-US" sz="1200" dirty="0" smtClean="0">
                <a:solidFill>
                  <a:schemeClr val="accent2"/>
                </a:solidFill>
              </a:rPr>
              <a:t>Control + Option + Command + G or </a:t>
            </a:r>
            <a:br>
              <a:rPr lang="en-US" sz="1200" dirty="0" smtClean="0">
                <a:solidFill>
                  <a:schemeClr val="accent2"/>
                </a:solidFill>
              </a:rPr>
            </a:br>
            <a:r>
              <a:rPr lang="en-US" sz="1200" dirty="0" smtClean="0">
                <a:solidFill>
                  <a:schemeClr val="accent2"/>
                </a:solidFill>
              </a:rPr>
              <a:t>View&gt;Guides&gt;Static Guides</a:t>
            </a:r>
          </a:p>
          <a:p>
            <a:pPr>
              <a:spcBef>
                <a:spcPts val="800"/>
              </a:spcBef>
              <a:buClr>
                <a:schemeClr val="accent3"/>
              </a:buClr>
              <a:defRPr/>
            </a:pPr>
            <a:r>
              <a:rPr lang="en-US" sz="1200" b="1" dirty="0" smtClean="0">
                <a:solidFill>
                  <a:schemeClr val="accent2"/>
                </a:solidFill>
              </a:rPr>
              <a:t>MAC 2008:   </a:t>
            </a:r>
            <a:r>
              <a:rPr lang="en-US" sz="1200" dirty="0" smtClean="0">
                <a:solidFill>
                  <a:schemeClr val="accent2"/>
                </a:solidFill>
              </a:rPr>
              <a:t>Command + G or View&gt;Guides&gt;Static Guides</a:t>
            </a:r>
          </a:p>
        </p:txBody>
      </p:sp>
      <p:sp>
        <p:nvSpPr>
          <p:cNvPr id="23" name="TextBox 22"/>
          <p:cNvSpPr txBox="1"/>
          <p:nvPr userDrawn="1"/>
        </p:nvSpPr>
        <p:spPr>
          <a:xfrm>
            <a:off x="6769100" y="5430299"/>
            <a:ext cx="4070766" cy="523220"/>
          </a:xfrm>
          <a:prstGeom prst="rect">
            <a:avLst/>
          </a:prstGeom>
          <a:noFill/>
        </p:spPr>
        <p:txBody>
          <a:bodyPr wrap="square" rtlCol="0">
            <a:spAutoFit/>
          </a:bodyPr>
          <a:lstStyle/>
          <a:p>
            <a:pPr algn="r">
              <a:spcBef>
                <a:spcPts val="300"/>
              </a:spcBef>
              <a:spcAft>
                <a:spcPts val="1000"/>
              </a:spcAft>
            </a:pPr>
            <a:r>
              <a:rPr lang="en-US" sz="1400" dirty="0" smtClean="0">
                <a:solidFill>
                  <a:schemeClr val="accent1">
                    <a:lumMod val="75000"/>
                  </a:schemeClr>
                </a:solidFill>
              </a:rPr>
              <a:t>The left and right top and bottom corners are the only area you should work</a:t>
            </a:r>
            <a:r>
              <a:rPr lang="en-US" sz="1400" baseline="0" dirty="0" smtClean="0">
                <a:solidFill>
                  <a:schemeClr val="accent1">
                    <a:lumMod val="75000"/>
                  </a:schemeClr>
                </a:solidFill>
              </a:rPr>
              <a:t> within on each slide. </a:t>
            </a:r>
            <a:endParaRPr lang="en-US" sz="1400" dirty="0" smtClean="0">
              <a:solidFill>
                <a:schemeClr val="accent1">
                  <a:lumMod val="75000"/>
                </a:schemeClr>
              </a:solidFill>
            </a:endParaRPr>
          </a:p>
        </p:txBody>
      </p:sp>
      <p:sp>
        <p:nvSpPr>
          <p:cNvPr id="17" name="Title 1"/>
          <p:cNvSpPr>
            <a:spLocks noGrp="1"/>
          </p:cNvSpPr>
          <p:nvPr>
            <p:ph type="title" hasCustomPrompt="1"/>
          </p:nvPr>
        </p:nvSpPr>
        <p:spPr>
          <a:xfrm>
            <a:off x="609441" y="292100"/>
            <a:ext cx="10969943" cy="444500"/>
          </a:xfrm>
        </p:spPr>
        <p:txBody>
          <a:bodyPr/>
          <a:lstStyle/>
          <a:p>
            <a:r>
              <a:rPr lang="en-US" dirty="0" smtClean="0"/>
              <a:t>Standard Drawing Guide Placement Layout Slide (Margins)</a:t>
            </a:r>
            <a:endParaRPr lang="en-US" dirty="0"/>
          </a:p>
        </p:txBody>
      </p:sp>
      <p:sp>
        <p:nvSpPr>
          <p:cNvPr id="18" name="Text Placeholder 6"/>
          <p:cNvSpPr>
            <a:spLocks noGrp="1"/>
          </p:cNvSpPr>
          <p:nvPr>
            <p:ph type="body" sz="quarter" idx="10" hasCustomPrompt="1"/>
          </p:nvPr>
        </p:nvSpPr>
        <p:spPr>
          <a:xfrm>
            <a:off x="609600" y="854180"/>
            <a:ext cx="10972800" cy="368300"/>
          </a:xfrm>
        </p:spPr>
        <p:txBody>
          <a:bodyPr>
            <a:normAutofit/>
          </a:bodyPr>
          <a:lstStyle>
            <a:lvl1pPr marL="0" indent="0">
              <a:buNone/>
              <a:defRPr sz="1800">
                <a:solidFill>
                  <a:schemeClr val="accent1"/>
                </a:solidFill>
              </a:defRPr>
            </a:lvl1pPr>
          </a:lstStyle>
          <a:p>
            <a:r>
              <a:rPr lang="en-US" dirty="0" smtClean="0"/>
              <a:t>Use this layout for realigning basic drawing guides or reference them as needed</a:t>
            </a:r>
            <a:endParaRPr lang="en-US" dirty="0"/>
          </a:p>
        </p:txBody>
      </p:sp>
      <p:cxnSp>
        <p:nvCxnSpPr>
          <p:cNvPr id="21" name="Straight Connector 20"/>
          <p:cNvCxnSpPr/>
          <p:nvPr userDrawn="1"/>
        </p:nvCxnSpPr>
        <p:spPr>
          <a:xfrm rot="16200000">
            <a:off x="6094412" y="-53514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16200000">
            <a:off x="6094412" y="-49831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25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 Blue. Short Title">
    <p:bg>
      <p:bgPr>
        <a:solidFill>
          <a:srgbClr val="0A2A74"/>
        </a:solidFill>
        <a:effectLst/>
      </p:bgPr>
    </p:bg>
    <p:spTree>
      <p:nvGrpSpPr>
        <p:cNvPr id="1" name=""/>
        <p:cNvGrpSpPr/>
        <p:nvPr/>
      </p:nvGrpSpPr>
      <p:grpSpPr>
        <a:xfrm>
          <a:off x="0" y="0"/>
          <a:ext cx="0" cy="0"/>
          <a:chOff x="0" y="0"/>
          <a:chExt cx="0" cy="0"/>
        </a:xfrm>
      </p:grpSpPr>
      <p:pic>
        <p:nvPicPr>
          <p:cNvPr id="6" name="Picture 5"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pic>
        <p:nvPicPr>
          <p:cNvPr id="13" name="Picture 12"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
        <p:nvSpPr>
          <p:cNvPr id="19" name="Title 1"/>
          <p:cNvSpPr>
            <a:spLocks noGrp="1"/>
          </p:cNvSpPr>
          <p:nvPr>
            <p:ph type="ctrTitle" hasCustomPrompt="1"/>
          </p:nvPr>
        </p:nvSpPr>
        <p:spPr>
          <a:xfrm>
            <a:off x="600075" y="2991434"/>
            <a:ext cx="8809804" cy="516994"/>
          </a:xfrm>
        </p:spPr>
        <p:txBody>
          <a:bodyPr wrap="square" lIns="0" tIns="0" rIns="0" bIns="0">
            <a:noAutofit/>
          </a:bodyPr>
          <a:lstStyle>
            <a:lvl1pPr>
              <a:lnSpc>
                <a:spcPct val="90000"/>
              </a:lnSpc>
              <a:defRPr sz="3800" b="1" i="0" spc="0">
                <a:solidFill>
                  <a:srgbClr val="FFFFFF"/>
                </a:solidFill>
                <a:latin typeface="+mj-lt"/>
                <a:cs typeface="SapientSansRegular"/>
              </a:defRPr>
            </a:lvl1pPr>
          </a:lstStyle>
          <a:p>
            <a:r>
              <a:rPr lang="en-US" dirty="0" smtClean="0"/>
              <a:t>TITLE OF THE PRESENTATION</a:t>
            </a:r>
            <a:endParaRPr lang="en-US" dirty="0"/>
          </a:p>
        </p:txBody>
      </p:sp>
      <p:sp>
        <p:nvSpPr>
          <p:cNvPr id="20"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141740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SE STUDY Type setup-DO NOT US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Case Study | Client Name</a:t>
            </a:r>
            <a:endParaRPr lang="en-US" dirty="0"/>
          </a:p>
        </p:txBody>
      </p:sp>
      <p:sp>
        <p:nvSpPr>
          <p:cNvPr id="9" name="Content Placeholder 44"/>
          <p:cNvSpPr>
            <a:spLocks noGrp="1"/>
          </p:cNvSpPr>
          <p:nvPr>
            <p:ph sz="quarter" idx="10"/>
          </p:nvPr>
        </p:nvSpPr>
        <p:spPr>
          <a:xfrm>
            <a:off x="614363" y="1117600"/>
            <a:ext cx="7221537" cy="5041900"/>
          </a:xfrm>
        </p:spPr>
        <p:txBody>
          <a:bodyPr/>
          <a:lstStyle>
            <a:lvl1pPr>
              <a:defRPr>
                <a:solidFill>
                  <a:schemeClr val="accent5"/>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83095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ack Cover - White (print friendly)">
    <p:spTree>
      <p:nvGrpSpPr>
        <p:cNvPr id="1" name=""/>
        <p:cNvGrpSpPr/>
        <p:nvPr/>
      </p:nvGrpSpPr>
      <p:grpSpPr>
        <a:xfrm>
          <a:off x="0" y="0"/>
          <a:ext cx="0" cy="0"/>
          <a:chOff x="0" y="0"/>
          <a:chExt cx="0" cy="0"/>
        </a:xfrm>
      </p:grpSpPr>
      <p:pic>
        <p:nvPicPr>
          <p:cNvPr id="8" name="Picture 7"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3800">
                <a:solidFill>
                  <a:srgbClr val="22262E"/>
                </a:solidFill>
                <a:latin typeface="Arial"/>
                <a:cs typeface="Arial"/>
              </a:defRPr>
            </a:lvl1pPr>
          </a:lstStyle>
          <a:p>
            <a:r>
              <a:rPr lang="en-US" dirty="0" smtClean="0"/>
              <a:t>THANK YOU</a:t>
            </a:r>
            <a:endParaRPr lang="en-US" dirty="0"/>
          </a:p>
        </p:txBody>
      </p:sp>
      <p:pic>
        <p:nvPicPr>
          <p:cNvPr id="5" name="Picture 4"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Tree>
    <p:extLst>
      <p:ext uri="{BB962C8B-B14F-4D97-AF65-F5344CB8AC3E}">
        <p14:creationId xmlns:p14="http://schemas.microsoft.com/office/powerpoint/2010/main" val="14340006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ack Cover - BLUE">
    <p:bg>
      <p:bgPr>
        <a:solidFill>
          <a:schemeClr val="tx2"/>
        </a:solidFill>
        <a:effectLst/>
      </p:bgPr>
    </p:bg>
    <p:spTree>
      <p:nvGrpSpPr>
        <p:cNvPr id="1" name=""/>
        <p:cNvGrpSpPr/>
        <p:nvPr/>
      </p:nvGrpSpPr>
      <p:grpSpPr>
        <a:xfrm>
          <a:off x="0" y="0"/>
          <a:ext cx="0" cy="0"/>
          <a:chOff x="0" y="0"/>
          <a:chExt cx="0" cy="0"/>
        </a:xfrm>
      </p:grpSpPr>
      <p:pic>
        <p:nvPicPr>
          <p:cNvPr id="9" name="Picture 8"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3800">
                <a:solidFill>
                  <a:schemeClr val="bg1"/>
                </a:solidFill>
                <a:latin typeface="Arial"/>
                <a:cs typeface="Arial"/>
              </a:defRPr>
            </a:lvl1pPr>
          </a:lstStyle>
          <a:p>
            <a:r>
              <a:rPr lang="en-US" dirty="0" smtClean="0"/>
              <a:t>THANK YOU</a:t>
            </a:r>
            <a:endParaRPr lang="en-US" dirty="0"/>
          </a:p>
        </p:txBody>
      </p:sp>
      <p:pic>
        <p:nvPicPr>
          <p:cNvPr id="5" name="Picture 4"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Tree>
    <p:extLst>
      <p:ext uri="{BB962C8B-B14F-4D97-AF65-F5344CB8AC3E}">
        <p14:creationId xmlns:p14="http://schemas.microsoft.com/office/powerpoint/2010/main" val="15516905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11015" y="304800"/>
            <a:ext cx="11274663" cy="685800"/>
          </a:xfrm>
        </p:spPr>
        <p:txBody>
          <a:bodyPr>
            <a:normAutofit/>
          </a:bodyPr>
          <a:lstStyle>
            <a:lvl1pPr>
              <a:defRPr lang="en-US" sz="2600" smtClean="0">
                <a:solidFill>
                  <a:srgbClr val="355F99"/>
                </a:solidFill>
                <a:latin typeface="Calibri" pitchFamily="34" charset="0"/>
                <a:ea typeface="+mj-ea"/>
                <a:cs typeface="+mj-cs"/>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711017" y="990600"/>
            <a:ext cx="5479275" cy="5334000"/>
          </a:xfrm>
        </p:spPr>
        <p:txBody>
          <a:bodyPr/>
          <a:lstStyle>
            <a:lvl1pPr algn="l" rtl="0" fontAlgn="base">
              <a:lnSpc>
                <a:spcPts val="1400"/>
              </a:lnSpc>
              <a:spcBef>
                <a:spcPts val="400"/>
              </a:spcBef>
              <a:spcAft>
                <a:spcPts val="0"/>
              </a:spcAft>
              <a:buSzPct val="125000"/>
              <a:buFont typeface="Arial" pitchFamily="34" charset="0"/>
              <a:buChar char="•"/>
              <a:defRPr lang="en-US" sz="1600" dirty="0" smtClean="0">
                <a:solidFill>
                  <a:schemeClr val="tx2">
                    <a:lumMod val="50000"/>
                  </a:schemeClr>
                </a:solidFill>
                <a:latin typeface="Calibri" pitchFamily="34" charset="0"/>
                <a:ea typeface="+mn-ea"/>
                <a:cs typeface="+mn-cs"/>
              </a:defRPr>
            </a:lvl1pPr>
            <a:lvl2pPr algn="l" rtl="0" fontAlgn="base">
              <a:lnSpc>
                <a:spcPts val="1400"/>
              </a:lnSpc>
              <a:spcBef>
                <a:spcPts val="400"/>
              </a:spcBef>
              <a:spcAft>
                <a:spcPts val="0"/>
              </a:spcAft>
              <a:buFont typeface="Courier New" pitchFamily="49" charset="0"/>
              <a:buChar char="o"/>
              <a:defRPr lang="en-US" sz="1400" dirty="0" smtClean="0">
                <a:solidFill>
                  <a:schemeClr val="tx2">
                    <a:lumMod val="50000"/>
                  </a:schemeClr>
                </a:solidFill>
                <a:latin typeface="Calibri" pitchFamily="34" charset="0"/>
                <a:ea typeface="+mn-ea"/>
                <a:cs typeface="+mn-cs"/>
              </a:defRPr>
            </a:lvl2pPr>
            <a:lvl3pPr algn="l" rtl="0" fontAlgn="base">
              <a:lnSpc>
                <a:spcPts val="1400"/>
              </a:lnSpc>
              <a:spcBef>
                <a:spcPts val="400"/>
              </a:spcBef>
              <a:spcAft>
                <a:spcPts val="0"/>
              </a:spcAft>
              <a:buFont typeface="Arial" pitchFamily="34" charset="0"/>
              <a:buChar char="•"/>
              <a:defRPr lang="en-US" sz="1200" dirty="0" smtClean="0">
                <a:solidFill>
                  <a:schemeClr val="tx2">
                    <a:lumMod val="50000"/>
                  </a:schemeClr>
                </a:solidFill>
                <a:latin typeface="Calibri" pitchFamily="34" charset="0"/>
                <a:ea typeface="+mn-ea"/>
                <a:cs typeface="+mn-cs"/>
              </a:defRPr>
            </a:lvl3pPr>
            <a:lvl4pPr algn="l" rtl="0" fontAlgn="base">
              <a:lnSpc>
                <a:spcPts val="1400"/>
              </a:lnSpc>
              <a:spcBef>
                <a:spcPts val="400"/>
              </a:spcBef>
              <a:spcAft>
                <a:spcPts val="0"/>
              </a:spcAft>
              <a:buFont typeface="Courier New" pitchFamily="49" charset="0"/>
              <a:buChar char="o"/>
              <a:defRPr lang="en-US" sz="1100" dirty="0" smtClean="0">
                <a:solidFill>
                  <a:schemeClr val="tx2">
                    <a:lumMod val="50000"/>
                  </a:schemeClr>
                </a:solidFill>
                <a:latin typeface="Calibri" pitchFamily="34" charset="0"/>
                <a:ea typeface="+mn-ea"/>
                <a:cs typeface="+mn-cs"/>
              </a:defRPr>
            </a:lvl4pPr>
            <a:lvl5pPr algn="l" rtl="0" fontAlgn="base">
              <a:lnSpc>
                <a:spcPts val="1400"/>
              </a:lnSpc>
              <a:spcBef>
                <a:spcPts val="400"/>
              </a:spcBef>
              <a:spcAft>
                <a:spcPts val="0"/>
              </a:spcAft>
              <a:buFont typeface="Arial" pitchFamily="34" charset="0"/>
              <a:buChar char="•"/>
              <a:defRPr lang="en-US" sz="1100" dirty="0" smtClean="0">
                <a:solidFill>
                  <a:schemeClr val="tx2">
                    <a:lumMod val="50000"/>
                  </a:schemeClr>
                </a:solidFill>
                <a:latin typeface="Calibri" pitchFamily="34" charset="0"/>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2"/>
          <p:cNvSpPr>
            <a:spLocks noGrp="1"/>
          </p:cNvSpPr>
          <p:nvPr>
            <p:ph sz="half" idx="10"/>
          </p:nvPr>
        </p:nvSpPr>
        <p:spPr>
          <a:xfrm>
            <a:off x="6506405" y="990600"/>
            <a:ext cx="5479275" cy="5334000"/>
          </a:xfrm>
        </p:spPr>
        <p:txBody>
          <a:bodyPr/>
          <a:lstStyle>
            <a:lvl1pPr algn="l" rtl="0" eaLnBrk="0" fontAlgn="base" hangingPunct="0">
              <a:lnSpc>
                <a:spcPts val="1400"/>
              </a:lnSpc>
              <a:spcBef>
                <a:spcPts val="400"/>
              </a:spcBef>
              <a:spcAft>
                <a:spcPts val="0"/>
              </a:spcAft>
              <a:buClr>
                <a:srgbClr val="355F99"/>
              </a:buClr>
              <a:buSzPct val="125000"/>
              <a:buFont typeface="Arial" pitchFamily="34" charset="0"/>
              <a:buChar char="•"/>
              <a:defRPr lang="en-US" sz="1600" dirty="0" smtClean="0">
                <a:solidFill>
                  <a:schemeClr val="tx2">
                    <a:lumMod val="50000"/>
                  </a:schemeClr>
                </a:solidFill>
                <a:latin typeface="Calibri" pitchFamily="34" charset="0"/>
                <a:ea typeface="+mn-ea"/>
                <a:cs typeface="+mn-cs"/>
              </a:defRPr>
            </a:lvl1pPr>
            <a:lvl2pPr algn="l" rtl="0" eaLnBrk="0" fontAlgn="base" hangingPunct="0">
              <a:lnSpc>
                <a:spcPts val="1400"/>
              </a:lnSpc>
              <a:spcBef>
                <a:spcPts val="400"/>
              </a:spcBef>
              <a:spcAft>
                <a:spcPts val="0"/>
              </a:spcAft>
              <a:buClr>
                <a:srgbClr val="355F99"/>
              </a:buClr>
              <a:buFont typeface="Courier New" pitchFamily="49" charset="0"/>
              <a:buChar char="o"/>
              <a:defRPr lang="en-US" sz="1400" dirty="0" smtClean="0">
                <a:solidFill>
                  <a:schemeClr val="tx2">
                    <a:lumMod val="50000"/>
                  </a:schemeClr>
                </a:solidFill>
                <a:latin typeface="Calibri" pitchFamily="34" charset="0"/>
                <a:ea typeface="+mn-ea"/>
                <a:cs typeface="+mn-cs"/>
              </a:defRPr>
            </a:lvl2pPr>
            <a:lvl3pPr algn="l" rtl="0" eaLnBrk="0" fontAlgn="base" hangingPunct="0">
              <a:lnSpc>
                <a:spcPts val="1400"/>
              </a:lnSpc>
              <a:spcBef>
                <a:spcPts val="400"/>
              </a:spcBef>
              <a:spcAft>
                <a:spcPts val="0"/>
              </a:spcAft>
              <a:buClr>
                <a:srgbClr val="355F99"/>
              </a:buClr>
              <a:buFont typeface="Arial" pitchFamily="34" charset="0"/>
              <a:buChar char="•"/>
              <a:defRPr lang="en-US" sz="1200" dirty="0" smtClean="0">
                <a:solidFill>
                  <a:schemeClr val="tx2">
                    <a:lumMod val="50000"/>
                  </a:schemeClr>
                </a:solidFill>
                <a:latin typeface="Calibri" pitchFamily="34" charset="0"/>
                <a:ea typeface="+mn-ea"/>
                <a:cs typeface="+mn-cs"/>
              </a:defRPr>
            </a:lvl3pPr>
            <a:lvl4pPr algn="l" rtl="0" eaLnBrk="0" fontAlgn="base" hangingPunct="0">
              <a:lnSpc>
                <a:spcPts val="1400"/>
              </a:lnSpc>
              <a:spcBef>
                <a:spcPts val="400"/>
              </a:spcBef>
              <a:spcAft>
                <a:spcPts val="0"/>
              </a:spcAft>
              <a:buClr>
                <a:srgbClr val="355F99"/>
              </a:buClr>
              <a:buFont typeface="Courier New" pitchFamily="49" charset="0"/>
              <a:buChar char="o"/>
              <a:defRPr lang="en-US" sz="1100" dirty="0" smtClean="0">
                <a:solidFill>
                  <a:schemeClr val="tx2">
                    <a:lumMod val="50000"/>
                  </a:schemeClr>
                </a:solidFill>
                <a:latin typeface="Calibri" pitchFamily="34" charset="0"/>
                <a:ea typeface="+mn-ea"/>
                <a:cs typeface="+mn-cs"/>
              </a:defRPr>
            </a:lvl4pPr>
            <a:lvl5pPr algn="l" rtl="0" eaLnBrk="0" fontAlgn="base" hangingPunct="0">
              <a:lnSpc>
                <a:spcPts val="1400"/>
              </a:lnSpc>
              <a:spcBef>
                <a:spcPts val="400"/>
              </a:spcBef>
              <a:spcAft>
                <a:spcPts val="0"/>
              </a:spcAft>
              <a:buClr>
                <a:srgbClr val="355F99"/>
              </a:buClr>
              <a:buFont typeface="Arial" pitchFamily="34" charset="0"/>
              <a:buChar char="•"/>
              <a:defRPr lang="en-US" sz="1100" dirty="0">
                <a:solidFill>
                  <a:schemeClr val="tx2">
                    <a:lumMod val="50000"/>
                  </a:schemeClr>
                </a:solidFill>
                <a:latin typeface="Calibri" pitchFamily="34" charset="0"/>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41359920"/>
      </p:ext>
    </p:extLst>
  </p:cSld>
  <p:clrMapOvr>
    <a:masterClrMapping/>
  </p:clrMapOvr>
  <p:transition spd="slow">
    <p:split orient="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015" y="304800"/>
            <a:ext cx="11274663" cy="685800"/>
          </a:xfrm>
        </p:spPr>
        <p:txBody>
          <a:bodyPr>
            <a:normAutofit/>
          </a:bodyPr>
          <a:lstStyle>
            <a:lvl1pPr>
              <a:defRPr sz="2600"/>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711015" y="990600"/>
            <a:ext cx="11274663" cy="5334000"/>
          </a:xfrm>
        </p:spPr>
        <p:txBody>
          <a:bodyPr/>
          <a:lstStyle>
            <a:lvl1pPr>
              <a:lnSpc>
                <a:spcPts val="1400"/>
              </a:lnSpc>
              <a:spcBef>
                <a:spcPts val="400"/>
              </a:spcBef>
              <a:spcAft>
                <a:spcPts val="0"/>
              </a:spcAft>
              <a:defRPr sz="1600"/>
            </a:lvl1pPr>
            <a:lvl2pPr>
              <a:lnSpc>
                <a:spcPts val="1400"/>
              </a:lnSpc>
              <a:spcBef>
                <a:spcPts val="400"/>
              </a:spcBef>
              <a:spcAft>
                <a:spcPts val="0"/>
              </a:spcAft>
              <a:defRPr sz="1400"/>
            </a:lvl2pPr>
            <a:lvl3pPr>
              <a:lnSpc>
                <a:spcPts val="1400"/>
              </a:lnSpc>
              <a:spcBef>
                <a:spcPts val="400"/>
              </a:spcBef>
              <a:spcAft>
                <a:spcPts val="0"/>
              </a:spcAft>
              <a:defRPr sz="1200"/>
            </a:lvl3pPr>
            <a:lvl4pPr>
              <a:lnSpc>
                <a:spcPts val="1400"/>
              </a:lnSpc>
              <a:spcBef>
                <a:spcPts val="400"/>
              </a:spcBef>
              <a:spcAft>
                <a:spcPts val="0"/>
              </a:spcAft>
              <a:defRPr sz="1100"/>
            </a:lvl4pPr>
            <a:lvl5pPr>
              <a:lnSpc>
                <a:spcPts val="1400"/>
              </a:lnSpc>
              <a:spcBef>
                <a:spcPts val="400"/>
              </a:spcBef>
              <a:spcAft>
                <a:spcPts val="0"/>
              </a:spcAft>
              <a:defRPr sz="11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77292710"/>
      </p:ext>
    </p:extLst>
  </p:cSld>
  <p:clrMapOvr>
    <a:masterClrMapping/>
  </p:clrMapOvr>
  <p:transition spd="slow">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 White (print friendly). Long Title">
    <p:spTree>
      <p:nvGrpSpPr>
        <p:cNvPr id="1" name=""/>
        <p:cNvGrpSpPr/>
        <p:nvPr/>
      </p:nvGrpSpPr>
      <p:grpSpPr>
        <a:xfrm>
          <a:off x="0" y="0"/>
          <a:ext cx="0" cy="0"/>
          <a:chOff x="0" y="0"/>
          <a:chExt cx="0" cy="0"/>
        </a:xfrm>
      </p:grpSpPr>
      <p:pic>
        <p:nvPicPr>
          <p:cNvPr id="2" name="Picture 1"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
        <p:nvSpPr>
          <p:cNvPr id="10" name="Title 1"/>
          <p:cNvSpPr>
            <a:spLocks noGrp="1"/>
          </p:cNvSpPr>
          <p:nvPr>
            <p:ph type="ctrTitle" hasCustomPrompt="1"/>
          </p:nvPr>
        </p:nvSpPr>
        <p:spPr>
          <a:xfrm>
            <a:off x="600075" y="2481360"/>
            <a:ext cx="8809804" cy="1062342"/>
          </a:xfrm>
        </p:spPr>
        <p:txBody>
          <a:bodyPr wrap="square" lIns="0" tIns="0" rIns="0" bIns="0">
            <a:noAutofit/>
          </a:bodyPr>
          <a:lstStyle>
            <a:lvl1pPr>
              <a:lnSpc>
                <a:spcPct val="90000"/>
              </a:lnSpc>
              <a:defRPr sz="3800" b="1" i="0" spc="0">
                <a:solidFill>
                  <a:schemeClr val="tx1"/>
                </a:solidFill>
                <a:latin typeface="+mj-lt"/>
                <a:cs typeface="SapientSansRegular"/>
              </a:defRPr>
            </a:lvl1pPr>
          </a:lstStyle>
          <a:p>
            <a:r>
              <a:rPr lang="en-US" dirty="0" smtClean="0"/>
              <a:t>TITLE OF THE PRESENTATION</a:t>
            </a:r>
            <a:br>
              <a:rPr lang="en-US" dirty="0" smtClean="0"/>
            </a:br>
            <a:r>
              <a:rPr lang="en-US" dirty="0" smtClean="0"/>
              <a:t>TWO LINES MAX AND NO SUBTITLE.</a:t>
            </a:r>
            <a:endParaRPr lang="en-US" dirty="0"/>
          </a:p>
        </p:txBody>
      </p:sp>
      <p:sp>
        <p:nvSpPr>
          <p:cNvPr id="11"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263694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OVER - White (print friendly). Short Title">
    <p:spTree>
      <p:nvGrpSpPr>
        <p:cNvPr id="1" name=""/>
        <p:cNvGrpSpPr/>
        <p:nvPr/>
      </p:nvGrpSpPr>
      <p:grpSpPr>
        <a:xfrm>
          <a:off x="0" y="0"/>
          <a:ext cx="0" cy="0"/>
          <a:chOff x="0" y="0"/>
          <a:chExt cx="0" cy="0"/>
        </a:xfrm>
      </p:grpSpPr>
      <p:pic>
        <p:nvPicPr>
          <p:cNvPr id="2" name="Picture 1"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
        <p:nvSpPr>
          <p:cNvPr id="6" name="Title 1"/>
          <p:cNvSpPr>
            <a:spLocks noGrp="1"/>
          </p:cNvSpPr>
          <p:nvPr>
            <p:ph type="ctrTitle" hasCustomPrompt="1"/>
          </p:nvPr>
        </p:nvSpPr>
        <p:spPr>
          <a:xfrm>
            <a:off x="600075" y="2991434"/>
            <a:ext cx="8809804" cy="516994"/>
          </a:xfrm>
        </p:spPr>
        <p:txBody>
          <a:bodyPr wrap="square" lIns="0" tIns="0" rIns="0" bIns="0">
            <a:noAutofit/>
          </a:bodyPr>
          <a:lstStyle>
            <a:lvl1pPr>
              <a:lnSpc>
                <a:spcPct val="90000"/>
              </a:lnSpc>
              <a:defRPr sz="3800" b="1" i="0" spc="0">
                <a:solidFill>
                  <a:srgbClr val="22262E"/>
                </a:solidFill>
                <a:latin typeface="+mj-lt"/>
                <a:cs typeface="SapientSansRegular"/>
              </a:defRPr>
            </a:lvl1pPr>
          </a:lstStyle>
          <a:p>
            <a:r>
              <a:rPr lang="en-US" dirty="0" smtClean="0"/>
              <a:t>TITLE OF THE PRESENTATION</a:t>
            </a:r>
            <a:endParaRPr lang="en-US" dirty="0"/>
          </a:p>
        </p:txBody>
      </p:sp>
      <p:sp>
        <p:nvSpPr>
          <p:cNvPr id="7"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163749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 Divider - Blue">
    <p:bg>
      <p:bgPr>
        <a:solidFill>
          <a:schemeClr val="tx2"/>
        </a:solidFill>
        <a:effectLst/>
      </p:bgPr>
    </p:bg>
    <p:spTree>
      <p:nvGrpSpPr>
        <p:cNvPr id="1" name=""/>
        <p:cNvGrpSpPr/>
        <p:nvPr/>
      </p:nvGrpSpPr>
      <p:grpSpPr>
        <a:xfrm>
          <a:off x="0" y="0"/>
          <a:ext cx="0" cy="0"/>
          <a:chOff x="0" y="0"/>
          <a:chExt cx="0" cy="0"/>
        </a:xfrm>
      </p:grpSpPr>
      <p:pic>
        <p:nvPicPr>
          <p:cNvPr id="12" name="Picture 11"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sp>
        <p:nvSpPr>
          <p:cNvPr id="3" name="Text Placeholder 2"/>
          <p:cNvSpPr>
            <a:spLocks noGrp="1"/>
          </p:cNvSpPr>
          <p:nvPr>
            <p:ph type="body" sz="quarter" idx="10" hasCustomPrompt="1"/>
          </p:nvPr>
        </p:nvSpPr>
        <p:spPr>
          <a:xfrm>
            <a:off x="1052946" y="2171700"/>
            <a:ext cx="3278909" cy="2120900"/>
          </a:xfrm>
        </p:spPr>
        <p:txBody>
          <a:bodyPr anchor="ctr">
            <a:noAutofit/>
          </a:bodyPr>
          <a:lstStyle>
            <a:lvl1pPr marL="0" indent="0">
              <a:buNone/>
              <a:defRPr sz="18000" b="1">
                <a:solidFill>
                  <a:schemeClr val="bg1">
                    <a:alpha val="21000"/>
                  </a:schemeClr>
                </a:solidFill>
              </a:defRPr>
            </a:lvl1pPr>
          </a:lstStyle>
          <a:p>
            <a:pPr lvl="0"/>
            <a:r>
              <a:rPr lang="en-US" dirty="0" smtClean="0"/>
              <a:t>01</a:t>
            </a:r>
            <a:endParaRPr lang="en-US" dirty="0"/>
          </a:p>
        </p:txBody>
      </p:sp>
      <p:sp>
        <p:nvSpPr>
          <p:cNvPr id="8" name="Title 1"/>
          <p:cNvSpPr>
            <a:spLocks noGrp="1"/>
          </p:cNvSpPr>
          <p:nvPr>
            <p:ph type="ctrTitle" hasCustomPrompt="1"/>
          </p:nvPr>
        </p:nvSpPr>
        <p:spPr>
          <a:xfrm>
            <a:off x="603011" y="2956738"/>
            <a:ext cx="9128364" cy="553998"/>
          </a:xfrm>
        </p:spPr>
        <p:txBody>
          <a:bodyPr lIns="0" tIns="0" rIns="0" bIns="0" anchor="b" anchorCtr="0">
            <a:noAutofit/>
          </a:bodyPr>
          <a:lstStyle>
            <a:lvl1pPr>
              <a:defRPr sz="3800" spc="-80">
                <a:solidFill>
                  <a:schemeClr val="bg1"/>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9128364" cy="292388"/>
          </a:xfrm>
        </p:spPr>
        <p:txBody>
          <a:bodyPr lIns="0" tIns="0" rIns="0" bIns="0">
            <a:noAutofit/>
          </a:bodyPr>
          <a:lstStyle>
            <a:lvl1pPr marL="0" indent="0" algn="l">
              <a:buNone/>
              <a:defRPr sz="1700" b="0" i="1">
                <a:solidFill>
                  <a:schemeClr val="accent1">
                    <a:lumMod val="40000"/>
                    <a:lumOff val="60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Tree>
    <p:extLst>
      <p:ext uri="{BB962C8B-B14F-4D97-AF65-F5344CB8AC3E}">
        <p14:creationId xmlns:p14="http://schemas.microsoft.com/office/powerpoint/2010/main" val="3097508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 Divider - White (print friendly)">
    <p:spTree>
      <p:nvGrpSpPr>
        <p:cNvPr id="1" name=""/>
        <p:cNvGrpSpPr/>
        <p:nvPr/>
      </p:nvGrpSpPr>
      <p:grpSpPr>
        <a:xfrm>
          <a:off x="0" y="0"/>
          <a:ext cx="0" cy="0"/>
          <a:chOff x="0" y="0"/>
          <a:chExt cx="0" cy="0"/>
        </a:xfrm>
      </p:grpSpPr>
      <p:pic>
        <p:nvPicPr>
          <p:cNvPr id="7" name="Picture 6"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Text Placeholder 2"/>
          <p:cNvSpPr>
            <a:spLocks noGrp="1"/>
          </p:cNvSpPr>
          <p:nvPr>
            <p:ph type="body" sz="quarter" idx="10" hasCustomPrompt="1"/>
          </p:nvPr>
        </p:nvSpPr>
        <p:spPr>
          <a:xfrm>
            <a:off x="1052946" y="2171700"/>
            <a:ext cx="3278909" cy="2120900"/>
          </a:xfrm>
        </p:spPr>
        <p:txBody>
          <a:bodyPr anchor="ctr">
            <a:noAutofit/>
          </a:bodyPr>
          <a:lstStyle>
            <a:lvl1pPr marL="0" indent="0">
              <a:buNone/>
              <a:defRPr sz="18000" b="1">
                <a:solidFill>
                  <a:schemeClr val="accent1">
                    <a:alpha val="21000"/>
                  </a:schemeClr>
                </a:solidFill>
              </a:defRPr>
            </a:lvl1pPr>
          </a:lstStyle>
          <a:p>
            <a:pPr lvl="0"/>
            <a:r>
              <a:rPr lang="en-US" dirty="0" smtClean="0"/>
              <a:t>01</a:t>
            </a:r>
            <a:endParaRPr lang="en-US" dirty="0"/>
          </a:p>
        </p:txBody>
      </p:sp>
      <p:sp>
        <p:nvSpPr>
          <p:cNvPr id="8" name="Title 1"/>
          <p:cNvSpPr>
            <a:spLocks noGrp="1"/>
          </p:cNvSpPr>
          <p:nvPr>
            <p:ph type="ctrTitle" hasCustomPrompt="1"/>
          </p:nvPr>
        </p:nvSpPr>
        <p:spPr>
          <a:xfrm>
            <a:off x="603011" y="2956738"/>
            <a:ext cx="10969864" cy="553998"/>
          </a:xfrm>
        </p:spPr>
        <p:txBody>
          <a:bodyPr lIns="0" tIns="0" rIns="0" bIns="0" anchor="b" anchorCtr="0">
            <a:noAutofit/>
          </a:bodyPr>
          <a:lstStyle>
            <a:lvl1pPr>
              <a:defRPr sz="3800" spc="-80">
                <a:solidFill>
                  <a:srgbClr val="22262E"/>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10969864" cy="292388"/>
          </a:xfrm>
        </p:spPr>
        <p:txBody>
          <a:bodyPr lIns="0" tIns="0" rIns="0" bIns="0">
            <a:noAutofit/>
          </a:bodyPr>
          <a:lstStyle>
            <a:lvl1pPr marL="0" indent="0" algn="l">
              <a:buNone/>
              <a:defRPr sz="1700" b="0" i="1">
                <a:solidFill>
                  <a:schemeClr val="accent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
        <p:nvSpPr>
          <p:cNvPr id="10" name="Rectangle 9"/>
          <p:cNvSpPr/>
          <p:nvPr userDrawn="1"/>
        </p:nvSpPr>
        <p:spPr>
          <a:xfrm>
            <a:off x="482600" y="6248400"/>
            <a:ext cx="342900" cy="444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039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5" name="Picture 4" descr="adgendaB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755900" cy="3136900"/>
          </a:xfrm>
          <a:prstGeom prst="rect">
            <a:avLst/>
          </a:prstGeom>
        </p:spPr>
      </p:pic>
      <p:sp>
        <p:nvSpPr>
          <p:cNvPr id="3" name="Content Placeholder 2"/>
          <p:cNvSpPr>
            <a:spLocks noGrp="1"/>
          </p:cNvSpPr>
          <p:nvPr>
            <p:ph idx="1"/>
          </p:nvPr>
        </p:nvSpPr>
        <p:spPr>
          <a:xfrm>
            <a:off x="6096000" y="1127918"/>
            <a:ext cx="5483384" cy="5031582"/>
          </a:xfrm>
        </p:spPr>
        <p:txBody>
          <a:bodyPr anchor="ctr" anchorCtr="0">
            <a:normAutofit/>
          </a:bodyPr>
          <a:lstStyle>
            <a:lvl1pPr marL="444500" indent="-457200">
              <a:spcBef>
                <a:spcPts val="1600"/>
              </a:spcBef>
              <a:buFont typeface="+mj-lt"/>
              <a:buAutoNum type="arabicPeriod"/>
              <a:defRPr sz="2000"/>
            </a:lvl1pPr>
            <a:lvl2pPr marL="660400" indent="-342900">
              <a:buFont typeface="Wingdings" charset="2"/>
              <a:buChar char="§"/>
              <a:defRPr sz="1800"/>
            </a:lvl2pPr>
            <a:lvl3pPr marL="952500" indent="-342900">
              <a:buFont typeface="Wingdings" charset="2"/>
              <a:buChar char="§"/>
              <a:defRPr sz="1700"/>
            </a:lvl3pPr>
            <a:lvl4pPr marL="1257300" indent="-241300">
              <a:defRPr sz="1600"/>
            </a:lvl4pPr>
            <a:lvl5pPr marL="1498600" indent="-241300">
              <a:defRPr sz="15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txBox="1">
            <a:spLocks/>
          </p:cNvSpPr>
          <p:nvPr userDrawn="1"/>
        </p:nvSpPr>
        <p:spPr>
          <a:xfrm>
            <a:off x="603011" y="2956738"/>
            <a:ext cx="10969864" cy="553998"/>
          </a:xfrm>
          <a:prstGeom prst="rect">
            <a:avLst/>
          </a:prstGeom>
        </p:spPr>
        <p:txBody>
          <a:bodyPr vert="horz" lIns="0" tIns="0" rIns="0" bIns="0" rtlCol="0" anchor="b" anchorCtr="0">
            <a:noAutofit/>
          </a:bodyPr>
          <a:lstStyle>
            <a:lvl1pPr algn="l" defTabSz="457200" rtl="0" eaLnBrk="1" latinLnBrk="0" hangingPunct="1">
              <a:spcBef>
                <a:spcPct val="0"/>
              </a:spcBef>
              <a:buNone/>
              <a:defRPr sz="3800" b="1" kern="1200" spc="-80">
                <a:solidFill>
                  <a:srgbClr val="22262E"/>
                </a:solidFill>
                <a:latin typeface="Arial"/>
                <a:ea typeface="+mj-ea"/>
                <a:cs typeface="Arial"/>
              </a:defRPr>
            </a:lvl1pPr>
          </a:lstStyle>
          <a:p>
            <a:r>
              <a:rPr lang="en-US" dirty="0" smtClean="0"/>
              <a:t>AGENDA</a:t>
            </a:r>
            <a:endParaRPr lang="en-US" dirty="0"/>
          </a:p>
        </p:txBody>
      </p:sp>
    </p:spTree>
    <p:extLst>
      <p:ext uri="{BB962C8B-B14F-4D97-AF65-F5344CB8AC3E}">
        <p14:creationId xmlns:p14="http://schemas.microsoft.com/office/powerpoint/2010/main" val="215771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ull Screen Imag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88825"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430834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asic -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Click to edit Master title style</a:t>
            </a:r>
            <a:endParaRPr lang="en-US" dirty="0"/>
          </a:p>
        </p:txBody>
      </p:sp>
      <p:sp>
        <p:nvSpPr>
          <p:cNvPr id="3" name="Content Placeholder 2"/>
          <p:cNvSpPr>
            <a:spLocks noGrp="1"/>
          </p:cNvSpPr>
          <p:nvPr>
            <p:ph idx="1"/>
          </p:nvPr>
        </p:nvSpPr>
        <p:spPr>
          <a:xfrm>
            <a:off x="609441" y="868300"/>
            <a:ext cx="10969943" cy="503158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a:p>
        </p:txBody>
      </p:sp>
    </p:spTree>
    <p:extLst>
      <p:ext uri="{BB962C8B-B14F-4D97-AF65-F5344CB8AC3E}">
        <p14:creationId xmlns:p14="http://schemas.microsoft.com/office/powerpoint/2010/main" val="408143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92100"/>
            <a:ext cx="10969943" cy="444500"/>
          </a:xfrm>
          <a:prstGeom prst="rect">
            <a:avLst/>
          </a:prstGeom>
        </p:spPr>
        <p:txBody>
          <a:bodyPr vert="horz" lIns="0" tIns="4572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441" y="869242"/>
            <a:ext cx="10969943" cy="5031582"/>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endParaRPr lang="en-US" dirty="0"/>
          </a:p>
        </p:txBody>
      </p:sp>
      <p:pic>
        <p:nvPicPr>
          <p:cNvPr id="12" name="Picture 11" descr="SapientGM_Logo_BugRed.eps"/>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a:off x="575724" y="6327465"/>
            <a:ext cx="139546" cy="279091"/>
          </a:xfrm>
          <a:prstGeom prst="rect">
            <a:avLst/>
          </a:prstGeom>
        </p:spPr>
      </p:pic>
      <p:sp>
        <p:nvSpPr>
          <p:cNvPr id="13" name="Text Box 37"/>
          <p:cNvSpPr txBox="1">
            <a:spLocks noChangeArrowheads="1"/>
          </p:cNvSpPr>
          <p:nvPr userDrawn="1"/>
        </p:nvSpPr>
        <p:spPr bwMode="auto">
          <a:xfrm>
            <a:off x="7531722" y="6370886"/>
            <a:ext cx="3592512" cy="21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a:lnSpc>
                <a:spcPct val="101000"/>
              </a:lnSpc>
              <a:spcBef>
                <a:spcPct val="50000"/>
              </a:spcBef>
            </a:pPr>
            <a:r>
              <a:rPr lang="en-US" sz="800" b="0" dirty="0" smtClean="0">
                <a:solidFill>
                  <a:schemeClr val="bg1">
                    <a:lumMod val="50000"/>
                  </a:schemeClr>
                </a:solidFill>
                <a:latin typeface="SapientSansMedium"/>
                <a:cs typeface="SapientSansMedium"/>
              </a:rPr>
              <a:t>© 2016 SAPIENT GLOBAL MARKETS</a:t>
            </a:r>
            <a:r>
              <a:rPr lang="en-US" sz="800" b="0" baseline="0" dirty="0" smtClean="0">
                <a:solidFill>
                  <a:schemeClr val="bg1">
                    <a:lumMod val="50000"/>
                  </a:schemeClr>
                </a:solidFill>
                <a:latin typeface="SapientSansMedium"/>
                <a:cs typeface="SapientSansMedium"/>
              </a:rPr>
              <a:t>    </a:t>
            </a:r>
            <a:r>
              <a:rPr lang="en-US" sz="800" b="0" dirty="0" smtClean="0">
                <a:solidFill>
                  <a:schemeClr val="bg1">
                    <a:lumMod val="50000"/>
                  </a:schemeClr>
                </a:solidFill>
                <a:latin typeface="SapientSansMedium"/>
                <a:cs typeface="SapientSansMedium"/>
              </a:rPr>
              <a:t>|   CONFIDENTIAL</a:t>
            </a:r>
            <a:endParaRPr lang="en-US" sz="800" b="0" dirty="0">
              <a:solidFill>
                <a:schemeClr val="bg1">
                  <a:lumMod val="50000"/>
                </a:schemeClr>
              </a:solidFill>
              <a:latin typeface="SapientSansMedium"/>
              <a:cs typeface="SapientSansMedium"/>
            </a:endParaRPr>
          </a:p>
        </p:txBody>
      </p:sp>
      <p:sp>
        <p:nvSpPr>
          <p:cNvPr id="14"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216525912"/>
      </p:ext>
    </p:extLst>
  </p:cSld>
  <p:clrMap bg1="lt1" tx1="dk1" bg2="lt2" tx2="dk2" accent1="accent1" accent2="accent2" accent3="accent3" accent4="accent4" accent5="accent5" accent6="accent6" hlink="hlink" folHlink="folHlink"/>
  <p:sldLayoutIdLst>
    <p:sldLayoutId id="2147483658" r:id="rId1"/>
    <p:sldLayoutId id="2147483713" r:id="rId2"/>
    <p:sldLayoutId id="2147483659" r:id="rId3"/>
    <p:sldLayoutId id="2147483714" r:id="rId4"/>
    <p:sldLayoutId id="2147483660" r:id="rId5"/>
    <p:sldLayoutId id="2147483661" r:id="rId6"/>
    <p:sldLayoutId id="2147483682" r:id="rId7"/>
    <p:sldLayoutId id="2147483683" r:id="rId8"/>
    <p:sldLayoutId id="2147483672" r:id="rId9"/>
    <p:sldLayoutId id="2147483684" r:id="rId10"/>
    <p:sldLayoutId id="2147483674" r:id="rId11"/>
    <p:sldLayoutId id="2147483685" r:id="rId12"/>
    <p:sldLayoutId id="2147483687" r:id="rId13"/>
    <p:sldLayoutId id="2147483688" r:id="rId14"/>
    <p:sldLayoutId id="2147483677" r:id="rId15"/>
    <p:sldLayoutId id="2147483678" r:id="rId16"/>
    <p:sldLayoutId id="2147483679" r:id="rId17"/>
    <p:sldLayoutId id="2147483690" r:id="rId18"/>
    <p:sldLayoutId id="2147483686" r:id="rId19"/>
    <p:sldLayoutId id="2147483712" r:id="rId20"/>
    <p:sldLayoutId id="2147483663" r:id="rId21"/>
    <p:sldLayoutId id="2147483662" r:id="rId22"/>
    <p:sldLayoutId id="2147483715" r:id="rId23"/>
    <p:sldLayoutId id="2147483716" r:id="rId24"/>
  </p:sldLayoutIdLst>
  <p:txStyles>
    <p:titleStyle>
      <a:lvl1pPr algn="l" defTabSz="457200" rtl="0" eaLnBrk="1" latinLnBrk="0" hangingPunct="1">
        <a:spcBef>
          <a:spcPct val="0"/>
        </a:spcBef>
        <a:buNone/>
        <a:defRPr sz="2800" b="1" kern="1200">
          <a:solidFill>
            <a:schemeClr val="tx1"/>
          </a:solidFill>
          <a:latin typeface="+mj-lt"/>
          <a:ea typeface="+mj-ea"/>
          <a:cs typeface="+mj-cs"/>
        </a:defRPr>
      </a:lvl1pPr>
    </p:titleStyle>
    <p:body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4.xml"/></Relationships>
</file>

<file path=ppt/slides/_rels/slide101.xml.rels><?xml version="1.0" encoding="UTF-8" standalone="yes"?>
<Relationships xmlns="http://schemas.openxmlformats.org/package/2006/relationships"><Relationship Id="rId3" Type="http://schemas.openxmlformats.org/officeDocument/2006/relationships/hyperlink" Target="http://javabeat.net/polymorphic-association-mapping-relationship-hibernate/" TargetMode="External"/><Relationship Id="rId2" Type="http://schemas.openxmlformats.org/officeDocument/2006/relationships/image" Target="../media/image80.png"/><Relationship Id="rId1" Type="http://schemas.openxmlformats.org/officeDocument/2006/relationships/slideLayout" Target="../slideLayouts/slideLayout24.xml"/></Relationships>
</file>

<file path=ppt/slides/_rels/slide10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4.xml"/></Relationships>
</file>

<file path=ppt/slides/_rels/slide10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4.xml"/></Relationships>
</file>

<file path=ppt/slides/_rels/slide10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4.xml"/></Relationships>
</file>

<file path=ppt/slides/_rels/slide105.xml.rels><?xml version="1.0" encoding="UTF-8" standalone="yes"?>
<Relationships xmlns="http://schemas.openxmlformats.org/package/2006/relationships"><Relationship Id="rId2" Type="http://schemas.openxmlformats.org/officeDocument/2006/relationships/hyperlink" Target="https://docs.jboss.org/hibernate/orm/4.0/devguide/en-US/html/ch05.html" TargetMode="External"/><Relationship Id="rId1" Type="http://schemas.openxmlformats.org/officeDocument/2006/relationships/slideLayout" Target="../slideLayouts/slideLayout24.xml"/></Relationships>
</file>

<file path=ppt/slides/_rels/slide10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4.xml"/></Relationships>
</file>

<file path=ppt/slides/_rels/slide10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4.xml"/></Relationships>
</file>

<file path=ppt/slides/_rels/slide10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4.xml"/></Relationships>
</file>

<file path=ppt/slides/_rels/slide10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4.xml"/></Relationships>
</file>

<file path=ppt/slides/_rels/slide11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4.xml"/><Relationship Id="rId4" Type="http://schemas.openxmlformats.org/officeDocument/2006/relationships/image" Target="../media/image94.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3.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hyperlink" Target="https://docs.jboss.org/hibernate/orm/5.0/mappingGuide/en-US/html/ch03.html#basic-registry" TargetMode="External"/><Relationship Id="rId1" Type="http://schemas.openxmlformats.org/officeDocument/2006/relationships/slideLayout" Target="../slideLayouts/slideLayout2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5.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52.xml"/><Relationship Id="rId1" Type="http://schemas.openxmlformats.org/officeDocument/2006/relationships/slideLayout" Target="../slideLayouts/slideLayout23.xml"/><Relationship Id="rId4" Type="http://schemas.openxmlformats.org/officeDocument/2006/relationships/image" Target="../media/image98.png"/></Relationships>
</file>

<file path=ppt/slides/_rels/slide118.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53.xml"/><Relationship Id="rId1" Type="http://schemas.openxmlformats.org/officeDocument/2006/relationships/slideLayout" Target="../slideLayouts/slideLayout23.xml"/><Relationship Id="rId4" Type="http://schemas.openxmlformats.org/officeDocument/2006/relationships/image" Target="../media/image99.jpeg"/></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5.xml.rels><?xml version="1.0" encoding="UTF-8" standalone="yes"?>
<Relationships xmlns="http://schemas.openxmlformats.org/package/2006/relationships"><Relationship Id="rId3" Type="http://schemas.openxmlformats.org/officeDocument/2006/relationships/hyperlink" Target="https://docs.oracle.com/cd/E13224_01/wlw/docs103/guide/ormworkbench/hibernate-tutorial/tutHibernate1.html" TargetMode="External"/><Relationship Id="rId2" Type="http://schemas.openxmlformats.org/officeDocument/2006/relationships/hyperlink" Target="http://www.tutorialspoint.com/hibernate/" TargetMode="External"/><Relationship Id="rId1" Type="http://schemas.openxmlformats.org/officeDocument/2006/relationships/slideLayout" Target="../slideLayouts/slideLayout11.xml"/><Relationship Id="rId5" Type="http://schemas.openxmlformats.org/officeDocument/2006/relationships/hyperlink" Target="https://docs.jboss.org/hibernate/orm/3.3/reference/en/html/tutorial.html" TargetMode="External"/><Relationship Id="rId4" Type="http://schemas.openxmlformats.org/officeDocument/2006/relationships/hyperlink" Target="http://javabeginnerstutorial.com/hibernate/hibernate-framework-basic/" TargetMode="Externa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3.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3.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3.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3.xm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3.xml"/><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23.xml"/><Relationship Id="rId4" Type="http://schemas.openxmlformats.org/officeDocument/2006/relationships/image" Target="../media/image38.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3.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23.xml"/><Relationship Id="rId4" Type="http://schemas.openxmlformats.org/officeDocument/2006/relationships/image" Target="../media/image41.png"/></Relationships>
</file>

<file path=ppt/slides/_rels/slide5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2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5.xml"/><Relationship Id="rId1" Type="http://schemas.openxmlformats.org/officeDocument/2006/relationships/slideLayout" Target="../slideLayouts/slideLayout23.xml"/><Relationship Id="rId4" Type="http://schemas.openxmlformats.org/officeDocument/2006/relationships/image" Target="../media/image4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6.xml"/><Relationship Id="rId1" Type="http://schemas.openxmlformats.org/officeDocument/2006/relationships/slideLayout" Target="../slideLayouts/slideLayout23.xml"/></Relationships>
</file>

<file path=ppt/slides/_rels/slide6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7.xml"/><Relationship Id="rId1" Type="http://schemas.openxmlformats.org/officeDocument/2006/relationships/slideLayout" Target="../slideLayouts/slideLayout23.xml"/><Relationship Id="rId4" Type="http://schemas.openxmlformats.org/officeDocument/2006/relationships/image" Target="../media/image47.png"/></Relationships>
</file>

<file path=ppt/slides/_rels/slide6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23.xml"/></Relationships>
</file>

<file path=ppt/slides/_rels/slide6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9.xml"/><Relationship Id="rId1" Type="http://schemas.openxmlformats.org/officeDocument/2006/relationships/slideLayout" Target="../slideLayouts/slideLayout23.xml"/><Relationship Id="rId4" Type="http://schemas.openxmlformats.org/officeDocument/2006/relationships/image" Target="../media/image50.png"/></Relationships>
</file>

<file path=ppt/slides/_rels/slide6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0.xml"/><Relationship Id="rId1" Type="http://schemas.openxmlformats.org/officeDocument/2006/relationships/slideLayout" Target="../slideLayouts/slideLayout23.xml"/></Relationships>
</file>

<file path=ppt/slides/_rels/slide6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1.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7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2.xml"/><Relationship Id="rId1" Type="http://schemas.openxmlformats.org/officeDocument/2006/relationships/slideLayout" Target="../slideLayouts/slideLayout23.xml"/></Relationships>
</file>

<file path=ppt/slides/_rels/slide7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3.xml"/><Relationship Id="rId1" Type="http://schemas.openxmlformats.org/officeDocument/2006/relationships/slideLayout" Target="../slideLayouts/slideLayout23.xml"/><Relationship Id="rId5" Type="http://schemas.openxmlformats.org/officeDocument/2006/relationships/image" Target="../media/image56.png"/><Relationship Id="rId4" Type="http://schemas.openxmlformats.org/officeDocument/2006/relationships/image" Target="../media/image55.png"/></Relationships>
</file>

<file path=ppt/slides/_rels/slide7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4.xml"/><Relationship Id="rId1" Type="http://schemas.openxmlformats.org/officeDocument/2006/relationships/slideLayout" Target="../slideLayouts/slideLayout23.xml"/><Relationship Id="rId4" Type="http://schemas.openxmlformats.org/officeDocument/2006/relationships/image" Target="../media/image58.png"/></Relationships>
</file>

<file path=ppt/slides/_rels/slide7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6.xml"/><Relationship Id="rId1" Type="http://schemas.openxmlformats.org/officeDocument/2006/relationships/slideLayout" Target="../slideLayouts/slideLayout23.xml"/></Relationships>
</file>

<file path=ppt/slides/_rels/slide7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8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8.xml"/><Relationship Id="rId1" Type="http://schemas.openxmlformats.org/officeDocument/2006/relationships/slideLayout" Target="../slideLayouts/slideLayout23.xml"/></Relationships>
</file>

<file path=ppt/slides/_rels/slide8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9.xml"/><Relationship Id="rId1" Type="http://schemas.openxmlformats.org/officeDocument/2006/relationships/slideLayout" Target="../slideLayouts/slideLayout2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0.xml"/><Relationship Id="rId1" Type="http://schemas.openxmlformats.org/officeDocument/2006/relationships/slideLayout" Target="../slideLayouts/slideLayout23.xml"/></Relationships>
</file>

<file path=ppt/slides/_rels/slide8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1.xml"/><Relationship Id="rId1" Type="http://schemas.openxmlformats.org/officeDocument/2006/relationships/slideLayout" Target="../slideLayouts/slideLayout2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4.xml"/></Relationships>
</file>

<file path=ppt/slides/_rels/slide87.xml.rels><?xml version="1.0" encoding="UTF-8" standalone="yes"?>
<Relationships xmlns="http://schemas.openxmlformats.org/package/2006/relationships"><Relationship Id="rId2" Type="http://schemas.openxmlformats.org/officeDocument/2006/relationships/hyperlink" Target="http://mrbool.com/understanding-the-hibernate-cache-l1-and-l2-in-detail/33437#ixzz4JMixHlSM" TargetMode="External"/><Relationship Id="rId1" Type="http://schemas.openxmlformats.org/officeDocument/2006/relationships/slideLayout" Target="../slideLayouts/slideLayout24.xml"/></Relationships>
</file>

<file path=ppt/slides/_rels/slide88.xml.rels><?xml version="1.0" encoding="UTF-8" standalone="yes"?>
<Relationships xmlns="http://schemas.openxmlformats.org/package/2006/relationships"><Relationship Id="rId2" Type="http://schemas.openxmlformats.org/officeDocument/2006/relationships/hyperlink" Target="http://howtodoinjava.com/hibernate/how-hibernate-second-level-cache-works/" TargetMode="External"/><Relationship Id="rId1" Type="http://schemas.openxmlformats.org/officeDocument/2006/relationships/slideLayout" Target="../slideLayouts/slideLayout24.xml"/></Relationships>
</file>

<file path=ppt/slides/_rels/slide8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9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4.xml"/></Relationships>
</file>

<file path=ppt/slides/_rels/slide9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4.xml"/></Relationships>
</file>

<file path=ppt/slides/_rels/slide9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4.xml"/></Relationships>
</file>

<file path=ppt/slides/_rels/slide9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4.xml"/></Relationships>
</file>

<file path=ppt/slides/_rels/slide9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4.xml"/></Relationships>
</file>

<file path=ppt/slides/_rels/slide9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r>
              <a:rPr lang="en-US" b="1" dirty="0">
                <a:solidFill>
                  <a:schemeClr val="bg1"/>
                </a:solidFill>
                <a:latin typeface="+mj-lt"/>
              </a:rPr>
              <a:t>Hibernate </a:t>
            </a:r>
            <a:r>
              <a:rPr lang="en-US" b="1" dirty="0" smtClean="0">
                <a:solidFill>
                  <a:schemeClr val="bg1"/>
                </a:solidFill>
                <a:latin typeface="+mj-lt"/>
              </a:rPr>
              <a:t>- Advance</a:t>
            </a:r>
            <a:endParaRPr lang="en-US" b="1" dirty="0">
              <a:solidFill>
                <a:schemeClr val="bg1"/>
              </a:solidFill>
              <a:latin typeface="+mj-lt"/>
            </a:endParaRPr>
          </a:p>
        </p:txBody>
      </p:sp>
      <p:sp>
        <p:nvSpPr>
          <p:cNvPr id="7" name="Text Placeholder 14"/>
          <p:cNvSpPr>
            <a:spLocks noGrp="1"/>
          </p:cNvSpPr>
          <p:nvPr>
            <p:ph type="body" sz="quarter" idx="10"/>
          </p:nvPr>
        </p:nvSpPr>
        <p:spPr/>
        <p:txBody>
          <a:bodyPr lIns="0" tIns="0" rIns="0" bIns="0">
            <a:noAutofit/>
          </a:bodyPr>
          <a:lstStyle>
            <a:lvl1pPr marL="0" indent="0">
              <a:buNone/>
              <a:defRPr sz="3000" spc="0">
                <a:ln>
                  <a:noFill/>
                </a:ln>
                <a:solidFill>
                  <a:schemeClr val="accent1"/>
                </a:solidFill>
                <a:latin typeface="SapientSansRegular"/>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latin typeface="+mj-lt"/>
              </a:rPr>
              <a:t>September </a:t>
            </a:r>
            <a:r>
              <a:rPr lang="en-US" dirty="0">
                <a:latin typeface="+mj-lt"/>
              </a:rPr>
              <a:t>5</a:t>
            </a:r>
            <a:r>
              <a:rPr lang="en-US" dirty="0" smtClean="0">
                <a:latin typeface="+mj-lt"/>
              </a:rPr>
              <a:t>, 2016</a:t>
            </a:r>
          </a:p>
        </p:txBody>
      </p:sp>
    </p:spTree>
    <p:extLst>
      <p:ext uri="{BB962C8B-B14F-4D97-AF65-F5344CB8AC3E}">
        <p14:creationId xmlns:p14="http://schemas.microsoft.com/office/powerpoint/2010/main" val="15363191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altLang="en-US"/>
              <a:t>Exercise</a:t>
            </a:r>
          </a:p>
        </p:txBody>
      </p:sp>
      <p:sp>
        <p:nvSpPr>
          <p:cNvPr id="38915" name="Rectangle 3"/>
          <p:cNvSpPr>
            <a:spLocks noGrp="1" noChangeArrowheads="1"/>
          </p:cNvSpPr>
          <p:nvPr>
            <p:ph type="body" sz="half" idx="1"/>
          </p:nvPr>
        </p:nvSpPr>
        <p:spPr>
          <a:xfrm>
            <a:off x="594629" y="1282700"/>
            <a:ext cx="10781608" cy="4648200"/>
          </a:xfrm>
        </p:spPr>
        <p:txBody>
          <a:bodyPr/>
          <a:lstStyle/>
          <a:p>
            <a:pPr algn="just">
              <a:lnSpc>
                <a:spcPct val="100000"/>
              </a:lnSpc>
              <a:defRPr/>
            </a:pPr>
            <a:r>
              <a:rPr sz="1800"/>
              <a:t>Create a database </a:t>
            </a:r>
            <a:r>
              <a:rPr sz="1800" err="1"/>
              <a:t>BookStoreDB</a:t>
            </a:r>
            <a:r>
              <a:rPr sz="1800"/>
              <a:t>. Create a simple java project named </a:t>
            </a:r>
            <a:r>
              <a:rPr sz="1800" err="1"/>
              <a:t>BookStoreApp</a:t>
            </a:r>
            <a:r>
              <a:rPr sz="1800"/>
              <a:t>.</a:t>
            </a:r>
          </a:p>
          <a:p>
            <a:pPr algn="just">
              <a:lnSpc>
                <a:spcPct val="100000"/>
              </a:lnSpc>
              <a:defRPr/>
            </a:pPr>
            <a:r>
              <a:rPr sz="1800"/>
              <a:t>Create a Hibernate/JPA POJO Book with fields ISBN number, book title and publication date.</a:t>
            </a:r>
          </a:p>
          <a:p>
            <a:pPr algn="just">
              <a:lnSpc>
                <a:spcPct val="100000"/>
              </a:lnSpc>
              <a:defRPr/>
            </a:pPr>
            <a:r>
              <a:rPr sz="1800"/>
              <a:t>Every book has a set of author names. An author of a book is not an entity in our book store application.</a:t>
            </a:r>
          </a:p>
          <a:p>
            <a:pPr algn="just">
              <a:lnSpc>
                <a:spcPct val="100000"/>
              </a:lnSpc>
              <a:defRPr/>
            </a:pPr>
            <a:r>
              <a:rPr sz="1800"/>
              <a:t>Map this arrangement in hibernate using set.</a:t>
            </a:r>
          </a:p>
        </p:txBody>
      </p:sp>
    </p:spTree>
    <p:extLst>
      <p:ext uri="{BB962C8B-B14F-4D97-AF65-F5344CB8AC3E}">
        <p14:creationId xmlns:p14="http://schemas.microsoft.com/office/powerpoint/2010/main" val="1629043196"/>
      </p:ext>
    </p:extLst>
  </p:cSld>
  <p:clrMapOvr>
    <a:masterClrMapping/>
  </p:clrMapOvr>
  <p:transition spd="slow">
    <p:split orient="vert"/>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lstStyle/>
          <a:p>
            <a:r>
              <a:rPr lang="en-US" altLang="en-US" smtClean="0"/>
              <a:t>@Any Annotation</a:t>
            </a:r>
          </a:p>
        </p:txBody>
      </p:sp>
      <p:sp>
        <p:nvSpPr>
          <p:cNvPr id="106499" name="Content Placeholder 2"/>
          <p:cNvSpPr>
            <a:spLocks noGrp="1"/>
          </p:cNvSpPr>
          <p:nvPr>
            <p:ph sz="quarter" idx="10"/>
          </p:nvPr>
        </p:nvSpPr>
        <p:spPr/>
        <p:txBody>
          <a:bodyPr/>
          <a:lstStyle/>
          <a:p>
            <a:pPr marL="0" indent="0">
              <a:lnSpc>
                <a:spcPct val="100000"/>
              </a:lnSpc>
              <a:spcAft>
                <a:spcPct val="0"/>
              </a:spcAft>
              <a:buFont typeface="Arial" charset="0"/>
              <a:buNone/>
            </a:pPr>
            <a:r>
              <a:rPr lang="en-US" altLang="en-US" sz="1800" smtClean="0"/>
              <a:t>Sometimes we need to map an association property to different types of entities that don't have a common ancestor entity - so a plain polymorphic association doesn't do the work.</a:t>
            </a:r>
          </a:p>
          <a:p>
            <a:pPr marL="0" indent="0">
              <a:lnSpc>
                <a:spcPct val="100000"/>
              </a:lnSpc>
              <a:spcAft>
                <a:spcPct val="0"/>
              </a:spcAft>
              <a:buFont typeface="Arial" charset="0"/>
              <a:buNone/>
            </a:pPr>
            <a:r>
              <a:rPr lang="en-US" altLang="en-US" sz="1800" smtClean="0"/>
              <a:t>The</a:t>
            </a:r>
            <a:r>
              <a:rPr lang="en-US" altLang="en-US" sz="1800" b="1" smtClean="0"/>
              <a:t> @Any</a:t>
            </a:r>
            <a:r>
              <a:rPr lang="en-US" altLang="en-US" sz="1800" smtClean="0"/>
              <a:t> annotation defines a polymorphic association to classes from multiple tables.</a:t>
            </a:r>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r>
              <a:rPr lang="en-US" altLang="en-US" sz="1800" smtClean="0"/>
              <a:t>In </a:t>
            </a:r>
            <a:r>
              <a:rPr lang="en-US" altLang="en-US" sz="1800" b="1" smtClean="0"/>
              <a:t>Any</a:t>
            </a:r>
            <a:r>
              <a:rPr lang="en-US" altLang="en-US" sz="1800" smtClean="0"/>
              <a:t> relationship, the table holding the relationship would have two columns for relationship management. One to identify the primary key value of record being associated and another to identify the table to which the associated record belongs.</a:t>
            </a:r>
          </a:p>
        </p:txBody>
      </p:sp>
      <p:pic>
        <p:nvPicPr>
          <p:cNvPr id="1065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912" y="3657600"/>
            <a:ext cx="6500707"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811382991"/>
      </p:ext>
    </p:extLst>
  </p:cSld>
  <p:clrMapOvr>
    <a:masterClrMapping/>
  </p:clrMapOvr>
  <p:transition spd="slow">
    <p:split orient="vert"/>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2"/>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a:xfrm>
            <a:off x="914162" y="304800"/>
            <a:ext cx="10081174" cy="4038600"/>
          </a:xfrm>
          <a:noFill/>
          <a:extLst>
            <a:ext uri="{91240B29-F687-4F45-9708-019B960494DF}">
              <a14:hiddenLine xmlns:a14="http://schemas.microsoft.com/office/drawing/2010/main" w="9525" cap="flat" cmpd="sng" algn="ctr">
                <a:solidFill>
                  <a:srgbClr val="000000"/>
                </a:solidFill>
                <a:prstDash val="solid"/>
                <a:miter lim="800000"/>
                <a:headEnd type="none" w="med" len="med"/>
                <a:tailEnd type="none" w="med" len="med"/>
              </a14:hiddenLine>
            </a:ext>
          </a:extLst>
        </p:spPr>
      </p:pic>
      <p:sp>
        <p:nvSpPr>
          <p:cNvPr id="107523" name="Rectangle 4"/>
          <p:cNvSpPr>
            <a:spLocks noChangeArrowheads="1"/>
          </p:cNvSpPr>
          <p:nvPr/>
        </p:nvSpPr>
        <p:spPr bwMode="auto">
          <a:xfrm>
            <a:off x="1015735" y="4114803"/>
            <a:ext cx="10462075"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just" defTabSz="914400" eaLnBrk="1" fontAlgn="base" hangingPunct="1">
              <a:lnSpc>
                <a:spcPct val="100000"/>
              </a:lnSpc>
              <a:spcBef>
                <a:spcPct val="0"/>
              </a:spcBef>
              <a:spcAft>
                <a:spcPct val="0"/>
              </a:spcAft>
              <a:buClrTx/>
              <a:buSzTx/>
              <a:buFontTx/>
              <a:buNone/>
            </a:pPr>
            <a:r>
              <a:rPr lang="en-US" altLang="en-US" sz="1800" dirty="0" smtClean="0">
                <a:solidFill>
                  <a:srgbClr val="600617"/>
                </a:solidFill>
              </a:rPr>
              <a:t>In this case, the developer has defined that </a:t>
            </a:r>
            <a:r>
              <a:rPr lang="en-US" altLang="en-US" sz="1800" dirty="0" err="1" smtClean="0">
                <a:solidFill>
                  <a:srgbClr val="600617"/>
                </a:solidFill>
              </a:rPr>
              <a:t>SaleTransaction</a:t>
            </a:r>
            <a:r>
              <a:rPr lang="en-US" altLang="en-US" sz="1800" dirty="0" smtClean="0">
                <a:solidFill>
                  <a:srgbClr val="600617"/>
                </a:solidFill>
              </a:rPr>
              <a:t> would be managing the relationship using </a:t>
            </a:r>
            <a:r>
              <a:rPr lang="en-US" altLang="en-US" sz="1800" dirty="0" err="1" smtClean="0">
                <a:solidFill>
                  <a:srgbClr val="600617"/>
                </a:solidFill>
              </a:rPr>
              <a:t>vehicleType</a:t>
            </a:r>
            <a:r>
              <a:rPr lang="en-US" altLang="en-US" sz="1800" dirty="0" smtClean="0">
                <a:solidFill>
                  <a:srgbClr val="600617"/>
                </a:solidFill>
              </a:rPr>
              <a:t> and </a:t>
            </a:r>
            <a:r>
              <a:rPr lang="en-US" altLang="en-US" sz="1800" dirty="0" err="1" smtClean="0">
                <a:solidFill>
                  <a:srgbClr val="600617"/>
                </a:solidFill>
              </a:rPr>
              <a:t>vehicleId</a:t>
            </a:r>
            <a:r>
              <a:rPr lang="en-US" altLang="en-US" sz="1800" dirty="0" smtClean="0">
                <a:solidFill>
                  <a:srgbClr val="600617"/>
                </a:solidFill>
              </a:rPr>
              <a:t> columns in database. If the transaction is of bus sale then </a:t>
            </a:r>
            <a:r>
              <a:rPr lang="en-US" altLang="en-US" sz="1800" dirty="0" err="1" smtClean="0">
                <a:solidFill>
                  <a:srgbClr val="600617"/>
                </a:solidFill>
              </a:rPr>
              <a:t>vehicleType</a:t>
            </a:r>
            <a:r>
              <a:rPr lang="en-US" altLang="en-US" sz="1800" dirty="0" smtClean="0">
                <a:solidFill>
                  <a:srgbClr val="600617"/>
                </a:solidFill>
              </a:rPr>
              <a:t> column in </a:t>
            </a:r>
            <a:r>
              <a:rPr lang="en-US" altLang="en-US" sz="1800" dirty="0" err="1" smtClean="0">
                <a:solidFill>
                  <a:srgbClr val="600617"/>
                </a:solidFill>
              </a:rPr>
              <a:t>SaleTransaction</a:t>
            </a:r>
            <a:r>
              <a:rPr lang="en-US" altLang="en-US" sz="1800" dirty="0" smtClean="0">
                <a:solidFill>
                  <a:srgbClr val="600617"/>
                </a:solidFill>
              </a:rPr>
              <a:t> table would be ‘bus’ and </a:t>
            </a:r>
            <a:r>
              <a:rPr lang="en-US" altLang="en-US" sz="1800" dirty="0" err="1" smtClean="0">
                <a:solidFill>
                  <a:srgbClr val="600617"/>
                </a:solidFill>
              </a:rPr>
              <a:t>vehicleId</a:t>
            </a:r>
            <a:r>
              <a:rPr lang="en-US" altLang="en-US" sz="1800" dirty="0" smtClean="0">
                <a:solidFill>
                  <a:srgbClr val="600617"/>
                </a:solidFill>
              </a:rPr>
              <a:t> would be the value of primary key of corresponding bus. In the same way, if the transaction is of Truck sale then the </a:t>
            </a:r>
            <a:r>
              <a:rPr lang="en-US" altLang="en-US" sz="1800" dirty="0" err="1" smtClean="0">
                <a:solidFill>
                  <a:srgbClr val="600617"/>
                </a:solidFill>
              </a:rPr>
              <a:t>vehicleType</a:t>
            </a:r>
            <a:r>
              <a:rPr lang="en-US" altLang="en-US" sz="1800" dirty="0" smtClean="0">
                <a:solidFill>
                  <a:srgbClr val="600617"/>
                </a:solidFill>
              </a:rPr>
              <a:t> column in </a:t>
            </a:r>
            <a:r>
              <a:rPr lang="en-US" altLang="en-US" sz="1800" dirty="0" err="1" smtClean="0">
                <a:solidFill>
                  <a:srgbClr val="600617"/>
                </a:solidFill>
              </a:rPr>
              <a:t>SaleTransaction</a:t>
            </a:r>
            <a:r>
              <a:rPr lang="en-US" altLang="en-US" sz="1800" dirty="0" smtClean="0">
                <a:solidFill>
                  <a:srgbClr val="600617"/>
                </a:solidFill>
              </a:rPr>
              <a:t> would be ‘truck’ and </a:t>
            </a:r>
            <a:r>
              <a:rPr lang="en-US" altLang="en-US" sz="1800" dirty="0" err="1" smtClean="0">
                <a:solidFill>
                  <a:srgbClr val="600617"/>
                </a:solidFill>
              </a:rPr>
              <a:t>vehicleId</a:t>
            </a:r>
            <a:r>
              <a:rPr lang="en-US" altLang="en-US" sz="1800" dirty="0" smtClean="0">
                <a:solidFill>
                  <a:srgbClr val="600617"/>
                </a:solidFill>
              </a:rPr>
              <a:t> would be the value of primary key of corresponding truck.</a:t>
            </a:r>
          </a:p>
          <a:p>
            <a:pPr algn="just" defTabSz="914400" eaLnBrk="1" fontAlgn="base" hangingPunct="1">
              <a:lnSpc>
                <a:spcPct val="100000"/>
              </a:lnSpc>
              <a:spcBef>
                <a:spcPct val="0"/>
              </a:spcBef>
              <a:spcAft>
                <a:spcPct val="0"/>
              </a:spcAft>
              <a:buClrTx/>
              <a:buSzTx/>
              <a:buFontTx/>
              <a:buNone/>
            </a:pPr>
            <a:r>
              <a:rPr lang="en-US" altLang="en-US" sz="1800" dirty="0" smtClean="0">
                <a:solidFill>
                  <a:srgbClr val="600617"/>
                </a:solidFill>
              </a:rPr>
              <a:t>Read More: </a:t>
            </a:r>
            <a:r>
              <a:rPr lang="en-US" altLang="en-US" sz="1800" dirty="0" smtClean="0">
                <a:solidFill>
                  <a:srgbClr val="600617"/>
                </a:solidFill>
                <a:hlinkClick r:id="rId3"/>
              </a:rPr>
              <a:t>http://javabeat.net/polymorphic-association-mapping-relationship-hibernate/</a:t>
            </a:r>
            <a:endParaRPr lang="en-US" altLang="en-US" sz="1800" dirty="0" smtClean="0">
              <a:solidFill>
                <a:srgbClr val="600617"/>
              </a:solidFill>
            </a:endParaRPr>
          </a:p>
          <a:p>
            <a:pPr algn="just" defTabSz="914400" eaLnBrk="1" fontAlgn="base" hangingPunct="1">
              <a:lnSpc>
                <a:spcPct val="100000"/>
              </a:lnSpc>
              <a:spcBef>
                <a:spcPct val="0"/>
              </a:spcBef>
              <a:spcAft>
                <a:spcPct val="0"/>
              </a:spcAft>
              <a:buClrTx/>
              <a:buSzTx/>
              <a:buFontTx/>
              <a:buNone/>
            </a:pPr>
            <a:endParaRPr lang="en-US" altLang="en-US" sz="1800" dirty="0" smtClean="0">
              <a:solidFill>
                <a:srgbClr val="600617"/>
              </a:solidFill>
            </a:endParaRPr>
          </a:p>
        </p:txBody>
      </p:sp>
    </p:spTree>
    <p:extLst>
      <p:ext uri="{BB962C8B-B14F-4D97-AF65-F5344CB8AC3E}">
        <p14:creationId xmlns:p14="http://schemas.microsoft.com/office/powerpoint/2010/main" val="274136063"/>
      </p:ext>
    </p:extLst>
  </p:cSld>
  <p:clrMapOvr>
    <a:masterClrMapping/>
  </p:clrMapOvr>
  <p:transition spd="slow">
    <p:split orient="vert"/>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 @Temporal </a:t>
            </a:r>
            <a:r>
              <a:rPr lang="en-US" dirty="0" smtClean="0"/>
              <a:t>Annotation</a:t>
            </a:r>
            <a:r>
              <a:rPr lang="en-US" dirty="0"/>
              <a:t/>
            </a:r>
            <a:br>
              <a:rPr lang="en-US" dirty="0"/>
            </a:br>
            <a:endParaRPr lang="en-US" dirty="0"/>
          </a:p>
        </p:txBody>
      </p:sp>
      <p:sp>
        <p:nvSpPr>
          <p:cNvPr id="108547" name="Content Placeholder 2"/>
          <p:cNvSpPr>
            <a:spLocks noGrp="1"/>
          </p:cNvSpPr>
          <p:nvPr>
            <p:ph sz="quarter" idx="10"/>
          </p:nvPr>
        </p:nvSpPr>
        <p:spPr/>
        <p:txBody>
          <a:bodyPr/>
          <a:lstStyle/>
          <a:p>
            <a:pPr marL="0" indent="0">
              <a:lnSpc>
                <a:spcPct val="100000"/>
              </a:lnSpc>
              <a:spcAft>
                <a:spcPct val="0"/>
              </a:spcAft>
              <a:buFont typeface="Arial" charset="0"/>
              <a:buNone/>
            </a:pPr>
            <a:r>
              <a:rPr lang="en-US" altLang="en-US" sz="1800" b="1" dirty="0" smtClean="0"/>
              <a:t>@Temporal </a:t>
            </a:r>
            <a:r>
              <a:rPr lang="en-US" altLang="en-US" sz="1800" dirty="0" smtClean="0"/>
              <a:t>is used in hibernate entity with a entity variable. @Temporal defines the </a:t>
            </a:r>
            <a:r>
              <a:rPr lang="en-US" altLang="en-US" sz="1800" dirty="0" err="1" smtClean="0"/>
              <a:t>TemporalType</a:t>
            </a:r>
            <a:r>
              <a:rPr lang="en-US" altLang="en-US" sz="1800" dirty="0" smtClean="0"/>
              <a:t>. </a:t>
            </a:r>
          </a:p>
          <a:p>
            <a:pPr marL="0" indent="0">
              <a:lnSpc>
                <a:spcPct val="100000"/>
              </a:lnSpc>
              <a:spcAft>
                <a:spcPct val="0"/>
              </a:spcAft>
              <a:buFont typeface="Arial" charset="0"/>
              <a:buNone/>
            </a:pPr>
            <a:endParaRPr lang="en-US" altLang="en-US" sz="1800" dirty="0" smtClean="0"/>
          </a:p>
          <a:p>
            <a:pPr marL="0" indent="0">
              <a:lnSpc>
                <a:spcPct val="100000"/>
              </a:lnSpc>
              <a:spcAft>
                <a:spcPct val="0"/>
              </a:spcAft>
              <a:buFont typeface="Arial" charset="0"/>
              <a:buNone/>
            </a:pPr>
            <a:r>
              <a:rPr lang="en-US" altLang="en-US" sz="1800" dirty="0" err="1" smtClean="0"/>
              <a:t>TemporalType</a:t>
            </a:r>
            <a:r>
              <a:rPr lang="en-US" altLang="en-US" sz="1800" dirty="0" smtClean="0"/>
              <a:t> can be like </a:t>
            </a:r>
            <a:r>
              <a:rPr lang="en-US" altLang="en-US" sz="1800" dirty="0" err="1" smtClean="0"/>
              <a:t>TemporalType.TIMESTAMP</a:t>
            </a:r>
            <a:r>
              <a:rPr lang="en-US" altLang="en-US" sz="1800" dirty="0" smtClean="0"/>
              <a:t>, </a:t>
            </a:r>
            <a:r>
              <a:rPr lang="en-US" altLang="en-US" sz="1800" dirty="0" err="1" smtClean="0"/>
              <a:t>emporalType.DATE</a:t>
            </a:r>
            <a:r>
              <a:rPr lang="en-US" altLang="en-US" sz="1800" dirty="0" smtClean="0"/>
              <a:t> and </a:t>
            </a:r>
            <a:r>
              <a:rPr lang="en-US" altLang="en-US" sz="1800" dirty="0" err="1" smtClean="0"/>
              <a:t>TemporalType.TIME</a:t>
            </a:r>
            <a:r>
              <a:rPr lang="en-US" altLang="en-US" sz="1800" dirty="0" smtClean="0"/>
              <a:t>. In below example we have used </a:t>
            </a:r>
            <a:r>
              <a:rPr lang="en-US" altLang="en-US" sz="1800" dirty="0" err="1" smtClean="0"/>
              <a:t>TemporalType.TIMESTAMP</a:t>
            </a:r>
            <a:r>
              <a:rPr lang="en-US" altLang="en-US" sz="1800" dirty="0" smtClean="0"/>
              <a:t>. </a:t>
            </a:r>
          </a:p>
          <a:p>
            <a:pPr marL="0" indent="0">
              <a:lnSpc>
                <a:spcPct val="100000"/>
              </a:lnSpc>
              <a:spcAft>
                <a:spcPct val="0"/>
              </a:spcAft>
              <a:buFont typeface="Arial" charset="0"/>
              <a:buNone/>
            </a:pPr>
            <a:endParaRPr lang="en-US" altLang="en-US" dirty="0" smtClean="0"/>
          </a:p>
          <a:p>
            <a:pPr marL="0" indent="0">
              <a:lnSpc>
                <a:spcPct val="100000"/>
              </a:lnSpc>
              <a:spcAft>
                <a:spcPct val="0"/>
              </a:spcAft>
              <a:buFont typeface="Arial" charset="0"/>
              <a:buNone/>
            </a:pPr>
            <a:endParaRPr lang="en-US" altLang="en-US" dirty="0" smtClean="0"/>
          </a:p>
        </p:txBody>
      </p:sp>
      <p:pic>
        <p:nvPicPr>
          <p:cNvPr id="1085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912" y="2590800"/>
            <a:ext cx="644992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160396232"/>
      </p:ext>
    </p:extLst>
  </p:cSld>
  <p:clrMapOvr>
    <a:masterClrMapping/>
  </p:clrMapOvr>
  <p:transition spd="slow">
    <p:split orient="vert"/>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Content Placeholder 2"/>
          <p:cNvSpPr>
            <a:spLocks noGrp="1"/>
          </p:cNvSpPr>
          <p:nvPr>
            <p:ph sz="quarter" idx="10"/>
          </p:nvPr>
        </p:nvSpPr>
        <p:spPr>
          <a:xfrm>
            <a:off x="711015" y="533400"/>
            <a:ext cx="11274663" cy="5791200"/>
          </a:xfrm>
        </p:spPr>
        <p:txBody>
          <a:bodyPr/>
          <a:lstStyle/>
          <a:p>
            <a:pPr marL="0" indent="0">
              <a:spcAft>
                <a:spcPct val="0"/>
              </a:spcAft>
              <a:buFont typeface="Arial" charset="0"/>
              <a:buNone/>
            </a:pPr>
            <a:r>
              <a:rPr lang="en-US" altLang="en-US" smtClean="0"/>
              <a:t>Below code will show how @Formula is useful-</a:t>
            </a:r>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r>
              <a:rPr lang="en-US" altLang="en-US" smtClean="0"/>
              <a:t>Result-</a:t>
            </a:r>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p:txBody>
      </p:sp>
      <p:pic>
        <p:nvPicPr>
          <p:cNvPr id="1095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897" y="1066800"/>
            <a:ext cx="6094413"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957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5519" y="4724405"/>
            <a:ext cx="490092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419945988"/>
      </p:ext>
    </p:extLst>
  </p:cSld>
  <p:clrMapOvr>
    <a:masterClrMapping/>
  </p:clrMapOvr>
  <p:transition spd="slow">
    <p:split orient="vert"/>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p:txBody>
          <a:bodyPr/>
          <a:lstStyle/>
          <a:p>
            <a:r>
              <a:rPr lang="en-US" altLang="en-US" smtClean="0"/>
              <a:t>@Index Annotation</a:t>
            </a:r>
          </a:p>
        </p:txBody>
      </p:sp>
      <p:sp>
        <p:nvSpPr>
          <p:cNvPr id="110595" name="Content Placeholder 2"/>
          <p:cNvSpPr>
            <a:spLocks noGrp="1"/>
          </p:cNvSpPr>
          <p:nvPr>
            <p:ph sz="quarter" idx="10"/>
          </p:nvPr>
        </p:nvSpPr>
        <p:spPr/>
        <p:txBody>
          <a:bodyPr/>
          <a:lstStyle/>
          <a:p>
            <a:pPr marL="0" indent="0">
              <a:lnSpc>
                <a:spcPct val="100000"/>
              </a:lnSpc>
              <a:spcAft>
                <a:spcPct val="0"/>
              </a:spcAft>
              <a:buFont typeface="Arial" charset="0"/>
              <a:buNone/>
            </a:pPr>
            <a:r>
              <a:rPr lang="en-US" altLang="en-US" sz="1800" smtClean="0"/>
              <a:t>@Index applies the index at property level. If the property of an entity is annotated with @Index, an index with the given name will be applied on the column.</a:t>
            </a:r>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r>
              <a:rPr lang="en-US" altLang="en-US" sz="1800" smtClean="0"/>
              <a:t>The above @Index code is equivalent to below SQL code-</a:t>
            </a:r>
            <a:br>
              <a:rPr lang="en-US" altLang="en-US" sz="1800" smtClean="0"/>
            </a:br>
            <a:r>
              <a:rPr lang="en-US" altLang="en-US" sz="1800" b="1" smtClean="0"/>
              <a:t>create</a:t>
            </a:r>
            <a:r>
              <a:rPr lang="en-US" altLang="en-US" sz="1800" smtClean="0"/>
              <a:t> </a:t>
            </a:r>
            <a:r>
              <a:rPr lang="en-US" altLang="en-US" sz="1800" b="1" smtClean="0"/>
              <a:t>index</a:t>
            </a:r>
            <a:r>
              <a:rPr lang="en-US" altLang="en-US" sz="1800" smtClean="0"/>
              <a:t> nameIndex on Person(name);</a:t>
            </a:r>
          </a:p>
          <a:p>
            <a:pPr marL="0" indent="0">
              <a:lnSpc>
                <a:spcPct val="100000"/>
              </a:lnSpc>
              <a:spcAft>
                <a:spcPct val="0"/>
              </a:spcAft>
              <a:buFont typeface="Arial" charset="0"/>
              <a:buNone/>
            </a:pPr>
            <a:r>
              <a:rPr lang="en-US" altLang="en-US" sz="1800" smtClean="0"/>
              <a:t>Other way:</a:t>
            </a:r>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endParaRPr lang="en-US" altLang="en-US" sz="1800" smtClean="0"/>
          </a:p>
        </p:txBody>
      </p:sp>
      <p:pic>
        <p:nvPicPr>
          <p:cNvPr id="1105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1368" y="1676400"/>
            <a:ext cx="3961368"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1059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6978" y="4953005"/>
            <a:ext cx="7110148"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092132499"/>
      </p:ext>
    </p:extLst>
  </p:cSld>
  <p:clrMapOvr>
    <a:masterClrMapping/>
  </p:clrMapOvr>
  <p:transition spd="slow">
    <p:split orient="vert"/>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b="1" dirty="0"/>
              <a:t>Locking</a:t>
            </a:r>
            <a:br>
              <a:rPr lang="en-US" b="1" dirty="0"/>
            </a:br>
            <a:endParaRPr lang="en-US" dirty="0"/>
          </a:p>
        </p:txBody>
      </p:sp>
      <p:sp>
        <p:nvSpPr>
          <p:cNvPr id="3" name="Content Placeholder 2"/>
          <p:cNvSpPr>
            <a:spLocks noGrp="1"/>
          </p:cNvSpPr>
          <p:nvPr>
            <p:ph sz="quarter" idx="10"/>
          </p:nvPr>
        </p:nvSpPr>
        <p:spPr>
          <a:xfrm>
            <a:off x="711015" y="990600"/>
            <a:ext cx="11274663" cy="5486400"/>
          </a:xfrm>
        </p:spPr>
        <p:txBody>
          <a:bodyPr/>
          <a:lstStyle/>
          <a:p>
            <a:pPr marL="0" indent="0" algn="just">
              <a:lnSpc>
                <a:spcPct val="100000"/>
              </a:lnSpc>
              <a:buFont typeface="Arial" charset="0"/>
              <a:buNone/>
              <a:defRPr/>
            </a:pPr>
            <a:r>
              <a:rPr lang="en-US" sz="1800" dirty="0"/>
              <a:t>Locking refers to actions taken to prevent data in a relational database from changing between the time it is read and the time that it is used.</a:t>
            </a:r>
          </a:p>
          <a:p>
            <a:pPr marL="0" indent="0" algn="just">
              <a:lnSpc>
                <a:spcPct val="100000"/>
              </a:lnSpc>
              <a:buFont typeface="Arial" charset="0"/>
              <a:buNone/>
              <a:defRPr/>
            </a:pPr>
            <a:r>
              <a:rPr lang="en-US" sz="1800" dirty="0"/>
              <a:t>L</a:t>
            </a:r>
            <a:r>
              <a:rPr lang="en-US" sz="1800" dirty="0" smtClean="0"/>
              <a:t>ocking </a:t>
            </a:r>
            <a:r>
              <a:rPr lang="en-US" sz="1800" dirty="0"/>
              <a:t>strategy can be either </a:t>
            </a:r>
            <a:r>
              <a:rPr lang="en-US" sz="1800" i="1" dirty="0"/>
              <a:t>optimistic</a:t>
            </a:r>
            <a:r>
              <a:rPr lang="en-US" sz="1800" dirty="0"/>
              <a:t> or </a:t>
            </a:r>
            <a:r>
              <a:rPr lang="en-US" sz="1800" i="1" dirty="0"/>
              <a:t>pessimistic</a:t>
            </a:r>
            <a:r>
              <a:rPr lang="en-US" sz="1800" dirty="0" smtClean="0"/>
              <a:t>.</a:t>
            </a:r>
          </a:p>
          <a:p>
            <a:pPr marL="0" indent="0" algn="just">
              <a:lnSpc>
                <a:spcPct val="100000"/>
              </a:lnSpc>
              <a:buFont typeface="Arial" charset="0"/>
              <a:buNone/>
              <a:defRPr/>
            </a:pPr>
            <a:endParaRPr lang="en-US" sz="1800" dirty="0"/>
          </a:p>
          <a:p>
            <a:pPr marL="0" indent="0" algn="just">
              <a:lnSpc>
                <a:spcPct val="100000"/>
              </a:lnSpc>
              <a:buFont typeface="Arial" charset="0"/>
              <a:buNone/>
              <a:defRPr/>
            </a:pPr>
            <a:r>
              <a:rPr lang="en-US" sz="1800" b="1" dirty="0" smtClean="0"/>
              <a:t>Optimistic </a:t>
            </a:r>
            <a:r>
              <a:rPr lang="en-US" sz="1800" dirty="0" smtClean="0"/>
              <a:t>locking assumes </a:t>
            </a:r>
            <a:r>
              <a:rPr lang="en-US" sz="1800" dirty="0"/>
              <a:t>that multiple transactions can complete without affecting each other, and that therefore transactions can proceed without locking the data resources that they affect. Before committing, each transaction verifies that no other transaction has modified its data. If the check reveals conflicting modifications, the committing transaction rolls </a:t>
            </a:r>
            <a:r>
              <a:rPr lang="en-US" sz="1800" dirty="0" smtClean="0"/>
              <a:t>back. Hibernate </a:t>
            </a:r>
            <a:r>
              <a:rPr lang="en-US" sz="1800" dirty="0"/>
              <a:t>provides two different mechanisms for storing versioning information, a dedicated version number or a timestamp.</a:t>
            </a:r>
          </a:p>
          <a:p>
            <a:pPr>
              <a:lnSpc>
                <a:spcPct val="100000"/>
              </a:lnSpc>
              <a:defRPr/>
            </a:pPr>
            <a:r>
              <a:rPr lang="en-US" sz="1800" dirty="0"/>
              <a:t>Version number</a:t>
            </a:r>
          </a:p>
          <a:p>
            <a:pPr>
              <a:lnSpc>
                <a:spcPct val="100000"/>
              </a:lnSpc>
              <a:defRPr/>
            </a:pPr>
            <a:r>
              <a:rPr lang="en-US" sz="1800" dirty="0" smtClean="0"/>
              <a:t>Timestamp</a:t>
            </a:r>
          </a:p>
          <a:p>
            <a:pPr>
              <a:lnSpc>
                <a:spcPct val="100000"/>
              </a:lnSpc>
              <a:defRPr/>
            </a:pPr>
            <a:endParaRPr lang="en-US" sz="1800" dirty="0"/>
          </a:p>
          <a:p>
            <a:pPr marL="0" indent="0" algn="just">
              <a:lnSpc>
                <a:spcPct val="100000"/>
              </a:lnSpc>
              <a:buFont typeface="Arial" charset="0"/>
              <a:buNone/>
              <a:defRPr/>
            </a:pPr>
            <a:r>
              <a:rPr lang="en-US" sz="1800" b="1" dirty="0" smtClean="0"/>
              <a:t>Pessimistic </a:t>
            </a:r>
            <a:r>
              <a:rPr lang="en-US" sz="1800" dirty="0" smtClean="0"/>
              <a:t>locking </a:t>
            </a:r>
            <a:r>
              <a:rPr lang="en-US" sz="1800" dirty="0"/>
              <a:t>assumes that concurrent transactions will conflict with each other, and requires resources to be locked after they are read and only unlocked after the application has finished using the data.</a:t>
            </a:r>
          </a:p>
          <a:p>
            <a:pPr marL="0" indent="0">
              <a:lnSpc>
                <a:spcPct val="100000"/>
              </a:lnSpc>
              <a:buFont typeface="Arial" charset="0"/>
              <a:buNone/>
              <a:defRPr/>
            </a:pPr>
            <a:endParaRPr lang="en-US" sz="1800" dirty="0" smtClean="0"/>
          </a:p>
          <a:p>
            <a:pPr marL="0" indent="0">
              <a:lnSpc>
                <a:spcPct val="100000"/>
              </a:lnSpc>
              <a:buFont typeface="Arial" charset="0"/>
              <a:buNone/>
              <a:defRPr/>
            </a:pPr>
            <a:r>
              <a:rPr lang="en-US" sz="1800" dirty="0"/>
              <a:t>Read More: </a:t>
            </a:r>
            <a:r>
              <a:rPr lang="en-US" sz="1800" dirty="0">
                <a:hlinkClick r:id="rId2"/>
              </a:rPr>
              <a:t>https://</a:t>
            </a:r>
            <a:r>
              <a:rPr lang="en-US" sz="1800" dirty="0" smtClean="0">
                <a:hlinkClick r:id="rId2"/>
              </a:rPr>
              <a:t>docs.jboss.org/hibernate/orm/4.0/devguide/en-US/html/ch05.html</a:t>
            </a:r>
            <a:endParaRPr lang="en-US" sz="1800" dirty="0" smtClean="0"/>
          </a:p>
          <a:p>
            <a:pPr marL="0" indent="0">
              <a:lnSpc>
                <a:spcPct val="100000"/>
              </a:lnSpc>
              <a:buFont typeface="Arial" charset="0"/>
              <a:buNone/>
              <a:defRPr/>
            </a:pPr>
            <a:endParaRPr lang="en-US" sz="1800" dirty="0" smtClean="0"/>
          </a:p>
          <a:p>
            <a:pPr marL="0" indent="0">
              <a:lnSpc>
                <a:spcPct val="100000"/>
              </a:lnSpc>
              <a:buFont typeface="Arial" charset="0"/>
              <a:buNone/>
              <a:defRPr/>
            </a:pPr>
            <a:endParaRPr lang="en-US" sz="1800" dirty="0"/>
          </a:p>
          <a:p>
            <a:pPr marL="0" indent="0">
              <a:buFont typeface="Arial" charset="0"/>
              <a:buNone/>
              <a:defRPr/>
            </a:pPr>
            <a:endParaRPr lang="en-US" dirty="0"/>
          </a:p>
        </p:txBody>
      </p:sp>
    </p:spTree>
    <p:extLst>
      <p:ext uri="{BB962C8B-B14F-4D97-AF65-F5344CB8AC3E}">
        <p14:creationId xmlns:p14="http://schemas.microsoft.com/office/powerpoint/2010/main" val="2538204093"/>
      </p:ext>
    </p:extLst>
  </p:cSld>
  <p:clrMapOvr>
    <a:masterClrMapping/>
  </p:clrMapOvr>
  <p:transition spd="slow">
    <p:split orient="vert"/>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p:txBody>
          <a:bodyPr/>
          <a:lstStyle/>
          <a:p>
            <a:r>
              <a:rPr lang="en-US" altLang="en-US" smtClean="0"/>
              <a:t>Interceptors</a:t>
            </a:r>
          </a:p>
        </p:txBody>
      </p:sp>
      <p:sp>
        <p:nvSpPr>
          <p:cNvPr id="112643" name="Content Placeholder 2"/>
          <p:cNvSpPr>
            <a:spLocks noGrp="1"/>
          </p:cNvSpPr>
          <p:nvPr>
            <p:ph sz="quarter" idx="10"/>
          </p:nvPr>
        </p:nvSpPr>
        <p:spPr>
          <a:xfrm>
            <a:off x="711015" y="990600"/>
            <a:ext cx="11274663" cy="5438775"/>
          </a:xfrm>
        </p:spPr>
        <p:txBody>
          <a:bodyPr/>
          <a:lstStyle/>
          <a:p>
            <a:pPr marL="0" indent="0" algn="just">
              <a:lnSpc>
                <a:spcPct val="100000"/>
              </a:lnSpc>
              <a:spcAft>
                <a:spcPct val="0"/>
              </a:spcAft>
              <a:buFont typeface="Arial" charset="0"/>
              <a:buNone/>
            </a:pPr>
            <a:r>
              <a:rPr lang="en-US" altLang="en-US" sz="1800" dirty="0" smtClean="0"/>
              <a:t>An object passes through different stages in its life cycle and </a:t>
            </a:r>
            <a:r>
              <a:rPr lang="en-US" altLang="en-US" sz="1800" b="1" dirty="0" smtClean="0"/>
              <a:t>Interceptor Interface</a:t>
            </a:r>
            <a:r>
              <a:rPr lang="en-US" altLang="en-US" sz="1800" dirty="0" smtClean="0"/>
              <a:t> provides methods which can be called at different stages to perform some required tasks. These methods are callbacks from the session to the application, allowing the application to inspect and/or manipulate properties of a persistent object before it is saved, updated, deleted or loaded. </a:t>
            </a:r>
          </a:p>
          <a:p>
            <a:pPr marL="0" indent="0" algn="just">
              <a:lnSpc>
                <a:spcPct val="100000"/>
              </a:lnSpc>
              <a:spcAft>
                <a:spcPct val="0"/>
              </a:spcAft>
              <a:buFont typeface="Arial" charset="0"/>
              <a:buNone/>
            </a:pPr>
            <a:r>
              <a:rPr lang="en-US" altLang="en-US" sz="1800" dirty="0" smtClean="0"/>
              <a:t>Following is the list of all the methods available within the Interceptor interface:</a:t>
            </a:r>
          </a:p>
        </p:txBody>
      </p:sp>
      <p:pic>
        <p:nvPicPr>
          <p:cNvPr id="1126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163" y="2895605"/>
            <a:ext cx="5586545"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1264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797" y="3200405"/>
            <a:ext cx="5484971" cy="258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799609166"/>
      </p:ext>
    </p:extLst>
  </p:cSld>
  <p:clrMapOvr>
    <a:masterClrMapping/>
  </p:clrMapOvr>
  <p:transition spd="slow">
    <p:split orient="vert"/>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Content Placeholder 2"/>
          <p:cNvSpPr>
            <a:spLocks noGrp="1"/>
          </p:cNvSpPr>
          <p:nvPr>
            <p:ph sz="quarter" idx="10"/>
          </p:nvPr>
        </p:nvSpPr>
        <p:spPr>
          <a:xfrm>
            <a:off x="711015" y="533400"/>
            <a:ext cx="11274663" cy="5791200"/>
          </a:xfrm>
        </p:spPr>
        <p:txBody>
          <a:bodyPr/>
          <a:lstStyle/>
          <a:p>
            <a:pPr marL="0" indent="0">
              <a:spcAft>
                <a:spcPct val="0"/>
              </a:spcAft>
              <a:buFont typeface="Arial" charset="0"/>
              <a:buNone/>
            </a:pPr>
            <a:r>
              <a:rPr lang="en-US" altLang="en-US" sz="1800" b="1" smtClean="0"/>
              <a:t>Creating a  Interceptors:</a:t>
            </a:r>
          </a:p>
          <a:p>
            <a:pPr marL="0" indent="0">
              <a:spcAft>
                <a:spcPct val="0"/>
              </a:spcAft>
              <a:buFont typeface="Arial" charset="0"/>
              <a:buNone/>
            </a:pPr>
            <a:endParaRPr lang="en-US" altLang="en-US" smtClean="0"/>
          </a:p>
          <a:p>
            <a:pPr marL="0" indent="0">
              <a:lnSpc>
                <a:spcPct val="100000"/>
              </a:lnSpc>
              <a:spcAft>
                <a:spcPct val="0"/>
              </a:spcAft>
              <a:buFont typeface="Arial" charset="0"/>
              <a:buNone/>
            </a:pPr>
            <a:r>
              <a:rPr lang="en-US" altLang="en-US" sz="1800" smtClean="0"/>
              <a:t>To build an interceptor you can either</a:t>
            </a:r>
          </a:p>
          <a:p>
            <a:pPr marL="0" indent="0">
              <a:lnSpc>
                <a:spcPct val="100000"/>
              </a:lnSpc>
              <a:spcAft>
                <a:spcPct val="0"/>
              </a:spcAft>
              <a:buFont typeface="Arial" charset="0"/>
              <a:buNone/>
            </a:pPr>
            <a:r>
              <a:rPr lang="en-US" altLang="en-US" sz="1800" smtClean="0"/>
              <a:t> implement </a:t>
            </a:r>
            <a:r>
              <a:rPr lang="en-US" altLang="en-US" sz="1800" b="1" smtClean="0"/>
              <a:t>Interceptor</a:t>
            </a:r>
            <a:r>
              <a:rPr lang="en-US" altLang="en-US" sz="1800" smtClean="0"/>
              <a:t> class directly </a:t>
            </a:r>
          </a:p>
          <a:p>
            <a:pPr marL="0" indent="0">
              <a:lnSpc>
                <a:spcPct val="100000"/>
              </a:lnSpc>
              <a:spcAft>
                <a:spcPct val="0"/>
              </a:spcAft>
              <a:buFont typeface="Arial" charset="0"/>
              <a:buNone/>
            </a:pPr>
            <a:r>
              <a:rPr lang="en-US" altLang="en-US" sz="1800" smtClean="0"/>
              <a:t>or extend </a:t>
            </a:r>
            <a:r>
              <a:rPr lang="en-US" altLang="en-US" sz="1800" b="1" smtClean="0"/>
              <a:t>EmptyInterceptor</a:t>
            </a:r>
            <a:r>
              <a:rPr lang="en-US" altLang="en-US" sz="1800" smtClean="0"/>
              <a:t> class. </a:t>
            </a:r>
          </a:p>
          <a:p>
            <a:pPr marL="0" indent="0">
              <a:spcAft>
                <a:spcPct val="0"/>
              </a:spcAft>
              <a:buFont typeface="Arial" charset="0"/>
              <a:buNone/>
            </a:pPr>
            <a:endParaRPr lang="en-US" altLang="en-US" smtClean="0"/>
          </a:p>
        </p:txBody>
      </p:sp>
      <p:pic>
        <p:nvPicPr>
          <p:cNvPr id="1136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4975" y="881068"/>
            <a:ext cx="6284863" cy="544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21768235"/>
      </p:ext>
    </p:extLst>
  </p:cSld>
  <p:clrMapOvr>
    <a:masterClrMapping/>
  </p:clrMapOvr>
  <p:transition spd="slow">
    <p:split orient="vert"/>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Content Placeholder 2"/>
          <p:cNvSpPr>
            <a:spLocks noGrp="1"/>
          </p:cNvSpPr>
          <p:nvPr>
            <p:ph sz="quarter" idx="10"/>
          </p:nvPr>
        </p:nvSpPr>
        <p:spPr>
          <a:xfrm>
            <a:off x="711015" y="609600"/>
            <a:ext cx="11274663" cy="5715000"/>
          </a:xfrm>
        </p:spPr>
        <p:txBody>
          <a:bodyPr/>
          <a:lstStyle/>
          <a:p>
            <a:pPr marL="0" indent="0">
              <a:spcAft>
                <a:spcPct val="0"/>
              </a:spcAft>
              <a:buFont typeface="Arial" charset="0"/>
              <a:buNone/>
            </a:pPr>
            <a:r>
              <a:rPr lang="en-US" altLang="en-US" sz="1800" b="1" smtClean="0"/>
              <a:t>Enabling the interceptor:</a:t>
            </a:r>
          </a:p>
          <a:p>
            <a:pPr marL="0" indent="0">
              <a:spcAft>
                <a:spcPct val="0"/>
              </a:spcAft>
              <a:buFont typeface="Arial" charset="0"/>
              <a:buNone/>
            </a:pPr>
            <a:endParaRPr lang="en-US" altLang="en-US" sz="1800" smtClean="0"/>
          </a:p>
          <a:p>
            <a:pPr marL="0" indent="0">
              <a:spcAft>
                <a:spcPct val="0"/>
              </a:spcAft>
              <a:buFont typeface="Arial" charset="0"/>
              <a:buNone/>
            </a:pPr>
            <a:r>
              <a:rPr lang="en-US" altLang="en-US" sz="1800" smtClean="0"/>
              <a:t>You can enable the interceptor by pass it as an argument to </a:t>
            </a:r>
            <a:r>
              <a:rPr lang="en-US" altLang="en-US" sz="1800" b="1" smtClean="0"/>
              <a:t>openSession(interceptor)</a:t>
            </a:r>
          </a:p>
          <a:p>
            <a:pPr marL="0" indent="0">
              <a:spcAft>
                <a:spcPct val="0"/>
              </a:spcAft>
              <a:buFont typeface="Arial" charset="0"/>
              <a:buNone/>
            </a:pPr>
            <a:endParaRPr lang="en-US" altLang="en-US" sz="1800" b="1" smtClean="0"/>
          </a:p>
          <a:p>
            <a:pPr marL="0" indent="0">
              <a:spcAft>
                <a:spcPct val="0"/>
              </a:spcAft>
              <a:buFont typeface="Arial" charset="0"/>
              <a:buNone/>
            </a:pPr>
            <a:endParaRPr lang="en-US" altLang="en-US" sz="1800" smtClean="0"/>
          </a:p>
        </p:txBody>
      </p:sp>
      <p:pic>
        <p:nvPicPr>
          <p:cNvPr id="1146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474" y="1600200"/>
            <a:ext cx="801161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560080269"/>
      </p:ext>
    </p:extLst>
  </p:cSld>
  <p:clrMapOvr>
    <a:masterClrMapping/>
  </p:clrMapOvr>
  <p:transition spd="slow">
    <p:split orient="vert"/>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p:txBody>
          <a:bodyPr/>
          <a:lstStyle/>
          <a:p>
            <a:r>
              <a:rPr lang="en-US" altLang="en-US" smtClean="0"/>
              <a:t>Attribute Converter</a:t>
            </a:r>
          </a:p>
        </p:txBody>
      </p:sp>
      <p:sp>
        <p:nvSpPr>
          <p:cNvPr id="3" name="Content Placeholder 2"/>
          <p:cNvSpPr>
            <a:spLocks noGrp="1"/>
          </p:cNvSpPr>
          <p:nvPr>
            <p:ph sz="quarter" idx="10"/>
          </p:nvPr>
        </p:nvSpPr>
        <p:spPr/>
        <p:txBody>
          <a:bodyPr/>
          <a:lstStyle/>
          <a:p>
            <a:pPr marL="0" indent="0">
              <a:lnSpc>
                <a:spcPct val="100000"/>
              </a:lnSpc>
              <a:buFont typeface="Arial" charset="0"/>
              <a:buNone/>
              <a:defRPr/>
            </a:pPr>
            <a:r>
              <a:rPr lang="en-US" sz="1800" dirty="0"/>
              <a:t>If you are using Hibernate, and want a customized type is supported in your Entity class, you could have to write a custom Hibernate Type</a:t>
            </a:r>
            <a:r>
              <a:rPr lang="en-US" sz="1800" dirty="0" smtClean="0"/>
              <a:t>.</a:t>
            </a:r>
          </a:p>
          <a:p>
            <a:pPr marL="0" indent="0">
              <a:lnSpc>
                <a:spcPct val="100000"/>
              </a:lnSpc>
              <a:buFont typeface="Arial" charset="0"/>
              <a:buNone/>
              <a:defRPr/>
            </a:pPr>
            <a:endParaRPr lang="en-US" sz="1800" dirty="0"/>
          </a:p>
          <a:p>
            <a:pPr marL="0" indent="0">
              <a:lnSpc>
                <a:spcPct val="100000"/>
              </a:lnSpc>
              <a:buFont typeface="Arial" charset="0"/>
              <a:buNone/>
              <a:defRPr/>
            </a:pPr>
            <a:r>
              <a:rPr lang="en-US" sz="1800" dirty="0"/>
              <a:t>JPA 2.1 brings a new feature named attribute converter, which can help you convert your custom class type to JPA supported type.</a:t>
            </a:r>
          </a:p>
          <a:p>
            <a:pPr>
              <a:defRPr/>
            </a:pPr>
            <a:endParaRPr lang="en-US" dirty="0"/>
          </a:p>
        </p:txBody>
      </p:sp>
      <p:pic>
        <p:nvPicPr>
          <p:cNvPr id="1157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6750" y="2895600"/>
            <a:ext cx="6399133"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651137649"/>
      </p:ext>
    </p:extLst>
  </p:cSld>
  <p:clrMapOvr>
    <a:masterClrMapping/>
  </p:clrMapOvr>
  <p:transition spd="slow">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pPr marL="0" indent="0">
              <a:lnSpc>
                <a:spcPct val="105000"/>
              </a:lnSpc>
              <a:spcBef>
                <a:spcPct val="10000"/>
              </a:spcBef>
              <a:spcAft>
                <a:spcPct val="10000"/>
              </a:spcAft>
            </a:pPr>
            <a:r>
              <a:rPr lang="en-US" altLang="en-US" sz="4000" dirty="0">
                <a:solidFill>
                  <a:srgbClr val="FFFFFF"/>
                </a:solidFill>
              </a:rPr>
              <a:t>Bag Property Mapping</a:t>
            </a:r>
          </a:p>
        </p:txBody>
      </p:sp>
    </p:spTree>
    <p:extLst>
      <p:ext uri="{BB962C8B-B14F-4D97-AF65-F5344CB8AC3E}">
        <p14:creationId xmlns:p14="http://schemas.microsoft.com/office/powerpoint/2010/main" val="36930354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Content Placeholder 2"/>
          <p:cNvSpPr>
            <a:spLocks noGrp="1"/>
          </p:cNvSpPr>
          <p:nvPr>
            <p:ph sz="quarter" idx="10"/>
          </p:nvPr>
        </p:nvSpPr>
        <p:spPr>
          <a:xfrm>
            <a:off x="711015" y="381000"/>
            <a:ext cx="11274663" cy="5943600"/>
          </a:xfrm>
        </p:spPr>
        <p:txBody>
          <a:bodyPr/>
          <a:lstStyle/>
          <a:p>
            <a:pPr marL="0" indent="0">
              <a:lnSpc>
                <a:spcPct val="100000"/>
              </a:lnSpc>
              <a:spcAft>
                <a:spcPct val="0"/>
              </a:spcAft>
              <a:buFont typeface="Arial" charset="0"/>
              <a:buNone/>
            </a:pPr>
            <a:r>
              <a:rPr lang="en-US" altLang="en-US" sz="1800" b="1" smtClean="0"/>
              <a:t>Create an attribute converter:</a:t>
            </a:r>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r>
              <a:rPr lang="en-US" altLang="en-US" sz="1800" smtClean="0"/>
              <a:t>In this example, we try to store the tags property into one column instead of an external table.</a:t>
            </a:r>
            <a:br>
              <a:rPr lang="en-US" altLang="en-US" sz="1800" smtClean="0"/>
            </a:br>
            <a:r>
              <a:rPr lang="en-US" altLang="en-US" sz="1800" smtClean="0"/>
              <a:t>Create an attribute converter, it should be annotated with @Converter and implementsAttributeConverter interface.</a:t>
            </a:r>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r>
              <a:rPr lang="en-US" altLang="en-US" sz="1800" smtClean="0"/>
              <a:t>It is easy to understand, the tags property will be converted into a comma based string when it is stored into database, and tags field value of </a:t>
            </a:r>
            <a:r>
              <a:rPr lang="en-US" altLang="en-US" sz="1800" i="1" smtClean="0"/>
              <a:t>Person</a:t>
            </a:r>
            <a:r>
              <a:rPr lang="en-US" altLang="en-US" sz="1800" smtClean="0"/>
              <a:t> table will be converted into a List when it is fetched from database.</a:t>
            </a:r>
          </a:p>
          <a:p>
            <a:pPr marL="0" indent="0">
              <a:spcAft>
                <a:spcPct val="0"/>
              </a:spcAft>
              <a:buFont typeface="Arial" charset="0"/>
              <a:buNone/>
            </a:pPr>
            <a:endParaRPr lang="en-US" altLang="en-US" smtClean="0"/>
          </a:p>
        </p:txBody>
      </p:sp>
      <p:pic>
        <p:nvPicPr>
          <p:cNvPr id="1167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224" y="2286000"/>
            <a:ext cx="8900382"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446642669"/>
      </p:ext>
    </p:extLst>
  </p:cSld>
  <p:clrMapOvr>
    <a:masterClrMapping/>
  </p:clrMapOvr>
  <p:transition spd="slow">
    <p:split orient="vert"/>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Content Placeholder 2"/>
          <p:cNvSpPr>
            <a:spLocks noGrp="1"/>
          </p:cNvSpPr>
          <p:nvPr>
            <p:ph sz="quarter" idx="10"/>
          </p:nvPr>
        </p:nvSpPr>
        <p:spPr>
          <a:xfrm>
            <a:off x="711015" y="609600"/>
            <a:ext cx="11274663" cy="5715000"/>
          </a:xfrm>
        </p:spPr>
        <p:txBody>
          <a:bodyPr/>
          <a:lstStyle/>
          <a:p>
            <a:pPr marL="0" indent="0">
              <a:spcAft>
                <a:spcPct val="0"/>
              </a:spcAft>
              <a:buFont typeface="Arial" charset="0"/>
              <a:buNone/>
            </a:pPr>
            <a:r>
              <a:rPr lang="en-US" altLang="en-US" sz="1800" b="1" smtClean="0"/>
              <a:t>Apply Converter:</a:t>
            </a:r>
            <a:endParaRPr lang="en-US" altLang="en-US" sz="1800" smtClean="0"/>
          </a:p>
          <a:p>
            <a:pPr marL="0" indent="0">
              <a:spcAft>
                <a:spcPct val="0"/>
              </a:spcAft>
              <a:buFont typeface="Arial" charset="0"/>
              <a:buNone/>
            </a:pPr>
            <a:endParaRPr lang="en-US" altLang="en-US" sz="1800" smtClean="0"/>
          </a:p>
          <a:p>
            <a:pPr marL="0" indent="0">
              <a:spcAft>
                <a:spcPct val="0"/>
              </a:spcAft>
              <a:buFont typeface="Arial" charset="0"/>
              <a:buNone/>
            </a:pPr>
            <a:r>
              <a:rPr lang="en-US" altLang="en-US" sz="1800" smtClean="0"/>
              <a:t>You can use the </a:t>
            </a:r>
            <a:r>
              <a:rPr lang="en-US" altLang="en-US" sz="1800" i="1" smtClean="0"/>
              <a:t>autoApply</a:t>
            </a:r>
            <a:r>
              <a:rPr lang="en-US" altLang="en-US" sz="1800" smtClean="0"/>
              <a:t> attribute of the Converter to apply the converter to any supported type.</a:t>
            </a:r>
          </a:p>
          <a:p>
            <a:pPr marL="0" indent="0">
              <a:spcAft>
                <a:spcPct val="0"/>
              </a:spcAft>
              <a:buFont typeface="Arial" charset="0"/>
              <a:buNone/>
            </a:pPr>
            <a:endParaRPr lang="en-US" altLang="en-US" sz="1800" smtClean="0"/>
          </a:p>
          <a:p>
            <a:pPr marL="0" indent="0">
              <a:spcAft>
                <a:spcPct val="0"/>
              </a:spcAft>
              <a:buFont typeface="Arial" charset="0"/>
              <a:buNone/>
            </a:pPr>
            <a:endParaRPr lang="en-US" altLang="en-US" sz="1800" smtClean="0"/>
          </a:p>
          <a:p>
            <a:pPr marL="0" indent="0">
              <a:spcAft>
                <a:spcPct val="0"/>
              </a:spcAft>
              <a:buFont typeface="Arial" charset="0"/>
              <a:buNone/>
            </a:pPr>
            <a:endParaRPr lang="en-US" altLang="en-US" sz="1800" smtClean="0"/>
          </a:p>
          <a:p>
            <a:pPr marL="0" indent="0">
              <a:spcAft>
                <a:spcPct val="0"/>
              </a:spcAft>
              <a:buFont typeface="Arial" charset="0"/>
              <a:buNone/>
            </a:pPr>
            <a:endParaRPr lang="en-US" altLang="en-US" sz="1800" smtClean="0"/>
          </a:p>
          <a:p>
            <a:pPr marL="0" indent="0">
              <a:lnSpc>
                <a:spcPct val="100000"/>
              </a:lnSpc>
              <a:spcAft>
                <a:spcPct val="0"/>
              </a:spcAft>
              <a:buFont typeface="Arial" charset="0"/>
              <a:buNone/>
            </a:pPr>
            <a:r>
              <a:rPr lang="en-US" altLang="en-US" sz="1800" smtClean="0"/>
              <a:t>It is dangerous in a real world project when there are some List you do not want to be converted. Alternatively, you can apply it on the property via a @Convert annotation.</a:t>
            </a:r>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r>
              <a:rPr lang="en-US" altLang="en-US" sz="1800" smtClean="0"/>
              <a:t>You can also place it on class.</a:t>
            </a:r>
          </a:p>
          <a:p>
            <a:pPr marL="0" indent="0">
              <a:lnSpc>
                <a:spcPct val="100000"/>
              </a:lnSpc>
              <a:spcAft>
                <a:spcPct val="0"/>
              </a:spcAft>
              <a:buFont typeface="Arial" charset="0"/>
              <a:buNone/>
            </a:pPr>
            <a:endParaRPr lang="en-US" altLang="en-US" sz="1800" smtClean="0"/>
          </a:p>
          <a:p>
            <a:pPr marL="0" indent="0">
              <a:spcAft>
                <a:spcPct val="0"/>
              </a:spcAft>
              <a:buFont typeface="Arial" charset="0"/>
              <a:buNone/>
            </a:pPr>
            <a:endParaRPr lang="en-US" altLang="en-US" sz="1800" smtClean="0"/>
          </a:p>
          <a:p>
            <a:pPr marL="0" indent="0">
              <a:spcAft>
                <a:spcPct val="0"/>
              </a:spcAft>
              <a:buFont typeface="Arial" charset="0"/>
              <a:buNone/>
            </a:pPr>
            <a:endParaRPr lang="en-US" altLang="en-US" sz="1800"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lnSpc>
                <a:spcPct val="100000"/>
              </a:lnSpc>
              <a:spcAft>
                <a:spcPct val="0"/>
              </a:spcAft>
              <a:buFont typeface="Arial" charset="0"/>
              <a:buNone/>
            </a:pPr>
            <a:r>
              <a:rPr lang="en-US" altLang="en-US" sz="1800" smtClean="0"/>
              <a:t>An extra </a:t>
            </a:r>
            <a:r>
              <a:rPr lang="en-US" altLang="en-US" sz="1800" i="1" smtClean="0"/>
              <a:t>attributeName</a:t>
            </a:r>
            <a:r>
              <a:rPr lang="en-US" altLang="en-US" sz="1800" smtClean="0"/>
              <a:t> must be specified. You can declare several Converters for properties on an Entity class.</a:t>
            </a:r>
          </a:p>
        </p:txBody>
      </p:sp>
      <p:pic>
        <p:nvPicPr>
          <p:cNvPr id="1177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030" y="1571625"/>
            <a:ext cx="963679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177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4059" y="3094038"/>
            <a:ext cx="5992839"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1776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4452" y="4191000"/>
            <a:ext cx="7871949"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406034157"/>
      </p:ext>
    </p:extLst>
  </p:cSld>
  <p:clrMapOvr>
    <a:masterClrMapping/>
  </p:clrMapOvr>
  <p:transition spd="slow">
    <p:split orient="vert"/>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p:txBody>
          <a:bodyPr/>
          <a:lstStyle/>
          <a:p>
            <a:r>
              <a:rPr lang="en-US" altLang="en-US" b="1" smtClean="0"/>
              <a:t>BasicTypeRegistry</a:t>
            </a:r>
          </a:p>
        </p:txBody>
      </p:sp>
      <p:sp>
        <p:nvSpPr>
          <p:cNvPr id="118787" name="Content Placeholder 2"/>
          <p:cNvSpPr>
            <a:spLocks noGrp="1"/>
          </p:cNvSpPr>
          <p:nvPr>
            <p:ph sz="quarter" idx="10"/>
          </p:nvPr>
        </p:nvSpPr>
        <p:spPr/>
        <p:txBody>
          <a:bodyPr/>
          <a:lstStyle/>
          <a:p>
            <a:pPr marL="0" indent="0" algn="just">
              <a:lnSpc>
                <a:spcPct val="100000"/>
              </a:lnSpc>
              <a:spcAft>
                <a:spcPct val="0"/>
              </a:spcAft>
              <a:buFont typeface="Arial" charset="0"/>
              <a:buNone/>
            </a:pPr>
            <a:r>
              <a:rPr lang="en-US" altLang="en-US" sz="1800" smtClean="0"/>
              <a:t>Hibernate type is not a Java type, nor a SQL type, but that it understands both and performs the marshalling between them. </a:t>
            </a:r>
          </a:p>
          <a:p>
            <a:pPr marL="0" indent="0" algn="just">
              <a:lnSpc>
                <a:spcPct val="100000"/>
              </a:lnSpc>
              <a:spcAft>
                <a:spcPct val="0"/>
              </a:spcAft>
              <a:buFont typeface="Arial" charset="0"/>
              <a:buNone/>
            </a:pPr>
            <a:endParaRPr lang="en-US" altLang="en-US" sz="1800" smtClean="0"/>
          </a:p>
          <a:p>
            <a:pPr marL="0" indent="0" algn="just">
              <a:lnSpc>
                <a:spcPct val="100000"/>
              </a:lnSpc>
              <a:spcAft>
                <a:spcPct val="0"/>
              </a:spcAft>
              <a:buFont typeface="Arial" charset="0"/>
              <a:buNone/>
            </a:pPr>
            <a:r>
              <a:rPr lang="en-US" altLang="en-US" sz="1800" smtClean="0"/>
              <a:t>Hibernate has a service org.hibernate.type.BasicTypeRegistry,  which essentially maintains a map of org.hibernate.type.BasicType that helps hiibernate to map aatributes.</a:t>
            </a:r>
          </a:p>
          <a:p>
            <a:pPr marL="0" indent="0" algn="just">
              <a:lnSpc>
                <a:spcPct val="100000"/>
              </a:lnSpc>
              <a:spcAft>
                <a:spcPct val="0"/>
              </a:spcAft>
              <a:buFont typeface="Arial" charset="0"/>
              <a:buNone/>
            </a:pPr>
            <a:endParaRPr lang="en-US" altLang="en-US" sz="1800" smtClean="0"/>
          </a:p>
          <a:p>
            <a:pPr marL="0" indent="0" algn="just">
              <a:lnSpc>
                <a:spcPct val="100000"/>
              </a:lnSpc>
              <a:spcAft>
                <a:spcPct val="0"/>
              </a:spcAft>
              <a:buFont typeface="Arial" charset="0"/>
              <a:buNone/>
            </a:pPr>
            <a:r>
              <a:rPr lang="en-US" altLang="en-US" sz="1800" smtClean="0"/>
              <a:t>As an example, take a String attribute if there isno explicit type mapping, Hibernate looks to the BasicTypeRegistry to find the registered mapping forjava.lang.String. </a:t>
            </a:r>
          </a:p>
          <a:p>
            <a:pPr marL="0" indent="0" algn="just">
              <a:lnSpc>
                <a:spcPct val="100000"/>
              </a:lnSpc>
              <a:spcAft>
                <a:spcPct val="0"/>
              </a:spcAft>
              <a:buFont typeface="Arial" charset="0"/>
              <a:buNone/>
            </a:pPr>
            <a:endParaRPr lang="en-US" altLang="en-US" sz="1800" smtClean="0"/>
          </a:p>
          <a:p>
            <a:pPr marL="0" indent="0" algn="just">
              <a:lnSpc>
                <a:spcPct val="100000"/>
              </a:lnSpc>
              <a:spcAft>
                <a:spcPct val="0"/>
              </a:spcAft>
              <a:buFont typeface="Arial" charset="0"/>
              <a:buNone/>
            </a:pPr>
            <a:r>
              <a:rPr lang="en-US" altLang="en-US" sz="1800" smtClean="0"/>
              <a:t>As a baseline within BasicTypeRegistry, Hibernate follows the recommended mappings of JDBC for Java types. JDBC recommends mapping Strings to VARCHAR, which is the exact mapping that StringType handles. So that is the baseline mapping within BasicTypeRegistry for Strings.</a:t>
            </a:r>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p:txBody>
      </p:sp>
    </p:spTree>
    <p:extLst>
      <p:ext uri="{BB962C8B-B14F-4D97-AF65-F5344CB8AC3E}">
        <p14:creationId xmlns:p14="http://schemas.microsoft.com/office/powerpoint/2010/main" val="1384167924"/>
      </p:ext>
    </p:extLst>
  </p:cSld>
  <p:clrMapOvr>
    <a:masterClrMapping/>
  </p:clrMapOvr>
  <p:transition spd="slow">
    <p:split orient="vert"/>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b="1" dirty="0"/>
              <a:t>Explicit </a:t>
            </a:r>
            <a:r>
              <a:rPr lang="en-US" b="1" dirty="0" err="1"/>
              <a:t>BasicTypes</a:t>
            </a:r>
            <a:r>
              <a:rPr lang="en-US" b="1" dirty="0"/>
              <a:t/>
            </a:r>
            <a:br>
              <a:rPr lang="en-US" b="1" dirty="0"/>
            </a:br>
            <a:endParaRPr lang="en-US" dirty="0"/>
          </a:p>
        </p:txBody>
      </p:sp>
      <p:sp>
        <p:nvSpPr>
          <p:cNvPr id="119811" name="Content Placeholder 2"/>
          <p:cNvSpPr>
            <a:spLocks noGrp="1"/>
          </p:cNvSpPr>
          <p:nvPr>
            <p:ph sz="quarter" idx="10"/>
          </p:nvPr>
        </p:nvSpPr>
        <p:spPr/>
        <p:txBody>
          <a:bodyPr/>
          <a:lstStyle/>
          <a:p>
            <a:pPr marL="0" indent="0">
              <a:lnSpc>
                <a:spcPct val="100000"/>
              </a:lnSpc>
              <a:spcAft>
                <a:spcPct val="0"/>
              </a:spcAft>
              <a:buFont typeface="Arial" charset="0"/>
              <a:buNone/>
            </a:pPr>
            <a:r>
              <a:rPr lang="en-US" altLang="en-US" sz="1800" dirty="0" smtClean="0"/>
              <a:t>Sometimes you want a particular attribute to be handled differently. Occasionally Hibernate will implicitly pick a </a:t>
            </a:r>
            <a:r>
              <a:rPr lang="en-US" altLang="en-US" sz="1800" dirty="0" err="1" smtClean="0"/>
              <a:t>BasicType</a:t>
            </a:r>
            <a:r>
              <a:rPr lang="en-US" altLang="en-US" sz="1800" dirty="0" smtClean="0"/>
              <a:t> that you do not want (and for some reason you do not want to adjust the </a:t>
            </a:r>
            <a:r>
              <a:rPr lang="en-US" altLang="en-US" sz="1800" dirty="0" err="1" smtClean="0"/>
              <a:t>BasicTypeRegistry</a:t>
            </a:r>
            <a:r>
              <a:rPr lang="en-US" altLang="en-US" sz="1800" dirty="0" smtClean="0"/>
              <a:t>).</a:t>
            </a:r>
          </a:p>
          <a:p>
            <a:pPr marL="0" indent="0">
              <a:lnSpc>
                <a:spcPct val="100000"/>
              </a:lnSpc>
              <a:spcAft>
                <a:spcPct val="0"/>
              </a:spcAft>
              <a:buFont typeface="Arial" charset="0"/>
              <a:buNone/>
            </a:pPr>
            <a:endParaRPr lang="en-US" altLang="en-US" sz="1800" dirty="0" smtClean="0"/>
          </a:p>
          <a:p>
            <a:pPr marL="0" indent="0">
              <a:lnSpc>
                <a:spcPct val="100000"/>
              </a:lnSpc>
              <a:spcAft>
                <a:spcPct val="0"/>
              </a:spcAft>
              <a:buFont typeface="Arial" charset="0"/>
              <a:buNone/>
            </a:pPr>
            <a:r>
              <a:rPr lang="en-US" altLang="en-US" sz="1800" dirty="0" smtClean="0"/>
              <a:t>In these cases you must explicitly tell Hibernate the </a:t>
            </a:r>
            <a:r>
              <a:rPr lang="en-US" altLang="en-US" sz="1800" dirty="0" err="1" smtClean="0"/>
              <a:t>BasicType</a:t>
            </a:r>
            <a:r>
              <a:rPr lang="en-US" altLang="en-US" sz="1800" dirty="0" smtClean="0"/>
              <a:t> to use, via </a:t>
            </a:r>
            <a:r>
              <a:rPr lang="en-US" altLang="en-US" sz="1800" dirty="0" err="1" smtClean="0"/>
              <a:t>theorg.hibernate.annotations.Type</a:t>
            </a:r>
            <a:r>
              <a:rPr lang="en-US" altLang="en-US" sz="1800" dirty="0" smtClean="0"/>
              <a:t> annotation.</a:t>
            </a:r>
          </a:p>
          <a:p>
            <a:pPr marL="0" indent="0">
              <a:spcAft>
                <a:spcPct val="0"/>
              </a:spcAft>
              <a:buFont typeface="Arial" charset="0"/>
              <a:buNone/>
            </a:pPr>
            <a:endParaRPr lang="en-US" altLang="en-US" dirty="0" smtClean="0"/>
          </a:p>
          <a:p>
            <a:pPr marL="0" indent="0">
              <a:spcAft>
                <a:spcPct val="0"/>
              </a:spcAft>
              <a:buFont typeface="Arial" charset="0"/>
              <a:buNone/>
            </a:pPr>
            <a:endParaRPr lang="en-US" altLang="en-US" dirty="0" smtClean="0"/>
          </a:p>
          <a:p>
            <a:pPr marL="0" indent="0">
              <a:spcAft>
                <a:spcPct val="0"/>
              </a:spcAft>
              <a:buFont typeface="Arial" charset="0"/>
              <a:buNone/>
            </a:pPr>
            <a:endParaRPr lang="en-US" altLang="en-US" dirty="0" smtClean="0"/>
          </a:p>
          <a:p>
            <a:pPr marL="0" indent="0">
              <a:spcAft>
                <a:spcPct val="0"/>
              </a:spcAft>
              <a:buFont typeface="Arial" charset="0"/>
              <a:buNone/>
            </a:pPr>
            <a:endParaRPr lang="en-US" altLang="en-US" dirty="0" smtClean="0"/>
          </a:p>
          <a:p>
            <a:pPr marL="0" indent="0">
              <a:spcAft>
                <a:spcPct val="0"/>
              </a:spcAft>
              <a:buFont typeface="Arial" charset="0"/>
              <a:buNone/>
            </a:pPr>
            <a:endParaRPr lang="en-US" altLang="en-US" dirty="0" smtClean="0"/>
          </a:p>
          <a:p>
            <a:pPr marL="0" indent="0">
              <a:spcAft>
                <a:spcPct val="0"/>
              </a:spcAft>
              <a:buFont typeface="Arial" charset="0"/>
              <a:buNone/>
            </a:pPr>
            <a:endParaRPr lang="en-US" altLang="en-US" dirty="0" smtClean="0"/>
          </a:p>
          <a:p>
            <a:pPr marL="0" indent="0">
              <a:spcAft>
                <a:spcPct val="0"/>
              </a:spcAft>
              <a:buFont typeface="Arial" charset="0"/>
              <a:buNone/>
            </a:pPr>
            <a:endParaRPr lang="en-US" altLang="en-US" dirty="0" smtClean="0"/>
          </a:p>
          <a:p>
            <a:pPr marL="0" indent="0">
              <a:spcAft>
                <a:spcPct val="0"/>
              </a:spcAft>
              <a:buFont typeface="Arial" charset="0"/>
              <a:buNone/>
            </a:pPr>
            <a:endParaRPr lang="en-US" altLang="en-US" dirty="0" smtClean="0"/>
          </a:p>
          <a:p>
            <a:pPr marL="0" indent="0">
              <a:spcAft>
                <a:spcPct val="0"/>
              </a:spcAft>
              <a:buFont typeface="Arial" charset="0"/>
              <a:buNone/>
            </a:pPr>
            <a:r>
              <a:rPr lang="en-US" altLang="en-US" dirty="0" smtClean="0"/>
              <a:t>Read More: </a:t>
            </a:r>
            <a:r>
              <a:rPr lang="en-US" altLang="en-US" dirty="0" smtClean="0">
                <a:hlinkClick r:id="rId2"/>
              </a:rPr>
              <a:t>https://docs.jboss.org/hibernate/orm/5.0/mappingGuide/en-US/html/ch03.html#basic-registry</a:t>
            </a:r>
            <a:endParaRPr lang="en-US" altLang="en-US" dirty="0" smtClean="0"/>
          </a:p>
          <a:p>
            <a:pPr marL="0" indent="0">
              <a:spcAft>
                <a:spcPct val="0"/>
              </a:spcAft>
              <a:buFont typeface="Arial" charset="0"/>
              <a:buNone/>
            </a:pPr>
            <a:endParaRPr lang="en-US" altLang="en-US" dirty="0" smtClean="0"/>
          </a:p>
        </p:txBody>
      </p:sp>
      <p:pic>
        <p:nvPicPr>
          <p:cNvPr id="1198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8781" y="2971800"/>
            <a:ext cx="5992839"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043712104"/>
      </p:ext>
    </p:extLst>
  </p:cSld>
  <p:clrMapOvr>
    <a:masterClrMapping/>
  </p:clrMapOvr>
  <p:transition spd="slow">
    <p:split orient="vert"/>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p:txBody>
          <a:bodyPr/>
          <a:lstStyle/>
          <a:p>
            <a:r>
              <a:rPr lang="en-US" altLang="en-US" smtClean="0"/>
              <a:t>Transaction Isolation Level / Strategies</a:t>
            </a:r>
          </a:p>
        </p:txBody>
      </p:sp>
      <p:sp>
        <p:nvSpPr>
          <p:cNvPr id="3" name="Content Placeholder 2"/>
          <p:cNvSpPr>
            <a:spLocks noGrp="1"/>
          </p:cNvSpPr>
          <p:nvPr>
            <p:ph sz="quarter" idx="10"/>
          </p:nvPr>
        </p:nvSpPr>
        <p:spPr>
          <a:xfrm>
            <a:off x="711015" y="990600"/>
            <a:ext cx="11274663" cy="5486400"/>
          </a:xfrm>
        </p:spPr>
        <p:txBody>
          <a:bodyPr/>
          <a:lstStyle/>
          <a:p>
            <a:pPr marL="0" indent="0">
              <a:lnSpc>
                <a:spcPct val="100000"/>
              </a:lnSpc>
              <a:buFont typeface="Arial" pitchFamily="34" charset="0"/>
              <a:buNone/>
              <a:defRPr/>
            </a:pPr>
            <a:r>
              <a:rPr lang="en-US" sz="1800" dirty="0" smtClean="0"/>
              <a:t>Isolation </a:t>
            </a:r>
            <a:r>
              <a:rPr lang="en-US" sz="1800" dirty="0"/>
              <a:t>does not have  0 or 1 state instead there can be different isolation </a:t>
            </a:r>
            <a:r>
              <a:rPr lang="en-US" sz="1800" dirty="0" smtClean="0"/>
              <a:t>levels. Also, increasing the </a:t>
            </a:r>
            <a:r>
              <a:rPr lang="en-US" sz="1800" dirty="0"/>
              <a:t>isolation level will impact the performance</a:t>
            </a:r>
            <a:r>
              <a:rPr lang="en-US" sz="1800" dirty="0" smtClean="0"/>
              <a:t>.</a:t>
            </a:r>
            <a:endParaRPr lang="en-US" sz="1800" dirty="0"/>
          </a:p>
          <a:p>
            <a:pPr marL="0" indent="0">
              <a:lnSpc>
                <a:spcPct val="100000"/>
              </a:lnSpc>
              <a:buFont typeface="Arial" pitchFamily="34" charset="0"/>
              <a:buNone/>
              <a:defRPr/>
            </a:pPr>
            <a:r>
              <a:rPr lang="en-US" sz="1800" dirty="0" smtClean="0"/>
              <a:t>There </a:t>
            </a:r>
            <a:r>
              <a:rPr lang="en-US" sz="1800" dirty="0"/>
              <a:t>are four transaction isolation levels</a:t>
            </a:r>
            <a:r>
              <a:rPr lang="en-US" sz="1800" dirty="0" smtClean="0"/>
              <a:t>.</a:t>
            </a:r>
            <a:endParaRPr lang="en-US" sz="1800" dirty="0"/>
          </a:p>
          <a:p>
            <a:pPr>
              <a:lnSpc>
                <a:spcPct val="100000"/>
              </a:lnSpc>
              <a:buFont typeface="Arial" pitchFamily="34" charset="0"/>
              <a:buChar char="•"/>
              <a:defRPr/>
            </a:pPr>
            <a:r>
              <a:rPr lang="en-US" sz="1800" b="1" dirty="0"/>
              <a:t>Read Uncommitted- </a:t>
            </a:r>
            <a:r>
              <a:rPr lang="en-US" sz="1800" dirty="0"/>
              <a:t>One transaction can view uncommitted data of another transaction and dirty read, phantom read, unrepeatable reads are allowed. This is the loosest isolation level and is not recommended. </a:t>
            </a:r>
          </a:p>
          <a:p>
            <a:pPr>
              <a:lnSpc>
                <a:spcPct val="100000"/>
              </a:lnSpc>
              <a:buFont typeface="Arial" pitchFamily="34" charset="0"/>
              <a:buChar char="•"/>
              <a:defRPr/>
            </a:pPr>
            <a:r>
              <a:rPr lang="en-US" sz="1800" b="1" dirty="0"/>
              <a:t>Read Committed</a:t>
            </a:r>
            <a:r>
              <a:rPr lang="en-US" sz="1800" dirty="0"/>
              <a:t> – Dirty Reads (Uncommitted Read) are not allowed in this isolation level, but unrepeatable reads and phantom reads are permitted. This approach uses shared read lock and exclusive write lock in which read lock is acquired and released immediately where as write lock is released at the end of the transaction.</a:t>
            </a:r>
          </a:p>
          <a:p>
            <a:pPr>
              <a:lnSpc>
                <a:spcPct val="100000"/>
              </a:lnSpc>
              <a:buFont typeface="Arial" pitchFamily="34" charset="0"/>
              <a:buChar char="•"/>
              <a:defRPr/>
            </a:pPr>
            <a:r>
              <a:rPr lang="en-US" sz="1800" b="1" dirty="0"/>
              <a:t>Repeatable Read-</a:t>
            </a:r>
            <a:r>
              <a:rPr lang="en-US" sz="1800" dirty="0"/>
              <a:t>  Dirty Read and Unrepeatable Read is not allowed in this isolation level but phantom reads are allowed. In this isolation level, reading transaction will block all other writing transactions ( but allows other reading transactions ) and any writing transaction will block all other transactions. This will have some scalability issues.</a:t>
            </a:r>
          </a:p>
          <a:p>
            <a:pPr>
              <a:lnSpc>
                <a:spcPct val="100000"/>
              </a:lnSpc>
              <a:buFont typeface="Arial" pitchFamily="34" charset="0"/>
              <a:buChar char="•"/>
              <a:defRPr/>
            </a:pPr>
            <a:r>
              <a:rPr lang="en-US" sz="1800" b="1" dirty="0"/>
              <a:t>Serializable- </a:t>
            </a:r>
            <a:r>
              <a:rPr lang="en-US" sz="1800" dirty="0"/>
              <a:t>This is the strictest isolation level and will have  scalability issues. This prevents dirty read, phantom reads , unrepeatable read etc. Transactions are executed serially (one after another) and acquires read and write locks on the entire set of affected data.</a:t>
            </a:r>
          </a:p>
          <a:p>
            <a:pPr>
              <a:lnSpc>
                <a:spcPct val="100000"/>
              </a:lnSpc>
              <a:buFont typeface="Arial" pitchFamily="34" charset="0"/>
              <a:buChar char="•"/>
              <a:defRPr/>
            </a:pPr>
            <a:endParaRPr lang="en-US" sz="1800" dirty="0"/>
          </a:p>
        </p:txBody>
      </p:sp>
    </p:spTree>
    <p:extLst>
      <p:ext uri="{BB962C8B-B14F-4D97-AF65-F5344CB8AC3E}">
        <p14:creationId xmlns:p14="http://schemas.microsoft.com/office/powerpoint/2010/main" val="617239573"/>
      </p:ext>
    </p:extLst>
  </p:cSld>
  <p:clrMapOvr>
    <a:masterClrMapping/>
  </p:clrMapOvr>
  <p:transition spd="slow">
    <p:split orient="vert"/>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11015" y="381000"/>
            <a:ext cx="11274663" cy="6096000"/>
          </a:xfrm>
        </p:spPr>
        <p:txBody>
          <a:bodyPr/>
          <a:lstStyle/>
          <a:p>
            <a:pPr marL="0" indent="0">
              <a:buFont typeface="Arial" pitchFamily="34" charset="0"/>
              <a:buNone/>
              <a:defRPr/>
            </a:pPr>
            <a:endParaRPr lang="en-US" dirty="0" smtClean="0"/>
          </a:p>
          <a:p>
            <a:pPr>
              <a:buFont typeface="Arial" pitchFamily="34" charset="0"/>
              <a:buChar char="•"/>
              <a:defRPr/>
            </a:pPr>
            <a:endParaRPr lang="en-US" dirty="0"/>
          </a:p>
          <a:p>
            <a:pPr>
              <a:buFont typeface="Arial" pitchFamily="34" charset="0"/>
              <a:buChar char="•"/>
              <a:defRPr/>
            </a:pPr>
            <a:endParaRPr lang="en-US" dirty="0" smtClean="0"/>
          </a:p>
          <a:p>
            <a:pPr>
              <a:buFont typeface="Arial" pitchFamily="34" charset="0"/>
              <a:buChar char="•"/>
              <a:defRPr/>
            </a:pPr>
            <a:endParaRPr lang="en-US" dirty="0"/>
          </a:p>
          <a:p>
            <a:pPr>
              <a:buFont typeface="Arial" pitchFamily="34" charset="0"/>
              <a:buChar char="•"/>
              <a:defRPr/>
            </a:pPr>
            <a:endParaRPr lang="en-US" dirty="0" smtClean="0"/>
          </a:p>
          <a:p>
            <a:pPr>
              <a:buFont typeface="Arial" pitchFamily="34" charset="0"/>
              <a:buChar char="•"/>
              <a:defRPr/>
            </a:pPr>
            <a:endParaRPr lang="en-US" dirty="0"/>
          </a:p>
          <a:p>
            <a:pPr>
              <a:buFont typeface="Arial" pitchFamily="34" charset="0"/>
              <a:buChar char="•"/>
              <a:defRPr/>
            </a:pPr>
            <a:endParaRPr lang="en-US" dirty="0" smtClean="0"/>
          </a:p>
          <a:p>
            <a:pPr>
              <a:buFont typeface="Arial" pitchFamily="34" charset="0"/>
              <a:buChar char="•"/>
              <a:defRPr/>
            </a:pPr>
            <a:endParaRPr lang="en-US" dirty="0"/>
          </a:p>
          <a:p>
            <a:pPr>
              <a:buFont typeface="Arial" pitchFamily="34" charset="0"/>
              <a:buChar char="•"/>
              <a:defRPr/>
            </a:pPr>
            <a:endParaRPr lang="en-US" dirty="0" smtClean="0"/>
          </a:p>
          <a:p>
            <a:pPr>
              <a:buFont typeface="Arial" pitchFamily="34" charset="0"/>
              <a:buChar char="•"/>
              <a:defRPr/>
            </a:pPr>
            <a:endParaRPr lang="en-US" dirty="0"/>
          </a:p>
          <a:p>
            <a:pPr>
              <a:buFont typeface="Arial" pitchFamily="34" charset="0"/>
              <a:buChar char="•"/>
              <a:defRPr/>
            </a:pPr>
            <a:endParaRPr lang="en-US" dirty="0" smtClean="0"/>
          </a:p>
          <a:p>
            <a:pPr>
              <a:buFont typeface="Arial" pitchFamily="34" charset="0"/>
              <a:buChar char="•"/>
              <a:defRPr/>
            </a:pPr>
            <a:endParaRPr lang="en-US" dirty="0"/>
          </a:p>
          <a:p>
            <a:pPr>
              <a:buFont typeface="Arial" pitchFamily="34" charset="0"/>
              <a:buChar char="•"/>
              <a:defRPr/>
            </a:pPr>
            <a:endParaRPr lang="en-US" dirty="0" smtClean="0"/>
          </a:p>
          <a:p>
            <a:pPr>
              <a:buFont typeface="Arial" pitchFamily="34" charset="0"/>
              <a:buChar char="•"/>
              <a:defRPr/>
            </a:pPr>
            <a:endParaRPr lang="en-US" dirty="0"/>
          </a:p>
          <a:p>
            <a:pPr>
              <a:buFont typeface="Arial" pitchFamily="34" charset="0"/>
              <a:buChar char="•"/>
              <a:defRPr/>
            </a:pPr>
            <a:endParaRPr lang="en-US" dirty="0" smtClean="0"/>
          </a:p>
          <a:p>
            <a:pPr marL="0" indent="0">
              <a:buFont typeface="Arial" pitchFamily="34" charset="0"/>
              <a:buNone/>
              <a:defRPr/>
            </a:pPr>
            <a:r>
              <a:rPr lang="en-US" sz="1800" b="1" dirty="0" smtClean="0"/>
              <a:t>Setting a Isolation Level</a:t>
            </a:r>
          </a:p>
          <a:p>
            <a:pPr marL="0" indent="0">
              <a:lnSpc>
                <a:spcPct val="100000"/>
              </a:lnSpc>
              <a:buFont typeface="Arial" pitchFamily="34" charset="0"/>
              <a:buNone/>
              <a:defRPr/>
            </a:pPr>
            <a:r>
              <a:rPr lang="en-US" sz="1800" dirty="0" smtClean="0"/>
              <a:t>Every </a:t>
            </a:r>
            <a:r>
              <a:rPr lang="en-US" sz="1800" dirty="0"/>
              <a:t>database has default isolation level (either Read Committed or Repeatable Read) and we can override the isolation level using </a:t>
            </a:r>
            <a:r>
              <a:rPr lang="en-US" sz="1800" b="1" dirty="0" err="1"/>
              <a:t>hibernate.connection.isolation</a:t>
            </a:r>
            <a:r>
              <a:rPr lang="en-US" sz="1800" b="1" dirty="0"/>
              <a:t> </a:t>
            </a:r>
            <a:r>
              <a:rPr lang="en-US" sz="1800" dirty="0"/>
              <a:t>property in hibernate.cfg.xml file.</a:t>
            </a:r>
          </a:p>
          <a:p>
            <a:pPr>
              <a:lnSpc>
                <a:spcPct val="100000"/>
              </a:lnSpc>
              <a:buFont typeface="Arial" pitchFamily="34" charset="0"/>
              <a:buChar char="•"/>
              <a:defRPr/>
            </a:pPr>
            <a:r>
              <a:rPr lang="en-US" sz="1800" dirty="0"/>
              <a:t>Read uncommitted isolation - 1</a:t>
            </a:r>
          </a:p>
          <a:p>
            <a:pPr>
              <a:lnSpc>
                <a:spcPct val="100000"/>
              </a:lnSpc>
              <a:buFont typeface="Arial" pitchFamily="34" charset="0"/>
              <a:buChar char="•"/>
              <a:defRPr/>
            </a:pPr>
            <a:r>
              <a:rPr lang="en-US" sz="1800" dirty="0"/>
              <a:t>Read committed isolation- 2</a:t>
            </a:r>
          </a:p>
          <a:p>
            <a:pPr>
              <a:lnSpc>
                <a:spcPct val="100000"/>
              </a:lnSpc>
              <a:buFont typeface="Arial" pitchFamily="34" charset="0"/>
              <a:buChar char="•"/>
              <a:defRPr/>
            </a:pPr>
            <a:r>
              <a:rPr lang="en-US" sz="1800" dirty="0"/>
              <a:t>Repeatable read isolation- 4</a:t>
            </a:r>
          </a:p>
          <a:p>
            <a:pPr>
              <a:lnSpc>
                <a:spcPct val="100000"/>
              </a:lnSpc>
              <a:buFont typeface="Arial" pitchFamily="34" charset="0"/>
              <a:buChar char="•"/>
              <a:defRPr/>
            </a:pPr>
            <a:r>
              <a:rPr lang="en-US" sz="1800" dirty="0"/>
              <a:t>Serializable isolation – 8</a:t>
            </a:r>
          </a:p>
          <a:p>
            <a:pPr>
              <a:buFont typeface="Arial" pitchFamily="34" charset="0"/>
              <a:buChar char="•"/>
              <a:defRPr/>
            </a:pPr>
            <a:endParaRPr lang="en-US" dirty="0" smtClean="0"/>
          </a:p>
          <a:p>
            <a:pPr>
              <a:buFont typeface="Arial" pitchFamily="34" charset="0"/>
              <a:buChar char="•"/>
              <a:defRPr/>
            </a:pPr>
            <a:endParaRPr lang="en-US" dirty="0"/>
          </a:p>
        </p:txBody>
      </p:sp>
      <p:pic>
        <p:nvPicPr>
          <p:cNvPr id="12185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456" y="381000"/>
            <a:ext cx="9954207"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393340535"/>
      </p:ext>
    </p:extLst>
  </p:cSld>
  <p:clrMapOvr>
    <a:masterClrMapping/>
  </p:clrMapOvr>
  <p:transition spd="slow">
    <p:split orient="vert"/>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600075" y="2481360"/>
            <a:ext cx="8809804" cy="1656300"/>
          </a:xfrm>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pPr marL="0" indent="0">
              <a:lnSpc>
                <a:spcPct val="105000"/>
              </a:lnSpc>
              <a:spcBef>
                <a:spcPct val="10000"/>
              </a:spcBef>
              <a:spcAft>
                <a:spcPct val="10000"/>
              </a:spcAft>
            </a:pPr>
            <a:r>
              <a:rPr lang="en-US" altLang="en-US" sz="4000" dirty="0">
                <a:solidFill>
                  <a:srgbClr val="FFFFFF"/>
                </a:solidFill>
              </a:rPr>
              <a:t>Exercise</a:t>
            </a:r>
          </a:p>
        </p:txBody>
      </p:sp>
    </p:spTree>
    <p:extLst>
      <p:ext uri="{BB962C8B-B14F-4D97-AF65-F5344CB8AC3E}">
        <p14:creationId xmlns:p14="http://schemas.microsoft.com/office/powerpoint/2010/main" val="120587486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altLang="en-US"/>
              <a:t>Design the JPA/Hibernate POJO for Portfolio Management</a:t>
            </a:r>
          </a:p>
        </p:txBody>
      </p:sp>
      <p:sp>
        <p:nvSpPr>
          <p:cNvPr id="7" name="Rectangle 4"/>
          <p:cNvSpPr txBox="1">
            <a:spLocks noChangeArrowheads="1"/>
          </p:cNvSpPr>
          <p:nvPr/>
        </p:nvSpPr>
        <p:spPr bwMode="auto">
          <a:xfrm>
            <a:off x="594629" y="1066800"/>
            <a:ext cx="11187902" cy="51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lstStyle>
            <a:lvl1pPr marL="231775" indent="-231775" algn="l" rtl="0" eaLnBrk="0" fontAlgn="base" hangingPunct="0">
              <a:lnSpc>
                <a:spcPts val="1400"/>
              </a:lnSpc>
              <a:spcBef>
                <a:spcPts val="400"/>
              </a:spcBef>
              <a:spcAft>
                <a:spcPts val="0"/>
              </a:spcAft>
              <a:buClr>
                <a:srgbClr val="355F99"/>
              </a:buClr>
              <a:buSzPct val="125000"/>
              <a:buFont typeface="Arial" pitchFamily="34" charset="0"/>
              <a:buChar char="•"/>
              <a:defRPr lang="en-US" sz="1600" dirty="0" smtClean="0">
                <a:solidFill>
                  <a:schemeClr val="tx2">
                    <a:lumMod val="50000"/>
                  </a:schemeClr>
                </a:solidFill>
                <a:latin typeface="Calibri" pitchFamily="34" charset="0"/>
                <a:ea typeface="+mn-ea"/>
                <a:cs typeface="+mn-cs"/>
              </a:defRPr>
            </a:lvl1pPr>
            <a:lvl2pPr marL="463550" indent="-230188" algn="l" rtl="0" eaLnBrk="0" fontAlgn="base" hangingPunct="0">
              <a:lnSpc>
                <a:spcPts val="1400"/>
              </a:lnSpc>
              <a:spcBef>
                <a:spcPts val="400"/>
              </a:spcBef>
              <a:spcAft>
                <a:spcPts val="0"/>
              </a:spcAft>
              <a:buClr>
                <a:srgbClr val="355F99"/>
              </a:buClr>
              <a:buSzPct val="100000"/>
              <a:buFont typeface="Courier New" pitchFamily="49" charset="0"/>
              <a:buChar char="o"/>
              <a:defRPr lang="en-US" sz="1400" dirty="0" smtClean="0">
                <a:solidFill>
                  <a:schemeClr val="tx2">
                    <a:lumMod val="50000"/>
                  </a:schemeClr>
                </a:solidFill>
                <a:latin typeface="Calibri" pitchFamily="34" charset="0"/>
                <a:ea typeface="+mn-ea"/>
                <a:cs typeface="+mn-cs"/>
              </a:defRPr>
            </a:lvl2pPr>
            <a:lvl3pPr marL="695325" indent="-230188" algn="l" rtl="0" eaLnBrk="0" fontAlgn="base" hangingPunct="0">
              <a:lnSpc>
                <a:spcPts val="1400"/>
              </a:lnSpc>
              <a:spcBef>
                <a:spcPts val="400"/>
              </a:spcBef>
              <a:spcAft>
                <a:spcPts val="0"/>
              </a:spcAft>
              <a:buClr>
                <a:srgbClr val="355F99"/>
              </a:buClr>
              <a:buSzPct val="125000"/>
              <a:buFont typeface="Arial" pitchFamily="34" charset="0"/>
              <a:buChar char="•"/>
              <a:defRPr lang="en-US" sz="1200" dirty="0" smtClean="0">
                <a:solidFill>
                  <a:schemeClr val="tx2">
                    <a:lumMod val="50000"/>
                  </a:schemeClr>
                </a:solidFill>
                <a:latin typeface="Calibri" pitchFamily="34" charset="0"/>
                <a:ea typeface="+mn-ea"/>
                <a:cs typeface="+mn-cs"/>
              </a:defRPr>
            </a:lvl3pPr>
            <a:lvl4pPr marL="914400" indent="-217488" algn="l" rtl="0" eaLnBrk="0" fontAlgn="base" hangingPunct="0">
              <a:lnSpc>
                <a:spcPts val="1400"/>
              </a:lnSpc>
              <a:spcBef>
                <a:spcPts val="400"/>
              </a:spcBef>
              <a:spcAft>
                <a:spcPts val="0"/>
              </a:spcAft>
              <a:buClr>
                <a:srgbClr val="355F99"/>
              </a:buClr>
              <a:buSzPct val="100000"/>
              <a:buFont typeface="Courier New" pitchFamily="49" charset="0"/>
              <a:buChar char="o"/>
              <a:defRPr lang="en-US" sz="1100" dirty="0" smtClean="0">
                <a:solidFill>
                  <a:schemeClr val="tx2">
                    <a:lumMod val="50000"/>
                  </a:schemeClr>
                </a:solidFill>
                <a:latin typeface="Calibri" pitchFamily="34" charset="0"/>
                <a:ea typeface="+mn-ea"/>
                <a:cs typeface="+mn-cs"/>
              </a:defRPr>
            </a:lvl4pPr>
            <a:lvl5pPr marL="1173163" indent="-257175" algn="l" rtl="0" eaLnBrk="0" fontAlgn="base" hangingPunct="0">
              <a:lnSpc>
                <a:spcPts val="1400"/>
              </a:lnSpc>
              <a:spcBef>
                <a:spcPts val="400"/>
              </a:spcBef>
              <a:spcAft>
                <a:spcPts val="0"/>
              </a:spcAft>
              <a:buClr>
                <a:srgbClr val="355F99"/>
              </a:buClr>
              <a:buSzPct val="125000"/>
              <a:buFont typeface="Arial" pitchFamily="34" charset="0"/>
              <a:buChar char="•"/>
              <a:defRPr lang="en-US" sz="1100" dirty="0" smtClean="0">
                <a:solidFill>
                  <a:schemeClr val="tx2">
                    <a:lumMod val="50000"/>
                  </a:schemeClr>
                </a:solidFill>
                <a:latin typeface="Calibri" pitchFamily="34" charset="0"/>
                <a:ea typeface="+mn-ea"/>
                <a:cs typeface="+mn-cs"/>
              </a:defRPr>
            </a:lvl5pPr>
            <a:lvl6pPr marL="1630363" indent="-257175" algn="l" rtl="0" fontAlgn="base">
              <a:lnSpc>
                <a:spcPct val="105000"/>
              </a:lnSpc>
              <a:spcBef>
                <a:spcPct val="10000"/>
              </a:spcBef>
              <a:spcAft>
                <a:spcPct val="10000"/>
              </a:spcAft>
              <a:buClr>
                <a:schemeClr val="tx2"/>
              </a:buClr>
              <a:buFont typeface="Wingdings" pitchFamily="2" charset="2"/>
              <a:buBlip>
                <a:blip r:embed="rId3"/>
              </a:buBlip>
              <a:defRPr sz="1800">
                <a:solidFill>
                  <a:srgbClr val="4D4D4D"/>
                </a:solidFill>
                <a:latin typeface="+mn-lt"/>
                <a:ea typeface="+mn-ea"/>
                <a:cs typeface="+mn-cs"/>
              </a:defRPr>
            </a:lvl6pPr>
            <a:lvl7pPr marL="2087563" indent="-257175" algn="l" rtl="0" fontAlgn="base">
              <a:lnSpc>
                <a:spcPct val="105000"/>
              </a:lnSpc>
              <a:spcBef>
                <a:spcPct val="10000"/>
              </a:spcBef>
              <a:spcAft>
                <a:spcPct val="10000"/>
              </a:spcAft>
              <a:buClr>
                <a:schemeClr val="tx2"/>
              </a:buClr>
              <a:buFont typeface="Wingdings" pitchFamily="2" charset="2"/>
              <a:buBlip>
                <a:blip r:embed="rId3"/>
              </a:buBlip>
              <a:defRPr sz="1800">
                <a:solidFill>
                  <a:srgbClr val="4D4D4D"/>
                </a:solidFill>
                <a:latin typeface="+mn-lt"/>
                <a:ea typeface="+mn-ea"/>
                <a:cs typeface="+mn-cs"/>
              </a:defRPr>
            </a:lvl7pPr>
            <a:lvl8pPr marL="2544763" indent="-257175" algn="l" rtl="0" fontAlgn="base">
              <a:lnSpc>
                <a:spcPct val="105000"/>
              </a:lnSpc>
              <a:spcBef>
                <a:spcPct val="10000"/>
              </a:spcBef>
              <a:spcAft>
                <a:spcPct val="10000"/>
              </a:spcAft>
              <a:buClr>
                <a:schemeClr val="tx2"/>
              </a:buClr>
              <a:buFont typeface="Wingdings" pitchFamily="2" charset="2"/>
              <a:buBlip>
                <a:blip r:embed="rId3"/>
              </a:buBlip>
              <a:defRPr sz="1800">
                <a:solidFill>
                  <a:srgbClr val="4D4D4D"/>
                </a:solidFill>
                <a:latin typeface="+mn-lt"/>
                <a:ea typeface="+mn-ea"/>
                <a:cs typeface="+mn-cs"/>
              </a:defRPr>
            </a:lvl8pPr>
            <a:lvl9pPr marL="3001963" indent="-257175" algn="l" rtl="0" fontAlgn="base">
              <a:lnSpc>
                <a:spcPct val="105000"/>
              </a:lnSpc>
              <a:spcBef>
                <a:spcPct val="10000"/>
              </a:spcBef>
              <a:spcAft>
                <a:spcPct val="10000"/>
              </a:spcAft>
              <a:buClr>
                <a:schemeClr val="tx2"/>
              </a:buClr>
              <a:buFont typeface="Wingdings" pitchFamily="2" charset="2"/>
              <a:buBlip>
                <a:blip r:embed="rId3"/>
              </a:buBlip>
              <a:defRPr sz="1800">
                <a:solidFill>
                  <a:srgbClr val="4D4D4D"/>
                </a:solidFill>
                <a:latin typeface="+mn-lt"/>
                <a:ea typeface="+mn-ea"/>
                <a:cs typeface="+mn-cs"/>
              </a:defRPr>
            </a:lvl9pPr>
          </a:lstStyle>
          <a:p>
            <a:pPr algn="just" defTabSz="914400">
              <a:lnSpc>
                <a:spcPct val="100000"/>
              </a:lnSpc>
              <a:defRPr/>
            </a:pPr>
            <a:r>
              <a:rPr sz="1800">
                <a:solidFill>
                  <a:srgbClr val="254D50">
                    <a:lumMod val="50000"/>
                  </a:srgbClr>
                </a:solidFill>
              </a:rPr>
              <a:t>Create a website for </a:t>
            </a:r>
            <a:r>
              <a:rPr sz="1800" b="1" err="1">
                <a:solidFill>
                  <a:srgbClr val="254D50">
                    <a:lumMod val="50000"/>
                  </a:srgbClr>
                </a:solidFill>
              </a:rPr>
              <a:t>BullishBears</a:t>
            </a:r>
            <a:r>
              <a:rPr sz="1800" b="1">
                <a:solidFill>
                  <a:srgbClr val="254D50">
                    <a:lumMod val="50000"/>
                  </a:srgbClr>
                </a:solidFill>
              </a:rPr>
              <a:t> India</a:t>
            </a:r>
            <a:r>
              <a:rPr sz="1800">
                <a:solidFill>
                  <a:srgbClr val="254D50">
                    <a:lumMod val="50000"/>
                  </a:srgbClr>
                </a:solidFill>
              </a:rPr>
              <a:t> which will manage the shares portfolio for their clients. The website would have the following layout</a:t>
            </a:r>
          </a:p>
          <a:p>
            <a:pPr algn="just" defTabSz="914400">
              <a:lnSpc>
                <a:spcPct val="100000"/>
              </a:lnSpc>
              <a:defRPr/>
            </a:pPr>
            <a:r>
              <a:rPr sz="1800" b="1" u="sng">
                <a:solidFill>
                  <a:srgbClr val="254D50">
                    <a:lumMod val="50000"/>
                  </a:srgbClr>
                </a:solidFill>
              </a:rPr>
              <a:t>Login Page</a:t>
            </a:r>
            <a:endParaRPr sz="1800">
              <a:solidFill>
                <a:srgbClr val="254D50">
                  <a:lumMod val="50000"/>
                </a:srgbClr>
              </a:solidFill>
            </a:endParaRPr>
          </a:p>
          <a:p>
            <a:pPr marL="233362" lvl="1" indent="0" algn="just" defTabSz="914400">
              <a:lnSpc>
                <a:spcPct val="100000"/>
              </a:lnSpc>
              <a:buFont typeface="Courier New" pitchFamily="49" charset="0"/>
              <a:buNone/>
              <a:defRPr/>
            </a:pPr>
            <a:r>
              <a:rPr sz="1800">
                <a:solidFill>
                  <a:srgbClr val="254D50">
                    <a:lumMod val="50000"/>
                  </a:srgbClr>
                </a:solidFill>
              </a:rPr>
              <a:t>The initial page that will open and it will have the following layout</a:t>
            </a:r>
          </a:p>
          <a:p>
            <a:pPr marL="233362" lvl="1" indent="0" algn="just" defTabSz="914400">
              <a:lnSpc>
                <a:spcPct val="100000"/>
              </a:lnSpc>
              <a:buFont typeface="Courier New" pitchFamily="49" charset="0"/>
              <a:buNone/>
              <a:defRPr/>
            </a:pPr>
            <a:endParaRPr sz="1800">
              <a:solidFill>
                <a:srgbClr val="254D50">
                  <a:lumMod val="50000"/>
                </a:srgbClr>
              </a:solidFill>
            </a:endParaRPr>
          </a:p>
          <a:p>
            <a:pPr marL="233362" lvl="1" indent="0" algn="just" defTabSz="914400">
              <a:lnSpc>
                <a:spcPct val="100000"/>
              </a:lnSpc>
              <a:buFont typeface="Courier New" pitchFamily="49" charset="0"/>
              <a:buNone/>
              <a:defRPr/>
            </a:pPr>
            <a:endParaRPr sz="1800">
              <a:solidFill>
                <a:srgbClr val="254D50">
                  <a:lumMod val="50000"/>
                </a:srgbClr>
              </a:solidFill>
            </a:endParaRPr>
          </a:p>
          <a:p>
            <a:pPr marL="233362" lvl="1" indent="0" algn="just" defTabSz="914400">
              <a:lnSpc>
                <a:spcPct val="100000"/>
              </a:lnSpc>
              <a:buFont typeface="Courier New" pitchFamily="49" charset="0"/>
              <a:buNone/>
              <a:defRPr/>
            </a:pPr>
            <a:endParaRPr sz="1800">
              <a:solidFill>
                <a:srgbClr val="254D50">
                  <a:lumMod val="50000"/>
                </a:srgbClr>
              </a:solidFill>
            </a:endParaRPr>
          </a:p>
          <a:p>
            <a:pPr marL="233362" lvl="1" indent="0" algn="just" defTabSz="914400">
              <a:lnSpc>
                <a:spcPct val="100000"/>
              </a:lnSpc>
              <a:buFont typeface="Courier New" pitchFamily="49" charset="0"/>
              <a:buNone/>
              <a:defRPr/>
            </a:pPr>
            <a:endParaRPr sz="1800">
              <a:solidFill>
                <a:srgbClr val="254D50">
                  <a:lumMod val="50000"/>
                </a:srgbClr>
              </a:solidFill>
            </a:endParaRPr>
          </a:p>
          <a:p>
            <a:pPr marL="233362" lvl="1" indent="0" algn="just" defTabSz="914400">
              <a:lnSpc>
                <a:spcPct val="100000"/>
              </a:lnSpc>
              <a:buFont typeface="Courier New" pitchFamily="49" charset="0"/>
              <a:buNone/>
              <a:defRPr/>
            </a:pPr>
            <a:endParaRPr sz="1800">
              <a:solidFill>
                <a:srgbClr val="254D50">
                  <a:lumMod val="50000"/>
                </a:srgbClr>
              </a:solidFill>
            </a:endParaRPr>
          </a:p>
          <a:p>
            <a:pPr marL="233362" lvl="1" indent="0" algn="just" defTabSz="914400">
              <a:lnSpc>
                <a:spcPct val="100000"/>
              </a:lnSpc>
              <a:buFont typeface="Courier New" pitchFamily="49" charset="0"/>
              <a:buNone/>
              <a:defRPr/>
            </a:pPr>
            <a:endParaRPr sz="1800">
              <a:solidFill>
                <a:srgbClr val="254D50">
                  <a:lumMod val="50000"/>
                </a:srgbClr>
              </a:solidFill>
            </a:endParaRPr>
          </a:p>
          <a:p>
            <a:pPr marL="233362" lvl="1" indent="0" algn="just" defTabSz="914400">
              <a:lnSpc>
                <a:spcPct val="100000"/>
              </a:lnSpc>
              <a:buFont typeface="Courier New" pitchFamily="49" charset="0"/>
              <a:buNone/>
              <a:defRPr/>
            </a:pPr>
            <a:endParaRPr sz="1800">
              <a:solidFill>
                <a:srgbClr val="254D50">
                  <a:lumMod val="50000"/>
                </a:srgbClr>
              </a:solidFill>
            </a:endParaRPr>
          </a:p>
          <a:p>
            <a:pPr marL="233362" lvl="1" indent="0" algn="just" defTabSz="914400">
              <a:lnSpc>
                <a:spcPct val="100000"/>
              </a:lnSpc>
              <a:buFont typeface="Courier New" pitchFamily="49" charset="0"/>
              <a:buNone/>
              <a:defRPr/>
            </a:pPr>
            <a:endParaRPr sz="1800">
              <a:solidFill>
                <a:srgbClr val="254D50">
                  <a:lumMod val="50000"/>
                </a:srgbClr>
              </a:solidFill>
            </a:endParaRPr>
          </a:p>
          <a:p>
            <a:pPr lvl="1" algn="just" defTabSz="914400">
              <a:lnSpc>
                <a:spcPct val="100000"/>
              </a:lnSpc>
              <a:defRPr/>
            </a:pPr>
            <a:endParaRPr>
              <a:solidFill>
                <a:srgbClr val="254D50">
                  <a:lumMod val="50000"/>
                </a:srgbClr>
              </a:solidFill>
            </a:endParaRPr>
          </a:p>
          <a:p>
            <a:pPr lvl="1" algn="just" defTabSz="914400">
              <a:lnSpc>
                <a:spcPct val="100000"/>
              </a:lnSpc>
              <a:defRPr/>
            </a:pPr>
            <a:r>
              <a:rPr>
                <a:solidFill>
                  <a:srgbClr val="254D50">
                    <a:lumMod val="50000"/>
                  </a:srgbClr>
                </a:solidFill>
              </a:rPr>
              <a:t>The password field will show only *s.</a:t>
            </a:r>
          </a:p>
          <a:p>
            <a:pPr lvl="1" algn="just" defTabSz="914400">
              <a:lnSpc>
                <a:spcPct val="100000"/>
              </a:lnSpc>
              <a:defRPr/>
            </a:pPr>
            <a:r>
              <a:rPr>
                <a:solidFill>
                  <a:srgbClr val="254D50">
                    <a:lumMod val="50000"/>
                  </a:srgbClr>
                </a:solidFill>
              </a:rPr>
              <a:t>A validation needs to be added for empty username or password fields.</a:t>
            </a:r>
          </a:p>
          <a:p>
            <a:pPr lvl="1" algn="just" defTabSz="914400">
              <a:lnSpc>
                <a:spcPct val="100000"/>
              </a:lnSpc>
              <a:defRPr/>
            </a:pPr>
            <a:endParaRPr>
              <a:solidFill>
                <a:srgbClr val="254D50">
                  <a:lumMod val="50000"/>
                </a:srgbClr>
              </a:solidFill>
            </a:endParaRPr>
          </a:p>
        </p:txBody>
      </p:sp>
      <p:pic>
        <p:nvPicPr>
          <p:cNvPr id="12390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8583" y="2438400"/>
            <a:ext cx="3897885" cy="2557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751035131"/>
      </p:ext>
    </p:extLst>
  </p:cSld>
  <p:clrMapOvr>
    <a:masterClrMapping/>
  </p:clrMapOvr>
  <p:transition spd="slow">
    <p:split orient="vert"/>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altLang="en-US"/>
              <a:t>Portfolio Management System/Home Page</a:t>
            </a:r>
          </a:p>
        </p:txBody>
      </p:sp>
      <p:sp>
        <p:nvSpPr>
          <p:cNvPr id="7" name="Rectangle 4"/>
          <p:cNvSpPr txBox="1">
            <a:spLocks noChangeArrowheads="1"/>
          </p:cNvSpPr>
          <p:nvPr/>
        </p:nvSpPr>
        <p:spPr bwMode="auto">
          <a:xfrm>
            <a:off x="594629" y="1066800"/>
            <a:ext cx="11187902" cy="51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lstStyle>
            <a:lvl1pPr marL="231775" indent="-231775" algn="l" rtl="0" eaLnBrk="0" fontAlgn="base" hangingPunct="0">
              <a:lnSpc>
                <a:spcPts val="1400"/>
              </a:lnSpc>
              <a:spcBef>
                <a:spcPts val="400"/>
              </a:spcBef>
              <a:spcAft>
                <a:spcPts val="0"/>
              </a:spcAft>
              <a:buClr>
                <a:srgbClr val="355F99"/>
              </a:buClr>
              <a:buSzPct val="125000"/>
              <a:buFont typeface="Arial" pitchFamily="34" charset="0"/>
              <a:buChar char="•"/>
              <a:defRPr lang="en-US" sz="1600" dirty="0" smtClean="0">
                <a:solidFill>
                  <a:schemeClr val="tx2">
                    <a:lumMod val="50000"/>
                  </a:schemeClr>
                </a:solidFill>
                <a:latin typeface="Calibri" pitchFamily="34" charset="0"/>
                <a:ea typeface="+mn-ea"/>
                <a:cs typeface="+mn-cs"/>
              </a:defRPr>
            </a:lvl1pPr>
            <a:lvl2pPr marL="463550" indent="-230188" algn="l" rtl="0" eaLnBrk="0" fontAlgn="base" hangingPunct="0">
              <a:lnSpc>
                <a:spcPts val="1400"/>
              </a:lnSpc>
              <a:spcBef>
                <a:spcPts val="400"/>
              </a:spcBef>
              <a:spcAft>
                <a:spcPts val="0"/>
              </a:spcAft>
              <a:buClr>
                <a:srgbClr val="355F99"/>
              </a:buClr>
              <a:buSzPct val="100000"/>
              <a:buFont typeface="Courier New" pitchFamily="49" charset="0"/>
              <a:buChar char="o"/>
              <a:defRPr lang="en-US" sz="1400" dirty="0" smtClean="0">
                <a:solidFill>
                  <a:schemeClr val="tx2">
                    <a:lumMod val="50000"/>
                  </a:schemeClr>
                </a:solidFill>
                <a:latin typeface="Calibri" pitchFamily="34" charset="0"/>
                <a:ea typeface="+mn-ea"/>
                <a:cs typeface="+mn-cs"/>
              </a:defRPr>
            </a:lvl2pPr>
            <a:lvl3pPr marL="695325" indent="-230188" algn="l" rtl="0" eaLnBrk="0" fontAlgn="base" hangingPunct="0">
              <a:lnSpc>
                <a:spcPts val="1400"/>
              </a:lnSpc>
              <a:spcBef>
                <a:spcPts val="400"/>
              </a:spcBef>
              <a:spcAft>
                <a:spcPts val="0"/>
              </a:spcAft>
              <a:buClr>
                <a:srgbClr val="355F99"/>
              </a:buClr>
              <a:buSzPct val="125000"/>
              <a:buFont typeface="Arial" pitchFamily="34" charset="0"/>
              <a:buChar char="•"/>
              <a:defRPr lang="en-US" sz="1200" dirty="0" smtClean="0">
                <a:solidFill>
                  <a:schemeClr val="tx2">
                    <a:lumMod val="50000"/>
                  </a:schemeClr>
                </a:solidFill>
                <a:latin typeface="Calibri" pitchFamily="34" charset="0"/>
                <a:ea typeface="+mn-ea"/>
                <a:cs typeface="+mn-cs"/>
              </a:defRPr>
            </a:lvl3pPr>
            <a:lvl4pPr marL="914400" indent="-217488" algn="l" rtl="0" eaLnBrk="0" fontAlgn="base" hangingPunct="0">
              <a:lnSpc>
                <a:spcPts val="1400"/>
              </a:lnSpc>
              <a:spcBef>
                <a:spcPts val="400"/>
              </a:spcBef>
              <a:spcAft>
                <a:spcPts val="0"/>
              </a:spcAft>
              <a:buClr>
                <a:srgbClr val="355F99"/>
              </a:buClr>
              <a:buSzPct val="100000"/>
              <a:buFont typeface="Courier New" pitchFamily="49" charset="0"/>
              <a:buChar char="o"/>
              <a:defRPr lang="en-US" sz="1100" dirty="0" smtClean="0">
                <a:solidFill>
                  <a:schemeClr val="tx2">
                    <a:lumMod val="50000"/>
                  </a:schemeClr>
                </a:solidFill>
                <a:latin typeface="Calibri" pitchFamily="34" charset="0"/>
                <a:ea typeface="+mn-ea"/>
                <a:cs typeface="+mn-cs"/>
              </a:defRPr>
            </a:lvl4pPr>
            <a:lvl5pPr marL="1173163" indent="-257175" algn="l" rtl="0" eaLnBrk="0" fontAlgn="base" hangingPunct="0">
              <a:lnSpc>
                <a:spcPts val="1400"/>
              </a:lnSpc>
              <a:spcBef>
                <a:spcPts val="400"/>
              </a:spcBef>
              <a:spcAft>
                <a:spcPts val="0"/>
              </a:spcAft>
              <a:buClr>
                <a:srgbClr val="355F99"/>
              </a:buClr>
              <a:buSzPct val="125000"/>
              <a:buFont typeface="Arial" pitchFamily="34" charset="0"/>
              <a:buChar char="•"/>
              <a:defRPr lang="en-US" sz="1100" dirty="0" smtClean="0">
                <a:solidFill>
                  <a:schemeClr val="tx2">
                    <a:lumMod val="50000"/>
                  </a:schemeClr>
                </a:solidFill>
                <a:latin typeface="Calibri" pitchFamily="34" charset="0"/>
                <a:ea typeface="+mn-ea"/>
                <a:cs typeface="+mn-cs"/>
              </a:defRPr>
            </a:lvl5pPr>
            <a:lvl6pPr marL="1630363" indent="-257175" algn="l" rtl="0" fontAlgn="base">
              <a:lnSpc>
                <a:spcPct val="105000"/>
              </a:lnSpc>
              <a:spcBef>
                <a:spcPct val="10000"/>
              </a:spcBef>
              <a:spcAft>
                <a:spcPct val="10000"/>
              </a:spcAft>
              <a:buClr>
                <a:schemeClr val="tx2"/>
              </a:buClr>
              <a:buFont typeface="Wingdings" pitchFamily="2" charset="2"/>
              <a:buBlip>
                <a:blip r:embed="rId3"/>
              </a:buBlip>
              <a:defRPr sz="1800">
                <a:solidFill>
                  <a:srgbClr val="4D4D4D"/>
                </a:solidFill>
                <a:latin typeface="+mn-lt"/>
                <a:ea typeface="+mn-ea"/>
                <a:cs typeface="+mn-cs"/>
              </a:defRPr>
            </a:lvl6pPr>
            <a:lvl7pPr marL="2087563" indent="-257175" algn="l" rtl="0" fontAlgn="base">
              <a:lnSpc>
                <a:spcPct val="105000"/>
              </a:lnSpc>
              <a:spcBef>
                <a:spcPct val="10000"/>
              </a:spcBef>
              <a:spcAft>
                <a:spcPct val="10000"/>
              </a:spcAft>
              <a:buClr>
                <a:schemeClr val="tx2"/>
              </a:buClr>
              <a:buFont typeface="Wingdings" pitchFamily="2" charset="2"/>
              <a:buBlip>
                <a:blip r:embed="rId3"/>
              </a:buBlip>
              <a:defRPr sz="1800">
                <a:solidFill>
                  <a:srgbClr val="4D4D4D"/>
                </a:solidFill>
                <a:latin typeface="+mn-lt"/>
                <a:ea typeface="+mn-ea"/>
                <a:cs typeface="+mn-cs"/>
              </a:defRPr>
            </a:lvl7pPr>
            <a:lvl8pPr marL="2544763" indent="-257175" algn="l" rtl="0" fontAlgn="base">
              <a:lnSpc>
                <a:spcPct val="105000"/>
              </a:lnSpc>
              <a:spcBef>
                <a:spcPct val="10000"/>
              </a:spcBef>
              <a:spcAft>
                <a:spcPct val="10000"/>
              </a:spcAft>
              <a:buClr>
                <a:schemeClr val="tx2"/>
              </a:buClr>
              <a:buFont typeface="Wingdings" pitchFamily="2" charset="2"/>
              <a:buBlip>
                <a:blip r:embed="rId3"/>
              </a:buBlip>
              <a:defRPr sz="1800">
                <a:solidFill>
                  <a:srgbClr val="4D4D4D"/>
                </a:solidFill>
                <a:latin typeface="+mn-lt"/>
                <a:ea typeface="+mn-ea"/>
                <a:cs typeface="+mn-cs"/>
              </a:defRPr>
            </a:lvl8pPr>
            <a:lvl9pPr marL="3001963" indent="-257175" algn="l" rtl="0" fontAlgn="base">
              <a:lnSpc>
                <a:spcPct val="105000"/>
              </a:lnSpc>
              <a:spcBef>
                <a:spcPct val="10000"/>
              </a:spcBef>
              <a:spcAft>
                <a:spcPct val="10000"/>
              </a:spcAft>
              <a:buClr>
                <a:schemeClr val="tx2"/>
              </a:buClr>
              <a:buFont typeface="Wingdings" pitchFamily="2" charset="2"/>
              <a:buBlip>
                <a:blip r:embed="rId3"/>
              </a:buBlip>
              <a:defRPr sz="1800">
                <a:solidFill>
                  <a:srgbClr val="4D4D4D"/>
                </a:solidFill>
                <a:latin typeface="+mn-lt"/>
                <a:ea typeface="+mn-ea"/>
                <a:cs typeface="+mn-cs"/>
              </a:defRPr>
            </a:lvl9pPr>
          </a:lstStyle>
          <a:p>
            <a:pPr marL="233362" lvl="1" indent="0" algn="just" defTabSz="914400">
              <a:lnSpc>
                <a:spcPct val="100000"/>
              </a:lnSpc>
              <a:buFont typeface="Courier New" pitchFamily="49" charset="0"/>
              <a:buNone/>
              <a:defRPr/>
            </a:pPr>
            <a:endParaRPr sz="1800">
              <a:solidFill>
                <a:srgbClr val="254D50">
                  <a:lumMod val="50000"/>
                </a:srgbClr>
              </a:solidFill>
            </a:endParaRPr>
          </a:p>
          <a:p>
            <a:pPr marL="233362" lvl="1" indent="0" algn="just" defTabSz="914400">
              <a:lnSpc>
                <a:spcPct val="100000"/>
              </a:lnSpc>
              <a:buFont typeface="Courier New" pitchFamily="49" charset="0"/>
              <a:buNone/>
              <a:defRPr/>
            </a:pPr>
            <a:endParaRPr sz="1800">
              <a:solidFill>
                <a:srgbClr val="254D50">
                  <a:lumMod val="50000"/>
                </a:srgbClr>
              </a:solidFill>
            </a:endParaRPr>
          </a:p>
          <a:p>
            <a:pPr marL="233362" lvl="1" indent="0" algn="just" defTabSz="914400">
              <a:lnSpc>
                <a:spcPct val="100000"/>
              </a:lnSpc>
              <a:buFont typeface="Courier New" pitchFamily="49" charset="0"/>
              <a:buNone/>
              <a:defRPr/>
            </a:pPr>
            <a:endParaRPr sz="1800">
              <a:solidFill>
                <a:srgbClr val="254D50">
                  <a:lumMod val="50000"/>
                </a:srgbClr>
              </a:solidFill>
            </a:endParaRPr>
          </a:p>
          <a:p>
            <a:pPr marL="233362" lvl="1" indent="0" algn="just" defTabSz="914400">
              <a:lnSpc>
                <a:spcPct val="100000"/>
              </a:lnSpc>
              <a:buFont typeface="Courier New" pitchFamily="49" charset="0"/>
              <a:buNone/>
              <a:defRPr/>
            </a:pPr>
            <a:endParaRPr sz="1800">
              <a:solidFill>
                <a:srgbClr val="254D50">
                  <a:lumMod val="50000"/>
                </a:srgbClr>
              </a:solidFill>
            </a:endParaRPr>
          </a:p>
          <a:p>
            <a:pPr marL="233362" lvl="1" indent="0" algn="just" defTabSz="914400">
              <a:lnSpc>
                <a:spcPct val="100000"/>
              </a:lnSpc>
              <a:buFont typeface="Courier New" pitchFamily="49" charset="0"/>
              <a:buNone/>
              <a:defRPr/>
            </a:pPr>
            <a:endParaRPr sz="1800">
              <a:solidFill>
                <a:srgbClr val="254D50">
                  <a:lumMod val="50000"/>
                </a:srgbClr>
              </a:solidFill>
            </a:endParaRPr>
          </a:p>
          <a:p>
            <a:pPr marL="233362" lvl="1" indent="0" algn="just" defTabSz="914400">
              <a:lnSpc>
                <a:spcPct val="100000"/>
              </a:lnSpc>
              <a:buFont typeface="Courier New" pitchFamily="49" charset="0"/>
              <a:buNone/>
              <a:defRPr/>
            </a:pPr>
            <a:endParaRPr sz="1800">
              <a:solidFill>
                <a:srgbClr val="254D50">
                  <a:lumMod val="50000"/>
                </a:srgbClr>
              </a:solidFill>
            </a:endParaRPr>
          </a:p>
          <a:p>
            <a:pPr marL="233362" lvl="1" indent="0" algn="just" defTabSz="914400">
              <a:lnSpc>
                <a:spcPct val="100000"/>
              </a:lnSpc>
              <a:buFont typeface="Courier New" pitchFamily="49" charset="0"/>
              <a:buNone/>
              <a:defRPr/>
            </a:pPr>
            <a:endParaRPr sz="1800">
              <a:solidFill>
                <a:srgbClr val="254D50">
                  <a:lumMod val="50000"/>
                </a:srgbClr>
              </a:solidFill>
            </a:endParaRPr>
          </a:p>
          <a:p>
            <a:pPr marL="233362" lvl="1" indent="0" algn="just" defTabSz="914400">
              <a:lnSpc>
                <a:spcPct val="100000"/>
              </a:lnSpc>
              <a:buFont typeface="Courier New" pitchFamily="49" charset="0"/>
              <a:buNone/>
              <a:defRPr/>
            </a:pPr>
            <a:endParaRPr sz="1800">
              <a:solidFill>
                <a:srgbClr val="254D50">
                  <a:lumMod val="50000"/>
                </a:srgbClr>
              </a:solidFill>
            </a:endParaRPr>
          </a:p>
          <a:p>
            <a:pPr lvl="1" algn="just" defTabSz="914400">
              <a:lnSpc>
                <a:spcPct val="100000"/>
              </a:lnSpc>
              <a:defRPr/>
            </a:pPr>
            <a:endParaRPr>
              <a:solidFill>
                <a:srgbClr val="254D50">
                  <a:lumMod val="50000"/>
                </a:srgbClr>
              </a:solidFill>
            </a:endParaRPr>
          </a:p>
          <a:p>
            <a:pPr lvl="1" algn="just" defTabSz="914400">
              <a:lnSpc>
                <a:spcPct val="100000"/>
              </a:lnSpc>
              <a:defRPr/>
            </a:pPr>
            <a:endParaRPr>
              <a:solidFill>
                <a:srgbClr val="254D50">
                  <a:lumMod val="50000"/>
                </a:srgbClr>
              </a:solidFill>
            </a:endParaRPr>
          </a:p>
          <a:p>
            <a:pPr lvl="1" algn="just" defTabSz="914400">
              <a:lnSpc>
                <a:spcPct val="100000"/>
              </a:lnSpc>
              <a:defRPr/>
            </a:pPr>
            <a:endParaRPr>
              <a:solidFill>
                <a:srgbClr val="254D50">
                  <a:lumMod val="50000"/>
                </a:srgbClr>
              </a:solidFill>
            </a:endParaRPr>
          </a:p>
          <a:p>
            <a:pPr algn="just" defTabSz="914400">
              <a:lnSpc>
                <a:spcPct val="100000"/>
              </a:lnSpc>
              <a:defRPr/>
            </a:pPr>
            <a:r>
              <a:rPr>
                <a:solidFill>
                  <a:srgbClr val="254D50">
                    <a:lumMod val="50000"/>
                  </a:srgbClr>
                </a:solidFill>
              </a:rPr>
              <a:t>The Layout of the Site would be divided in 3 sections -  </a:t>
            </a:r>
          </a:p>
          <a:p>
            <a:pPr lvl="1" algn="just" defTabSz="914400">
              <a:lnSpc>
                <a:spcPct val="100000"/>
              </a:lnSpc>
              <a:defRPr/>
            </a:pPr>
            <a:r>
              <a:rPr b="1">
                <a:solidFill>
                  <a:srgbClr val="254D50">
                    <a:lumMod val="50000"/>
                  </a:srgbClr>
                </a:solidFill>
              </a:rPr>
              <a:t>Header</a:t>
            </a:r>
            <a:r>
              <a:rPr>
                <a:solidFill>
                  <a:srgbClr val="254D50">
                    <a:lumMod val="50000"/>
                  </a:srgbClr>
                </a:solidFill>
              </a:rPr>
              <a:t> - This will contain the LOGO of the company, a small welcome string or welcome note suffixed by User name and a </a:t>
            </a:r>
            <a:r>
              <a:rPr b="1">
                <a:solidFill>
                  <a:srgbClr val="254D50">
                    <a:lumMod val="50000"/>
                  </a:srgbClr>
                </a:solidFill>
              </a:rPr>
              <a:t>Logout</a:t>
            </a:r>
            <a:r>
              <a:rPr>
                <a:solidFill>
                  <a:srgbClr val="254D50">
                    <a:lumMod val="50000"/>
                  </a:srgbClr>
                </a:solidFill>
              </a:rPr>
              <a:t> link. </a:t>
            </a:r>
            <a:r>
              <a:rPr b="1">
                <a:solidFill>
                  <a:srgbClr val="254D50">
                    <a:lumMod val="50000"/>
                  </a:srgbClr>
                </a:solidFill>
              </a:rPr>
              <a:t>This part of the Site will remain fixed for all the pages.</a:t>
            </a:r>
            <a:r>
              <a:rPr>
                <a:solidFill>
                  <a:srgbClr val="254D50">
                    <a:lumMod val="50000"/>
                  </a:srgbClr>
                </a:solidFill>
              </a:rPr>
              <a:t> </a:t>
            </a:r>
          </a:p>
          <a:p>
            <a:pPr lvl="1" algn="just" defTabSz="914400">
              <a:lnSpc>
                <a:spcPct val="100000"/>
              </a:lnSpc>
              <a:defRPr/>
            </a:pPr>
            <a:r>
              <a:rPr b="1">
                <a:solidFill>
                  <a:srgbClr val="254D50">
                    <a:lumMod val="50000"/>
                  </a:srgbClr>
                </a:solidFill>
              </a:rPr>
              <a:t>The Left navigation pane</a:t>
            </a:r>
            <a:r>
              <a:rPr>
                <a:solidFill>
                  <a:srgbClr val="254D50">
                    <a:lumMod val="50000"/>
                  </a:srgbClr>
                </a:solidFill>
              </a:rPr>
              <a:t> – This will contain the Links to the other pages on the site, clicking on any of the link will open that page.</a:t>
            </a:r>
            <a:r>
              <a:rPr b="1">
                <a:solidFill>
                  <a:srgbClr val="254D50">
                    <a:lumMod val="50000"/>
                  </a:srgbClr>
                </a:solidFill>
              </a:rPr>
              <a:t> This part of the Site will remain fixed for all the pages.</a:t>
            </a:r>
            <a:endParaRPr>
              <a:solidFill>
                <a:srgbClr val="254D50">
                  <a:lumMod val="50000"/>
                </a:srgbClr>
              </a:solidFill>
            </a:endParaRPr>
          </a:p>
          <a:p>
            <a:pPr lvl="1" algn="just" defTabSz="914400">
              <a:lnSpc>
                <a:spcPct val="100000"/>
              </a:lnSpc>
              <a:defRPr/>
            </a:pPr>
            <a:r>
              <a:rPr b="1">
                <a:solidFill>
                  <a:srgbClr val="254D50">
                    <a:lumMod val="50000"/>
                  </a:srgbClr>
                </a:solidFill>
              </a:rPr>
              <a:t>The Right Pane – </a:t>
            </a:r>
            <a:r>
              <a:rPr>
                <a:solidFill>
                  <a:srgbClr val="254D50">
                    <a:lumMod val="50000"/>
                  </a:srgbClr>
                </a:solidFill>
              </a:rPr>
              <a:t>This part of the page will contain the content which will be rendered by the link which was clicked.</a:t>
            </a:r>
          </a:p>
        </p:txBody>
      </p:sp>
      <p:pic>
        <p:nvPicPr>
          <p:cNvPr id="124932" name="Picture 0" descr="Homepag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7711" y="833443"/>
            <a:ext cx="6701737" cy="364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413761"/>
      </p:ext>
    </p:extLst>
  </p:cSld>
  <p:clrMapOvr>
    <a:masterClrMapping/>
  </p:clrMapOvr>
  <p:transition spd="slow">
    <p:split orient="vert"/>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altLang="en-US"/>
              <a:t>Portfolio Management System/Sell Stock Page</a:t>
            </a:r>
          </a:p>
        </p:txBody>
      </p:sp>
      <p:sp>
        <p:nvSpPr>
          <p:cNvPr id="125955" name="Rectangle 4"/>
          <p:cNvSpPr txBox="1">
            <a:spLocks noChangeArrowheads="1"/>
          </p:cNvSpPr>
          <p:nvPr/>
        </p:nvSpPr>
        <p:spPr bwMode="auto">
          <a:xfrm>
            <a:off x="594629" y="1066800"/>
            <a:ext cx="11187902" cy="51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lstStyle>
            <a:lvl1pPr marL="342900" indent="-342900"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231775"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lvl="1" algn="just" defTabSz="914400" fontAlgn="base">
              <a:lnSpc>
                <a:spcPct val="100000"/>
              </a:lnSpc>
              <a:spcAft>
                <a:spcPct val="0"/>
              </a:spcAft>
              <a:buFont typeface="Courier New" pitchFamily="49" charset="0"/>
              <a:buNone/>
            </a:pPr>
            <a:r>
              <a:rPr lang="en-US" altLang="en-US" sz="1800" smtClean="0">
                <a:solidFill>
                  <a:srgbClr val="132628"/>
                </a:solidFill>
              </a:rPr>
              <a:t>The right hand pane for sell stock page would look like this –</a:t>
            </a:r>
          </a:p>
          <a:p>
            <a:pPr lvl="1" algn="just" defTabSz="914400" fontAlgn="base">
              <a:lnSpc>
                <a:spcPct val="100000"/>
              </a:lnSpc>
              <a:spcAft>
                <a:spcPct val="0"/>
              </a:spcAft>
              <a:buFont typeface="Courier New" pitchFamily="49" charset="0"/>
              <a:buNone/>
            </a:pPr>
            <a:endParaRPr lang="en-US" altLang="en-US" sz="1800" smtClean="0">
              <a:solidFill>
                <a:srgbClr val="132628"/>
              </a:solidFill>
            </a:endParaRPr>
          </a:p>
          <a:p>
            <a:pPr lvl="1" algn="just" defTabSz="914400" fontAlgn="base">
              <a:lnSpc>
                <a:spcPct val="100000"/>
              </a:lnSpc>
              <a:spcAft>
                <a:spcPct val="0"/>
              </a:spcAft>
              <a:buFont typeface="Courier New" pitchFamily="49" charset="0"/>
              <a:buNone/>
            </a:pPr>
            <a:endParaRPr lang="en-US" altLang="en-US" sz="1800" smtClean="0">
              <a:solidFill>
                <a:srgbClr val="132628"/>
              </a:solidFill>
            </a:endParaRPr>
          </a:p>
          <a:p>
            <a:pPr lvl="1" algn="just" defTabSz="914400" fontAlgn="base">
              <a:lnSpc>
                <a:spcPct val="100000"/>
              </a:lnSpc>
              <a:spcAft>
                <a:spcPct val="0"/>
              </a:spcAft>
              <a:buFont typeface="Courier New" pitchFamily="49" charset="0"/>
              <a:buNone/>
            </a:pPr>
            <a:endParaRPr lang="en-US" altLang="en-US" sz="1800" smtClean="0">
              <a:solidFill>
                <a:srgbClr val="132628"/>
              </a:solidFill>
            </a:endParaRPr>
          </a:p>
          <a:p>
            <a:pPr lvl="1" algn="just" defTabSz="914400" fontAlgn="base">
              <a:lnSpc>
                <a:spcPct val="100000"/>
              </a:lnSpc>
              <a:spcAft>
                <a:spcPct val="0"/>
              </a:spcAft>
              <a:buFont typeface="Courier New" pitchFamily="49" charset="0"/>
              <a:buNone/>
            </a:pPr>
            <a:endParaRPr lang="en-US" altLang="en-US" sz="1800" smtClean="0">
              <a:solidFill>
                <a:srgbClr val="132628"/>
              </a:solidFill>
            </a:endParaRPr>
          </a:p>
          <a:p>
            <a:pPr lvl="1" algn="just" defTabSz="914400" fontAlgn="base">
              <a:lnSpc>
                <a:spcPct val="100000"/>
              </a:lnSpc>
              <a:spcAft>
                <a:spcPct val="0"/>
              </a:spcAft>
              <a:buFont typeface="Courier New" pitchFamily="49" charset="0"/>
              <a:buNone/>
            </a:pPr>
            <a:endParaRPr lang="en-US" altLang="en-US" sz="1800" smtClean="0">
              <a:solidFill>
                <a:srgbClr val="132628"/>
              </a:solidFill>
            </a:endParaRPr>
          </a:p>
          <a:p>
            <a:pPr lvl="1" algn="just" defTabSz="914400" fontAlgn="base">
              <a:lnSpc>
                <a:spcPct val="100000"/>
              </a:lnSpc>
              <a:spcAft>
                <a:spcPct val="0"/>
              </a:spcAft>
              <a:buFont typeface="Courier New" pitchFamily="49" charset="0"/>
              <a:buNone/>
            </a:pPr>
            <a:endParaRPr lang="en-US" altLang="en-US" sz="1800" smtClean="0">
              <a:solidFill>
                <a:srgbClr val="132628"/>
              </a:solidFill>
            </a:endParaRPr>
          </a:p>
          <a:p>
            <a:pPr lvl="1" algn="just" defTabSz="914400" fontAlgn="base">
              <a:lnSpc>
                <a:spcPct val="100000"/>
              </a:lnSpc>
              <a:spcAft>
                <a:spcPct val="0"/>
              </a:spcAft>
              <a:buFont typeface="Courier New" pitchFamily="49" charset="0"/>
              <a:buNone/>
            </a:pPr>
            <a:r>
              <a:rPr lang="en-US" altLang="en-US" sz="1800" smtClean="0">
                <a:solidFill>
                  <a:srgbClr val="132628"/>
                </a:solidFill>
              </a:rPr>
              <a:t>The stock name would be a hyperlink and clicking on it would show the following </a:t>
            </a:r>
            <a:r>
              <a:rPr lang="en-US" altLang="en-US" sz="1800" b="1" smtClean="0">
                <a:solidFill>
                  <a:srgbClr val="132628"/>
                </a:solidFill>
              </a:rPr>
              <a:t>Sell Stock Order page</a:t>
            </a:r>
            <a:r>
              <a:rPr lang="en-US" altLang="en-US" sz="1800" smtClean="0">
                <a:solidFill>
                  <a:srgbClr val="132628"/>
                </a:solidFill>
              </a:rPr>
              <a:t>(in the same pane).</a:t>
            </a:r>
          </a:p>
        </p:txBody>
      </p:sp>
      <p:graphicFrame>
        <p:nvGraphicFramePr>
          <p:cNvPr id="2" name="Table 1"/>
          <p:cNvGraphicFramePr>
            <a:graphicFrameLocks noGrp="1"/>
          </p:cNvGraphicFramePr>
          <p:nvPr/>
        </p:nvGraphicFramePr>
        <p:xfrm>
          <a:off x="1015735" y="1676400"/>
          <a:ext cx="8836900" cy="1524000"/>
        </p:xfrm>
        <a:graphic>
          <a:graphicData uri="http://schemas.openxmlformats.org/drawingml/2006/table">
            <a:tbl>
              <a:tblPr firstRow="1" firstCol="1" bandRow="1">
                <a:tableStyleId>{5C22544A-7EE6-4342-B048-85BDC9FD1C3A}</a:tableStyleId>
              </a:tblPr>
              <a:tblGrid>
                <a:gridCol w="2209225"/>
                <a:gridCol w="2209225"/>
                <a:gridCol w="2209225"/>
                <a:gridCol w="2209225"/>
              </a:tblGrid>
              <a:tr h="304800">
                <a:tc>
                  <a:txBody>
                    <a:bodyPr/>
                    <a:lstStyle/>
                    <a:p>
                      <a:pPr marL="0" marR="0" algn="ctr">
                        <a:lnSpc>
                          <a:spcPct val="115000"/>
                        </a:lnSpc>
                        <a:spcBef>
                          <a:spcPts val="0"/>
                        </a:spcBef>
                        <a:spcAft>
                          <a:spcPts val="0"/>
                        </a:spcAft>
                      </a:pPr>
                      <a:r>
                        <a:rPr lang="en-US" sz="1400" b="1" kern="1200" dirty="0">
                          <a:solidFill>
                            <a:srgbClr val="FFFFFF"/>
                          </a:solidFill>
                          <a:effectLst/>
                          <a:latin typeface="+mn-lt"/>
                          <a:ea typeface="+mn-ea"/>
                          <a:cs typeface="+mn-cs"/>
                        </a:rPr>
                        <a:t>Stock</a:t>
                      </a:r>
                      <a:r>
                        <a:rPr lang="en-US" sz="1400" dirty="0">
                          <a:effectLst/>
                        </a:rPr>
                        <a:t> </a:t>
                      </a:r>
                      <a:r>
                        <a:rPr lang="en-US" sz="1400" b="1" kern="1200" dirty="0">
                          <a:solidFill>
                            <a:srgbClr val="FFFFFF"/>
                          </a:solidFill>
                          <a:effectLst/>
                          <a:latin typeface="+mn-lt"/>
                          <a:ea typeface="+mn-ea"/>
                          <a:cs typeface="+mn-cs"/>
                        </a:rPr>
                        <a:t>Name</a:t>
                      </a:r>
                    </a:p>
                  </a:txBody>
                  <a:tcPr marL="91416" marR="91416" marT="0" marB="0"/>
                </a:tc>
                <a:tc>
                  <a:txBody>
                    <a:bodyPr/>
                    <a:lstStyle/>
                    <a:p>
                      <a:pPr marL="0" marR="0" algn="ctr">
                        <a:lnSpc>
                          <a:spcPct val="115000"/>
                        </a:lnSpc>
                        <a:spcBef>
                          <a:spcPts val="0"/>
                        </a:spcBef>
                        <a:spcAft>
                          <a:spcPts val="0"/>
                        </a:spcAft>
                      </a:pPr>
                      <a:r>
                        <a:rPr lang="en-US" sz="1400" b="1" kern="1200" dirty="0">
                          <a:solidFill>
                            <a:srgbClr val="FFFFFF"/>
                          </a:solidFill>
                          <a:effectLst/>
                          <a:latin typeface="+mn-lt"/>
                          <a:ea typeface="+mn-ea"/>
                          <a:cs typeface="+mn-cs"/>
                        </a:rPr>
                        <a:t>Quantity</a:t>
                      </a:r>
                    </a:p>
                  </a:txBody>
                  <a:tcPr marL="91416" marR="91416" marT="0" marB="0"/>
                </a:tc>
                <a:tc>
                  <a:txBody>
                    <a:bodyPr/>
                    <a:lstStyle/>
                    <a:p>
                      <a:pPr marL="0" marR="0" algn="ctr">
                        <a:lnSpc>
                          <a:spcPct val="115000"/>
                        </a:lnSpc>
                        <a:spcBef>
                          <a:spcPts val="0"/>
                        </a:spcBef>
                        <a:spcAft>
                          <a:spcPts val="0"/>
                        </a:spcAft>
                      </a:pPr>
                      <a:r>
                        <a:rPr lang="en-US" sz="1400" b="1" kern="1200" dirty="0" err="1">
                          <a:solidFill>
                            <a:srgbClr val="FFFFFF"/>
                          </a:solidFill>
                          <a:effectLst/>
                          <a:latin typeface="+mn-lt"/>
                          <a:ea typeface="+mn-ea"/>
                          <a:cs typeface="+mn-cs"/>
                        </a:rPr>
                        <a:t>Mkt</a:t>
                      </a:r>
                      <a:r>
                        <a:rPr lang="en-US" sz="1400" dirty="0">
                          <a:effectLst/>
                        </a:rPr>
                        <a:t> </a:t>
                      </a:r>
                      <a:r>
                        <a:rPr lang="en-US" sz="1400" b="1" kern="1200" dirty="0">
                          <a:solidFill>
                            <a:srgbClr val="FFFFFF"/>
                          </a:solidFill>
                          <a:effectLst/>
                          <a:latin typeface="+mn-lt"/>
                          <a:ea typeface="+mn-ea"/>
                          <a:cs typeface="+mn-cs"/>
                        </a:rPr>
                        <a:t>Price</a:t>
                      </a:r>
                    </a:p>
                  </a:txBody>
                  <a:tcPr marL="91416" marR="91416" marT="0" marB="0"/>
                </a:tc>
                <a:tc>
                  <a:txBody>
                    <a:bodyPr/>
                    <a:lstStyle/>
                    <a:p>
                      <a:pPr marL="0" marR="0" algn="ctr">
                        <a:lnSpc>
                          <a:spcPct val="115000"/>
                        </a:lnSpc>
                        <a:spcBef>
                          <a:spcPts val="0"/>
                        </a:spcBef>
                        <a:spcAft>
                          <a:spcPts val="0"/>
                        </a:spcAft>
                      </a:pPr>
                      <a:r>
                        <a:rPr lang="en-US" sz="1400" dirty="0">
                          <a:solidFill>
                            <a:srgbClr val="FFFFFF"/>
                          </a:solidFill>
                          <a:effectLst/>
                        </a:rPr>
                        <a:t>Amount</a:t>
                      </a:r>
                      <a:endParaRPr lang="en-US" sz="1100" dirty="0">
                        <a:solidFill>
                          <a:srgbClr val="FFFFFF"/>
                        </a:solidFill>
                        <a:effectLst/>
                        <a:latin typeface="Calibri"/>
                        <a:ea typeface="Calibri"/>
                        <a:cs typeface="Times New Roman"/>
                      </a:endParaRPr>
                    </a:p>
                  </a:txBody>
                  <a:tcPr marL="91416" marR="91416" marT="0" marB="0"/>
                </a:tc>
              </a:tr>
              <a:tr h="304800">
                <a:tc>
                  <a:txBody>
                    <a:bodyPr/>
                    <a:lstStyle/>
                    <a:p>
                      <a:pPr marL="0" marR="0">
                        <a:lnSpc>
                          <a:spcPct val="115000"/>
                        </a:lnSpc>
                        <a:spcBef>
                          <a:spcPts val="0"/>
                        </a:spcBef>
                        <a:spcAft>
                          <a:spcPts val="0"/>
                        </a:spcAft>
                      </a:pPr>
                      <a:r>
                        <a:rPr lang="en-US" sz="1400" b="1" kern="1200" dirty="0">
                          <a:solidFill>
                            <a:srgbClr val="FFFFFF"/>
                          </a:solidFill>
                          <a:effectLst/>
                          <a:latin typeface="+mn-lt"/>
                          <a:ea typeface="+mn-ea"/>
                          <a:cs typeface="+mn-cs"/>
                        </a:rPr>
                        <a:t>ABC</a:t>
                      </a:r>
                    </a:p>
                  </a:txBody>
                  <a:tcPr marL="91416" marR="91416" marT="0" marB="0"/>
                </a:tc>
                <a:tc>
                  <a:txBody>
                    <a:bodyPr/>
                    <a:lstStyle/>
                    <a:p>
                      <a:pPr marL="0" marR="0">
                        <a:lnSpc>
                          <a:spcPct val="115000"/>
                        </a:lnSpc>
                        <a:spcBef>
                          <a:spcPts val="0"/>
                        </a:spcBef>
                        <a:spcAft>
                          <a:spcPts val="0"/>
                        </a:spcAft>
                      </a:pPr>
                      <a:r>
                        <a:rPr lang="en-US" sz="1400">
                          <a:effectLst/>
                        </a:rPr>
                        <a:t>200</a:t>
                      </a:r>
                      <a:endParaRPr lang="en-US" sz="1100">
                        <a:effectLst/>
                        <a:latin typeface="Calibri"/>
                        <a:ea typeface="Calibri"/>
                        <a:cs typeface="Times New Roman"/>
                      </a:endParaRPr>
                    </a:p>
                  </a:txBody>
                  <a:tcPr marL="91416" marR="91416" marT="0" marB="0"/>
                </a:tc>
                <a:tc>
                  <a:txBody>
                    <a:bodyPr/>
                    <a:lstStyle/>
                    <a:p>
                      <a:pPr marL="0" marR="0">
                        <a:lnSpc>
                          <a:spcPct val="115000"/>
                        </a:lnSpc>
                        <a:spcBef>
                          <a:spcPts val="0"/>
                        </a:spcBef>
                        <a:spcAft>
                          <a:spcPts val="0"/>
                        </a:spcAft>
                      </a:pPr>
                      <a:r>
                        <a:rPr lang="en-US" sz="1400">
                          <a:effectLst/>
                        </a:rPr>
                        <a:t>45.40</a:t>
                      </a:r>
                      <a:endParaRPr lang="en-US" sz="1100">
                        <a:effectLst/>
                        <a:latin typeface="Calibri"/>
                        <a:ea typeface="Calibri"/>
                        <a:cs typeface="Times New Roman"/>
                      </a:endParaRPr>
                    </a:p>
                  </a:txBody>
                  <a:tcPr marL="91416" marR="91416" marT="0" marB="0"/>
                </a:tc>
                <a:tc>
                  <a:txBody>
                    <a:bodyPr/>
                    <a:lstStyle/>
                    <a:p>
                      <a:pPr marL="0" marR="0">
                        <a:lnSpc>
                          <a:spcPct val="115000"/>
                        </a:lnSpc>
                        <a:spcBef>
                          <a:spcPts val="0"/>
                        </a:spcBef>
                        <a:spcAft>
                          <a:spcPts val="0"/>
                        </a:spcAft>
                      </a:pPr>
                      <a:r>
                        <a:rPr lang="en-US" sz="1400">
                          <a:effectLst/>
                        </a:rPr>
                        <a:t>9080</a:t>
                      </a:r>
                      <a:endParaRPr lang="en-US" sz="1100">
                        <a:effectLst/>
                        <a:latin typeface="Calibri"/>
                        <a:ea typeface="Calibri"/>
                        <a:cs typeface="Times New Roman"/>
                      </a:endParaRPr>
                    </a:p>
                  </a:txBody>
                  <a:tcPr marL="91416" marR="91416" marT="0" marB="0"/>
                </a:tc>
              </a:tr>
              <a:tr h="304800">
                <a:tc>
                  <a:txBody>
                    <a:bodyPr/>
                    <a:lstStyle/>
                    <a:p>
                      <a:pPr marL="0" marR="0">
                        <a:lnSpc>
                          <a:spcPct val="115000"/>
                        </a:lnSpc>
                        <a:spcBef>
                          <a:spcPts val="0"/>
                        </a:spcBef>
                        <a:spcAft>
                          <a:spcPts val="0"/>
                        </a:spcAft>
                      </a:pPr>
                      <a:r>
                        <a:rPr lang="en-US" sz="1400" b="1" kern="1200" dirty="0">
                          <a:solidFill>
                            <a:srgbClr val="FFFFFF"/>
                          </a:solidFill>
                          <a:effectLst/>
                          <a:latin typeface="+mn-lt"/>
                          <a:ea typeface="+mn-ea"/>
                          <a:cs typeface="+mn-cs"/>
                        </a:rPr>
                        <a:t>FICT</a:t>
                      </a:r>
                    </a:p>
                  </a:txBody>
                  <a:tcPr marL="91416" marR="91416" marT="0" marB="0"/>
                </a:tc>
                <a:tc>
                  <a:txBody>
                    <a:bodyPr/>
                    <a:lstStyle/>
                    <a:p>
                      <a:pPr marL="0" marR="0">
                        <a:lnSpc>
                          <a:spcPct val="115000"/>
                        </a:lnSpc>
                        <a:spcBef>
                          <a:spcPts val="0"/>
                        </a:spcBef>
                        <a:spcAft>
                          <a:spcPts val="0"/>
                        </a:spcAft>
                      </a:pPr>
                      <a:r>
                        <a:rPr lang="en-US" sz="1400">
                          <a:effectLst/>
                        </a:rPr>
                        <a:t>300</a:t>
                      </a:r>
                      <a:endParaRPr lang="en-US" sz="1100">
                        <a:effectLst/>
                        <a:latin typeface="Calibri"/>
                        <a:ea typeface="Calibri"/>
                        <a:cs typeface="Times New Roman"/>
                      </a:endParaRPr>
                    </a:p>
                  </a:txBody>
                  <a:tcPr marL="91416" marR="91416" marT="0" marB="0"/>
                </a:tc>
                <a:tc>
                  <a:txBody>
                    <a:bodyPr/>
                    <a:lstStyle/>
                    <a:p>
                      <a:pPr marL="0" marR="0">
                        <a:lnSpc>
                          <a:spcPct val="115000"/>
                        </a:lnSpc>
                        <a:spcBef>
                          <a:spcPts val="0"/>
                        </a:spcBef>
                        <a:spcAft>
                          <a:spcPts val="0"/>
                        </a:spcAft>
                      </a:pPr>
                      <a:r>
                        <a:rPr lang="en-US" sz="1400">
                          <a:effectLst/>
                        </a:rPr>
                        <a:t>78</a:t>
                      </a:r>
                      <a:endParaRPr lang="en-US" sz="1100">
                        <a:effectLst/>
                        <a:latin typeface="Calibri"/>
                        <a:ea typeface="Calibri"/>
                        <a:cs typeface="Times New Roman"/>
                      </a:endParaRPr>
                    </a:p>
                  </a:txBody>
                  <a:tcPr marL="91416" marR="91416" marT="0" marB="0"/>
                </a:tc>
                <a:tc>
                  <a:txBody>
                    <a:bodyPr/>
                    <a:lstStyle/>
                    <a:p>
                      <a:pPr marL="0" marR="0">
                        <a:lnSpc>
                          <a:spcPct val="115000"/>
                        </a:lnSpc>
                        <a:spcBef>
                          <a:spcPts val="0"/>
                        </a:spcBef>
                        <a:spcAft>
                          <a:spcPts val="0"/>
                        </a:spcAft>
                      </a:pPr>
                      <a:r>
                        <a:rPr lang="en-US" sz="1400">
                          <a:effectLst/>
                        </a:rPr>
                        <a:t>23400</a:t>
                      </a:r>
                      <a:endParaRPr lang="en-US" sz="1100">
                        <a:effectLst/>
                        <a:latin typeface="Calibri"/>
                        <a:ea typeface="Calibri"/>
                        <a:cs typeface="Times New Roman"/>
                      </a:endParaRPr>
                    </a:p>
                  </a:txBody>
                  <a:tcPr marL="91416" marR="91416" marT="0" marB="0"/>
                </a:tc>
              </a:tr>
              <a:tr h="304800">
                <a:tc>
                  <a:txBody>
                    <a:bodyPr/>
                    <a:lstStyle/>
                    <a:p>
                      <a:pPr marL="0" marR="0">
                        <a:lnSpc>
                          <a:spcPct val="115000"/>
                        </a:lnSpc>
                        <a:spcBef>
                          <a:spcPts val="0"/>
                        </a:spcBef>
                        <a:spcAft>
                          <a:spcPts val="0"/>
                        </a:spcAft>
                      </a:pPr>
                      <a:r>
                        <a:rPr lang="en-US" sz="1400" b="1" kern="1200" dirty="0">
                          <a:solidFill>
                            <a:srgbClr val="FFFFFF"/>
                          </a:solidFill>
                          <a:effectLst/>
                          <a:latin typeface="+mn-lt"/>
                          <a:ea typeface="+mn-ea"/>
                          <a:cs typeface="+mn-cs"/>
                        </a:rPr>
                        <a:t>…</a:t>
                      </a:r>
                    </a:p>
                  </a:txBody>
                  <a:tcPr marL="91416" marR="91416" marT="0" marB="0"/>
                </a:tc>
                <a:tc>
                  <a:txBody>
                    <a:bodyPr/>
                    <a:lstStyle/>
                    <a:p>
                      <a:pPr marL="0" marR="0">
                        <a:lnSpc>
                          <a:spcPct val="115000"/>
                        </a:lnSpc>
                        <a:spcBef>
                          <a:spcPts val="0"/>
                        </a:spcBef>
                        <a:spcAft>
                          <a:spcPts val="0"/>
                        </a:spcAft>
                      </a:pPr>
                      <a:r>
                        <a:rPr lang="en-US" sz="1400" dirty="0">
                          <a:effectLst/>
                        </a:rPr>
                        <a:t>…</a:t>
                      </a:r>
                      <a:endParaRPr lang="en-US" sz="1100" dirty="0">
                        <a:effectLst/>
                        <a:latin typeface="Calibri"/>
                        <a:ea typeface="Calibri"/>
                        <a:cs typeface="Times New Roman"/>
                      </a:endParaRPr>
                    </a:p>
                  </a:txBody>
                  <a:tcPr marL="91416" marR="91416" marT="0" marB="0"/>
                </a:tc>
                <a:tc>
                  <a:txBody>
                    <a:bodyPr/>
                    <a:lstStyle/>
                    <a:p>
                      <a:pPr marL="0" marR="0">
                        <a:lnSpc>
                          <a:spcPct val="115000"/>
                        </a:lnSpc>
                        <a:spcBef>
                          <a:spcPts val="0"/>
                        </a:spcBef>
                        <a:spcAft>
                          <a:spcPts val="0"/>
                        </a:spcAft>
                      </a:pPr>
                      <a:r>
                        <a:rPr lang="en-US" sz="1400">
                          <a:effectLst/>
                        </a:rPr>
                        <a:t>…</a:t>
                      </a:r>
                      <a:endParaRPr lang="en-US" sz="1100">
                        <a:effectLst/>
                        <a:latin typeface="Calibri"/>
                        <a:ea typeface="Calibri"/>
                        <a:cs typeface="Times New Roman"/>
                      </a:endParaRPr>
                    </a:p>
                  </a:txBody>
                  <a:tcPr marL="91416" marR="91416" marT="0" marB="0"/>
                </a:tc>
                <a:tc>
                  <a:txBody>
                    <a:bodyPr/>
                    <a:lstStyle/>
                    <a:p>
                      <a:pPr marL="0" marR="0">
                        <a:lnSpc>
                          <a:spcPct val="115000"/>
                        </a:lnSpc>
                        <a:spcBef>
                          <a:spcPts val="0"/>
                        </a:spcBef>
                        <a:spcAft>
                          <a:spcPts val="0"/>
                        </a:spcAft>
                      </a:pPr>
                      <a:r>
                        <a:rPr lang="en-US" sz="1400" dirty="0">
                          <a:effectLst/>
                        </a:rPr>
                        <a:t>…</a:t>
                      </a:r>
                      <a:endParaRPr lang="en-US" sz="1100" dirty="0">
                        <a:effectLst/>
                        <a:latin typeface="Calibri"/>
                        <a:ea typeface="Calibri"/>
                        <a:cs typeface="Times New Roman"/>
                      </a:endParaRPr>
                    </a:p>
                  </a:txBody>
                  <a:tcPr marL="91416" marR="91416" marT="0" marB="0"/>
                </a:tc>
              </a:tr>
              <a:tr h="304800">
                <a:tc>
                  <a:txBody>
                    <a:bodyPr/>
                    <a:lstStyle/>
                    <a:p>
                      <a:pPr marL="0" marR="0">
                        <a:lnSpc>
                          <a:spcPct val="115000"/>
                        </a:lnSpc>
                        <a:spcBef>
                          <a:spcPts val="0"/>
                        </a:spcBef>
                        <a:spcAft>
                          <a:spcPts val="0"/>
                        </a:spcAft>
                      </a:pPr>
                      <a:r>
                        <a:rPr lang="en-US" sz="1400">
                          <a:effectLst/>
                        </a:rPr>
                        <a:t>…</a:t>
                      </a:r>
                      <a:endParaRPr lang="en-US" sz="1100">
                        <a:effectLst/>
                        <a:latin typeface="Calibri"/>
                        <a:ea typeface="Calibri"/>
                        <a:cs typeface="Times New Roman"/>
                      </a:endParaRPr>
                    </a:p>
                  </a:txBody>
                  <a:tcPr marL="91416" marR="91416" marT="0" marB="0"/>
                </a:tc>
                <a:tc>
                  <a:txBody>
                    <a:bodyPr/>
                    <a:lstStyle/>
                    <a:p>
                      <a:pPr marL="0" marR="0">
                        <a:lnSpc>
                          <a:spcPct val="115000"/>
                        </a:lnSpc>
                        <a:spcBef>
                          <a:spcPts val="0"/>
                        </a:spcBef>
                        <a:spcAft>
                          <a:spcPts val="0"/>
                        </a:spcAft>
                      </a:pPr>
                      <a:r>
                        <a:rPr lang="en-US" sz="1400">
                          <a:effectLst/>
                        </a:rPr>
                        <a:t>…</a:t>
                      </a:r>
                      <a:endParaRPr lang="en-US" sz="1100">
                        <a:effectLst/>
                        <a:latin typeface="Calibri"/>
                        <a:ea typeface="Calibri"/>
                        <a:cs typeface="Times New Roman"/>
                      </a:endParaRPr>
                    </a:p>
                  </a:txBody>
                  <a:tcPr marL="91416" marR="91416" marT="0" marB="0"/>
                </a:tc>
                <a:tc>
                  <a:txBody>
                    <a:bodyPr/>
                    <a:lstStyle/>
                    <a:p>
                      <a:pPr marL="0" marR="0">
                        <a:lnSpc>
                          <a:spcPct val="115000"/>
                        </a:lnSpc>
                        <a:spcBef>
                          <a:spcPts val="0"/>
                        </a:spcBef>
                        <a:spcAft>
                          <a:spcPts val="0"/>
                        </a:spcAft>
                      </a:pPr>
                      <a:r>
                        <a:rPr lang="en-US" sz="1400">
                          <a:effectLst/>
                        </a:rPr>
                        <a:t>…</a:t>
                      </a:r>
                      <a:endParaRPr lang="en-US" sz="1100">
                        <a:effectLst/>
                        <a:latin typeface="Calibri"/>
                        <a:ea typeface="Calibri"/>
                        <a:cs typeface="Times New Roman"/>
                      </a:endParaRPr>
                    </a:p>
                  </a:txBody>
                  <a:tcPr marL="91416" marR="91416" marT="0" marB="0"/>
                </a:tc>
                <a:tc>
                  <a:txBody>
                    <a:bodyPr/>
                    <a:lstStyle/>
                    <a:p>
                      <a:pPr marL="0" marR="0">
                        <a:lnSpc>
                          <a:spcPct val="115000"/>
                        </a:lnSpc>
                        <a:spcBef>
                          <a:spcPts val="0"/>
                        </a:spcBef>
                        <a:spcAft>
                          <a:spcPts val="0"/>
                        </a:spcAft>
                      </a:pPr>
                      <a:r>
                        <a:rPr lang="en-US" sz="1400" dirty="0">
                          <a:effectLst/>
                        </a:rPr>
                        <a:t>…</a:t>
                      </a:r>
                      <a:endParaRPr lang="en-US" sz="1100" dirty="0">
                        <a:effectLst/>
                        <a:latin typeface="Calibri"/>
                        <a:ea typeface="Calibri"/>
                        <a:cs typeface="Times New Roman"/>
                      </a:endParaRPr>
                    </a:p>
                  </a:txBody>
                  <a:tcPr marL="91416" marR="91416" marT="0" marB="0"/>
                </a:tc>
              </a:tr>
            </a:tbl>
          </a:graphicData>
        </a:graphic>
      </p:graphicFrame>
    </p:spTree>
    <p:extLst>
      <p:ext uri="{BB962C8B-B14F-4D97-AF65-F5344CB8AC3E}">
        <p14:creationId xmlns:p14="http://schemas.microsoft.com/office/powerpoint/2010/main" val="804257908"/>
      </p:ext>
    </p:extLst>
  </p:cSld>
  <p:clrMapOvr>
    <a:masterClrMapping/>
  </p:clrMapOvr>
  <p:transition spd="slow">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altLang="en-US"/>
              <a:t>Bag of File name in POJO class</a:t>
            </a:r>
          </a:p>
        </p:txBody>
      </p:sp>
      <p:sp>
        <p:nvSpPr>
          <p:cNvPr id="394244" name="Rectangle 4"/>
          <p:cNvSpPr>
            <a:spLocks noGrp="1" noChangeArrowheads="1"/>
          </p:cNvSpPr>
          <p:nvPr>
            <p:ph type="body" sz="half" idx="1"/>
          </p:nvPr>
        </p:nvSpPr>
        <p:spPr>
          <a:xfrm>
            <a:off x="594629" y="1066800"/>
            <a:ext cx="11289475" cy="5118100"/>
          </a:xfrm>
        </p:spPr>
        <p:txBody>
          <a:bodyPr/>
          <a:lstStyle/>
          <a:p>
            <a:pPr algn="just">
              <a:lnSpc>
                <a:spcPct val="100000"/>
              </a:lnSpc>
              <a:defRPr/>
            </a:pPr>
            <a:r>
              <a:rPr sz="1800" dirty="0"/>
              <a:t>An unordered collection that permits duplicate elements is called a </a:t>
            </a:r>
            <a:r>
              <a:rPr sz="1800" i="1" dirty="0"/>
              <a:t>bag</a:t>
            </a:r>
            <a:r>
              <a:rPr sz="1800" kern="1200" dirty="0"/>
              <a:t>. </a:t>
            </a:r>
          </a:p>
          <a:p>
            <a:pPr algn="just">
              <a:lnSpc>
                <a:spcPct val="100000"/>
              </a:lnSpc>
              <a:defRPr/>
            </a:pPr>
            <a:r>
              <a:rPr sz="1800" dirty="0"/>
              <a:t>Java Collections framework doesn’t include a bag implementation. However, the </a:t>
            </a:r>
            <a:r>
              <a:rPr sz="1800" dirty="0" err="1"/>
              <a:t>java.util.Collection</a:t>
            </a:r>
            <a:r>
              <a:rPr sz="1800" dirty="0"/>
              <a:t> interface has bag semantics</a:t>
            </a:r>
            <a:r>
              <a:rPr sz="1800" kern="1200" dirty="0"/>
              <a:t>.</a:t>
            </a:r>
          </a:p>
          <a:p>
            <a:pPr algn="just">
              <a:lnSpc>
                <a:spcPct val="100000"/>
              </a:lnSpc>
              <a:defRPr/>
            </a:pPr>
            <a:r>
              <a:rPr sz="1800" kern="1200" dirty="0"/>
              <a:t>You can use either </a:t>
            </a:r>
            <a:r>
              <a:rPr sz="1800" b="1" kern="1200" dirty="0" err="1">
                <a:solidFill>
                  <a:srgbClr val="FF0000"/>
                </a:solidFill>
              </a:rPr>
              <a:t>java.util.Collection</a:t>
            </a:r>
            <a:r>
              <a:rPr sz="1800" kern="1200" dirty="0"/>
              <a:t> reference or </a:t>
            </a:r>
            <a:r>
              <a:rPr sz="1800" b="1" kern="1200" dirty="0" err="1">
                <a:solidFill>
                  <a:srgbClr val="FF0000"/>
                </a:solidFill>
              </a:rPr>
              <a:t>java.util.List</a:t>
            </a:r>
            <a:r>
              <a:rPr sz="1800" kern="1200" dirty="0"/>
              <a:t> reference for a bag mapping. Reference of List interface for a bag </a:t>
            </a:r>
            <a:r>
              <a:rPr sz="1800" dirty="0"/>
              <a:t>isn’t recommended, because clients using this collection property may think the order of elements is always preserved, which isn’t the case if it’s mapped as a bag.</a:t>
            </a:r>
            <a:endParaRPr sz="1800" kern="1200" dirty="0"/>
          </a:p>
          <a:p>
            <a:pPr algn="just">
              <a:lnSpc>
                <a:spcPct val="100000"/>
              </a:lnSpc>
              <a:defRPr/>
            </a:pPr>
            <a:r>
              <a:rPr sz="1800" b="1" dirty="0" err="1">
                <a:solidFill>
                  <a:srgbClr val="FF0000"/>
                </a:solidFill>
              </a:rPr>
              <a:t>java.util.ArrayList</a:t>
            </a:r>
            <a:r>
              <a:rPr sz="1800" kern="1200" dirty="0"/>
              <a:t> is used to initialize the collection,</a:t>
            </a:r>
          </a:p>
          <a:p>
            <a:pPr algn="just">
              <a:lnSpc>
                <a:spcPct val="100000"/>
              </a:lnSpc>
              <a:defRPr/>
            </a:pPr>
            <a:endParaRPr sz="1800" kern="1200" dirty="0"/>
          </a:p>
          <a:p>
            <a:pPr algn="just">
              <a:lnSpc>
                <a:spcPct val="100000"/>
              </a:lnSpc>
              <a:defRPr/>
            </a:pPr>
            <a:endParaRPr sz="1800" kern="1200" dirty="0"/>
          </a:p>
        </p:txBody>
      </p:sp>
      <p:pic>
        <p:nvPicPr>
          <p:cNvPr id="153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592" y="3657600"/>
            <a:ext cx="105276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15191002"/>
      </p:ext>
    </p:extLst>
  </p:cSld>
  <p:clrMapOvr>
    <a:masterClrMapping/>
  </p:clrMapOvr>
  <p:transition spd="slow">
    <p:split orient="vert"/>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altLang="en-US"/>
              <a:t>Portfolio Management System/Buy Stock Page</a:t>
            </a:r>
          </a:p>
        </p:txBody>
      </p:sp>
      <p:sp>
        <p:nvSpPr>
          <p:cNvPr id="126979" name="Rectangle 4"/>
          <p:cNvSpPr txBox="1">
            <a:spLocks noChangeArrowheads="1"/>
          </p:cNvSpPr>
          <p:nvPr/>
        </p:nvSpPr>
        <p:spPr bwMode="auto">
          <a:xfrm>
            <a:off x="594629" y="1066800"/>
            <a:ext cx="11187902" cy="51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lstStyle>
            <a:lvl1pPr marL="342900" indent="-342900"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231775"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lvl="1" algn="just" defTabSz="914400" fontAlgn="base">
              <a:lnSpc>
                <a:spcPct val="100000"/>
              </a:lnSpc>
              <a:spcAft>
                <a:spcPct val="0"/>
              </a:spcAft>
              <a:buFont typeface="Courier New" pitchFamily="49" charset="0"/>
              <a:buNone/>
            </a:pPr>
            <a:r>
              <a:rPr lang="en-US" altLang="en-US" sz="1800" smtClean="0">
                <a:solidFill>
                  <a:srgbClr val="132628"/>
                </a:solidFill>
              </a:rPr>
              <a:t>The right hand pane for buy stock page would look like this –</a:t>
            </a:r>
          </a:p>
          <a:p>
            <a:pPr lvl="1" algn="just" defTabSz="914400" fontAlgn="base">
              <a:lnSpc>
                <a:spcPct val="100000"/>
              </a:lnSpc>
              <a:spcAft>
                <a:spcPct val="0"/>
              </a:spcAft>
              <a:buFont typeface="Courier New" pitchFamily="49" charset="0"/>
              <a:buNone/>
            </a:pPr>
            <a:endParaRPr lang="en-US" altLang="en-US" sz="1800" smtClean="0">
              <a:solidFill>
                <a:srgbClr val="132628"/>
              </a:solidFill>
            </a:endParaRPr>
          </a:p>
          <a:p>
            <a:pPr lvl="1" algn="just" defTabSz="914400" fontAlgn="base">
              <a:lnSpc>
                <a:spcPct val="100000"/>
              </a:lnSpc>
              <a:spcAft>
                <a:spcPct val="0"/>
              </a:spcAft>
              <a:buFont typeface="Courier New" pitchFamily="49" charset="0"/>
              <a:buNone/>
            </a:pPr>
            <a:endParaRPr lang="en-US" altLang="en-US" sz="1800" smtClean="0">
              <a:solidFill>
                <a:srgbClr val="132628"/>
              </a:solidFill>
            </a:endParaRPr>
          </a:p>
          <a:p>
            <a:pPr lvl="1" algn="just" defTabSz="914400" fontAlgn="base">
              <a:lnSpc>
                <a:spcPct val="100000"/>
              </a:lnSpc>
              <a:spcAft>
                <a:spcPct val="0"/>
              </a:spcAft>
              <a:buFont typeface="Courier New" pitchFamily="49" charset="0"/>
              <a:buNone/>
            </a:pPr>
            <a:endParaRPr lang="en-US" altLang="en-US" sz="1800" smtClean="0">
              <a:solidFill>
                <a:srgbClr val="132628"/>
              </a:solidFill>
            </a:endParaRPr>
          </a:p>
          <a:p>
            <a:pPr lvl="1" algn="just" defTabSz="914400" fontAlgn="base">
              <a:lnSpc>
                <a:spcPct val="100000"/>
              </a:lnSpc>
              <a:spcAft>
                <a:spcPct val="0"/>
              </a:spcAft>
              <a:buFont typeface="Courier New" pitchFamily="49" charset="0"/>
              <a:buNone/>
            </a:pPr>
            <a:endParaRPr lang="en-US" altLang="en-US" sz="1800" smtClean="0">
              <a:solidFill>
                <a:srgbClr val="132628"/>
              </a:solidFill>
            </a:endParaRPr>
          </a:p>
          <a:p>
            <a:pPr lvl="1" algn="just" defTabSz="914400" fontAlgn="base">
              <a:lnSpc>
                <a:spcPct val="100000"/>
              </a:lnSpc>
              <a:spcAft>
                <a:spcPct val="0"/>
              </a:spcAft>
              <a:buFont typeface="Courier New" pitchFamily="49" charset="0"/>
              <a:buNone/>
            </a:pPr>
            <a:endParaRPr lang="en-US" altLang="en-US" sz="1800" smtClean="0">
              <a:solidFill>
                <a:srgbClr val="132628"/>
              </a:solidFill>
            </a:endParaRPr>
          </a:p>
          <a:p>
            <a:pPr lvl="1" algn="just" defTabSz="914400" fontAlgn="base">
              <a:lnSpc>
                <a:spcPct val="100000"/>
              </a:lnSpc>
              <a:spcAft>
                <a:spcPct val="0"/>
              </a:spcAft>
              <a:buFont typeface="Courier New" pitchFamily="49" charset="0"/>
              <a:buNone/>
            </a:pPr>
            <a:endParaRPr lang="en-US" altLang="en-US" sz="1800" smtClean="0">
              <a:solidFill>
                <a:srgbClr val="132628"/>
              </a:solidFill>
            </a:endParaRPr>
          </a:p>
          <a:p>
            <a:pPr lvl="1" algn="just" defTabSz="914400" fontAlgn="base">
              <a:lnSpc>
                <a:spcPct val="100000"/>
              </a:lnSpc>
              <a:spcAft>
                <a:spcPct val="0"/>
              </a:spcAft>
              <a:buFont typeface="Courier New" pitchFamily="49" charset="0"/>
              <a:buNone/>
            </a:pPr>
            <a:endParaRPr lang="en-US" altLang="en-US" sz="1800" smtClean="0">
              <a:solidFill>
                <a:srgbClr val="132628"/>
              </a:solidFill>
            </a:endParaRPr>
          </a:p>
          <a:p>
            <a:pPr lvl="1" algn="just" defTabSz="914400" fontAlgn="base">
              <a:lnSpc>
                <a:spcPct val="100000"/>
              </a:lnSpc>
              <a:spcAft>
                <a:spcPct val="0"/>
              </a:spcAft>
              <a:buFont typeface="Courier New" pitchFamily="49" charset="0"/>
              <a:buNone/>
            </a:pPr>
            <a:r>
              <a:rPr lang="en-US" altLang="en-US" sz="1800" smtClean="0">
                <a:solidFill>
                  <a:srgbClr val="132628"/>
                </a:solidFill>
              </a:rPr>
              <a:t>When the client presses the </a:t>
            </a:r>
            <a:r>
              <a:rPr lang="en-US" altLang="en-US" sz="1800" b="1" smtClean="0">
                <a:solidFill>
                  <a:srgbClr val="132628"/>
                </a:solidFill>
              </a:rPr>
              <a:t>BUY </a:t>
            </a:r>
            <a:r>
              <a:rPr lang="en-US" altLang="en-US" sz="1800" smtClean="0">
                <a:solidFill>
                  <a:srgbClr val="132628"/>
                </a:solidFill>
              </a:rPr>
              <a:t>button after specifying the quantity. A backend validation would be required to check if the client has enough money for the order to be processed.</a:t>
            </a:r>
          </a:p>
        </p:txBody>
      </p:sp>
      <p:graphicFrame>
        <p:nvGraphicFramePr>
          <p:cNvPr id="3" name="Table 2"/>
          <p:cNvGraphicFramePr>
            <a:graphicFrameLocks noGrp="1"/>
          </p:cNvGraphicFramePr>
          <p:nvPr/>
        </p:nvGraphicFramePr>
        <p:xfrm>
          <a:off x="1036896" y="1546225"/>
          <a:ext cx="8104720" cy="1385888"/>
        </p:xfrm>
        <a:graphic>
          <a:graphicData uri="http://schemas.openxmlformats.org/drawingml/2006/table">
            <a:tbl>
              <a:tblPr firstRow="1" firstCol="1" bandRow="1">
                <a:tableStyleId>{5C22544A-7EE6-4342-B048-85BDC9FD1C3A}</a:tableStyleId>
              </a:tblPr>
              <a:tblGrid>
                <a:gridCol w="2026180"/>
                <a:gridCol w="2026180"/>
                <a:gridCol w="2026180"/>
                <a:gridCol w="2026180"/>
              </a:tblGrid>
              <a:tr h="245363">
                <a:tc>
                  <a:txBody>
                    <a:bodyPr/>
                    <a:lstStyle/>
                    <a:p>
                      <a:pPr marL="0" marR="0" algn="ctr">
                        <a:lnSpc>
                          <a:spcPct val="115000"/>
                        </a:lnSpc>
                        <a:spcBef>
                          <a:spcPts val="0"/>
                        </a:spcBef>
                        <a:spcAft>
                          <a:spcPts val="0"/>
                        </a:spcAft>
                      </a:pPr>
                      <a:r>
                        <a:rPr lang="en-US" sz="1400" b="1" kern="1200" dirty="0">
                          <a:solidFill>
                            <a:srgbClr val="FFFFFF"/>
                          </a:solidFill>
                          <a:effectLst/>
                          <a:latin typeface="+mn-lt"/>
                          <a:ea typeface="+mn-ea"/>
                          <a:cs typeface="+mn-cs"/>
                        </a:rPr>
                        <a:t>Stock Name</a:t>
                      </a:r>
                    </a:p>
                  </a:txBody>
                  <a:tcPr marL="91407" marR="91407" marT="0" marB="0"/>
                </a:tc>
                <a:tc>
                  <a:txBody>
                    <a:bodyPr/>
                    <a:lstStyle/>
                    <a:p>
                      <a:pPr marL="0" marR="0" algn="ctr">
                        <a:lnSpc>
                          <a:spcPct val="115000"/>
                        </a:lnSpc>
                        <a:spcBef>
                          <a:spcPts val="0"/>
                        </a:spcBef>
                        <a:spcAft>
                          <a:spcPts val="0"/>
                        </a:spcAft>
                      </a:pPr>
                      <a:r>
                        <a:rPr lang="en-US" sz="1400" b="1" kern="1200" dirty="0">
                          <a:solidFill>
                            <a:srgbClr val="FFFFFF"/>
                          </a:solidFill>
                          <a:effectLst/>
                          <a:latin typeface="+mn-lt"/>
                          <a:ea typeface="+mn-ea"/>
                          <a:cs typeface="+mn-cs"/>
                        </a:rPr>
                        <a:t>Buy Quantity</a:t>
                      </a:r>
                    </a:p>
                  </a:txBody>
                  <a:tcPr marL="91407" marR="91407" marT="0" marB="0"/>
                </a:tc>
                <a:tc>
                  <a:txBody>
                    <a:bodyPr/>
                    <a:lstStyle/>
                    <a:p>
                      <a:pPr marL="0" marR="0" algn="ctr">
                        <a:lnSpc>
                          <a:spcPct val="115000"/>
                        </a:lnSpc>
                        <a:spcBef>
                          <a:spcPts val="0"/>
                        </a:spcBef>
                        <a:spcAft>
                          <a:spcPts val="0"/>
                        </a:spcAft>
                      </a:pPr>
                      <a:r>
                        <a:rPr lang="en-US" sz="1400" b="1" kern="1200" dirty="0" err="1">
                          <a:solidFill>
                            <a:srgbClr val="FFFFFF"/>
                          </a:solidFill>
                          <a:effectLst/>
                          <a:latin typeface="+mn-lt"/>
                          <a:ea typeface="+mn-ea"/>
                          <a:cs typeface="+mn-cs"/>
                        </a:rPr>
                        <a:t>Mkt</a:t>
                      </a:r>
                      <a:r>
                        <a:rPr lang="en-US" sz="1400" b="1" kern="1200" dirty="0">
                          <a:solidFill>
                            <a:srgbClr val="FFFFFF"/>
                          </a:solidFill>
                          <a:effectLst/>
                          <a:latin typeface="+mn-lt"/>
                          <a:ea typeface="+mn-ea"/>
                          <a:cs typeface="+mn-cs"/>
                        </a:rPr>
                        <a:t> Price</a:t>
                      </a:r>
                    </a:p>
                  </a:txBody>
                  <a:tcPr marL="91407" marR="91407" marT="0" marB="0"/>
                </a:tc>
                <a:tc>
                  <a:txBody>
                    <a:bodyPr/>
                    <a:lstStyle/>
                    <a:p>
                      <a:pPr marL="0" marR="0" algn="ctr">
                        <a:lnSpc>
                          <a:spcPct val="115000"/>
                        </a:lnSpc>
                        <a:spcBef>
                          <a:spcPts val="0"/>
                        </a:spcBef>
                        <a:spcAft>
                          <a:spcPts val="0"/>
                        </a:spcAft>
                      </a:pPr>
                      <a:r>
                        <a:rPr lang="en-US" sz="1400" dirty="0">
                          <a:solidFill>
                            <a:srgbClr val="FFFFFF"/>
                          </a:solidFill>
                          <a:effectLst/>
                        </a:rPr>
                        <a:t>Amount</a:t>
                      </a:r>
                      <a:endParaRPr lang="en-US" sz="1100" dirty="0">
                        <a:solidFill>
                          <a:srgbClr val="FFFFFF"/>
                        </a:solidFill>
                        <a:effectLst/>
                        <a:latin typeface="Calibri"/>
                        <a:ea typeface="Calibri"/>
                        <a:cs typeface="Times New Roman"/>
                      </a:endParaRPr>
                    </a:p>
                  </a:txBody>
                  <a:tcPr marL="91407" marR="91407" marT="0" marB="0"/>
                </a:tc>
              </a:tr>
              <a:tr h="279341">
                <a:tc>
                  <a:txBody>
                    <a:bodyPr/>
                    <a:lstStyle/>
                    <a:p>
                      <a:pPr marL="0" marR="0" algn="ctr">
                        <a:lnSpc>
                          <a:spcPct val="115000"/>
                        </a:lnSpc>
                        <a:spcBef>
                          <a:spcPts val="0"/>
                        </a:spcBef>
                        <a:spcAft>
                          <a:spcPts val="0"/>
                        </a:spcAft>
                      </a:pPr>
                      <a:r>
                        <a:rPr lang="en-US" sz="1400" b="1" kern="1200" dirty="0">
                          <a:solidFill>
                            <a:srgbClr val="FFFFFF"/>
                          </a:solidFill>
                          <a:effectLst/>
                          <a:latin typeface="+mn-lt"/>
                          <a:ea typeface="+mn-ea"/>
                          <a:cs typeface="+mn-cs"/>
                        </a:rPr>
                        <a:t>ABC</a:t>
                      </a:r>
                    </a:p>
                  </a:txBody>
                  <a:tcPr marL="91407" marR="91407" marT="0" marB="0"/>
                </a:tc>
                <a:tc>
                  <a:txBody>
                    <a:bodyPr/>
                    <a:lstStyle/>
                    <a:p>
                      <a:pPr marL="0" marR="0" algn="ctr">
                        <a:lnSpc>
                          <a:spcPct val="115000"/>
                        </a:lnSpc>
                        <a:spcBef>
                          <a:spcPts val="0"/>
                        </a:spcBef>
                        <a:spcAft>
                          <a:spcPts val="0"/>
                        </a:spcAft>
                      </a:pPr>
                      <a:endParaRPr lang="en-US" sz="1100">
                        <a:effectLst/>
                        <a:latin typeface="Calibri"/>
                        <a:ea typeface="Calibri"/>
                        <a:cs typeface="Times New Roman"/>
                      </a:endParaRPr>
                    </a:p>
                  </a:txBody>
                  <a:tcPr marL="91407" marR="91407" marT="0" marB="0"/>
                </a:tc>
                <a:tc>
                  <a:txBody>
                    <a:bodyPr/>
                    <a:lstStyle/>
                    <a:p>
                      <a:pPr marL="0" marR="0" algn="ctr">
                        <a:lnSpc>
                          <a:spcPct val="115000"/>
                        </a:lnSpc>
                        <a:spcBef>
                          <a:spcPts val="0"/>
                        </a:spcBef>
                        <a:spcAft>
                          <a:spcPts val="0"/>
                        </a:spcAft>
                      </a:pPr>
                      <a:r>
                        <a:rPr lang="en-US" sz="1100" dirty="0">
                          <a:effectLst/>
                        </a:rPr>
                        <a:t>45.4</a:t>
                      </a:r>
                      <a:endParaRPr lang="en-US" sz="1100" dirty="0">
                        <a:effectLst/>
                        <a:latin typeface="Calibri"/>
                        <a:ea typeface="Calibri"/>
                        <a:cs typeface="Times New Roman"/>
                      </a:endParaRPr>
                    </a:p>
                  </a:txBody>
                  <a:tcPr marL="91407" marR="91407" marT="0" marB="0"/>
                </a:tc>
                <a:tc>
                  <a:txBody>
                    <a:bodyPr/>
                    <a:lstStyle/>
                    <a:p>
                      <a:pPr marL="0" marR="0" algn="ctr">
                        <a:lnSpc>
                          <a:spcPct val="115000"/>
                        </a:lnSpc>
                        <a:spcBef>
                          <a:spcPts val="0"/>
                        </a:spcBef>
                        <a:spcAft>
                          <a:spcPts val="0"/>
                        </a:spcAft>
                      </a:pPr>
                      <a:endParaRPr lang="en-US" sz="1100">
                        <a:effectLst/>
                        <a:latin typeface="Calibri"/>
                        <a:ea typeface="Calibri"/>
                        <a:cs typeface="Times New Roman"/>
                      </a:endParaRPr>
                    </a:p>
                  </a:txBody>
                  <a:tcPr marL="91407" marR="91407" marT="0" marB="0"/>
                </a:tc>
              </a:tr>
              <a:tr h="279341">
                <a:tc>
                  <a:txBody>
                    <a:bodyPr/>
                    <a:lstStyle/>
                    <a:p>
                      <a:pPr marL="0" marR="0" algn="ctr">
                        <a:lnSpc>
                          <a:spcPct val="115000"/>
                        </a:lnSpc>
                        <a:spcBef>
                          <a:spcPts val="0"/>
                        </a:spcBef>
                        <a:spcAft>
                          <a:spcPts val="0"/>
                        </a:spcAft>
                      </a:pPr>
                      <a:r>
                        <a:rPr lang="en-US" sz="1400" b="1" kern="1200" dirty="0">
                          <a:solidFill>
                            <a:srgbClr val="FFFFFF"/>
                          </a:solidFill>
                          <a:effectLst/>
                          <a:latin typeface="+mn-lt"/>
                          <a:ea typeface="+mn-ea"/>
                          <a:cs typeface="+mn-cs"/>
                        </a:rPr>
                        <a:t>FICT</a:t>
                      </a:r>
                    </a:p>
                  </a:txBody>
                  <a:tcPr marL="91407" marR="91407" marT="0" marB="0"/>
                </a:tc>
                <a:tc>
                  <a:txBody>
                    <a:bodyPr/>
                    <a:lstStyle/>
                    <a:p>
                      <a:pPr marL="0" marR="0" algn="ctr">
                        <a:lnSpc>
                          <a:spcPct val="115000"/>
                        </a:lnSpc>
                        <a:spcBef>
                          <a:spcPts val="0"/>
                        </a:spcBef>
                        <a:spcAft>
                          <a:spcPts val="0"/>
                        </a:spcAft>
                      </a:pPr>
                      <a:endParaRPr lang="en-US" sz="1100">
                        <a:effectLst/>
                        <a:latin typeface="Calibri"/>
                        <a:ea typeface="Calibri"/>
                        <a:cs typeface="Times New Roman"/>
                      </a:endParaRPr>
                    </a:p>
                  </a:txBody>
                  <a:tcPr marL="91407" marR="91407" marT="0" marB="0"/>
                </a:tc>
                <a:tc>
                  <a:txBody>
                    <a:bodyPr/>
                    <a:lstStyle/>
                    <a:p>
                      <a:pPr marL="0" marR="0" algn="ctr">
                        <a:lnSpc>
                          <a:spcPct val="115000"/>
                        </a:lnSpc>
                        <a:spcBef>
                          <a:spcPts val="0"/>
                        </a:spcBef>
                        <a:spcAft>
                          <a:spcPts val="0"/>
                        </a:spcAft>
                      </a:pPr>
                      <a:r>
                        <a:rPr lang="en-US" sz="1100">
                          <a:effectLst/>
                        </a:rPr>
                        <a:t>78</a:t>
                      </a:r>
                      <a:endParaRPr lang="en-US" sz="1100">
                        <a:effectLst/>
                        <a:latin typeface="Calibri"/>
                        <a:ea typeface="Calibri"/>
                        <a:cs typeface="Times New Roman"/>
                      </a:endParaRPr>
                    </a:p>
                  </a:txBody>
                  <a:tcPr marL="91407" marR="91407" marT="0" marB="0"/>
                </a:tc>
                <a:tc>
                  <a:txBody>
                    <a:bodyPr/>
                    <a:lstStyle/>
                    <a:p>
                      <a:pPr marL="0" marR="0" algn="ctr">
                        <a:lnSpc>
                          <a:spcPct val="115000"/>
                        </a:lnSpc>
                        <a:spcBef>
                          <a:spcPts val="0"/>
                        </a:spcBef>
                        <a:spcAft>
                          <a:spcPts val="0"/>
                        </a:spcAft>
                      </a:pPr>
                      <a:endParaRPr lang="en-US" sz="1100">
                        <a:effectLst/>
                        <a:latin typeface="Calibri"/>
                        <a:ea typeface="Calibri"/>
                        <a:cs typeface="Times New Roman"/>
                      </a:endParaRPr>
                    </a:p>
                  </a:txBody>
                  <a:tcPr marL="91407" marR="91407" marT="0" marB="0"/>
                </a:tc>
              </a:tr>
              <a:tr h="245363">
                <a:tc>
                  <a:txBody>
                    <a:bodyPr/>
                    <a:lstStyle/>
                    <a:p>
                      <a:pPr marL="0" marR="0" algn="ctr">
                        <a:lnSpc>
                          <a:spcPct val="115000"/>
                        </a:lnSpc>
                        <a:spcBef>
                          <a:spcPts val="0"/>
                        </a:spcBef>
                        <a:spcAft>
                          <a:spcPts val="0"/>
                        </a:spcAft>
                      </a:pPr>
                      <a:r>
                        <a:rPr lang="en-US" sz="1400" b="1" kern="1200" dirty="0">
                          <a:solidFill>
                            <a:srgbClr val="FFFFFF"/>
                          </a:solidFill>
                          <a:effectLst/>
                          <a:latin typeface="+mn-lt"/>
                          <a:ea typeface="+mn-ea"/>
                          <a:cs typeface="+mn-cs"/>
                        </a:rPr>
                        <a:t>FRAD</a:t>
                      </a:r>
                    </a:p>
                  </a:txBody>
                  <a:tcPr marL="91407" marR="91407" marT="0" marB="0"/>
                </a:tc>
                <a:tc>
                  <a:txBody>
                    <a:bodyPr/>
                    <a:lstStyle/>
                    <a:p>
                      <a:pPr marL="0" marR="0" algn="ctr">
                        <a:lnSpc>
                          <a:spcPct val="115000"/>
                        </a:lnSpc>
                        <a:spcBef>
                          <a:spcPts val="0"/>
                        </a:spcBef>
                        <a:spcAft>
                          <a:spcPts val="0"/>
                        </a:spcAft>
                      </a:pPr>
                      <a:endParaRPr lang="en-US" sz="1100">
                        <a:effectLst/>
                        <a:latin typeface="Calibri"/>
                        <a:ea typeface="Calibri"/>
                        <a:cs typeface="Times New Roman"/>
                      </a:endParaRPr>
                    </a:p>
                  </a:txBody>
                  <a:tcPr marL="91407" marR="91407" marT="0" marB="0"/>
                </a:tc>
                <a:tc>
                  <a:txBody>
                    <a:bodyPr/>
                    <a:lstStyle/>
                    <a:p>
                      <a:pPr marL="0" marR="0" algn="ctr">
                        <a:lnSpc>
                          <a:spcPct val="115000"/>
                        </a:lnSpc>
                        <a:spcBef>
                          <a:spcPts val="0"/>
                        </a:spcBef>
                        <a:spcAft>
                          <a:spcPts val="0"/>
                        </a:spcAft>
                      </a:pPr>
                      <a:r>
                        <a:rPr lang="en-US" sz="1100">
                          <a:effectLst/>
                        </a:rPr>
                        <a:t>63</a:t>
                      </a:r>
                      <a:endParaRPr lang="en-US" sz="1100">
                        <a:effectLst/>
                        <a:latin typeface="Calibri"/>
                        <a:ea typeface="Calibri"/>
                        <a:cs typeface="Times New Roman"/>
                      </a:endParaRPr>
                    </a:p>
                  </a:txBody>
                  <a:tcPr marL="91407" marR="91407" marT="0" marB="0"/>
                </a:tc>
                <a:tc>
                  <a:txBody>
                    <a:bodyPr/>
                    <a:lstStyle/>
                    <a:p>
                      <a:pPr marL="0" marR="0" algn="ctr">
                        <a:lnSpc>
                          <a:spcPct val="115000"/>
                        </a:lnSpc>
                        <a:spcBef>
                          <a:spcPts val="0"/>
                        </a:spcBef>
                        <a:spcAft>
                          <a:spcPts val="0"/>
                        </a:spcAft>
                      </a:pPr>
                      <a:endParaRPr lang="en-US" sz="1100">
                        <a:effectLst/>
                        <a:latin typeface="Calibri"/>
                        <a:ea typeface="Calibri"/>
                        <a:cs typeface="Times New Roman"/>
                      </a:endParaRPr>
                    </a:p>
                  </a:txBody>
                  <a:tcPr marL="91407" marR="91407" marT="0" marB="0"/>
                </a:tc>
              </a:tr>
              <a:tr h="336478">
                <a:tc>
                  <a:txBody>
                    <a:bodyPr/>
                    <a:lstStyle/>
                    <a:p>
                      <a:pPr marL="0" marR="0" algn="ctr">
                        <a:lnSpc>
                          <a:spcPct val="115000"/>
                        </a:lnSpc>
                        <a:spcBef>
                          <a:spcPts val="0"/>
                        </a:spcBef>
                        <a:spcAft>
                          <a:spcPts val="0"/>
                        </a:spcAft>
                      </a:pPr>
                      <a:r>
                        <a:rPr lang="en-US" sz="1400" b="1" kern="1200" dirty="0">
                          <a:solidFill>
                            <a:srgbClr val="FFFFFF"/>
                          </a:solidFill>
                          <a:effectLst/>
                          <a:latin typeface="+mn-lt"/>
                          <a:ea typeface="+mn-ea"/>
                          <a:cs typeface="+mn-cs"/>
                        </a:rPr>
                        <a:t>DICT</a:t>
                      </a:r>
                    </a:p>
                  </a:txBody>
                  <a:tcPr marL="91407" marR="91407" marT="0" marB="0"/>
                </a:tc>
                <a:tc>
                  <a:txBody>
                    <a:bodyPr/>
                    <a:lstStyle/>
                    <a:p>
                      <a:pPr marL="0" marR="0" algn="ctr">
                        <a:lnSpc>
                          <a:spcPct val="115000"/>
                        </a:lnSpc>
                        <a:spcBef>
                          <a:spcPts val="0"/>
                        </a:spcBef>
                        <a:spcAft>
                          <a:spcPts val="0"/>
                        </a:spcAft>
                      </a:pPr>
                      <a:endParaRPr lang="en-US" sz="1100">
                        <a:effectLst/>
                        <a:latin typeface="Calibri"/>
                        <a:ea typeface="Calibri"/>
                        <a:cs typeface="Times New Roman"/>
                      </a:endParaRPr>
                    </a:p>
                  </a:txBody>
                  <a:tcPr marL="91407" marR="91407" marT="0" marB="0"/>
                </a:tc>
                <a:tc>
                  <a:txBody>
                    <a:bodyPr/>
                    <a:lstStyle/>
                    <a:p>
                      <a:pPr marL="0" marR="0" algn="ctr">
                        <a:lnSpc>
                          <a:spcPct val="115000"/>
                        </a:lnSpc>
                        <a:spcBef>
                          <a:spcPts val="0"/>
                        </a:spcBef>
                        <a:spcAft>
                          <a:spcPts val="0"/>
                        </a:spcAft>
                      </a:pPr>
                      <a:r>
                        <a:rPr lang="en-US" sz="1100">
                          <a:effectLst/>
                        </a:rPr>
                        <a:t>98</a:t>
                      </a:r>
                      <a:endParaRPr lang="en-US" sz="1100">
                        <a:effectLst/>
                        <a:latin typeface="Calibri"/>
                        <a:ea typeface="Calibri"/>
                        <a:cs typeface="Times New Roman"/>
                      </a:endParaRPr>
                    </a:p>
                  </a:txBody>
                  <a:tcPr marL="91407" marR="91407" marT="0" marB="0"/>
                </a:tc>
                <a:tc>
                  <a:txBody>
                    <a:bodyPr/>
                    <a:lstStyle/>
                    <a:p>
                      <a:pPr marL="0" marR="0" algn="ctr">
                        <a:lnSpc>
                          <a:spcPct val="115000"/>
                        </a:lnSpc>
                        <a:spcBef>
                          <a:spcPts val="0"/>
                        </a:spcBef>
                        <a:spcAft>
                          <a:spcPts val="0"/>
                        </a:spcAft>
                      </a:pPr>
                      <a:endParaRPr lang="en-US" sz="1100" dirty="0">
                        <a:effectLst/>
                        <a:latin typeface="Calibri"/>
                        <a:ea typeface="Calibri"/>
                        <a:cs typeface="Times New Roman"/>
                      </a:endParaRPr>
                    </a:p>
                  </a:txBody>
                  <a:tcPr marL="91407" marR="91407" marT="0" marB="0"/>
                </a:tc>
              </a:tr>
            </a:tbl>
          </a:graphicData>
        </a:graphic>
      </p:graphicFrame>
      <p:sp>
        <p:nvSpPr>
          <p:cNvPr id="127012" name="Rectangle 8"/>
          <p:cNvSpPr>
            <a:spLocks noChangeArrowheads="1"/>
          </p:cNvSpPr>
          <p:nvPr/>
        </p:nvSpPr>
        <p:spPr bwMode="auto">
          <a:xfrm>
            <a:off x="7812702" y="2667000"/>
            <a:ext cx="571351" cy="133350"/>
          </a:xfrm>
          <a:prstGeom prst="rect">
            <a:avLst/>
          </a:prstGeom>
          <a:solidFill>
            <a:srgbClr val="FFFFFF"/>
          </a:solidFill>
          <a:ln w="9525">
            <a:solidFill>
              <a:srgbClr val="000000"/>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defTabSz="914400" eaLnBrk="1" fontAlgn="base" hangingPunct="1">
              <a:lnSpc>
                <a:spcPct val="100000"/>
              </a:lnSpc>
              <a:spcBef>
                <a:spcPct val="0"/>
              </a:spcBef>
              <a:spcAft>
                <a:spcPct val="0"/>
              </a:spcAft>
              <a:buClrTx/>
              <a:buSzTx/>
              <a:buFontTx/>
              <a:buNone/>
            </a:pPr>
            <a:endParaRPr lang="en-US" altLang="en-US" smtClean="0">
              <a:solidFill>
                <a:srgbClr val="600617"/>
              </a:solidFill>
              <a:latin typeface="Arial" charset="0"/>
            </a:endParaRPr>
          </a:p>
        </p:txBody>
      </p:sp>
      <p:sp>
        <p:nvSpPr>
          <p:cNvPr id="127013" name="Rectangle 6"/>
          <p:cNvSpPr>
            <a:spLocks noChangeArrowheads="1"/>
          </p:cNvSpPr>
          <p:nvPr/>
        </p:nvSpPr>
        <p:spPr bwMode="auto">
          <a:xfrm>
            <a:off x="7812702" y="2352675"/>
            <a:ext cx="571351" cy="133350"/>
          </a:xfrm>
          <a:prstGeom prst="rect">
            <a:avLst/>
          </a:prstGeom>
          <a:solidFill>
            <a:srgbClr val="FFFFFF"/>
          </a:solidFill>
          <a:ln w="9525">
            <a:solidFill>
              <a:srgbClr val="000000"/>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defTabSz="914400" eaLnBrk="1" fontAlgn="base" hangingPunct="1">
              <a:lnSpc>
                <a:spcPct val="100000"/>
              </a:lnSpc>
              <a:spcBef>
                <a:spcPct val="0"/>
              </a:spcBef>
              <a:spcAft>
                <a:spcPct val="0"/>
              </a:spcAft>
              <a:buClrTx/>
              <a:buSzTx/>
              <a:buFontTx/>
              <a:buNone/>
            </a:pPr>
            <a:endParaRPr lang="en-US" altLang="en-US" smtClean="0">
              <a:solidFill>
                <a:srgbClr val="600617"/>
              </a:solidFill>
              <a:latin typeface="Arial" charset="0"/>
            </a:endParaRPr>
          </a:p>
        </p:txBody>
      </p:sp>
      <p:sp>
        <p:nvSpPr>
          <p:cNvPr id="127014" name="Rectangle 4"/>
          <p:cNvSpPr>
            <a:spLocks noChangeArrowheads="1"/>
          </p:cNvSpPr>
          <p:nvPr/>
        </p:nvSpPr>
        <p:spPr bwMode="auto">
          <a:xfrm>
            <a:off x="7812702" y="2111375"/>
            <a:ext cx="571351" cy="133350"/>
          </a:xfrm>
          <a:prstGeom prst="rect">
            <a:avLst/>
          </a:prstGeom>
          <a:solidFill>
            <a:srgbClr val="FFFFFF"/>
          </a:solidFill>
          <a:ln w="9525">
            <a:solidFill>
              <a:srgbClr val="000000"/>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defTabSz="914400" eaLnBrk="1" fontAlgn="base" hangingPunct="1">
              <a:lnSpc>
                <a:spcPct val="100000"/>
              </a:lnSpc>
              <a:spcBef>
                <a:spcPct val="0"/>
              </a:spcBef>
              <a:spcAft>
                <a:spcPct val="0"/>
              </a:spcAft>
              <a:buClrTx/>
              <a:buSzTx/>
              <a:buFontTx/>
              <a:buNone/>
            </a:pPr>
            <a:endParaRPr lang="en-US" altLang="en-US" smtClean="0">
              <a:solidFill>
                <a:srgbClr val="600617"/>
              </a:solidFill>
              <a:latin typeface="Arial" charset="0"/>
            </a:endParaRPr>
          </a:p>
        </p:txBody>
      </p:sp>
      <p:sp>
        <p:nvSpPr>
          <p:cNvPr id="127015" name="Rectangle 2"/>
          <p:cNvSpPr>
            <a:spLocks noChangeArrowheads="1"/>
          </p:cNvSpPr>
          <p:nvPr/>
        </p:nvSpPr>
        <p:spPr bwMode="auto">
          <a:xfrm>
            <a:off x="7812702" y="1828800"/>
            <a:ext cx="571351" cy="133350"/>
          </a:xfrm>
          <a:prstGeom prst="rect">
            <a:avLst/>
          </a:prstGeom>
          <a:solidFill>
            <a:srgbClr val="FFFFFF"/>
          </a:solidFill>
          <a:ln w="9525">
            <a:solidFill>
              <a:srgbClr val="000000"/>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defTabSz="914400" eaLnBrk="1" fontAlgn="base" hangingPunct="1">
              <a:lnSpc>
                <a:spcPct val="100000"/>
              </a:lnSpc>
              <a:spcBef>
                <a:spcPct val="0"/>
              </a:spcBef>
              <a:spcAft>
                <a:spcPct val="0"/>
              </a:spcAft>
              <a:buClrTx/>
              <a:buSzTx/>
              <a:buFontTx/>
              <a:buNone/>
            </a:pPr>
            <a:endParaRPr lang="en-US" altLang="en-US" smtClean="0">
              <a:solidFill>
                <a:srgbClr val="600617"/>
              </a:solidFill>
              <a:latin typeface="Arial" charset="0"/>
            </a:endParaRPr>
          </a:p>
        </p:txBody>
      </p:sp>
      <p:sp>
        <p:nvSpPr>
          <p:cNvPr id="127016" name="Rectangle 7"/>
          <p:cNvSpPr>
            <a:spLocks noChangeArrowheads="1"/>
          </p:cNvSpPr>
          <p:nvPr/>
        </p:nvSpPr>
        <p:spPr bwMode="auto">
          <a:xfrm>
            <a:off x="3836521" y="2667000"/>
            <a:ext cx="571351" cy="133350"/>
          </a:xfrm>
          <a:prstGeom prst="rect">
            <a:avLst/>
          </a:prstGeom>
          <a:solidFill>
            <a:srgbClr val="FFFFFF"/>
          </a:solidFill>
          <a:ln w="9525">
            <a:solidFill>
              <a:srgbClr val="000000"/>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defTabSz="914400" eaLnBrk="1" fontAlgn="base" hangingPunct="1">
              <a:lnSpc>
                <a:spcPct val="100000"/>
              </a:lnSpc>
              <a:spcBef>
                <a:spcPct val="0"/>
              </a:spcBef>
              <a:spcAft>
                <a:spcPct val="0"/>
              </a:spcAft>
              <a:buClrTx/>
              <a:buSzTx/>
              <a:buFontTx/>
              <a:buNone/>
            </a:pPr>
            <a:endParaRPr lang="en-US" altLang="en-US" smtClean="0">
              <a:solidFill>
                <a:srgbClr val="600617"/>
              </a:solidFill>
              <a:latin typeface="Arial" charset="0"/>
            </a:endParaRPr>
          </a:p>
        </p:txBody>
      </p:sp>
      <p:sp>
        <p:nvSpPr>
          <p:cNvPr id="127017" name="Rectangle 5"/>
          <p:cNvSpPr>
            <a:spLocks noChangeArrowheads="1"/>
          </p:cNvSpPr>
          <p:nvPr/>
        </p:nvSpPr>
        <p:spPr bwMode="auto">
          <a:xfrm>
            <a:off x="3836521" y="2352675"/>
            <a:ext cx="571351" cy="133350"/>
          </a:xfrm>
          <a:prstGeom prst="rect">
            <a:avLst/>
          </a:prstGeom>
          <a:solidFill>
            <a:srgbClr val="FFFFFF"/>
          </a:solidFill>
          <a:ln w="9525">
            <a:solidFill>
              <a:srgbClr val="000000"/>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defTabSz="914400" eaLnBrk="1" fontAlgn="base" hangingPunct="1">
              <a:lnSpc>
                <a:spcPct val="100000"/>
              </a:lnSpc>
              <a:spcBef>
                <a:spcPct val="0"/>
              </a:spcBef>
              <a:spcAft>
                <a:spcPct val="0"/>
              </a:spcAft>
              <a:buClrTx/>
              <a:buSzTx/>
              <a:buFontTx/>
              <a:buNone/>
            </a:pPr>
            <a:endParaRPr lang="en-US" altLang="en-US" smtClean="0">
              <a:solidFill>
                <a:srgbClr val="600617"/>
              </a:solidFill>
              <a:latin typeface="Arial" charset="0"/>
            </a:endParaRPr>
          </a:p>
        </p:txBody>
      </p:sp>
      <p:sp>
        <p:nvSpPr>
          <p:cNvPr id="127018" name="Rectangle 3"/>
          <p:cNvSpPr>
            <a:spLocks noChangeArrowheads="1"/>
          </p:cNvSpPr>
          <p:nvPr/>
        </p:nvSpPr>
        <p:spPr bwMode="auto">
          <a:xfrm>
            <a:off x="3861915" y="2111375"/>
            <a:ext cx="571351" cy="133350"/>
          </a:xfrm>
          <a:prstGeom prst="rect">
            <a:avLst/>
          </a:prstGeom>
          <a:solidFill>
            <a:srgbClr val="FFFFFF"/>
          </a:solidFill>
          <a:ln w="9525">
            <a:solidFill>
              <a:srgbClr val="000000"/>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defTabSz="914400" eaLnBrk="1" fontAlgn="base" hangingPunct="1">
              <a:lnSpc>
                <a:spcPct val="100000"/>
              </a:lnSpc>
              <a:spcBef>
                <a:spcPct val="0"/>
              </a:spcBef>
              <a:spcAft>
                <a:spcPct val="0"/>
              </a:spcAft>
              <a:buClrTx/>
              <a:buSzTx/>
              <a:buFontTx/>
              <a:buNone/>
            </a:pPr>
            <a:endParaRPr lang="en-US" altLang="en-US" smtClean="0">
              <a:solidFill>
                <a:srgbClr val="600617"/>
              </a:solidFill>
              <a:latin typeface="Arial" charset="0"/>
            </a:endParaRPr>
          </a:p>
        </p:txBody>
      </p:sp>
      <p:sp>
        <p:nvSpPr>
          <p:cNvPr id="127019" name="Rectangle 1"/>
          <p:cNvSpPr>
            <a:spLocks noChangeArrowheads="1"/>
          </p:cNvSpPr>
          <p:nvPr/>
        </p:nvSpPr>
        <p:spPr bwMode="auto">
          <a:xfrm>
            <a:off x="3828057" y="1828800"/>
            <a:ext cx="571351" cy="133350"/>
          </a:xfrm>
          <a:prstGeom prst="rect">
            <a:avLst/>
          </a:prstGeom>
          <a:solidFill>
            <a:srgbClr val="FFFFFF"/>
          </a:solidFill>
          <a:ln w="9525">
            <a:solidFill>
              <a:srgbClr val="000000"/>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defTabSz="914400" eaLnBrk="1" fontAlgn="base" hangingPunct="1">
              <a:lnSpc>
                <a:spcPct val="100000"/>
              </a:lnSpc>
              <a:spcBef>
                <a:spcPct val="0"/>
              </a:spcBef>
              <a:spcAft>
                <a:spcPct val="0"/>
              </a:spcAft>
              <a:buClrTx/>
              <a:buSzTx/>
              <a:buFontTx/>
              <a:buNone/>
            </a:pPr>
            <a:endParaRPr lang="en-US" altLang="en-US" smtClean="0">
              <a:solidFill>
                <a:srgbClr val="600617"/>
              </a:solidFill>
              <a:latin typeface="Arial" charset="0"/>
            </a:endParaRPr>
          </a:p>
        </p:txBody>
      </p:sp>
      <p:sp>
        <p:nvSpPr>
          <p:cNvPr id="127020" name="Text Box 9"/>
          <p:cNvSpPr txBox="1">
            <a:spLocks noChangeArrowheads="1"/>
          </p:cNvSpPr>
          <p:nvPr/>
        </p:nvSpPr>
        <p:spPr bwMode="auto">
          <a:xfrm>
            <a:off x="4365550" y="3048005"/>
            <a:ext cx="901465" cy="276225"/>
          </a:xfrm>
          <a:prstGeom prst="rect">
            <a:avLst/>
          </a:prstGeom>
          <a:solidFill>
            <a:srgbClr val="FFFFFF"/>
          </a:solidFill>
          <a:ln w="9525">
            <a:solidFill>
              <a:srgbClr val="000000"/>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ts val="1000"/>
              </a:spcAft>
              <a:buClrTx/>
              <a:buSzTx/>
              <a:buFontTx/>
              <a:buNone/>
            </a:pPr>
            <a:r>
              <a:rPr lang="en-US" altLang="en-US" sz="1100" smtClean="0">
                <a:solidFill>
                  <a:srgbClr val="600617"/>
                </a:solidFill>
              </a:rPr>
              <a:t>BUY</a:t>
            </a:r>
            <a:endParaRPr lang="en-US" altLang="en-US" smtClean="0">
              <a:solidFill>
                <a:srgbClr val="600617"/>
              </a:solidFill>
              <a:latin typeface="Arial" charset="0"/>
            </a:endParaRPr>
          </a:p>
        </p:txBody>
      </p:sp>
      <p:sp>
        <p:nvSpPr>
          <p:cNvPr id="127021" name="Text Box 10"/>
          <p:cNvSpPr txBox="1">
            <a:spLocks noChangeArrowheads="1"/>
          </p:cNvSpPr>
          <p:nvPr/>
        </p:nvSpPr>
        <p:spPr bwMode="auto">
          <a:xfrm>
            <a:off x="5584433" y="3048005"/>
            <a:ext cx="901465" cy="276225"/>
          </a:xfrm>
          <a:prstGeom prst="rect">
            <a:avLst/>
          </a:prstGeom>
          <a:solidFill>
            <a:srgbClr val="FFFFFF"/>
          </a:solidFill>
          <a:ln w="9525">
            <a:solidFill>
              <a:srgbClr val="000000"/>
            </a:solidFill>
            <a:miter lim="800000"/>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ts val="1000"/>
              </a:spcAft>
              <a:buClrTx/>
              <a:buSzTx/>
              <a:buFontTx/>
              <a:buNone/>
            </a:pPr>
            <a:r>
              <a:rPr lang="en-US" altLang="en-US" sz="1100" smtClean="0">
                <a:solidFill>
                  <a:srgbClr val="600617"/>
                </a:solidFill>
              </a:rPr>
              <a:t>Reset</a:t>
            </a:r>
            <a:endParaRPr lang="en-US" altLang="en-US" smtClean="0">
              <a:solidFill>
                <a:srgbClr val="600617"/>
              </a:solidFill>
              <a:latin typeface="Arial" charset="0"/>
            </a:endParaRPr>
          </a:p>
        </p:txBody>
      </p:sp>
    </p:spTree>
    <p:extLst>
      <p:ext uri="{BB962C8B-B14F-4D97-AF65-F5344CB8AC3E}">
        <p14:creationId xmlns:p14="http://schemas.microsoft.com/office/powerpoint/2010/main" val="324409461"/>
      </p:ext>
    </p:extLst>
  </p:cSld>
  <p:clrMapOvr>
    <a:masterClrMapping/>
  </p:clrMapOvr>
  <p:transition spd="slow">
    <p:split orient="vert"/>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altLang="en-US"/>
              <a:t>Portfolio Management System/User Details Page</a:t>
            </a:r>
          </a:p>
        </p:txBody>
      </p:sp>
      <p:sp>
        <p:nvSpPr>
          <p:cNvPr id="128003" name="Rectangle 4"/>
          <p:cNvSpPr txBox="1">
            <a:spLocks noChangeArrowheads="1"/>
          </p:cNvSpPr>
          <p:nvPr/>
        </p:nvSpPr>
        <p:spPr bwMode="auto">
          <a:xfrm>
            <a:off x="594629" y="1066800"/>
            <a:ext cx="11187902" cy="51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lstStyle>
            <a:lvl1pPr marL="231775" indent="-231775"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463550" indent="-230188"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just" defTabSz="914400" fontAlgn="base">
              <a:lnSpc>
                <a:spcPct val="100000"/>
              </a:lnSpc>
              <a:spcAft>
                <a:spcPct val="0"/>
              </a:spcAft>
            </a:pPr>
            <a:r>
              <a:rPr lang="en-US" altLang="en-US" sz="1800" dirty="0" smtClean="0">
                <a:solidFill>
                  <a:srgbClr val="132628"/>
                </a:solidFill>
              </a:rPr>
              <a:t>This page would show the user details – Initially (read only)</a:t>
            </a:r>
          </a:p>
          <a:p>
            <a:pPr lvl="1" algn="just" defTabSz="914400" fontAlgn="base">
              <a:lnSpc>
                <a:spcPct val="100000"/>
              </a:lnSpc>
              <a:spcAft>
                <a:spcPct val="0"/>
              </a:spcAft>
            </a:pPr>
            <a:r>
              <a:rPr lang="en-US" altLang="en-US" sz="1600" dirty="0" smtClean="0">
                <a:solidFill>
                  <a:srgbClr val="132628"/>
                </a:solidFill>
              </a:rPr>
              <a:t>Client name </a:t>
            </a:r>
          </a:p>
          <a:p>
            <a:pPr lvl="1" algn="just" defTabSz="914400" fontAlgn="base">
              <a:lnSpc>
                <a:spcPct val="100000"/>
              </a:lnSpc>
              <a:spcAft>
                <a:spcPct val="0"/>
              </a:spcAft>
            </a:pPr>
            <a:r>
              <a:rPr lang="en-US" altLang="en-US" sz="1600" dirty="0" smtClean="0">
                <a:solidFill>
                  <a:srgbClr val="132628"/>
                </a:solidFill>
              </a:rPr>
              <a:t>Contact details (address, contact number, email id) </a:t>
            </a:r>
          </a:p>
          <a:p>
            <a:pPr lvl="1" algn="just" defTabSz="914400" fontAlgn="base">
              <a:lnSpc>
                <a:spcPct val="100000"/>
              </a:lnSpc>
              <a:spcAft>
                <a:spcPct val="0"/>
              </a:spcAft>
            </a:pPr>
            <a:r>
              <a:rPr lang="en-US" altLang="en-US" sz="1600" dirty="0" smtClean="0">
                <a:solidFill>
                  <a:srgbClr val="132628"/>
                </a:solidFill>
              </a:rPr>
              <a:t>Account balance</a:t>
            </a:r>
          </a:p>
          <a:p>
            <a:pPr algn="just" defTabSz="914400" fontAlgn="base">
              <a:lnSpc>
                <a:spcPct val="100000"/>
              </a:lnSpc>
              <a:spcAft>
                <a:spcPct val="0"/>
              </a:spcAft>
            </a:pPr>
            <a:r>
              <a:rPr lang="en-US" altLang="en-US" sz="1800" dirty="0" smtClean="0">
                <a:solidFill>
                  <a:srgbClr val="132628"/>
                </a:solidFill>
              </a:rPr>
              <a:t>The user will be given an option to update his details, where he would be able to update his address, phone, email id (not his name).</a:t>
            </a:r>
          </a:p>
        </p:txBody>
      </p:sp>
    </p:spTree>
    <p:extLst>
      <p:ext uri="{BB962C8B-B14F-4D97-AF65-F5344CB8AC3E}">
        <p14:creationId xmlns:p14="http://schemas.microsoft.com/office/powerpoint/2010/main" val="183236255"/>
      </p:ext>
    </p:extLst>
  </p:cSld>
  <p:clrMapOvr>
    <a:masterClrMapping/>
  </p:clrMapOvr>
  <p:transition spd="slow">
    <p:split orient="vert"/>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altLang="en-US"/>
              <a:t>Portfolio Management System/Transaction History Page</a:t>
            </a:r>
          </a:p>
        </p:txBody>
      </p:sp>
      <p:sp>
        <p:nvSpPr>
          <p:cNvPr id="129027" name="Rectangle 4"/>
          <p:cNvSpPr txBox="1">
            <a:spLocks noChangeArrowheads="1"/>
          </p:cNvSpPr>
          <p:nvPr/>
        </p:nvSpPr>
        <p:spPr bwMode="auto">
          <a:xfrm>
            <a:off x="594629" y="1066800"/>
            <a:ext cx="11187902" cy="51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lstStyle>
            <a:lvl1pPr marL="231775" indent="-231775"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just" defTabSz="914400" fontAlgn="base">
              <a:lnSpc>
                <a:spcPct val="100000"/>
              </a:lnSpc>
              <a:spcAft>
                <a:spcPct val="0"/>
              </a:spcAft>
            </a:pPr>
            <a:r>
              <a:rPr lang="en-US" altLang="en-US" sz="1800" smtClean="0">
                <a:solidFill>
                  <a:srgbClr val="132628"/>
                </a:solidFill>
              </a:rPr>
              <a:t>This page would show the transaction history of the client, it will show in a tabular format the transactions he has made (All of the transactions)</a:t>
            </a:r>
          </a:p>
        </p:txBody>
      </p:sp>
      <p:graphicFrame>
        <p:nvGraphicFramePr>
          <p:cNvPr id="3" name="Table 2"/>
          <p:cNvGraphicFramePr>
            <a:graphicFrameLocks noGrp="1"/>
          </p:cNvGraphicFramePr>
          <p:nvPr/>
        </p:nvGraphicFramePr>
        <p:xfrm>
          <a:off x="617907" y="1981200"/>
          <a:ext cx="11391048" cy="1489076"/>
        </p:xfrm>
        <a:graphic>
          <a:graphicData uri="http://schemas.openxmlformats.org/drawingml/2006/table">
            <a:tbl>
              <a:tblPr firstRow="1" firstCol="1" bandRow="1">
                <a:tableStyleId>{5C22544A-7EE6-4342-B048-85BDC9FD1C3A}</a:tableStyleId>
              </a:tblPr>
              <a:tblGrid>
                <a:gridCol w="1898508"/>
                <a:gridCol w="1898508"/>
                <a:gridCol w="1898508"/>
                <a:gridCol w="1898508"/>
                <a:gridCol w="1898508"/>
                <a:gridCol w="1898508"/>
              </a:tblGrid>
              <a:tr h="533380">
                <a:tc>
                  <a:txBody>
                    <a:bodyPr/>
                    <a:lstStyle/>
                    <a:p>
                      <a:pPr marL="0" marR="0" algn="ctr">
                        <a:lnSpc>
                          <a:spcPct val="115000"/>
                        </a:lnSpc>
                        <a:spcBef>
                          <a:spcPts val="0"/>
                        </a:spcBef>
                        <a:spcAft>
                          <a:spcPts val="0"/>
                        </a:spcAft>
                      </a:pPr>
                      <a:r>
                        <a:rPr lang="en-US" sz="1300" dirty="0">
                          <a:solidFill>
                            <a:srgbClr val="FFFFFF"/>
                          </a:solidFill>
                          <a:effectLst/>
                        </a:rPr>
                        <a:t>Date</a:t>
                      </a:r>
                      <a:endParaRPr lang="en-US" sz="1100" dirty="0">
                        <a:solidFill>
                          <a:srgbClr val="FFFFFF"/>
                        </a:solidFill>
                        <a:effectLst/>
                        <a:latin typeface="Calibri"/>
                        <a:ea typeface="Calibri"/>
                        <a:cs typeface="Times New Roman"/>
                      </a:endParaRPr>
                    </a:p>
                  </a:txBody>
                  <a:tcPr marL="91416" marR="91416" marT="0" marB="0"/>
                </a:tc>
                <a:tc>
                  <a:txBody>
                    <a:bodyPr/>
                    <a:lstStyle/>
                    <a:p>
                      <a:pPr marL="0" marR="0" algn="ctr">
                        <a:lnSpc>
                          <a:spcPct val="115000"/>
                        </a:lnSpc>
                        <a:spcBef>
                          <a:spcPts val="0"/>
                        </a:spcBef>
                        <a:spcAft>
                          <a:spcPts val="0"/>
                        </a:spcAft>
                      </a:pPr>
                      <a:r>
                        <a:rPr lang="en-US" sz="1300">
                          <a:solidFill>
                            <a:srgbClr val="FFFFFF"/>
                          </a:solidFill>
                          <a:effectLst/>
                        </a:rPr>
                        <a:t>Stock Name</a:t>
                      </a:r>
                      <a:endParaRPr lang="en-US" sz="1100">
                        <a:solidFill>
                          <a:srgbClr val="FFFFFF"/>
                        </a:solidFill>
                        <a:effectLst/>
                        <a:latin typeface="Calibri"/>
                        <a:ea typeface="Calibri"/>
                        <a:cs typeface="Times New Roman"/>
                      </a:endParaRPr>
                    </a:p>
                  </a:txBody>
                  <a:tcPr marL="91416" marR="91416" marT="0" marB="0"/>
                </a:tc>
                <a:tc>
                  <a:txBody>
                    <a:bodyPr/>
                    <a:lstStyle/>
                    <a:p>
                      <a:pPr marL="0" marR="0" algn="ctr">
                        <a:lnSpc>
                          <a:spcPct val="115000"/>
                        </a:lnSpc>
                        <a:spcBef>
                          <a:spcPts val="0"/>
                        </a:spcBef>
                        <a:spcAft>
                          <a:spcPts val="0"/>
                        </a:spcAft>
                      </a:pPr>
                      <a:r>
                        <a:rPr lang="en-US" sz="1300">
                          <a:solidFill>
                            <a:srgbClr val="FFFFFF"/>
                          </a:solidFill>
                          <a:effectLst/>
                        </a:rPr>
                        <a:t>Quantity</a:t>
                      </a:r>
                      <a:endParaRPr lang="en-US" sz="1100">
                        <a:solidFill>
                          <a:srgbClr val="FFFFFF"/>
                        </a:solidFill>
                        <a:effectLst/>
                        <a:latin typeface="Calibri"/>
                        <a:ea typeface="Calibri"/>
                        <a:cs typeface="Times New Roman"/>
                      </a:endParaRPr>
                    </a:p>
                  </a:txBody>
                  <a:tcPr marL="91416" marR="91416" marT="0" marB="0"/>
                </a:tc>
                <a:tc>
                  <a:txBody>
                    <a:bodyPr/>
                    <a:lstStyle/>
                    <a:p>
                      <a:pPr marL="0" marR="0" algn="ctr">
                        <a:lnSpc>
                          <a:spcPct val="115000"/>
                        </a:lnSpc>
                        <a:spcBef>
                          <a:spcPts val="0"/>
                        </a:spcBef>
                        <a:spcAft>
                          <a:spcPts val="0"/>
                        </a:spcAft>
                      </a:pPr>
                      <a:r>
                        <a:rPr lang="en-US" sz="1300">
                          <a:solidFill>
                            <a:srgbClr val="FFFFFF"/>
                          </a:solidFill>
                          <a:effectLst/>
                        </a:rPr>
                        <a:t>Price</a:t>
                      </a:r>
                      <a:endParaRPr lang="en-US" sz="1100">
                        <a:solidFill>
                          <a:srgbClr val="FFFFFF"/>
                        </a:solidFill>
                        <a:effectLst/>
                        <a:latin typeface="Calibri"/>
                        <a:ea typeface="Calibri"/>
                        <a:cs typeface="Times New Roman"/>
                      </a:endParaRPr>
                    </a:p>
                  </a:txBody>
                  <a:tcPr marL="91416" marR="91416" marT="0" marB="0"/>
                </a:tc>
                <a:tc>
                  <a:txBody>
                    <a:bodyPr/>
                    <a:lstStyle/>
                    <a:p>
                      <a:pPr marL="0" marR="0" algn="ctr">
                        <a:lnSpc>
                          <a:spcPct val="115000"/>
                        </a:lnSpc>
                        <a:spcBef>
                          <a:spcPts val="0"/>
                        </a:spcBef>
                        <a:spcAft>
                          <a:spcPts val="0"/>
                        </a:spcAft>
                      </a:pPr>
                      <a:r>
                        <a:rPr lang="en-US" sz="1300">
                          <a:solidFill>
                            <a:srgbClr val="FFFFFF"/>
                          </a:solidFill>
                          <a:effectLst/>
                        </a:rPr>
                        <a:t>Amount</a:t>
                      </a:r>
                      <a:endParaRPr lang="en-US" sz="1100">
                        <a:solidFill>
                          <a:srgbClr val="FFFFFF"/>
                        </a:solidFill>
                        <a:effectLst/>
                        <a:latin typeface="Calibri"/>
                        <a:ea typeface="Calibri"/>
                        <a:cs typeface="Times New Roman"/>
                      </a:endParaRPr>
                    </a:p>
                  </a:txBody>
                  <a:tcPr marL="91416" marR="91416" marT="0" marB="0"/>
                </a:tc>
                <a:tc>
                  <a:txBody>
                    <a:bodyPr/>
                    <a:lstStyle/>
                    <a:p>
                      <a:pPr marL="0" marR="0" algn="ctr">
                        <a:lnSpc>
                          <a:spcPct val="115000"/>
                        </a:lnSpc>
                        <a:spcBef>
                          <a:spcPts val="0"/>
                        </a:spcBef>
                        <a:spcAft>
                          <a:spcPts val="0"/>
                        </a:spcAft>
                      </a:pPr>
                      <a:r>
                        <a:rPr lang="en-US" sz="1300" dirty="0">
                          <a:solidFill>
                            <a:srgbClr val="FFFFFF"/>
                          </a:solidFill>
                          <a:effectLst/>
                        </a:rPr>
                        <a:t>Transaction Type</a:t>
                      </a:r>
                      <a:endParaRPr lang="en-US" sz="1100" dirty="0">
                        <a:solidFill>
                          <a:srgbClr val="FFFFFF"/>
                        </a:solidFill>
                        <a:effectLst/>
                        <a:latin typeface="Calibri"/>
                        <a:ea typeface="Calibri"/>
                        <a:cs typeface="Times New Roman"/>
                      </a:endParaRPr>
                    </a:p>
                  </a:txBody>
                  <a:tcPr marL="91416" marR="91416" marT="0" marB="0"/>
                </a:tc>
              </a:tr>
              <a:tr h="238924">
                <a:tc>
                  <a:txBody>
                    <a:bodyPr/>
                    <a:lstStyle/>
                    <a:p>
                      <a:pPr marL="0" marR="0">
                        <a:lnSpc>
                          <a:spcPct val="115000"/>
                        </a:lnSpc>
                        <a:spcBef>
                          <a:spcPts val="0"/>
                        </a:spcBef>
                        <a:spcAft>
                          <a:spcPts val="0"/>
                        </a:spcAft>
                      </a:pPr>
                      <a:r>
                        <a:rPr lang="en-US" sz="1100" dirty="0">
                          <a:solidFill>
                            <a:srgbClr val="FFFFFF"/>
                          </a:solidFill>
                          <a:effectLst/>
                        </a:rPr>
                        <a:t>10/2/2011</a:t>
                      </a:r>
                      <a:endParaRPr lang="en-US" sz="1100" dirty="0">
                        <a:solidFill>
                          <a:srgbClr val="FFFFFF"/>
                        </a:solidFill>
                        <a:effectLst/>
                        <a:latin typeface="Calibri"/>
                        <a:ea typeface="Calibri"/>
                        <a:cs typeface="Times New Roman"/>
                      </a:endParaRPr>
                    </a:p>
                  </a:txBody>
                  <a:tcPr marL="91416" marR="91416" marT="0" marB="0"/>
                </a:tc>
                <a:tc>
                  <a:txBody>
                    <a:bodyPr/>
                    <a:lstStyle/>
                    <a:p>
                      <a:pPr marL="0" marR="0">
                        <a:lnSpc>
                          <a:spcPct val="115000"/>
                        </a:lnSpc>
                        <a:spcBef>
                          <a:spcPts val="0"/>
                        </a:spcBef>
                        <a:spcAft>
                          <a:spcPts val="0"/>
                        </a:spcAft>
                      </a:pPr>
                      <a:r>
                        <a:rPr lang="en-US" sz="1100">
                          <a:effectLst/>
                        </a:rPr>
                        <a:t>ABC</a:t>
                      </a:r>
                      <a:endParaRPr lang="en-US" sz="1100">
                        <a:effectLst/>
                        <a:latin typeface="Calibri"/>
                        <a:ea typeface="Calibri"/>
                        <a:cs typeface="Times New Roman"/>
                      </a:endParaRPr>
                    </a:p>
                  </a:txBody>
                  <a:tcPr marL="91416" marR="91416" marT="0" marB="0"/>
                </a:tc>
                <a:tc>
                  <a:txBody>
                    <a:bodyPr/>
                    <a:lstStyle/>
                    <a:p>
                      <a:pPr marL="0" marR="0">
                        <a:lnSpc>
                          <a:spcPct val="115000"/>
                        </a:lnSpc>
                        <a:spcBef>
                          <a:spcPts val="0"/>
                        </a:spcBef>
                        <a:spcAft>
                          <a:spcPts val="0"/>
                        </a:spcAft>
                      </a:pPr>
                      <a:r>
                        <a:rPr lang="en-US" sz="1100">
                          <a:effectLst/>
                        </a:rPr>
                        <a:t>200</a:t>
                      </a:r>
                      <a:endParaRPr lang="en-US" sz="1100">
                        <a:effectLst/>
                        <a:latin typeface="Calibri"/>
                        <a:ea typeface="Calibri"/>
                        <a:cs typeface="Times New Roman"/>
                      </a:endParaRPr>
                    </a:p>
                  </a:txBody>
                  <a:tcPr marL="91416" marR="91416" marT="0" marB="0"/>
                </a:tc>
                <a:tc>
                  <a:txBody>
                    <a:bodyPr/>
                    <a:lstStyle/>
                    <a:p>
                      <a:pPr marL="0" marR="0">
                        <a:lnSpc>
                          <a:spcPct val="115000"/>
                        </a:lnSpc>
                        <a:spcBef>
                          <a:spcPts val="0"/>
                        </a:spcBef>
                        <a:spcAft>
                          <a:spcPts val="0"/>
                        </a:spcAft>
                      </a:pPr>
                      <a:r>
                        <a:rPr lang="en-US" sz="1100">
                          <a:effectLst/>
                        </a:rPr>
                        <a:t>12</a:t>
                      </a:r>
                      <a:endParaRPr lang="en-US" sz="1100">
                        <a:effectLst/>
                        <a:latin typeface="Calibri"/>
                        <a:ea typeface="Calibri"/>
                        <a:cs typeface="Times New Roman"/>
                      </a:endParaRPr>
                    </a:p>
                  </a:txBody>
                  <a:tcPr marL="91416" marR="91416" marT="0" marB="0"/>
                </a:tc>
                <a:tc>
                  <a:txBody>
                    <a:bodyPr/>
                    <a:lstStyle/>
                    <a:p>
                      <a:pPr marL="0" marR="0">
                        <a:lnSpc>
                          <a:spcPct val="115000"/>
                        </a:lnSpc>
                        <a:spcBef>
                          <a:spcPts val="0"/>
                        </a:spcBef>
                        <a:spcAft>
                          <a:spcPts val="0"/>
                        </a:spcAft>
                      </a:pPr>
                      <a:r>
                        <a:rPr lang="en-US" sz="1100">
                          <a:effectLst/>
                        </a:rPr>
                        <a:t>2400</a:t>
                      </a:r>
                      <a:endParaRPr lang="en-US" sz="1100">
                        <a:effectLst/>
                        <a:latin typeface="Calibri"/>
                        <a:ea typeface="Calibri"/>
                        <a:cs typeface="Times New Roman"/>
                      </a:endParaRPr>
                    </a:p>
                  </a:txBody>
                  <a:tcPr marL="91416" marR="91416" marT="0" marB="0"/>
                </a:tc>
                <a:tc>
                  <a:txBody>
                    <a:bodyPr/>
                    <a:lstStyle/>
                    <a:p>
                      <a:pPr marL="0" marR="0">
                        <a:lnSpc>
                          <a:spcPct val="115000"/>
                        </a:lnSpc>
                        <a:spcBef>
                          <a:spcPts val="0"/>
                        </a:spcBef>
                        <a:spcAft>
                          <a:spcPts val="0"/>
                        </a:spcAft>
                      </a:pPr>
                      <a:r>
                        <a:rPr lang="en-US" sz="1100">
                          <a:effectLst/>
                        </a:rPr>
                        <a:t>BUY</a:t>
                      </a:r>
                      <a:endParaRPr lang="en-US" sz="1100">
                        <a:effectLst/>
                        <a:latin typeface="Calibri"/>
                        <a:ea typeface="Calibri"/>
                        <a:cs typeface="Times New Roman"/>
                      </a:endParaRPr>
                    </a:p>
                  </a:txBody>
                  <a:tcPr marL="91416" marR="91416" marT="0" marB="0"/>
                </a:tc>
              </a:tr>
              <a:tr h="238924">
                <a:tc>
                  <a:txBody>
                    <a:bodyPr/>
                    <a:lstStyle/>
                    <a:p>
                      <a:pPr marL="0" marR="0">
                        <a:lnSpc>
                          <a:spcPct val="115000"/>
                        </a:lnSpc>
                        <a:spcBef>
                          <a:spcPts val="0"/>
                        </a:spcBef>
                        <a:spcAft>
                          <a:spcPts val="0"/>
                        </a:spcAft>
                      </a:pPr>
                      <a:r>
                        <a:rPr lang="en-US" sz="1100" dirty="0">
                          <a:solidFill>
                            <a:srgbClr val="FFFFFF"/>
                          </a:solidFill>
                          <a:effectLst/>
                        </a:rPr>
                        <a:t>…</a:t>
                      </a:r>
                      <a:endParaRPr lang="en-US" sz="1100" dirty="0">
                        <a:solidFill>
                          <a:srgbClr val="FFFFFF"/>
                        </a:solidFill>
                        <a:effectLst/>
                        <a:latin typeface="Calibri"/>
                        <a:ea typeface="Calibri"/>
                        <a:cs typeface="Times New Roman"/>
                      </a:endParaRPr>
                    </a:p>
                  </a:txBody>
                  <a:tcPr marL="91416" marR="91416" marT="0" marB="0"/>
                </a:tc>
                <a:tc>
                  <a:txBody>
                    <a:bodyPr/>
                    <a:lstStyle/>
                    <a:p>
                      <a:pPr marL="0" marR="0">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91416" marR="91416" marT="0" marB="0"/>
                </a:tc>
                <a:tc>
                  <a:txBody>
                    <a:bodyPr/>
                    <a:lstStyle/>
                    <a:p>
                      <a:pPr marL="0" marR="0">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91416" marR="91416" marT="0" marB="0"/>
                </a:tc>
                <a:tc>
                  <a:txBody>
                    <a:bodyPr/>
                    <a:lstStyle/>
                    <a:p>
                      <a:pPr marL="0" marR="0">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91416" marR="91416" marT="0" marB="0"/>
                </a:tc>
                <a:tc>
                  <a:txBody>
                    <a:bodyPr/>
                    <a:lstStyle/>
                    <a:p>
                      <a:pPr marL="0" marR="0">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91416" marR="91416" marT="0" marB="0"/>
                </a:tc>
                <a:tc>
                  <a:txBody>
                    <a:bodyPr/>
                    <a:lstStyle/>
                    <a:p>
                      <a:pPr marL="0" marR="0">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91416" marR="91416" marT="0" marB="0"/>
                </a:tc>
              </a:tr>
              <a:tr h="238924">
                <a:tc>
                  <a:txBody>
                    <a:bodyPr/>
                    <a:lstStyle/>
                    <a:p>
                      <a:pPr marL="0" marR="0">
                        <a:lnSpc>
                          <a:spcPct val="115000"/>
                        </a:lnSpc>
                        <a:spcBef>
                          <a:spcPts val="0"/>
                        </a:spcBef>
                        <a:spcAft>
                          <a:spcPts val="0"/>
                        </a:spcAft>
                      </a:pPr>
                      <a:r>
                        <a:rPr lang="en-US" sz="1100" dirty="0">
                          <a:solidFill>
                            <a:srgbClr val="FFFFFF"/>
                          </a:solidFill>
                          <a:effectLst/>
                        </a:rPr>
                        <a:t>…</a:t>
                      </a:r>
                      <a:endParaRPr lang="en-US" sz="1100" dirty="0">
                        <a:solidFill>
                          <a:srgbClr val="FFFFFF"/>
                        </a:solidFill>
                        <a:effectLst/>
                        <a:latin typeface="Calibri"/>
                        <a:ea typeface="Calibri"/>
                        <a:cs typeface="Times New Roman"/>
                      </a:endParaRPr>
                    </a:p>
                  </a:txBody>
                  <a:tcPr marL="91416" marR="91416" marT="0" marB="0"/>
                </a:tc>
                <a:tc>
                  <a:txBody>
                    <a:bodyPr/>
                    <a:lstStyle/>
                    <a:p>
                      <a:pPr marL="0" marR="0">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91416" marR="91416" marT="0" marB="0"/>
                </a:tc>
                <a:tc>
                  <a:txBody>
                    <a:bodyPr/>
                    <a:lstStyle/>
                    <a:p>
                      <a:pPr marL="0" marR="0">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91416" marR="91416" marT="0" marB="0"/>
                </a:tc>
                <a:tc>
                  <a:txBody>
                    <a:bodyPr/>
                    <a:lstStyle/>
                    <a:p>
                      <a:pPr marL="0" marR="0">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91416" marR="91416" marT="0" marB="0"/>
                </a:tc>
                <a:tc>
                  <a:txBody>
                    <a:bodyPr/>
                    <a:lstStyle/>
                    <a:p>
                      <a:pPr marL="0" marR="0">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91416" marR="91416" marT="0" marB="0"/>
                </a:tc>
                <a:tc>
                  <a:txBody>
                    <a:bodyPr/>
                    <a:lstStyle/>
                    <a:p>
                      <a:pPr marL="0" marR="0">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91416" marR="91416" marT="0" marB="0"/>
                </a:tc>
              </a:tr>
              <a:tr h="238924">
                <a:tc>
                  <a:txBody>
                    <a:bodyPr/>
                    <a:lstStyle/>
                    <a:p>
                      <a:pPr marL="0" marR="0">
                        <a:lnSpc>
                          <a:spcPct val="115000"/>
                        </a:lnSpc>
                        <a:spcBef>
                          <a:spcPts val="0"/>
                        </a:spcBef>
                        <a:spcAft>
                          <a:spcPts val="0"/>
                        </a:spcAft>
                      </a:pPr>
                      <a:r>
                        <a:rPr lang="en-US" sz="1100" dirty="0">
                          <a:solidFill>
                            <a:srgbClr val="FFFFFF"/>
                          </a:solidFill>
                          <a:effectLst/>
                        </a:rPr>
                        <a:t>…</a:t>
                      </a:r>
                      <a:endParaRPr lang="en-US" sz="1100" dirty="0">
                        <a:solidFill>
                          <a:srgbClr val="FFFFFF"/>
                        </a:solidFill>
                        <a:effectLst/>
                        <a:latin typeface="Calibri"/>
                        <a:ea typeface="Calibri"/>
                        <a:cs typeface="Times New Roman"/>
                      </a:endParaRPr>
                    </a:p>
                  </a:txBody>
                  <a:tcPr marL="91416" marR="91416" marT="0" marB="0"/>
                </a:tc>
                <a:tc>
                  <a:txBody>
                    <a:bodyPr/>
                    <a:lstStyle/>
                    <a:p>
                      <a:pPr marL="0" marR="0">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91416" marR="91416" marT="0" marB="0"/>
                </a:tc>
                <a:tc>
                  <a:txBody>
                    <a:bodyPr/>
                    <a:lstStyle/>
                    <a:p>
                      <a:pPr marL="0" marR="0">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91416" marR="91416" marT="0" marB="0"/>
                </a:tc>
                <a:tc>
                  <a:txBody>
                    <a:bodyPr/>
                    <a:lstStyle/>
                    <a:p>
                      <a:pPr marL="0" marR="0">
                        <a:lnSpc>
                          <a:spcPct val="115000"/>
                        </a:lnSpc>
                        <a:spcBef>
                          <a:spcPts val="0"/>
                        </a:spcBef>
                        <a:spcAft>
                          <a:spcPts val="0"/>
                        </a:spcAft>
                      </a:pPr>
                      <a:r>
                        <a:rPr lang="en-US" sz="1100">
                          <a:effectLst/>
                        </a:rPr>
                        <a:t>…</a:t>
                      </a:r>
                      <a:endParaRPr lang="en-US" sz="1100">
                        <a:effectLst/>
                        <a:latin typeface="Calibri"/>
                        <a:ea typeface="Calibri"/>
                        <a:cs typeface="Times New Roman"/>
                      </a:endParaRPr>
                    </a:p>
                  </a:txBody>
                  <a:tcPr marL="91416" marR="91416" marT="0" marB="0"/>
                </a:tc>
                <a:tc>
                  <a:txBody>
                    <a:bodyPr/>
                    <a:lstStyle/>
                    <a:p>
                      <a:pPr marL="0" marR="0">
                        <a:lnSpc>
                          <a:spcPct val="115000"/>
                        </a:lnSpc>
                        <a:spcBef>
                          <a:spcPts val="0"/>
                        </a:spcBef>
                        <a:spcAft>
                          <a:spcPts val="0"/>
                        </a:spcAft>
                      </a:pPr>
                      <a:r>
                        <a:rPr lang="en-US" sz="1100" dirty="0">
                          <a:effectLst/>
                        </a:rPr>
                        <a:t>…</a:t>
                      </a:r>
                      <a:endParaRPr lang="en-US" sz="1100" dirty="0">
                        <a:effectLst/>
                        <a:latin typeface="Calibri"/>
                        <a:ea typeface="Calibri"/>
                        <a:cs typeface="Times New Roman"/>
                      </a:endParaRPr>
                    </a:p>
                  </a:txBody>
                  <a:tcPr marL="91416" marR="91416" marT="0" marB="0"/>
                </a:tc>
                <a:tc>
                  <a:txBody>
                    <a:bodyPr/>
                    <a:lstStyle/>
                    <a:p>
                      <a:pPr marL="0" marR="0">
                        <a:lnSpc>
                          <a:spcPct val="115000"/>
                        </a:lnSpc>
                        <a:spcBef>
                          <a:spcPts val="0"/>
                        </a:spcBef>
                        <a:spcAft>
                          <a:spcPts val="0"/>
                        </a:spcAft>
                      </a:pPr>
                      <a:r>
                        <a:rPr lang="en-US" sz="1100" dirty="0">
                          <a:effectLst/>
                        </a:rPr>
                        <a:t>…</a:t>
                      </a:r>
                      <a:endParaRPr lang="en-US" sz="1100" dirty="0">
                        <a:effectLst/>
                        <a:latin typeface="Calibri"/>
                        <a:ea typeface="Calibri"/>
                        <a:cs typeface="Times New Roman"/>
                      </a:endParaRPr>
                    </a:p>
                  </a:txBody>
                  <a:tcPr marL="91416" marR="91416" marT="0" marB="0"/>
                </a:tc>
              </a:tr>
            </a:tbl>
          </a:graphicData>
        </a:graphic>
      </p:graphicFrame>
    </p:spTree>
    <p:extLst>
      <p:ext uri="{BB962C8B-B14F-4D97-AF65-F5344CB8AC3E}">
        <p14:creationId xmlns:p14="http://schemas.microsoft.com/office/powerpoint/2010/main" val="4054645607"/>
      </p:ext>
    </p:extLst>
  </p:cSld>
  <p:clrMapOvr>
    <a:masterClrMapping/>
  </p:clrMapOvr>
  <p:transition spd="slow">
    <p:split orient="vert"/>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altLang="en-US"/>
              <a:t>What to do</a:t>
            </a:r>
          </a:p>
        </p:txBody>
      </p:sp>
      <p:sp>
        <p:nvSpPr>
          <p:cNvPr id="130051" name="Rectangle 4"/>
          <p:cNvSpPr txBox="1">
            <a:spLocks noChangeArrowheads="1"/>
          </p:cNvSpPr>
          <p:nvPr/>
        </p:nvSpPr>
        <p:spPr bwMode="auto">
          <a:xfrm>
            <a:off x="594629" y="1066800"/>
            <a:ext cx="11187902" cy="51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45714" rIns="45720" bIns="45714"/>
          <a:lstStyle>
            <a:lvl1pPr marL="231775" indent="-231775"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463550" indent="-230188"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just" defTabSz="914400" fontAlgn="base">
              <a:lnSpc>
                <a:spcPct val="100000"/>
              </a:lnSpc>
              <a:spcAft>
                <a:spcPct val="0"/>
              </a:spcAft>
            </a:pPr>
            <a:r>
              <a:rPr lang="en-US" altLang="en-US" sz="1800" dirty="0" smtClean="0">
                <a:solidFill>
                  <a:srgbClr val="132628"/>
                </a:solidFill>
              </a:rPr>
              <a:t>Find entities in portfolio management System and create JPA/Hibernate POJO.</a:t>
            </a:r>
          </a:p>
          <a:p>
            <a:pPr algn="just" defTabSz="914400" fontAlgn="base">
              <a:lnSpc>
                <a:spcPct val="100000"/>
              </a:lnSpc>
              <a:spcAft>
                <a:spcPct val="0"/>
              </a:spcAft>
            </a:pPr>
            <a:r>
              <a:rPr lang="en-US" altLang="en-US" sz="1800" dirty="0" smtClean="0">
                <a:solidFill>
                  <a:srgbClr val="132628"/>
                </a:solidFill>
              </a:rPr>
              <a:t>Create DAO classes for each POJO having CRUD operations.</a:t>
            </a:r>
          </a:p>
          <a:p>
            <a:pPr algn="just" defTabSz="914400" fontAlgn="base">
              <a:lnSpc>
                <a:spcPct val="100000"/>
              </a:lnSpc>
              <a:spcAft>
                <a:spcPct val="0"/>
              </a:spcAft>
            </a:pPr>
            <a:r>
              <a:rPr lang="en-US" altLang="en-US" sz="1800" dirty="0" smtClean="0">
                <a:solidFill>
                  <a:srgbClr val="132628"/>
                </a:solidFill>
              </a:rPr>
              <a:t>Write JPA QL Queries for below:</a:t>
            </a:r>
          </a:p>
          <a:p>
            <a:pPr lvl="1" algn="just" defTabSz="914400" fontAlgn="base">
              <a:lnSpc>
                <a:spcPct val="100000"/>
              </a:lnSpc>
              <a:spcAft>
                <a:spcPct val="0"/>
              </a:spcAft>
            </a:pPr>
            <a:r>
              <a:rPr lang="en-US" altLang="en-US" sz="1800" dirty="0" smtClean="0">
                <a:solidFill>
                  <a:srgbClr val="132628"/>
                </a:solidFill>
              </a:rPr>
              <a:t>Select All users having non negative account balance.</a:t>
            </a:r>
          </a:p>
          <a:p>
            <a:pPr lvl="1" algn="just" defTabSz="914400" fontAlgn="base">
              <a:lnSpc>
                <a:spcPct val="100000"/>
              </a:lnSpc>
              <a:spcAft>
                <a:spcPct val="0"/>
              </a:spcAft>
            </a:pPr>
            <a:r>
              <a:rPr lang="en-US" altLang="en-US" sz="1800" dirty="0" smtClean="0">
                <a:solidFill>
                  <a:srgbClr val="132628"/>
                </a:solidFill>
              </a:rPr>
              <a:t>Select buy transactions of a user</a:t>
            </a:r>
          </a:p>
          <a:p>
            <a:pPr lvl="1" algn="just" defTabSz="914400" fontAlgn="base">
              <a:lnSpc>
                <a:spcPct val="100000"/>
              </a:lnSpc>
              <a:spcAft>
                <a:spcPct val="0"/>
              </a:spcAft>
            </a:pPr>
            <a:r>
              <a:rPr lang="en-US" altLang="en-US" sz="1800" dirty="0" smtClean="0">
                <a:solidFill>
                  <a:srgbClr val="132628"/>
                </a:solidFill>
              </a:rPr>
              <a:t>Select users having no transaction.</a:t>
            </a:r>
          </a:p>
          <a:p>
            <a:pPr lvl="1" algn="just" defTabSz="914400" fontAlgn="base">
              <a:lnSpc>
                <a:spcPct val="100000"/>
              </a:lnSpc>
              <a:spcAft>
                <a:spcPct val="0"/>
              </a:spcAft>
            </a:pPr>
            <a:r>
              <a:rPr lang="en-US" altLang="en-US" sz="1800" dirty="0" smtClean="0">
                <a:solidFill>
                  <a:srgbClr val="132628"/>
                </a:solidFill>
              </a:rPr>
              <a:t>Select the investment of a buyer. (Sum of amount of buy transactions)</a:t>
            </a:r>
          </a:p>
        </p:txBody>
      </p:sp>
    </p:spTree>
    <p:extLst>
      <p:ext uri="{BB962C8B-B14F-4D97-AF65-F5344CB8AC3E}">
        <p14:creationId xmlns:p14="http://schemas.microsoft.com/office/powerpoint/2010/main" val="2575950809"/>
      </p:ext>
    </p:extLst>
  </p:cSld>
  <p:clrMapOvr>
    <a:masterClrMapping/>
  </p:clrMapOvr>
  <p:transition spd="slow">
    <p:split orient="vert"/>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5" name="Text Placeholder 4"/>
          <p:cNvSpPr>
            <a:spLocks noGrp="1"/>
          </p:cNvSpPr>
          <p:nvPr>
            <p:ph type="body" sz="quarter" idx="14"/>
          </p:nvPr>
        </p:nvSpPr>
        <p:spPr>
          <a:xfrm>
            <a:off x="609599" y="870682"/>
            <a:ext cx="10929257" cy="5312948"/>
          </a:xfrm>
        </p:spPr>
        <p:txBody>
          <a:bodyPr>
            <a:normAutofit lnSpcReduction="10000"/>
          </a:bodyPr>
          <a:lstStyle/>
          <a:p>
            <a:pPr>
              <a:lnSpc>
                <a:spcPct val="100000"/>
              </a:lnSpc>
            </a:pPr>
            <a:r>
              <a:rPr lang="en-US" altLang="en-US" dirty="0"/>
              <a:t>Collection Mapping</a:t>
            </a:r>
          </a:p>
          <a:p>
            <a:pPr>
              <a:lnSpc>
                <a:spcPct val="100000"/>
              </a:lnSpc>
            </a:pPr>
            <a:r>
              <a:rPr lang="en-US" altLang="en-US" dirty="0"/>
              <a:t>One to Many Mapping</a:t>
            </a:r>
          </a:p>
          <a:p>
            <a:pPr>
              <a:lnSpc>
                <a:spcPct val="100000"/>
              </a:lnSpc>
            </a:pPr>
            <a:r>
              <a:rPr lang="en-US" altLang="en-US" dirty="0"/>
              <a:t>One to One Mapping</a:t>
            </a:r>
          </a:p>
          <a:p>
            <a:pPr>
              <a:lnSpc>
                <a:spcPct val="100000"/>
              </a:lnSpc>
            </a:pPr>
            <a:r>
              <a:rPr lang="en-US" altLang="en-US" dirty="0"/>
              <a:t>Many to Many Mapping</a:t>
            </a:r>
          </a:p>
          <a:p>
            <a:pPr>
              <a:lnSpc>
                <a:spcPct val="100000"/>
              </a:lnSpc>
            </a:pPr>
            <a:r>
              <a:rPr lang="en-US" altLang="en-US" dirty="0"/>
              <a:t>Hibernate Cache</a:t>
            </a:r>
          </a:p>
          <a:p>
            <a:pPr>
              <a:lnSpc>
                <a:spcPct val="100000"/>
              </a:lnSpc>
            </a:pPr>
            <a:r>
              <a:rPr lang="en-US" altLang="en-US" dirty="0"/>
              <a:t>Few more topics</a:t>
            </a:r>
          </a:p>
          <a:p>
            <a:pPr lvl="1">
              <a:lnSpc>
                <a:spcPct val="100000"/>
              </a:lnSpc>
              <a:buFont typeface="Arial" charset="0"/>
              <a:buChar char="•"/>
            </a:pPr>
            <a:r>
              <a:rPr lang="en-US" altLang="en-US" dirty="0" err="1"/>
              <a:t>ColumnTransformer</a:t>
            </a:r>
            <a:endParaRPr lang="en-US" altLang="en-US" dirty="0"/>
          </a:p>
          <a:p>
            <a:pPr lvl="1">
              <a:buFont typeface="Arial" charset="0"/>
              <a:buChar char="•"/>
            </a:pPr>
            <a:r>
              <a:rPr lang="en-US" altLang="en-US" dirty="0"/>
              <a:t>@Formula</a:t>
            </a:r>
          </a:p>
          <a:p>
            <a:pPr lvl="1">
              <a:buFont typeface="Arial" charset="0"/>
              <a:buChar char="•"/>
            </a:pPr>
            <a:r>
              <a:rPr lang="en-US" altLang="en-US" dirty="0"/>
              <a:t>@Any</a:t>
            </a:r>
          </a:p>
          <a:p>
            <a:pPr lvl="1">
              <a:buFont typeface="Arial" charset="0"/>
              <a:buChar char="•"/>
            </a:pPr>
            <a:r>
              <a:rPr lang="en-US" altLang="en-US" dirty="0"/>
              <a:t>@Temporal</a:t>
            </a:r>
          </a:p>
          <a:p>
            <a:pPr lvl="1">
              <a:buFont typeface="Arial" charset="0"/>
              <a:buChar char="•"/>
            </a:pPr>
            <a:r>
              <a:rPr lang="en-US" altLang="en-US" dirty="0"/>
              <a:t>@Index</a:t>
            </a:r>
          </a:p>
          <a:p>
            <a:pPr lvl="1">
              <a:buFont typeface="Arial" charset="0"/>
              <a:buChar char="•"/>
            </a:pPr>
            <a:r>
              <a:rPr lang="en-US" altLang="en-US" dirty="0"/>
              <a:t>Locking</a:t>
            </a:r>
          </a:p>
          <a:p>
            <a:pPr lvl="1">
              <a:buFont typeface="Arial" charset="0"/>
              <a:buChar char="•"/>
            </a:pPr>
            <a:r>
              <a:rPr lang="en-US" altLang="en-US" dirty="0"/>
              <a:t>Interceptor Interface</a:t>
            </a:r>
          </a:p>
          <a:p>
            <a:pPr lvl="1">
              <a:buFont typeface="Arial" charset="0"/>
              <a:buChar char="•"/>
            </a:pPr>
            <a:r>
              <a:rPr lang="en-US" altLang="en-US" dirty="0"/>
              <a:t>Attribute Convertor</a:t>
            </a:r>
          </a:p>
          <a:p>
            <a:pPr lvl="1">
              <a:buFont typeface="Arial" charset="0"/>
              <a:buChar char="•"/>
            </a:pPr>
            <a:r>
              <a:rPr lang="en-US" altLang="en-US" dirty="0" err="1"/>
              <a:t>BasicTypeRegistry</a:t>
            </a:r>
            <a:endParaRPr lang="en-US" altLang="en-US" dirty="0"/>
          </a:p>
          <a:p>
            <a:pPr lvl="1">
              <a:buFont typeface="Arial" charset="0"/>
              <a:buChar char="•"/>
            </a:pPr>
            <a:r>
              <a:rPr lang="en-US" altLang="en-US" dirty="0"/>
              <a:t>Explicit </a:t>
            </a:r>
            <a:r>
              <a:rPr lang="en-US" altLang="en-US" dirty="0" err="1"/>
              <a:t>BasicTypes</a:t>
            </a:r>
            <a:r>
              <a:rPr lang="en-US" altLang="en-US" dirty="0"/>
              <a:t>  </a:t>
            </a:r>
          </a:p>
          <a:p>
            <a:pPr lvl="1">
              <a:buFont typeface="Arial" charset="0"/>
              <a:buChar char="•"/>
            </a:pPr>
            <a:r>
              <a:rPr lang="en-US" altLang="en-US" dirty="0"/>
              <a:t>Transaction Isolation Level / Strategies</a:t>
            </a:r>
          </a:p>
          <a:p>
            <a:pPr marL="495300" lvl="2" indent="0">
              <a:buNone/>
            </a:pPr>
            <a:endParaRPr lang="en-US" dirty="0" smtClean="0"/>
          </a:p>
          <a:p>
            <a:pPr lvl="2"/>
            <a:endParaRPr lang="en-US" dirty="0" smtClean="0"/>
          </a:p>
          <a:p>
            <a:endParaRPr lang="en-US" dirty="0"/>
          </a:p>
          <a:p>
            <a:endParaRPr lang="en-US" dirty="0"/>
          </a:p>
        </p:txBody>
      </p:sp>
    </p:spTree>
    <p:extLst>
      <p:ext uri="{BB962C8B-B14F-4D97-AF65-F5344CB8AC3E}">
        <p14:creationId xmlns:p14="http://schemas.microsoft.com/office/powerpoint/2010/main" val="377791353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type="body" sz="quarter" idx="14"/>
          </p:nvPr>
        </p:nvSpPr>
        <p:spPr>
          <a:xfrm>
            <a:off x="609599" y="870682"/>
            <a:ext cx="10929257" cy="5092700"/>
          </a:xfrm>
        </p:spPr>
        <p:txBody>
          <a:bodyPr/>
          <a:lstStyle/>
          <a:p>
            <a:r>
              <a:rPr lang="en-US" dirty="0">
                <a:hlinkClick r:id="rId2"/>
              </a:rPr>
              <a:t>http://www.tutorialspoint.com/hibernate/</a:t>
            </a:r>
            <a:endParaRPr lang="en-US" dirty="0"/>
          </a:p>
          <a:p>
            <a:r>
              <a:rPr lang="en-US" dirty="0">
                <a:hlinkClick r:id="rId3"/>
              </a:rPr>
              <a:t>https://docs.oracle.com/cd/E13224_01/wlw/docs103/guide/ormworkbench/hibernate-tutorial/tutHibernate1.html</a:t>
            </a:r>
            <a:endParaRPr lang="en-US" dirty="0"/>
          </a:p>
          <a:p>
            <a:r>
              <a:rPr lang="en-US" dirty="0">
                <a:hlinkClick r:id="rId4"/>
              </a:rPr>
              <a:t>http://javabeginnerstutorial.com/hibernate/hibernate-framework-basic/</a:t>
            </a:r>
            <a:endParaRPr lang="en-US" dirty="0"/>
          </a:p>
          <a:p>
            <a:r>
              <a:rPr lang="en-US" dirty="0">
                <a:hlinkClick r:id="rId5"/>
              </a:rPr>
              <a:t>https://docs.jboss.org/hibernate/orm/3.3/reference/en/html/tutorial.html</a:t>
            </a:r>
            <a:endParaRPr lang="en-US" dirty="0"/>
          </a:p>
          <a:p>
            <a:endParaRPr lang="en-US" dirty="0" smtClean="0"/>
          </a:p>
        </p:txBody>
      </p:sp>
    </p:spTree>
    <p:extLst>
      <p:ext uri="{BB962C8B-B14F-4D97-AF65-F5344CB8AC3E}">
        <p14:creationId xmlns:p14="http://schemas.microsoft.com/office/powerpoint/2010/main" val="367530138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1735377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altLang="en-US"/>
              <a:t>Bag of File name in Database</a:t>
            </a:r>
          </a:p>
        </p:txBody>
      </p:sp>
      <p:sp>
        <p:nvSpPr>
          <p:cNvPr id="394244" name="Rectangle 4"/>
          <p:cNvSpPr>
            <a:spLocks noGrp="1" noChangeArrowheads="1"/>
          </p:cNvSpPr>
          <p:nvPr>
            <p:ph type="body" sz="half" idx="1"/>
          </p:nvPr>
        </p:nvSpPr>
        <p:spPr>
          <a:xfrm>
            <a:off x="594629" y="1066800"/>
            <a:ext cx="11289475" cy="5118100"/>
          </a:xfrm>
        </p:spPr>
        <p:txBody>
          <a:bodyPr/>
          <a:lstStyle/>
          <a:p>
            <a:pPr algn="just">
              <a:lnSpc>
                <a:spcPct val="100000"/>
              </a:lnSpc>
              <a:defRPr/>
            </a:pPr>
            <a:r>
              <a:rPr sz="1800"/>
              <a:t>From the point of view of the database, a new database table is maintained for the item images. ITEM_IMAGE table is a separate entity, a separate table, but Hibernate hides this for you.</a:t>
            </a:r>
          </a:p>
          <a:p>
            <a:pPr algn="just">
              <a:lnSpc>
                <a:spcPct val="100000"/>
              </a:lnSpc>
              <a:defRPr/>
            </a:pPr>
            <a:r>
              <a:rPr sz="1800" kern="1200"/>
              <a:t>ITEM_IMAGE table maintains an ITEM_ID column referencing ITEM table primary key.</a:t>
            </a:r>
          </a:p>
          <a:p>
            <a:pPr algn="just">
              <a:lnSpc>
                <a:spcPct val="100000"/>
              </a:lnSpc>
              <a:defRPr/>
            </a:pPr>
            <a:r>
              <a:rPr sz="1800"/>
              <a:t>ITEM_IMAGE table has its own surrogate key in order to allow duplicate values.</a:t>
            </a:r>
            <a:endParaRPr sz="1800" kern="1200"/>
          </a:p>
        </p:txBody>
      </p:sp>
      <p:pic>
        <p:nvPicPr>
          <p:cNvPr id="1638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735" y="2971800"/>
            <a:ext cx="10743519"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740942367"/>
      </p:ext>
    </p:extLst>
  </p:cSld>
  <p:clrMapOvr>
    <a:masterClrMapping/>
  </p:clrMapOvr>
  <p:transition spd="slow">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664" y="1477963"/>
            <a:ext cx="10648293" cy="4160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11" name="Rectangle 2"/>
          <p:cNvSpPr>
            <a:spLocks noGrp="1" noChangeArrowheads="1"/>
          </p:cNvSpPr>
          <p:nvPr>
            <p:ph type="title"/>
          </p:nvPr>
        </p:nvSpPr>
        <p:spPr/>
        <p:txBody>
          <a:bodyPr/>
          <a:lstStyle/>
          <a:p>
            <a:r>
              <a:rPr altLang="en-US"/>
              <a:t>Bag Mapping Example</a:t>
            </a:r>
          </a:p>
        </p:txBody>
      </p:sp>
      <p:sp>
        <p:nvSpPr>
          <p:cNvPr id="6" name="AutoShape 10"/>
          <p:cNvSpPr>
            <a:spLocks noChangeArrowheads="1"/>
          </p:cNvSpPr>
          <p:nvPr/>
        </p:nvSpPr>
        <p:spPr bwMode="auto">
          <a:xfrm>
            <a:off x="7719589" y="1752600"/>
            <a:ext cx="1828324" cy="457200"/>
          </a:xfrm>
          <a:prstGeom prst="wedgeRectCallout">
            <a:avLst>
              <a:gd name="adj1" fmla="val -137000"/>
              <a:gd name="adj2" fmla="val 16963"/>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Item POJO</a:t>
            </a:r>
          </a:p>
        </p:txBody>
      </p:sp>
      <p:sp>
        <p:nvSpPr>
          <p:cNvPr id="7" name="AutoShape 11"/>
          <p:cNvSpPr>
            <a:spLocks noChangeArrowheads="1"/>
          </p:cNvSpPr>
          <p:nvPr/>
        </p:nvSpPr>
        <p:spPr bwMode="auto">
          <a:xfrm>
            <a:off x="8227457" y="2590800"/>
            <a:ext cx="3148780" cy="457200"/>
          </a:xfrm>
          <a:prstGeom prst="wedgeRectCallout">
            <a:avLst>
              <a:gd name="adj1" fmla="val -165477"/>
              <a:gd name="adj2" fmla="val 327282"/>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Collection of String</a:t>
            </a:r>
          </a:p>
        </p:txBody>
      </p:sp>
      <p:sp>
        <p:nvSpPr>
          <p:cNvPr id="8" name="AutoShape 13"/>
          <p:cNvSpPr>
            <a:spLocks noChangeArrowheads="1"/>
          </p:cNvSpPr>
          <p:nvPr/>
        </p:nvSpPr>
        <p:spPr bwMode="auto">
          <a:xfrm>
            <a:off x="8836898" y="3276600"/>
            <a:ext cx="2844059" cy="609600"/>
          </a:xfrm>
          <a:prstGeom prst="wedgeRectCallout">
            <a:avLst>
              <a:gd name="adj1" fmla="val -191194"/>
              <a:gd name="adj2" fmla="val 219542"/>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Column name for images</a:t>
            </a:r>
          </a:p>
        </p:txBody>
      </p:sp>
      <p:sp>
        <p:nvSpPr>
          <p:cNvPr id="9" name="AutoShape 15"/>
          <p:cNvSpPr>
            <a:spLocks noChangeArrowheads="1"/>
          </p:cNvSpPr>
          <p:nvPr/>
        </p:nvSpPr>
        <p:spPr bwMode="auto">
          <a:xfrm>
            <a:off x="3351928" y="2743200"/>
            <a:ext cx="3351927" cy="609600"/>
          </a:xfrm>
          <a:prstGeom prst="wedgeRectCallout">
            <a:avLst>
              <a:gd name="adj1" fmla="val -4153"/>
              <a:gd name="adj2" fmla="val 245833"/>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Collection table with join column name</a:t>
            </a:r>
          </a:p>
        </p:txBody>
      </p:sp>
      <p:sp>
        <p:nvSpPr>
          <p:cNvPr id="10" name="AutoShape 13"/>
          <p:cNvSpPr>
            <a:spLocks noChangeArrowheads="1"/>
          </p:cNvSpPr>
          <p:nvPr/>
        </p:nvSpPr>
        <p:spPr bwMode="auto">
          <a:xfrm>
            <a:off x="9040045" y="4267200"/>
            <a:ext cx="2844059" cy="457200"/>
          </a:xfrm>
          <a:prstGeom prst="wedgeRectCallout">
            <a:avLst>
              <a:gd name="adj1" fmla="val -183032"/>
              <a:gd name="adj2" fmla="val 146528"/>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java.util.Collection</a:t>
            </a:r>
          </a:p>
        </p:txBody>
      </p:sp>
    </p:spTree>
    <p:extLst>
      <p:ext uri="{BB962C8B-B14F-4D97-AF65-F5344CB8AC3E}">
        <p14:creationId xmlns:p14="http://schemas.microsoft.com/office/powerpoint/2010/main" val="263474964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1"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xit" presetSubtype="10" fill="hold" grpId="1" nodeType="clickEffect">
                                  <p:stCondLst>
                                    <p:cond delay="0"/>
                                  </p:stCondLst>
                                  <p:childTnLst>
                                    <p:animEffect transition="out" filter="blinds(horizontal)">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3" presetClass="entr" presetSubtype="1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xit" presetSubtype="10" fill="hold" grpId="1" nodeType="clickEffect">
                                  <p:stCondLst>
                                    <p:cond delay="0"/>
                                  </p:stCondLst>
                                  <p:childTnLst>
                                    <p:animEffect transition="out" filter="blinds(horizontal)">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3" presetClass="entr" presetSubtype="1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linds(horizontal)">
                                      <p:cBhvr>
                                        <p:cTn id="31" dur="500"/>
                                        <p:tgtEl>
                                          <p:spTgt spid="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xit" presetSubtype="10" fill="hold" grpId="1" nodeType="clickEffect">
                                  <p:stCondLst>
                                    <p:cond delay="0"/>
                                  </p:stCondLst>
                                  <p:childTnLst>
                                    <p:animEffect transition="out" filter="blinds(horizontal)">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par>
                                <p:cTn id="37" presetID="3" presetClass="entr" presetSubtype="1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linds(horizontal)">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altLang="en-US"/>
              <a:t>Exercise</a:t>
            </a:r>
          </a:p>
        </p:txBody>
      </p:sp>
      <p:sp>
        <p:nvSpPr>
          <p:cNvPr id="38915" name="Rectangle 3"/>
          <p:cNvSpPr>
            <a:spLocks noGrp="1" noChangeArrowheads="1"/>
          </p:cNvSpPr>
          <p:nvPr>
            <p:ph type="body" sz="half" idx="1"/>
          </p:nvPr>
        </p:nvSpPr>
        <p:spPr>
          <a:xfrm>
            <a:off x="594629" y="1282700"/>
            <a:ext cx="10781608" cy="4648200"/>
          </a:xfrm>
        </p:spPr>
        <p:txBody>
          <a:bodyPr/>
          <a:lstStyle/>
          <a:p>
            <a:pPr algn="just">
              <a:lnSpc>
                <a:spcPct val="100000"/>
              </a:lnSpc>
              <a:defRPr/>
            </a:pPr>
            <a:r>
              <a:rPr sz="1800"/>
              <a:t>Create a database </a:t>
            </a:r>
            <a:r>
              <a:rPr sz="1800" err="1"/>
              <a:t>BookStoreDB</a:t>
            </a:r>
            <a:r>
              <a:rPr sz="1800"/>
              <a:t>. Create a simple java project named </a:t>
            </a:r>
            <a:r>
              <a:rPr sz="1800" err="1"/>
              <a:t>BookStoreApp</a:t>
            </a:r>
            <a:r>
              <a:rPr sz="1800"/>
              <a:t>.</a:t>
            </a:r>
          </a:p>
          <a:p>
            <a:pPr algn="just">
              <a:lnSpc>
                <a:spcPct val="100000"/>
              </a:lnSpc>
              <a:defRPr/>
            </a:pPr>
            <a:r>
              <a:rPr sz="1800"/>
              <a:t>Create a Hibernate/JPA POJO Book with fields ISBN number, book title and publication date.</a:t>
            </a:r>
          </a:p>
          <a:p>
            <a:pPr algn="just">
              <a:lnSpc>
                <a:spcPct val="100000"/>
              </a:lnSpc>
              <a:defRPr/>
            </a:pPr>
            <a:r>
              <a:rPr sz="1800"/>
              <a:t>Every book has an unordered list of images.</a:t>
            </a:r>
          </a:p>
          <a:p>
            <a:pPr algn="just">
              <a:lnSpc>
                <a:spcPct val="100000"/>
              </a:lnSpc>
              <a:defRPr/>
            </a:pPr>
            <a:r>
              <a:rPr sz="1800"/>
              <a:t>Map this arrangement in hibernate using bag.</a:t>
            </a:r>
          </a:p>
        </p:txBody>
      </p:sp>
    </p:spTree>
    <p:extLst>
      <p:ext uri="{BB962C8B-B14F-4D97-AF65-F5344CB8AC3E}">
        <p14:creationId xmlns:p14="http://schemas.microsoft.com/office/powerpoint/2010/main" val="2172747071"/>
      </p:ext>
    </p:extLst>
  </p:cSld>
  <p:clrMapOvr>
    <a:masterClrMapping/>
  </p:clrMapOvr>
  <p:transition spd="slow">
    <p:split orient="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pPr marL="0" indent="0">
              <a:lnSpc>
                <a:spcPct val="105000"/>
              </a:lnSpc>
              <a:spcBef>
                <a:spcPct val="10000"/>
              </a:spcBef>
              <a:spcAft>
                <a:spcPct val="10000"/>
              </a:spcAft>
            </a:pPr>
            <a:r>
              <a:rPr lang="en-US" altLang="en-US" sz="4000" dirty="0">
                <a:solidFill>
                  <a:srgbClr val="FFFFFF"/>
                </a:solidFill>
              </a:rPr>
              <a:t>Indexed List Property Mapping</a:t>
            </a:r>
          </a:p>
        </p:txBody>
      </p:sp>
    </p:spTree>
    <p:extLst>
      <p:ext uri="{BB962C8B-B14F-4D97-AF65-F5344CB8AC3E}">
        <p14:creationId xmlns:p14="http://schemas.microsoft.com/office/powerpoint/2010/main" val="18000968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altLang="en-US"/>
              <a:t>Indexed List of File name in POJO class</a:t>
            </a:r>
          </a:p>
        </p:txBody>
      </p:sp>
      <p:sp>
        <p:nvSpPr>
          <p:cNvPr id="394244" name="Rectangle 4"/>
          <p:cNvSpPr>
            <a:spLocks noGrp="1" noChangeArrowheads="1"/>
          </p:cNvSpPr>
          <p:nvPr>
            <p:ph type="body" sz="half" idx="1"/>
          </p:nvPr>
        </p:nvSpPr>
        <p:spPr>
          <a:xfrm>
            <a:off x="594629" y="1066800"/>
            <a:ext cx="11289475" cy="5118100"/>
          </a:xfrm>
        </p:spPr>
        <p:txBody>
          <a:bodyPr/>
          <a:lstStyle/>
          <a:p>
            <a:pPr algn="just">
              <a:lnSpc>
                <a:spcPct val="100000"/>
              </a:lnSpc>
              <a:defRPr/>
            </a:pPr>
            <a:r>
              <a:rPr sz="1800"/>
              <a:t>An ordered collection that permits duplicate elements is called a </a:t>
            </a:r>
            <a:r>
              <a:rPr sz="1800" i="1"/>
              <a:t>indexed List</a:t>
            </a:r>
            <a:r>
              <a:rPr sz="1800" kern="1200"/>
              <a:t>. </a:t>
            </a:r>
          </a:p>
          <a:p>
            <a:pPr algn="just">
              <a:lnSpc>
                <a:spcPct val="100000"/>
              </a:lnSpc>
              <a:defRPr/>
            </a:pPr>
            <a:r>
              <a:rPr sz="1800" b="1" kern="1200" err="1">
                <a:solidFill>
                  <a:srgbClr val="FF0000"/>
                </a:solidFill>
              </a:rPr>
              <a:t>java.util.List</a:t>
            </a:r>
            <a:r>
              <a:rPr sz="1800" kern="1200"/>
              <a:t> reference is used for a indexed list mapping. </a:t>
            </a:r>
          </a:p>
          <a:p>
            <a:pPr algn="just">
              <a:lnSpc>
                <a:spcPct val="100000"/>
              </a:lnSpc>
              <a:defRPr/>
            </a:pPr>
            <a:r>
              <a:rPr sz="1800" b="1" err="1">
                <a:solidFill>
                  <a:srgbClr val="FF0000"/>
                </a:solidFill>
              </a:rPr>
              <a:t>java.util.ArrayList</a:t>
            </a:r>
            <a:r>
              <a:rPr sz="1800" kern="1200"/>
              <a:t> is used to initialize the collection,</a:t>
            </a:r>
          </a:p>
          <a:p>
            <a:pPr algn="just">
              <a:lnSpc>
                <a:spcPct val="100000"/>
              </a:lnSpc>
              <a:defRPr/>
            </a:pPr>
            <a:endParaRPr sz="1800" kern="1200"/>
          </a:p>
          <a:p>
            <a:pPr algn="just">
              <a:lnSpc>
                <a:spcPct val="100000"/>
              </a:lnSpc>
              <a:defRPr/>
            </a:pPr>
            <a:endParaRPr sz="1800" kern="1200"/>
          </a:p>
        </p:txBody>
      </p:sp>
      <p:pic>
        <p:nvPicPr>
          <p:cNvPr id="204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589" y="2209800"/>
            <a:ext cx="10112916"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708922046"/>
      </p:ext>
    </p:extLst>
  </p:cSld>
  <p:clrMapOvr>
    <a:masterClrMapping/>
  </p:clrMapOvr>
  <p:transition spd="slow">
    <p:split orient="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altLang="en-US"/>
              <a:t>Indexed List of File name in Database</a:t>
            </a:r>
          </a:p>
        </p:txBody>
      </p:sp>
      <p:sp>
        <p:nvSpPr>
          <p:cNvPr id="394244" name="Rectangle 4"/>
          <p:cNvSpPr>
            <a:spLocks noGrp="1" noChangeArrowheads="1"/>
          </p:cNvSpPr>
          <p:nvPr>
            <p:ph type="body" sz="half" idx="1"/>
          </p:nvPr>
        </p:nvSpPr>
        <p:spPr>
          <a:xfrm>
            <a:off x="594629" y="1066800"/>
            <a:ext cx="11289475" cy="5118100"/>
          </a:xfrm>
        </p:spPr>
        <p:txBody>
          <a:bodyPr/>
          <a:lstStyle/>
          <a:p>
            <a:pPr algn="just">
              <a:lnSpc>
                <a:spcPct val="100000"/>
              </a:lnSpc>
              <a:defRPr/>
            </a:pPr>
            <a:r>
              <a:rPr sz="1800"/>
              <a:t>From the point of view of the database, a new database table is maintained for the item images. ITEM_IMAGE table is a separate entity, a separate table, but Hibernate hides this for you.</a:t>
            </a:r>
          </a:p>
          <a:p>
            <a:pPr algn="just">
              <a:lnSpc>
                <a:spcPct val="100000"/>
              </a:lnSpc>
              <a:defRPr/>
            </a:pPr>
            <a:r>
              <a:rPr sz="1800" kern="1200"/>
              <a:t>ITEM_IMAGE table maintains an ITEM_ID column referencing ITEM table primary key.</a:t>
            </a:r>
          </a:p>
          <a:p>
            <a:pPr>
              <a:lnSpc>
                <a:spcPct val="100000"/>
              </a:lnSpc>
              <a:defRPr/>
            </a:pPr>
            <a:r>
              <a:rPr sz="1800"/>
              <a:t>A list mapping requires the addition of an </a:t>
            </a:r>
            <a:r>
              <a:rPr sz="1800" i="1"/>
              <a:t>index column </a:t>
            </a:r>
            <a:r>
              <a:rPr sz="1800"/>
              <a:t>to the collection table. The index column defines the position of the element in the collection. Thus, Hibernate is able to preserve the ordering of the collection elements.</a:t>
            </a:r>
            <a:endParaRPr sz="1800" kern="1200"/>
          </a:p>
          <a:p>
            <a:pPr algn="just">
              <a:lnSpc>
                <a:spcPct val="100000"/>
              </a:lnSpc>
              <a:defRPr/>
            </a:pPr>
            <a:r>
              <a:rPr sz="1800"/>
              <a:t>The primary key of the collection table is a composite of ITEM_ID and indexed column..</a:t>
            </a:r>
            <a:endParaRPr sz="1800" kern="1200"/>
          </a:p>
        </p:txBody>
      </p:sp>
      <p:pic>
        <p:nvPicPr>
          <p:cNvPr id="215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737" y="3733805"/>
            <a:ext cx="10766795" cy="253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63515459"/>
      </p:ext>
    </p:extLst>
  </p:cSld>
  <p:clrMapOvr>
    <a:masterClrMapping/>
  </p:clrMapOvr>
  <p:transition spd="slow">
    <p:split orient="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165" y="1066800"/>
            <a:ext cx="10680035"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2531" name="Rectangle 2"/>
          <p:cNvSpPr>
            <a:spLocks noGrp="1" noChangeArrowheads="1"/>
          </p:cNvSpPr>
          <p:nvPr>
            <p:ph type="title"/>
          </p:nvPr>
        </p:nvSpPr>
        <p:spPr/>
        <p:txBody>
          <a:bodyPr/>
          <a:lstStyle/>
          <a:p>
            <a:r>
              <a:rPr altLang="en-US"/>
              <a:t>Indexed List Mapping Example</a:t>
            </a:r>
          </a:p>
        </p:txBody>
      </p:sp>
      <p:sp>
        <p:nvSpPr>
          <p:cNvPr id="6" name="AutoShape 10"/>
          <p:cNvSpPr>
            <a:spLocks noChangeArrowheads="1"/>
          </p:cNvSpPr>
          <p:nvPr/>
        </p:nvSpPr>
        <p:spPr bwMode="auto">
          <a:xfrm>
            <a:off x="7719589" y="1752600"/>
            <a:ext cx="1828324" cy="457200"/>
          </a:xfrm>
          <a:prstGeom prst="wedgeRectCallout">
            <a:avLst>
              <a:gd name="adj1" fmla="val -137000"/>
              <a:gd name="adj2" fmla="val 16963"/>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Item POJO</a:t>
            </a:r>
          </a:p>
        </p:txBody>
      </p:sp>
      <p:sp>
        <p:nvSpPr>
          <p:cNvPr id="7" name="AutoShape 11"/>
          <p:cNvSpPr>
            <a:spLocks noChangeArrowheads="1"/>
          </p:cNvSpPr>
          <p:nvPr/>
        </p:nvSpPr>
        <p:spPr bwMode="auto">
          <a:xfrm>
            <a:off x="8227457" y="2590800"/>
            <a:ext cx="3148780" cy="457200"/>
          </a:xfrm>
          <a:prstGeom prst="wedgeRectCallout">
            <a:avLst>
              <a:gd name="adj1" fmla="val -81301"/>
              <a:gd name="adj2" fmla="val 346329"/>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Collection of String</a:t>
            </a:r>
          </a:p>
        </p:txBody>
      </p:sp>
      <p:sp>
        <p:nvSpPr>
          <p:cNvPr id="8" name="AutoShape 13"/>
          <p:cNvSpPr>
            <a:spLocks noChangeArrowheads="1"/>
          </p:cNvSpPr>
          <p:nvPr/>
        </p:nvSpPr>
        <p:spPr bwMode="auto">
          <a:xfrm>
            <a:off x="8836898" y="3276600"/>
            <a:ext cx="2844059" cy="609600"/>
          </a:xfrm>
          <a:prstGeom prst="wedgeRectCallout">
            <a:avLst>
              <a:gd name="adj1" fmla="val -183032"/>
              <a:gd name="adj2" fmla="val 267162"/>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Column name for images</a:t>
            </a:r>
          </a:p>
        </p:txBody>
      </p:sp>
      <p:sp>
        <p:nvSpPr>
          <p:cNvPr id="9" name="AutoShape 15"/>
          <p:cNvSpPr>
            <a:spLocks noChangeArrowheads="1"/>
          </p:cNvSpPr>
          <p:nvPr/>
        </p:nvSpPr>
        <p:spPr bwMode="auto">
          <a:xfrm>
            <a:off x="3351928" y="2743200"/>
            <a:ext cx="3351927" cy="609600"/>
          </a:xfrm>
          <a:prstGeom prst="wedgeRectCallout">
            <a:avLst>
              <a:gd name="adj1" fmla="val -4153"/>
              <a:gd name="adj2" fmla="val 245833"/>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Collection table with join column name</a:t>
            </a:r>
          </a:p>
        </p:txBody>
      </p:sp>
      <p:sp>
        <p:nvSpPr>
          <p:cNvPr id="10" name="AutoShape 13"/>
          <p:cNvSpPr>
            <a:spLocks noChangeArrowheads="1"/>
          </p:cNvSpPr>
          <p:nvPr/>
        </p:nvSpPr>
        <p:spPr bwMode="auto">
          <a:xfrm>
            <a:off x="9040045" y="4267200"/>
            <a:ext cx="2844059" cy="457200"/>
          </a:xfrm>
          <a:prstGeom prst="wedgeRectCallout">
            <a:avLst>
              <a:gd name="adj1" fmla="val -192556"/>
              <a:gd name="adj2" fmla="val 222718"/>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Indexed Column</a:t>
            </a:r>
          </a:p>
        </p:txBody>
      </p:sp>
      <p:sp>
        <p:nvSpPr>
          <p:cNvPr id="11" name="AutoShape 13"/>
          <p:cNvSpPr>
            <a:spLocks noChangeArrowheads="1"/>
          </p:cNvSpPr>
          <p:nvPr/>
        </p:nvSpPr>
        <p:spPr bwMode="auto">
          <a:xfrm>
            <a:off x="9040045" y="4840288"/>
            <a:ext cx="2844059" cy="457200"/>
          </a:xfrm>
          <a:prstGeom prst="wedgeRectCallout">
            <a:avLst>
              <a:gd name="adj1" fmla="val -193917"/>
              <a:gd name="adj2" fmla="val 146528"/>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java.util.List</a:t>
            </a:r>
          </a:p>
        </p:txBody>
      </p:sp>
    </p:spTree>
    <p:extLst>
      <p:ext uri="{BB962C8B-B14F-4D97-AF65-F5344CB8AC3E}">
        <p14:creationId xmlns:p14="http://schemas.microsoft.com/office/powerpoint/2010/main" val="57692848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1"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xit" presetSubtype="10" fill="hold" grpId="1" nodeType="clickEffect">
                                  <p:stCondLst>
                                    <p:cond delay="0"/>
                                  </p:stCondLst>
                                  <p:childTnLst>
                                    <p:animEffect transition="out" filter="blinds(horizontal)">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3" presetClass="entr" presetSubtype="1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xit" presetSubtype="10" fill="hold" grpId="1" nodeType="clickEffect">
                                  <p:stCondLst>
                                    <p:cond delay="0"/>
                                  </p:stCondLst>
                                  <p:childTnLst>
                                    <p:animEffect transition="out" filter="blinds(horizontal)">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3" presetClass="entr" presetSubtype="1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linds(horizontal)">
                                      <p:cBhvr>
                                        <p:cTn id="31" dur="500"/>
                                        <p:tgtEl>
                                          <p:spTgt spid="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xit" presetSubtype="10" fill="hold" grpId="1" nodeType="clickEffect">
                                  <p:stCondLst>
                                    <p:cond delay="0"/>
                                  </p:stCondLst>
                                  <p:childTnLst>
                                    <p:animEffect transition="out" filter="blinds(horizontal)">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par>
                                <p:cTn id="37" presetID="3" presetClass="entr" presetSubtype="1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linds(horizontal)">
                                      <p:cBhvr>
                                        <p:cTn id="39" dur="500"/>
                                        <p:tgtEl>
                                          <p:spTgt spid="1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xit" presetSubtype="10" fill="hold" grpId="1" nodeType="clickEffect">
                                  <p:stCondLst>
                                    <p:cond delay="0"/>
                                  </p:stCondLst>
                                  <p:childTnLst>
                                    <p:animEffect transition="out" filter="blinds(horizontal)">
                                      <p:cBhvr>
                                        <p:cTn id="43" dur="500"/>
                                        <p:tgtEl>
                                          <p:spTgt spid="10"/>
                                        </p:tgtEl>
                                      </p:cBhvr>
                                    </p:animEffect>
                                    <p:set>
                                      <p:cBhvr>
                                        <p:cTn id="44" dur="1" fill="hold">
                                          <p:stCondLst>
                                            <p:cond delay="499"/>
                                          </p:stCondLst>
                                        </p:cTn>
                                        <p:tgtEl>
                                          <p:spTgt spid="10"/>
                                        </p:tgtEl>
                                        <p:attrNameLst>
                                          <p:attrName>style.visibility</p:attrName>
                                        </p:attrNameLst>
                                      </p:cBhvr>
                                      <p:to>
                                        <p:strVal val="hidden"/>
                                      </p:to>
                                    </p:set>
                                  </p:childTnLst>
                                </p:cTn>
                              </p:par>
                              <p:par>
                                <p:cTn id="45" presetID="3" presetClass="entr" presetSubtype="1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linds(horizontal)">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0" y="411480"/>
            <a:ext cx="5483384" cy="5748020"/>
          </a:xfrm>
        </p:spPr>
        <p:txBody>
          <a:bodyPr>
            <a:normAutofit fontScale="92500" lnSpcReduction="10000"/>
          </a:bodyPr>
          <a:lstStyle/>
          <a:p>
            <a:pPr>
              <a:lnSpc>
                <a:spcPct val="100000"/>
              </a:lnSpc>
            </a:pPr>
            <a:r>
              <a:rPr lang="en-US" altLang="en-US" sz="1800" dirty="0"/>
              <a:t>Collection Mapping</a:t>
            </a:r>
          </a:p>
          <a:p>
            <a:pPr>
              <a:lnSpc>
                <a:spcPct val="100000"/>
              </a:lnSpc>
            </a:pPr>
            <a:r>
              <a:rPr lang="en-US" altLang="en-US" sz="1800" dirty="0"/>
              <a:t>One to Many Mapping</a:t>
            </a:r>
          </a:p>
          <a:p>
            <a:pPr>
              <a:lnSpc>
                <a:spcPct val="100000"/>
              </a:lnSpc>
            </a:pPr>
            <a:r>
              <a:rPr lang="en-US" altLang="en-US" sz="1800" dirty="0"/>
              <a:t>One to One Mapping</a:t>
            </a:r>
          </a:p>
          <a:p>
            <a:pPr>
              <a:lnSpc>
                <a:spcPct val="100000"/>
              </a:lnSpc>
            </a:pPr>
            <a:r>
              <a:rPr lang="en-US" altLang="en-US" sz="1800" dirty="0"/>
              <a:t>Many to Many Mapping</a:t>
            </a:r>
          </a:p>
          <a:p>
            <a:pPr>
              <a:lnSpc>
                <a:spcPct val="100000"/>
              </a:lnSpc>
            </a:pPr>
            <a:r>
              <a:rPr lang="en-US" altLang="en-US" sz="1800" dirty="0"/>
              <a:t>Hibernate Cache</a:t>
            </a:r>
          </a:p>
          <a:p>
            <a:pPr>
              <a:lnSpc>
                <a:spcPct val="100000"/>
              </a:lnSpc>
            </a:pPr>
            <a:r>
              <a:rPr lang="en-US" altLang="en-US" sz="1800" dirty="0"/>
              <a:t>Few more topics</a:t>
            </a:r>
          </a:p>
          <a:p>
            <a:pPr lvl="1">
              <a:lnSpc>
                <a:spcPct val="100000"/>
              </a:lnSpc>
              <a:buFont typeface="Arial" charset="0"/>
              <a:buChar char="•"/>
            </a:pPr>
            <a:r>
              <a:rPr lang="en-US" altLang="en-US" dirty="0" err="1"/>
              <a:t>ColumnTransformer</a:t>
            </a:r>
            <a:endParaRPr lang="en-US" altLang="en-US" dirty="0"/>
          </a:p>
          <a:p>
            <a:pPr lvl="1">
              <a:buFont typeface="Arial" charset="0"/>
              <a:buChar char="•"/>
            </a:pPr>
            <a:r>
              <a:rPr lang="en-US" altLang="en-US" dirty="0"/>
              <a:t>@Formula</a:t>
            </a:r>
          </a:p>
          <a:p>
            <a:pPr lvl="1">
              <a:buFont typeface="Arial" charset="0"/>
              <a:buChar char="•"/>
            </a:pPr>
            <a:r>
              <a:rPr lang="en-US" altLang="en-US" dirty="0"/>
              <a:t>@Any</a:t>
            </a:r>
          </a:p>
          <a:p>
            <a:pPr lvl="1">
              <a:buFont typeface="Arial" charset="0"/>
              <a:buChar char="•"/>
            </a:pPr>
            <a:r>
              <a:rPr lang="en-US" altLang="en-US" dirty="0"/>
              <a:t>@Temporal</a:t>
            </a:r>
          </a:p>
          <a:p>
            <a:pPr lvl="1">
              <a:buFont typeface="Arial" charset="0"/>
              <a:buChar char="•"/>
            </a:pPr>
            <a:r>
              <a:rPr lang="en-US" altLang="en-US" dirty="0"/>
              <a:t>@Index</a:t>
            </a:r>
          </a:p>
          <a:p>
            <a:pPr lvl="1">
              <a:buFont typeface="Arial" charset="0"/>
              <a:buChar char="•"/>
            </a:pPr>
            <a:r>
              <a:rPr lang="en-US" altLang="en-US" dirty="0"/>
              <a:t>Locking</a:t>
            </a:r>
          </a:p>
          <a:p>
            <a:pPr lvl="1">
              <a:buFont typeface="Arial" charset="0"/>
              <a:buChar char="•"/>
            </a:pPr>
            <a:r>
              <a:rPr lang="en-US" altLang="en-US" dirty="0"/>
              <a:t>Interceptor Interface</a:t>
            </a:r>
          </a:p>
          <a:p>
            <a:pPr lvl="1">
              <a:buFont typeface="Arial" charset="0"/>
              <a:buChar char="•"/>
            </a:pPr>
            <a:r>
              <a:rPr lang="en-US" altLang="en-US" dirty="0"/>
              <a:t>Attribute Convertor</a:t>
            </a:r>
          </a:p>
          <a:p>
            <a:pPr lvl="1">
              <a:buFont typeface="Arial" charset="0"/>
              <a:buChar char="•"/>
            </a:pPr>
            <a:r>
              <a:rPr lang="en-US" altLang="en-US" dirty="0" err="1"/>
              <a:t>BasicTypeRegistry</a:t>
            </a:r>
            <a:endParaRPr lang="en-US" altLang="en-US" dirty="0"/>
          </a:p>
          <a:p>
            <a:pPr lvl="1">
              <a:buFont typeface="Arial" charset="0"/>
              <a:buChar char="•"/>
            </a:pPr>
            <a:r>
              <a:rPr lang="en-US" altLang="en-US" dirty="0"/>
              <a:t>Explicit </a:t>
            </a:r>
            <a:r>
              <a:rPr lang="en-US" altLang="en-US" dirty="0" err="1"/>
              <a:t>BasicTypes</a:t>
            </a:r>
            <a:r>
              <a:rPr lang="en-US" altLang="en-US" dirty="0"/>
              <a:t>  </a:t>
            </a:r>
          </a:p>
          <a:p>
            <a:pPr lvl="1">
              <a:buFont typeface="Arial" charset="0"/>
              <a:buChar char="•"/>
            </a:pPr>
            <a:r>
              <a:rPr lang="en-US" altLang="en-US" dirty="0"/>
              <a:t>Transaction Isolation Level / Strategies</a:t>
            </a:r>
          </a:p>
          <a:p>
            <a:endParaRPr lang="en-US" dirty="0"/>
          </a:p>
        </p:txBody>
      </p:sp>
    </p:spTree>
    <p:extLst>
      <p:ext uri="{BB962C8B-B14F-4D97-AF65-F5344CB8AC3E}">
        <p14:creationId xmlns:p14="http://schemas.microsoft.com/office/powerpoint/2010/main" val="3468848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altLang="en-US"/>
              <a:t>Exercise</a:t>
            </a:r>
          </a:p>
        </p:txBody>
      </p:sp>
      <p:sp>
        <p:nvSpPr>
          <p:cNvPr id="38915" name="Rectangle 3"/>
          <p:cNvSpPr>
            <a:spLocks noGrp="1" noChangeArrowheads="1"/>
          </p:cNvSpPr>
          <p:nvPr>
            <p:ph type="body" sz="half" idx="1"/>
          </p:nvPr>
        </p:nvSpPr>
        <p:spPr>
          <a:xfrm>
            <a:off x="594629" y="1282700"/>
            <a:ext cx="10781608" cy="4648200"/>
          </a:xfrm>
        </p:spPr>
        <p:txBody>
          <a:bodyPr/>
          <a:lstStyle/>
          <a:p>
            <a:pPr algn="just">
              <a:lnSpc>
                <a:spcPct val="100000"/>
              </a:lnSpc>
              <a:defRPr/>
            </a:pPr>
            <a:r>
              <a:rPr sz="1800"/>
              <a:t>Create a database </a:t>
            </a:r>
            <a:r>
              <a:rPr sz="1800" err="1"/>
              <a:t>BookStoreDB</a:t>
            </a:r>
            <a:r>
              <a:rPr sz="1800"/>
              <a:t>. Create a simple java project named </a:t>
            </a:r>
            <a:r>
              <a:rPr sz="1800" err="1"/>
              <a:t>BookStoreApp</a:t>
            </a:r>
            <a:r>
              <a:rPr sz="1800"/>
              <a:t>.</a:t>
            </a:r>
          </a:p>
          <a:p>
            <a:pPr algn="just">
              <a:lnSpc>
                <a:spcPct val="100000"/>
              </a:lnSpc>
              <a:defRPr/>
            </a:pPr>
            <a:r>
              <a:rPr sz="1800"/>
              <a:t>Create a Hibernate/JPA POJO Book with fields ISBN number, book title and publication date.</a:t>
            </a:r>
          </a:p>
          <a:p>
            <a:pPr algn="just">
              <a:lnSpc>
                <a:spcPct val="100000"/>
              </a:lnSpc>
              <a:defRPr/>
            </a:pPr>
            <a:r>
              <a:rPr sz="1800"/>
              <a:t>Every book has an ordered index of chapters.</a:t>
            </a:r>
          </a:p>
          <a:p>
            <a:pPr algn="just">
              <a:lnSpc>
                <a:spcPct val="100000"/>
              </a:lnSpc>
              <a:defRPr/>
            </a:pPr>
            <a:r>
              <a:rPr sz="1800"/>
              <a:t>Map this arrangement in hibernate using indexed list.</a:t>
            </a:r>
          </a:p>
        </p:txBody>
      </p:sp>
    </p:spTree>
    <p:extLst>
      <p:ext uri="{BB962C8B-B14F-4D97-AF65-F5344CB8AC3E}">
        <p14:creationId xmlns:p14="http://schemas.microsoft.com/office/powerpoint/2010/main" val="3118830288"/>
      </p:ext>
    </p:extLst>
  </p:cSld>
  <p:clrMapOvr>
    <a:masterClrMapping/>
  </p:clrMapOvr>
  <p:transition spd="slow">
    <p:split orient="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pPr marL="0" indent="0">
              <a:lnSpc>
                <a:spcPct val="105000"/>
              </a:lnSpc>
              <a:spcBef>
                <a:spcPct val="10000"/>
              </a:spcBef>
              <a:spcAft>
                <a:spcPct val="10000"/>
              </a:spcAft>
            </a:pPr>
            <a:r>
              <a:rPr lang="en-US" altLang="en-US" sz="4000" dirty="0">
                <a:solidFill>
                  <a:srgbClr val="FFFFFF"/>
                </a:solidFill>
              </a:rPr>
              <a:t>Map Property Mapping</a:t>
            </a:r>
          </a:p>
        </p:txBody>
      </p:sp>
    </p:spTree>
    <p:extLst>
      <p:ext uri="{BB962C8B-B14F-4D97-AF65-F5344CB8AC3E}">
        <p14:creationId xmlns:p14="http://schemas.microsoft.com/office/powerpoint/2010/main" val="2357810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altLang="en-US"/>
              <a:t>A Map of File name in POJO class</a:t>
            </a:r>
          </a:p>
        </p:txBody>
      </p:sp>
      <p:sp>
        <p:nvSpPr>
          <p:cNvPr id="394244" name="Rectangle 4"/>
          <p:cNvSpPr>
            <a:spLocks noGrp="1" noChangeArrowheads="1"/>
          </p:cNvSpPr>
          <p:nvPr>
            <p:ph type="body" sz="half" idx="1"/>
          </p:nvPr>
        </p:nvSpPr>
        <p:spPr>
          <a:xfrm>
            <a:off x="503639" y="1143000"/>
            <a:ext cx="11289477" cy="5118100"/>
          </a:xfrm>
        </p:spPr>
        <p:txBody>
          <a:bodyPr/>
          <a:lstStyle/>
          <a:p>
            <a:pPr algn="just">
              <a:lnSpc>
                <a:spcPct val="100000"/>
              </a:lnSpc>
              <a:defRPr/>
            </a:pPr>
            <a:r>
              <a:rPr sz="1800"/>
              <a:t>An unordered collection for key value pair that does not permit duplicate key is called a </a:t>
            </a:r>
            <a:r>
              <a:rPr sz="1800" i="1"/>
              <a:t>Map</a:t>
            </a:r>
            <a:r>
              <a:rPr sz="1800" kern="1200"/>
              <a:t>. </a:t>
            </a:r>
          </a:p>
          <a:p>
            <a:pPr algn="just">
              <a:lnSpc>
                <a:spcPct val="100000"/>
              </a:lnSpc>
              <a:defRPr/>
            </a:pPr>
            <a:r>
              <a:rPr sz="1800" b="1" kern="1200" err="1">
                <a:solidFill>
                  <a:srgbClr val="FF0000"/>
                </a:solidFill>
              </a:rPr>
              <a:t>java.util.Map</a:t>
            </a:r>
            <a:r>
              <a:rPr sz="1800" kern="1200"/>
              <a:t> or </a:t>
            </a:r>
            <a:r>
              <a:rPr sz="1800" b="1" kern="1200" err="1">
                <a:solidFill>
                  <a:srgbClr val="FF0000"/>
                </a:solidFill>
              </a:rPr>
              <a:t>java.util.SortedMap</a:t>
            </a:r>
            <a:r>
              <a:rPr sz="1800" kern="1200"/>
              <a:t> reference is used for a Map property mapping. </a:t>
            </a:r>
          </a:p>
          <a:p>
            <a:pPr algn="just">
              <a:lnSpc>
                <a:spcPct val="100000"/>
              </a:lnSpc>
              <a:defRPr/>
            </a:pPr>
            <a:r>
              <a:rPr sz="1800" b="1" err="1">
                <a:solidFill>
                  <a:srgbClr val="FF0000"/>
                </a:solidFill>
              </a:rPr>
              <a:t>java.util.HashMap</a:t>
            </a:r>
            <a:r>
              <a:rPr sz="1800" b="1">
                <a:solidFill>
                  <a:srgbClr val="FF0000"/>
                </a:solidFill>
              </a:rPr>
              <a:t> </a:t>
            </a:r>
            <a:r>
              <a:rPr sz="1800" kern="1200"/>
              <a:t>or </a:t>
            </a:r>
            <a:r>
              <a:rPr sz="1800" b="1" err="1">
                <a:solidFill>
                  <a:srgbClr val="FF0000"/>
                </a:solidFill>
              </a:rPr>
              <a:t>java.util.TreeMap</a:t>
            </a:r>
            <a:r>
              <a:rPr sz="1800" b="1">
                <a:solidFill>
                  <a:srgbClr val="FF0000"/>
                </a:solidFill>
              </a:rPr>
              <a:t> </a:t>
            </a:r>
            <a:r>
              <a:rPr sz="1800" kern="1200"/>
              <a:t>is used to initialize the collection,</a:t>
            </a:r>
          </a:p>
          <a:p>
            <a:pPr algn="just">
              <a:lnSpc>
                <a:spcPct val="100000"/>
              </a:lnSpc>
              <a:defRPr/>
            </a:pPr>
            <a:endParaRPr sz="1800" kern="1200"/>
          </a:p>
          <a:p>
            <a:pPr algn="just">
              <a:lnSpc>
                <a:spcPct val="100000"/>
              </a:lnSpc>
              <a:defRPr/>
            </a:pPr>
            <a:endParaRPr sz="1800" kern="1200"/>
          </a:p>
        </p:txBody>
      </p:sp>
      <p:pic>
        <p:nvPicPr>
          <p:cNvPr id="2560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1" y="2667000"/>
            <a:ext cx="1117309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15507192"/>
      </p:ext>
    </p:extLst>
  </p:cSld>
  <p:clrMapOvr>
    <a:masterClrMapping/>
  </p:clrMapOvr>
  <p:transition spd="slow">
    <p:split orient="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altLang="en-US"/>
              <a:t>A Map of File name in Database</a:t>
            </a:r>
          </a:p>
        </p:txBody>
      </p:sp>
      <p:sp>
        <p:nvSpPr>
          <p:cNvPr id="394244" name="Rectangle 4"/>
          <p:cNvSpPr>
            <a:spLocks noGrp="1" noChangeArrowheads="1"/>
          </p:cNvSpPr>
          <p:nvPr>
            <p:ph type="body" sz="half" idx="1"/>
          </p:nvPr>
        </p:nvSpPr>
        <p:spPr>
          <a:xfrm>
            <a:off x="594629" y="1066800"/>
            <a:ext cx="11289475" cy="5118100"/>
          </a:xfrm>
        </p:spPr>
        <p:txBody>
          <a:bodyPr/>
          <a:lstStyle/>
          <a:p>
            <a:pPr algn="just">
              <a:lnSpc>
                <a:spcPct val="100000"/>
              </a:lnSpc>
              <a:defRPr/>
            </a:pPr>
            <a:r>
              <a:rPr sz="1800"/>
              <a:t>From the point of view of the database, a new database table is maintained for the item images. ITEM_IMAGE table is a separate entity, a separate table, but Hibernate hides this for you.</a:t>
            </a:r>
          </a:p>
          <a:p>
            <a:pPr algn="just">
              <a:lnSpc>
                <a:spcPct val="100000"/>
              </a:lnSpc>
              <a:defRPr/>
            </a:pPr>
            <a:r>
              <a:rPr sz="1800" kern="1200"/>
              <a:t>ITEM_IMAGE table maintains an ITEM_ID column referencing ITEM table primary key.</a:t>
            </a:r>
          </a:p>
          <a:p>
            <a:pPr algn="just">
              <a:lnSpc>
                <a:spcPct val="100000"/>
              </a:lnSpc>
              <a:defRPr/>
            </a:pPr>
            <a:r>
              <a:rPr sz="1800"/>
              <a:t>A map mapping requires the addition of an </a:t>
            </a:r>
            <a:r>
              <a:rPr sz="1800" i="1"/>
              <a:t>map key column </a:t>
            </a:r>
            <a:r>
              <a:rPr sz="1800"/>
              <a:t>to the collection table.</a:t>
            </a:r>
            <a:endParaRPr sz="1800" kern="1200"/>
          </a:p>
          <a:p>
            <a:pPr algn="just">
              <a:lnSpc>
                <a:spcPct val="100000"/>
              </a:lnSpc>
              <a:defRPr/>
            </a:pPr>
            <a:r>
              <a:rPr sz="1800"/>
              <a:t>The primary key of the collection table is a composite of ITEM_ID and map key column. The IMAGENAME column holds the keys of the map.</a:t>
            </a:r>
            <a:endParaRPr sz="1800" kern="1200"/>
          </a:p>
        </p:txBody>
      </p:sp>
      <p:pic>
        <p:nvPicPr>
          <p:cNvPr id="266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736" y="3400430"/>
            <a:ext cx="10658874" cy="2466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30102268"/>
      </p:ext>
    </p:extLst>
  </p:cSld>
  <p:clrMapOvr>
    <a:masterClrMapping/>
  </p:clrMapOvr>
  <p:transition spd="slow">
    <p:split orient="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735" y="1219200"/>
            <a:ext cx="10665222"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7651" name="Rectangle 2"/>
          <p:cNvSpPr>
            <a:spLocks noGrp="1" noChangeArrowheads="1"/>
          </p:cNvSpPr>
          <p:nvPr>
            <p:ph type="title"/>
          </p:nvPr>
        </p:nvSpPr>
        <p:spPr/>
        <p:txBody>
          <a:bodyPr/>
          <a:lstStyle/>
          <a:p>
            <a:r>
              <a:rPr altLang="en-US"/>
              <a:t>A Map property Mapping Example</a:t>
            </a:r>
          </a:p>
        </p:txBody>
      </p:sp>
      <p:sp>
        <p:nvSpPr>
          <p:cNvPr id="6" name="AutoShape 10"/>
          <p:cNvSpPr>
            <a:spLocks noChangeArrowheads="1"/>
          </p:cNvSpPr>
          <p:nvPr/>
        </p:nvSpPr>
        <p:spPr bwMode="auto">
          <a:xfrm>
            <a:off x="7719589" y="1752600"/>
            <a:ext cx="1828324" cy="457200"/>
          </a:xfrm>
          <a:prstGeom prst="wedgeRectCallout">
            <a:avLst>
              <a:gd name="adj1" fmla="val -168745"/>
              <a:gd name="adj2" fmla="val 23315"/>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Item POJO</a:t>
            </a:r>
          </a:p>
        </p:txBody>
      </p:sp>
      <p:sp>
        <p:nvSpPr>
          <p:cNvPr id="8" name="AutoShape 13"/>
          <p:cNvSpPr>
            <a:spLocks noChangeArrowheads="1"/>
          </p:cNvSpPr>
          <p:nvPr/>
        </p:nvSpPr>
        <p:spPr bwMode="auto">
          <a:xfrm>
            <a:off x="8836898" y="3276600"/>
            <a:ext cx="2844059" cy="609600"/>
          </a:xfrm>
          <a:prstGeom prst="wedgeRectCallout">
            <a:avLst>
              <a:gd name="adj1" fmla="val -183032"/>
              <a:gd name="adj2" fmla="val 267162"/>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Column name for images</a:t>
            </a:r>
          </a:p>
        </p:txBody>
      </p:sp>
      <p:sp>
        <p:nvSpPr>
          <p:cNvPr id="9" name="AutoShape 15"/>
          <p:cNvSpPr>
            <a:spLocks noChangeArrowheads="1"/>
          </p:cNvSpPr>
          <p:nvPr/>
        </p:nvSpPr>
        <p:spPr bwMode="auto">
          <a:xfrm>
            <a:off x="3351928" y="2743200"/>
            <a:ext cx="3351927" cy="609600"/>
          </a:xfrm>
          <a:prstGeom prst="wedgeRectCallout">
            <a:avLst>
              <a:gd name="adj1" fmla="val -22620"/>
              <a:gd name="adj2" fmla="val 291069"/>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Collection table with join column name</a:t>
            </a:r>
          </a:p>
        </p:txBody>
      </p:sp>
      <p:sp>
        <p:nvSpPr>
          <p:cNvPr id="10" name="AutoShape 13"/>
          <p:cNvSpPr>
            <a:spLocks noChangeArrowheads="1"/>
          </p:cNvSpPr>
          <p:nvPr/>
        </p:nvSpPr>
        <p:spPr bwMode="auto">
          <a:xfrm>
            <a:off x="9040045" y="4267200"/>
            <a:ext cx="2844059" cy="457200"/>
          </a:xfrm>
          <a:prstGeom prst="wedgeRectCallout">
            <a:avLst>
              <a:gd name="adj1" fmla="val -192556"/>
              <a:gd name="adj2" fmla="val 222718"/>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Map key Column</a:t>
            </a:r>
          </a:p>
        </p:txBody>
      </p:sp>
      <p:sp>
        <p:nvSpPr>
          <p:cNvPr id="11" name="AutoShape 13"/>
          <p:cNvSpPr>
            <a:spLocks noChangeArrowheads="1"/>
          </p:cNvSpPr>
          <p:nvPr/>
        </p:nvSpPr>
        <p:spPr bwMode="auto">
          <a:xfrm>
            <a:off x="9040045" y="4840288"/>
            <a:ext cx="2844059" cy="457200"/>
          </a:xfrm>
          <a:prstGeom prst="wedgeRectCallout">
            <a:avLst>
              <a:gd name="adj1" fmla="val -193917"/>
              <a:gd name="adj2" fmla="val 146528"/>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java.util.Map</a:t>
            </a:r>
          </a:p>
        </p:txBody>
      </p:sp>
    </p:spTree>
    <p:extLst>
      <p:ext uri="{BB962C8B-B14F-4D97-AF65-F5344CB8AC3E}">
        <p14:creationId xmlns:p14="http://schemas.microsoft.com/office/powerpoint/2010/main" val="1053730858"/>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1"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xit" presetSubtype="10" fill="hold" grpId="1" nodeType="clickEffect">
                                  <p:stCondLst>
                                    <p:cond delay="0"/>
                                  </p:stCondLst>
                                  <p:childTnLst>
                                    <p:animEffect transition="out" filter="blinds(horizontal)">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par>
                                <p:cTn id="21" presetID="3"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xit" presetSubtype="10" fill="hold" grpId="1" nodeType="clickEffect">
                                  <p:stCondLst>
                                    <p:cond delay="0"/>
                                  </p:stCondLst>
                                  <p:childTnLst>
                                    <p:animEffect transition="out" filter="blinds(horizontal)">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par>
                                <p:cTn id="29" presetID="3" presetClass="entr" presetSubtype="1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linds(horizontal)">
                                      <p:cBhvr>
                                        <p:cTn id="31" dur="500"/>
                                        <p:tgtEl>
                                          <p:spTgt spid="1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xit" presetSubtype="10" fill="hold" grpId="1" nodeType="clickEffect">
                                  <p:stCondLst>
                                    <p:cond delay="0"/>
                                  </p:stCondLst>
                                  <p:childTnLst>
                                    <p:animEffect transition="out" filter="blinds(horizontal)">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3" presetClass="entr" presetSubtype="1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linds(horizontal)">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9" grpId="0" animBg="1"/>
      <p:bldP spid="9" grpId="1" animBg="1"/>
      <p:bldP spid="10" grpId="0" animBg="1"/>
      <p:bldP spid="10" grpId="1"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altLang="en-US"/>
              <a:t>Exercise</a:t>
            </a:r>
          </a:p>
        </p:txBody>
      </p:sp>
      <p:sp>
        <p:nvSpPr>
          <p:cNvPr id="38915" name="Rectangle 3"/>
          <p:cNvSpPr>
            <a:spLocks noGrp="1" noChangeArrowheads="1"/>
          </p:cNvSpPr>
          <p:nvPr>
            <p:ph type="body" sz="half" idx="1"/>
          </p:nvPr>
        </p:nvSpPr>
        <p:spPr>
          <a:xfrm>
            <a:off x="594629" y="1282700"/>
            <a:ext cx="10781608" cy="4648200"/>
          </a:xfrm>
        </p:spPr>
        <p:txBody>
          <a:bodyPr/>
          <a:lstStyle/>
          <a:p>
            <a:pPr algn="just">
              <a:lnSpc>
                <a:spcPct val="100000"/>
              </a:lnSpc>
              <a:defRPr/>
            </a:pPr>
            <a:r>
              <a:rPr sz="1800"/>
              <a:t>Create a database </a:t>
            </a:r>
            <a:r>
              <a:rPr sz="1800" err="1"/>
              <a:t>BookStoreDB</a:t>
            </a:r>
            <a:r>
              <a:rPr sz="1800"/>
              <a:t>. Create a simple java project named </a:t>
            </a:r>
            <a:r>
              <a:rPr sz="1800" err="1"/>
              <a:t>BookStoreApp</a:t>
            </a:r>
            <a:r>
              <a:rPr sz="1800"/>
              <a:t>.</a:t>
            </a:r>
          </a:p>
          <a:p>
            <a:pPr algn="just">
              <a:lnSpc>
                <a:spcPct val="100000"/>
              </a:lnSpc>
              <a:defRPr/>
            </a:pPr>
            <a:r>
              <a:rPr sz="1800"/>
              <a:t>Create a Hibernate/JPA POJO Book with fields ISBN number, book title and publication date.</a:t>
            </a:r>
          </a:p>
          <a:p>
            <a:pPr algn="just">
              <a:lnSpc>
                <a:spcPct val="100000"/>
              </a:lnSpc>
              <a:defRPr/>
            </a:pPr>
            <a:r>
              <a:rPr sz="1800"/>
              <a:t>Every chapters has one or more images.</a:t>
            </a:r>
          </a:p>
          <a:p>
            <a:pPr algn="just">
              <a:lnSpc>
                <a:spcPct val="100000"/>
              </a:lnSpc>
              <a:defRPr/>
            </a:pPr>
            <a:r>
              <a:rPr sz="1800"/>
              <a:t>Map this arrangement in hibernate using map. Key of the map should be the name of the chapter.</a:t>
            </a:r>
          </a:p>
        </p:txBody>
      </p:sp>
    </p:spTree>
    <p:extLst>
      <p:ext uri="{BB962C8B-B14F-4D97-AF65-F5344CB8AC3E}">
        <p14:creationId xmlns:p14="http://schemas.microsoft.com/office/powerpoint/2010/main" val="1418525760"/>
      </p:ext>
    </p:extLst>
  </p:cSld>
  <p:clrMapOvr>
    <a:masterClrMapping/>
  </p:clrMapOvr>
  <p:transition spd="slow">
    <p:split orient="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pPr marL="0" indent="0">
              <a:lnSpc>
                <a:spcPct val="105000"/>
              </a:lnSpc>
              <a:spcBef>
                <a:spcPct val="10000"/>
              </a:spcBef>
              <a:spcAft>
                <a:spcPct val="10000"/>
              </a:spcAft>
            </a:pPr>
            <a:r>
              <a:rPr lang="en-US" altLang="en-US" sz="4000" dirty="0">
                <a:solidFill>
                  <a:srgbClr val="FFFFFF"/>
                </a:solidFill>
              </a:rPr>
              <a:t>Collection of Components</a:t>
            </a:r>
          </a:p>
        </p:txBody>
      </p:sp>
    </p:spTree>
    <p:extLst>
      <p:ext uri="{BB962C8B-B14F-4D97-AF65-F5344CB8AC3E}">
        <p14:creationId xmlns:p14="http://schemas.microsoft.com/office/powerpoint/2010/main" val="14253605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altLang="en-US"/>
              <a:t>Object Collection property in POJO class</a:t>
            </a:r>
          </a:p>
        </p:txBody>
      </p:sp>
      <p:sp>
        <p:nvSpPr>
          <p:cNvPr id="394244" name="Rectangle 4"/>
          <p:cNvSpPr>
            <a:spLocks noGrp="1" noChangeArrowheads="1"/>
          </p:cNvSpPr>
          <p:nvPr>
            <p:ph type="body" sz="half" idx="1"/>
          </p:nvPr>
        </p:nvSpPr>
        <p:spPr>
          <a:xfrm>
            <a:off x="503639" y="1143000"/>
            <a:ext cx="11289477" cy="5118100"/>
          </a:xfrm>
        </p:spPr>
        <p:txBody>
          <a:bodyPr/>
          <a:lstStyle/>
          <a:p>
            <a:pPr algn="just">
              <a:lnSpc>
                <a:spcPct val="100000"/>
              </a:lnSpc>
              <a:defRPr/>
            </a:pPr>
            <a:r>
              <a:rPr sz="1800"/>
              <a:t>Collection strategies for the collection of object remains same as discussed earlier.</a:t>
            </a:r>
          </a:p>
          <a:p>
            <a:pPr algn="just">
              <a:lnSpc>
                <a:spcPct val="100000"/>
              </a:lnSpc>
              <a:defRPr/>
            </a:pPr>
            <a:r>
              <a:rPr sz="1800" kern="1200"/>
              <a:t>You can have a collection of embeddable POJO in your container </a:t>
            </a:r>
            <a:r>
              <a:rPr sz="1800" kern="1200" err="1"/>
              <a:t>pojo</a:t>
            </a:r>
            <a:r>
              <a:rPr sz="1800" kern="1200"/>
              <a:t>.</a:t>
            </a:r>
          </a:p>
          <a:p>
            <a:pPr algn="just">
              <a:lnSpc>
                <a:spcPct val="100000"/>
              </a:lnSpc>
              <a:defRPr/>
            </a:pPr>
            <a:endParaRPr sz="1800" kern="1200"/>
          </a:p>
          <a:p>
            <a:pPr algn="just">
              <a:lnSpc>
                <a:spcPct val="100000"/>
              </a:lnSpc>
              <a:defRPr/>
            </a:pPr>
            <a:endParaRPr sz="1800" kern="1200"/>
          </a:p>
        </p:txBody>
      </p:sp>
      <p:pic>
        <p:nvPicPr>
          <p:cNvPr id="307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162" y="1981200"/>
            <a:ext cx="4367662" cy="1868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0459" y="3849688"/>
            <a:ext cx="10578462" cy="2703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Freeform 3"/>
          <p:cNvSpPr>
            <a:spLocks/>
          </p:cNvSpPr>
          <p:nvPr/>
        </p:nvSpPr>
        <p:spPr bwMode="auto">
          <a:xfrm>
            <a:off x="3792079" y="2209801"/>
            <a:ext cx="3362508" cy="3959225"/>
          </a:xfrm>
          <a:custGeom>
            <a:avLst/>
            <a:gdLst>
              <a:gd name="T0" fmla="*/ 0 w 2523136"/>
              <a:gd name="T1" fmla="*/ 185165 h 3958221"/>
              <a:gd name="T2" fmla="*/ 2459254 w 2523136"/>
              <a:gd name="T3" fmla="*/ 432785 h 3958221"/>
              <a:gd name="T4" fmla="*/ 1475552 w 2523136"/>
              <a:gd name="T5" fmla="*/ 3972301 h 3958221"/>
              <a:gd name="T6" fmla="*/ 0 60000 65536"/>
              <a:gd name="T7" fmla="*/ 0 60000 65536"/>
              <a:gd name="T8" fmla="*/ 0 60000 65536"/>
            </a:gdLst>
            <a:ahLst/>
            <a:cxnLst>
              <a:cxn ang="T6">
                <a:pos x="T0" y="T1"/>
              </a:cxn>
              <a:cxn ang="T7">
                <a:pos x="T2" y="T3"/>
              </a:cxn>
              <a:cxn ang="T8">
                <a:pos x="T4" y="T5"/>
              </a:cxn>
            </a:cxnLst>
            <a:rect l="0" t="0" r="r" b="b"/>
            <a:pathLst>
              <a:path w="2523136" h="3958221">
                <a:moveTo>
                  <a:pt x="0" y="184507"/>
                </a:moveTo>
                <a:cubicBezTo>
                  <a:pt x="1110343" y="-6598"/>
                  <a:pt x="2220686" y="-197702"/>
                  <a:pt x="2467429" y="431250"/>
                </a:cubicBezTo>
                <a:cubicBezTo>
                  <a:pt x="2714172" y="1060202"/>
                  <a:pt x="2097314" y="2509211"/>
                  <a:pt x="1480457" y="3958221"/>
                </a:cubicBezTo>
              </a:path>
            </a:pathLst>
          </a:custGeom>
          <a:noFill/>
          <a:ln w="22225" cap="flat" cmpd="sng" algn="ctr">
            <a:solidFill>
              <a:schemeClr val="tx1"/>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en-US" sz="1600" smtClean="0">
              <a:solidFill>
                <a:srgbClr val="600617"/>
              </a:solidFill>
            </a:endParaRPr>
          </a:p>
        </p:txBody>
      </p:sp>
    </p:spTree>
    <p:extLst>
      <p:ext uri="{BB962C8B-B14F-4D97-AF65-F5344CB8AC3E}">
        <p14:creationId xmlns:p14="http://schemas.microsoft.com/office/powerpoint/2010/main" val="3346431040"/>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altLang="en-US"/>
              <a:t>Exercise</a:t>
            </a:r>
          </a:p>
        </p:txBody>
      </p:sp>
      <p:sp>
        <p:nvSpPr>
          <p:cNvPr id="38915" name="Rectangle 3"/>
          <p:cNvSpPr>
            <a:spLocks noGrp="1" noChangeArrowheads="1"/>
          </p:cNvSpPr>
          <p:nvPr>
            <p:ph type="body" sz="half" idx="1"/>
          </p:nvPr>
        </p:nvSpPr>
        <p:spPr>
          <a:xfrm>
            <a:off x="594629" y="1282700"/>
            <a:ext cx="10781608" cy="4648200"/>
          </a:xfrm>
        </p:spPr>
        <p:txBody>
          <a:bodyPr/>
          <a:lstStyle/>
          <a:p>
            <a:pPr algn="just">
              <a:lnSpc>
                <a:spcPct val="100000"/>
              </a:lnSpc>
              <a:defRPr/>
            </a:pPr>
            <a:r>
              <a:rPr sz="1800"/>
              <a:t>Create a database </a:t>
            </a:r>
            <a:r>
              <a:rPr sz="1800" err="1"/>
              <a:t>BookStoreDB</a:t>
            </a:r>
            <a:r>
              <a:rPr sz="1800"/>
              <a:t>. Create a simple java project named </a:t>
            </a:r>
            <a:r>
              <a:rPr sz="1800" err="1"/>
              <a:t>BookStoreApp</a:t>
            </a:r>
            <a:r>
              <a:rPr sz="1800"/>
              <a:t>.</a:t>
            </a:r>
          </a:p>
          <a:p>
            <a:pPr algn="just">
              <a:lnSpc>
                <a:spcPct val="100000"/>
              </a:lnSpc>
              <a:defRPr/>
            </a:pPr>
            <a:r>
              <a:rPr sz="1800"/>
              <a:t>Create a Hibernate/JPA POJO Book with fields ISBN number, book title and publication date.</a:t>
            </a:r>
          </a:p>
          <a:p>
            <a:pPr algn="just">
              <a:lnSpc>
                <a:spcPct val="100000"/>
              </a:lnSpc>
              <a:defRPr/>
            </a:pPr>
            <a:r>
              <a:rPr sz="1800"/>
              <a:t>Every book has an ordered index of chapters and every chapter is started with an image.</a:t>
            </a:r>
          </a:p>
          <a:p>
            <a:pPr algn="just">
              <a:lnSpc>
                <a:spcPct val="100000"/>
              </a:lnSpc>
              <a:defRPr/>
            </a:pPr>
            <a:r>
              <a:rPr sz="1800"/>
              <a:t>Map this arrangement in hibernate using indexed list of Chapter objects.</a:t>
            </a:r>
          </a:p>
        </p:txBody>
      </p:sp>
    </p:spTree>
    <p:extLst>
      <p:ext uri="{BB962C8B-B14F-4D97-AF65-F5344CB8AC3E}">
        <p14:creationId xmlns:p14="http://schemas.microsoft.com/office/powerpoint/2010/main" val="2037934505"/>
      </p:ext>
    </p:extLst>
  </p:cSld>
  <p:clrMapOvr>
    <a:masterClrMapping/>
  </p:clrMapOvr>
  <p:transition spd="slow">
    <p:split orient="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pPr marL="0" indent="0">
              <a:lnSpc>
                <a:spcPct val="105000"/>
              </a:lnSpc>
              <a:spcBef>
                <a:spcPct val="10000"/>
              </a:spcBef>
              <a:spcAft>
                <a:spcPct val="10000"/>
              </a:spcAft>
            </a:pPr>
            <a:r>
              <a:rPr lang="en-US" altLang="en-US" sz="4000" dirty="0">
                <a:solidFill>
                  <a:srgbClr val="FFFFFF"/>
                </a:solidFill>
              </a:rPr>
              <a:t>Entity Association</a:t>
            </a:r>
          </a:p>
        </p:txBody>
      </p:sp>
    </p:spTree>
    <p:extLst>
      <p:ext uri="{BB962C8B-B14F-4D97-AF65-F5344CB8AC3E}">
        <p14:creationId xmlns:p14="http://schemas.microsoft.com/office/powerpoint/2010/main" val="30351089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Objectives</a:t>
            </a:r>
            <a:endParaRPr lang="en-US" dirty="0"/>
          </a:p>
        </p:txBody>
      </p:sp>
      <p:sp>
        <p:nvSpPr>
          <p:cNvPr id="5" name="Content Placeholder 4"/>
          <p:cNvSpPr>
            <a:spLocks noGrp="1"/>
          </p:cNvSpPr>
          <p:nvPr>
            <p:ph idx="1"/>
          </p:nvPr>
        </p:nvSpPr>
        <p:spPr/>
        <p:txBody>
          <a:bodyPr>
            <a:normAutofit/>
          </a:bodyPr>
          <a:lstStyle/>
          <a:p>
            <a:pPr marL="0" indent="0">
              <a:buNone/>
            </a:pPr>
            <a:r>
              <a:rPr lang="en-US" dirty="0" smtClean="0"/>
              <a:t>Learning Advance hibernate topics including-</a:t>
            </a:r>
          </a:p>
          <a:p>
            <a:pPr lvl="1"/>
            <a:r>
              <a:rPr lang="en-US" altLang="en-US" dirty="0"/>
              <a:t>Collection Mapping</a:t>
            </a:r>
          </a:p>
          <a:p>
            <a:pPr lvl="1"/>
            <a:r>
              <a:rPr lang="en-US" altLang="en-US" dirty="0"/>
              <a:t>One to Many Mapping</a:t>
            </a:r>
          </a:p>
          <a:p>
            <a:pPr lvl="1"/>
            <a:r>
              <a:rPr lang="en-US" altLang="en-US" dirty="0"/>
              <a:t>One to One Mapping</a:t>
            </a:r>
          </a:p>
          <a:p>
            <a:pPr lvl="1"/>
            <a:r>
              <a:rPr lang="en-US" altLang="en-US" dirty="0"/>
              <a:t>Many to Many Mapping</a:t>
            </a:r>
          </a:p>
          <a:p>
            <a:pPr lvl="1"/>
            <a:r>
              <a:rPr lang="en-US" altLang="en-US" dirty="0"/>
              <a:t>Hibernate Cache</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520433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altLang="en-US"/>
              <a:t>Database Entity Relationship</a:t>
            </a:r>
          </a:p>
        </p:txBody>
      </p:sp>
      <p:sp>
        <p:nvSpPr>
          <p:cNvPr id="394244" name="Rectangle 4"/>
          <p:cNvSpPr>
            <a:spLocks noGrp="1" noChangeArrowheads="1"/>
          </p:cNvSpPr>
          <p:nvPr>
            <p:ph type="body" sz="half" idx="1"/>
          </p:nvPr>
        </p:nvSpPr>
        <p:spPr>
          <a:xfrm>
            <a:off x="594629" y="1066800"/>
            <a:ext cx="11289475" cy="5118100"/>
          </a:xfrm>
        </p:spPr>
        <p:txBody>
          <a:bodyPr/>
          <a:lstStyle/>
          <a:p>
            <a:pPr algn="just">
              <a:lnSpc>
                <a:spcPct val="100000"/>
              </a:lnSpc>
              <a:defRPr/>
            </a:pPr>
            <a:r>
              <a:rPr sz="1800"/>
              <a:t>Database entities are related to each other by defining referential integrity. For example, an Item in an on line shopping can have more that one bids. Item and bids have one to many relationship and this relation ship is maintained as follows in a relational database:</a:t>
            </a:r>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marL="0" indent="0" algn="just">
              <a:lnSpc>
                <a:spcPct val="100000"/>
              </a:lnSpc>
              <a:buFont typeface="Arial" pitchFamily="34" charset="0"/>
              <a:buNone/>
              <a:defRPr/>
            </a:pPr>
            <a:endParaRPr sz="1800" kern="1200"/>
          </a:p>
        </p:txBody>
      </p:sp>
      <p:pic>
        <p:nvPicPr>
          <p:cNvPr id="3379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044" y="2498730"/>
            <a:ext cx="7349270" cy="2454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32736036"/>
      </p:ext>
    </p:extLst>
  </p:cSld>
  <p:clrMapOvr>
    <a:masterClrMapping/>
  </p:clrMapOvr>
  <p:transition spd="slow">
    <p:split orient="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altLang="en-US"/>
              <a:t>POJO relationship</a:t>
            </a:r>
          </a:p>
        </p:txBody>
      </p:sp>
      <p:sp>
        <p:nvSpPr>
          <p:cNvPr id="394244" name="Rectangle 4"/>
          <p:cNvSpPr>
            <a:spLocks noGrp="1" noChangeArrowheads="1"/>
          </p:cNvSpPr>
          <p:nvPr>
            <p:ph type="body" sz="half" idx="1"/>
          </p:nvPr>
        </p:nvSpPr>
        <p:spPr>
          <a:xfrm>
            <a:off x="594629" y="1066800"/>
            <a:ext cx="11289475" cy="5118100"/>
          </a:xfrm>
        </p:spPr>
        <p:txBody>
          <a:bodyPr/>
          <a:lstStyle/>
          <a:p>
            <a:pPr algn="just">
              <a:lnSpc>
                <a:spcPct val="100000"/>
              </a:lnSpc>
              <a:defRPr/>
            </a:pPr>
            <a:r>
              <a:rPr sz="1800"/>
              <a:t>With respect to JAVA programming, If an Item has one to many relationship with bid, you would like to have a collection of bid objects in item object and item object in all bid objects.</a:t>
            </a:r>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r>
              <a:rPr sz="1800"/>
              <a:t>If you were a ORM developer, you will have to define a strategy of mapping between object association and entity relationship.</a:t>
            </a:r>
          </a:p>
          <a:p>
            <a:pPr algn="just">
              <a:lnSpc>
                <a:spcPct val="100000"/>
              </a:lnSpc>
              <a:defRPr/>
            </a:pPr>
            <a:r>
              <a:rPr sz="1800"/>
              <a:t>Hibernate, as well as JPA, defines so many techniques for association–relationship   mapping.</a:t>
            </a:r>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marL="0" indent="0" algn="just">
              <a:lnSpc>
                <a:spcPct val="100000"/>
              </a:lnSpc>
              <a:buFont typeface="Arial" pitchFamily="34" charset="0"/>
              <a:buNone/>
              <a:defRPr/>
            </a:pPr>
            <a:endParaRPr sz="1800" kern="1200"/>
          </a:p>
        </p:txBody>
      </p:sp>
      <p:pic>
        <p:nvPicPr>
          <p:cNvPr id="348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7264" y="2362205"/>
            <a:ext cx="6494358" cy="1319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295536420"/>
      </p:ext>
    </p:extLst>
  </p:cSld>
  <p:clrMapOvr>
    <a:masterClrMapping/>
  </p:clrMapOvr>
  <p:transition spd="slow">
    <p:split orient="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pPr marL="0" indent="0">
              <a:lnSpc>
                <a:spcPct val="105000"/>
              </a:lnSpc>
              <a:spcBef>
                <a:spcPct val="10000"/>
              </a:spcBef>
              <a:spcAft>
                <a:spcPct val="10000"/>
              </a:spcAft>
            </a:pPr>
            <a:r>
              <a:rPr lang="en-US" altLang="en-US" sz="4000" dirty="0">
                <a:solidFill>
                  <a:srgbClr val="FFFFFF"/>
                </a:solidFill>
              </a:rPr>
              <a:t>One to Many Association Mapping</a:t>
            </a:r>
          </a:p>
        </p:txBody>
      </p:sp>
    </p:spTree>
    <p:extLst>
      <p:ext uri="{BB962C8B-B14F-4D97-AF65-F5344CB8AC3E}">
        <p14:creationId xmlns:p14="http://schemas.microsoft.com/office/powerpoint/2010/main" val="15311748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altLang="en-US"/>
              <a:t>Problem Statement</a:t>
            </a:r>
          </a:p>
        </p:txBody>
      </p:sp>
      <p:sp>
        <p:nvSpPr>
          <p:cNvPr id="394244" name="Rectangle 4"/>
          <p:cNvSpPr>
            <a:spLocks noGrp="1" noChangeArrowheads="1"/>
          </p:cNvSpPr>
          <p:nvPr>
            <p:ph type="body" sz="half" idx="1"/>
          </p:nvPr>
        </p:nvSpPr>
        <p:spPr>
          <a:xfrm>
            <a:off x="594629" y="1066800"/>
            <a:ext cx="11289475" cy="5118100"/>
          </a:xfrm>
        </p:spPr>
        <p:txBody>
          <a:bodyPr/>
          <a:lstStyle/>
          <a:p>
            <a:pPr algn="just">
              <a:lnSpc>
                <a:spcPct val="100000"/>
              </a:lnSpc>
              <a:defRPr/>
            </a:pPr>
            <a:r>
              <a:rPr sz="1800"/>
              <a:t>In an on line shopping application, an item has one to many relationship with bids. You need to define this association of item to bid in POJO and you need to map this association to database entity relationship.</a:t>
            </a:r>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marL="0" indent="0" algn="just">
              <a:lnSpc>
                <a:spcPct val="100000"/>
              </a:lnSpc>
              <a:buFont typeface="Arial" pitchFamily="34" charset="0"/>
              <a:buNone/>
              <a:defRPr/>
            </a:pPr>
            <a:endParaRPr sz="1800" kern="1200"/>
          </a:p>
        </p:txBody>
      </p:sp>
      <p:pic>
        <p:nvPicPr>
          <p:cNvPr id="368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016" y="1981205"/>
            <a:ext cx="6494359" cy="1319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686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6410" y="4098930"/>
            <a:ext cx="7349268" cy="2454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36870" name="Straight Connector 2"/>
          <p:cNvCxnSpPr>
            <a:cxnSpLocks noChangeShapeType="1"/>
          </p:cNvCxnSpPr>
          <p:nvPr/>
        </p:nvCxnSpPr>
        <p:spPr bwMode="auto">
          <a:xfrm>
            <a:off x="3453502" y="2590801"/>
            <a:ext cx="4856486" cy="2735263"/>
          </a:xfrm>
          <a:prstGeom prst="line">
            <a:avLst/>
          </a:prstGeom>
          <a:noFill/>
          <a:ln w="25400" algn="ctr">
            <a:solidFill>
              <a:srgbClr val="C00000"/>
            </a:solidFill>
            <a:round/>
            <a:headEnd/>
            <a:tailEnd/>
          </a:ln>
          <a:extLst>
            <a:ext uri="{909E8E84-426E-40DD-AFC4-6F175D3DCCD1}">
              <a14:hiddenFill xmlns:a14="http://schemas.microsoft.com/office/drawing/2010/main">
                <a:noFill/>
              </a14:hiddenFill>
            </a:ext>
          </a:extLst>
        </p:spPr>
      </p:cxnSp>
      <p:sp>
        <p:nvSpPr>
          <p:cNvPr id="12" name="TextBox 11"/>
          <p:cNvSpPr txBox="1">
            <a:spLocks noChangeArrowheads="1"/>
          </p:cNvSpPr>
          <p:nvPr/>
        </p:nvSpPr>
        <p:spPr bwMode="auto">
          <a:xfrm>
            <a:off x="4875530" y="2943230"/>
            <a:ext cx="1320456"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defTabSz="914400" eaLnBrk="1" fontAlgn="base" hangingPunct="1">
              <a:lnSpc>
                <a:spcPct val="100000"/>
              </a:lnSpc>
              <a:spcBef>
                <a:spcPct val="0"/>
              </a:spcBef>
              <a:spcAft>
                <a:spcPct val="0"/>
              </a:spcAft>
              <a:buClrTx/>
              <a:buSzTx/>
              <a:buFontTx/>
              <a:buNone/>
            </a:pPr>
            <a:r>
              <a:rPr lang="en-US" altLang="en-US" sz="8000" b="1" smtClean="0">
                <a:solidFill>
                  <a:srgbClr val="600617"/>
                </a:solidFill>
                <a:latin typeface="Arial" charset="0"/>
              </a:rPr>
              <a:t>?</a:t>
            </a:r>
          </a:p>
        </p:txBody>
      </p:sp>
      <p:sp>
        <p:nvSpPr>
          <p:cNvPr id="13" name="Oval Callout 12"/>
          <p:cNvSpPr>
            <a:spLocks noChangeArrowheads="1"/>
          </p:cNvSpPr>
          <p:nvPr/>
        </p:nvSpPr>
        <p:spPr bwMode="auto">
          <a:xfrm>
            <a:off x="7990452" y="2819405"/>
            <a:ext cx="3081064" cy="785813"/>
          </a:xfrm>
          <a:prstGeom prst="wedgeEllipseCallout">
            <a:avLst>
              <a:gd name="adj1" fmla="val -176190"/>
              <a:gd name="adj2" fmla="val -74162"/>
            </a:avLst>
          </a:prstGeom>
          <a:solidFill>
            <a:schemeClr val="accent1"/>
          </a:solidFill>
          <a:ln w="9525" algn="ctr">
            <a:solidFill>
              <a:schemeClr val="tx1"/>
            </a:solidFill>
            <a:round/>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If a bid is added to Item Object</a:t>
            </a:r>
          </a:p>
        </p:txBody>
      </p:sp>
      <p:sp>
        <p:nvSpPr>
          <p:cNvPr id="17" name="Oval Callout 16"/>
          <p:cNvSpPr>
            <a:spLocks noChangeArrowheads="1"/>
          </p:cNvSpPr>
          <p:nvPr/>
        </p:nvSpPr>
        <p:spPr bwMode="auto">
          <a:xfrm>
            <a:off x="406294" y="4572000"/>
            <a:ext cx="3859795" cy="1066800"/>
          </a:xfrm>
          <a:prstGeom prst="wedgeEllipseCallout">
            <a:avLst>
              <a:gd name="adj1" fmla="val 144644"/>
              <a:gd name="adj2" fmla="val 2343"/>
            </a:avLst>
          </a:prstGeom>
          <a:solidFill>
            <a:schemeClr val="accent1"/>
          </a:solidFill>
          <a:ln w="9525" algn="ctr">
            <a:solidFill>
              <a:schemeClr val="tx1"/>
            </a:solidFill>
            <a:round/>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A Bid entity, referring item,  should be created</a:t>
            </a:r>
          </a:p>
        </p:txBody>
      </p:sp>
    </p:spTree>
    <p:extLst>
      <p:ext uri="{BB962C8B-B14F-4D97-AF65-F5344CB8AC3E}">
        <p14:creationId xmlns:p14="http://schemas.microsoft.com/office/powerpoint/2010/main" val="3586442170"/>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xit" presetSubtype="10" fill="hold" grpId="1" nodeType="clickEffect">
                                  <p:stCondLst>
                                    <p:cond delay="0"/>
                                  </p:stCondLst>
                                  <p:childTnLst>
                                    <p:animEffect transition="out" filter="blinds(horizontal)">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par>
                                <p:cTn id="18" presetID="3" presetClass="exit" presetSubtype="10" fill="hold" grpId="1" nodeType="withEffect">
                                  <p:stCondLst>
                                    <p:cond delay="0"/>
                                  </p:stCondLst>
                                  <p:childTnLst>
                                    <p:animEffect transition="out" filter="blinds(horizontal)">
                                      <p:cBhvr>
                                        <p:cTn id="19" dur="500"/>
                                        <p:tgtEl>
                                          <p:spTgt spid="17"/>
                                        </p:tgtEl>
                                      </p:cBhvr>
                                    </p:animEffect>
                                    <p:set>
                                      <p:cBhvr>
                                        <p:cTn id="20" dur="1" fill="hold">
                                          <p:stCondLst>
                                            <p:cond delay="499"/>
                                          </p:stCondLst>
                                        </p:cTn>
                                        <p:tgtEl>
                                          <p:spTgt spid="17"/>
                                        </p:tgtEl>
                                        <p:attrNameLst>
                                          <p:attrName>style.visibility</p:attrName>
                                        </p:attrNameLst>
                                      </p:cBhvr>
                                      <p:to>
                                        <p:strVal val="hidden"/>
                                      </p:to>
                                    </p:set>
                                  </p:childTnLst>
                                </p:cTn>
                              </p:par>
                              <p:par>
                                <p:cTn id="21" presetID="55"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1000" fill="hold"/>
                                        <p:tgtEl>
                                          <p:spTgt spid="12"/>
                                        </p:tgtEl>
                                        <p:attrNameLst>
                                          <p:attrName>ppt_w</p:attrName>
                                        </p:attrNameLst>
                                      </p:cBhvr>
                                      <p:tavLst>
                                        <p:tav tm="0">
                                          <p:val>
                                            <p:strVal val="#ppt_w*0.70"/>
                                          </p:val>
                                        </p:tav>
                                        <p:tav tm="100000">
                                          <p:val>
                                            <p:strVal val="#ppt_w"/>
                                          </p:val>
                                        </p:tav>
                                      </p:tavLst>
                                    </p:anim>
                                    <p:anim calcmode="lin" valueType="num">
                                      <p:cBhvr>
                                        <p:cTn id="24" dur="1000" fill="hold"/>
                                        <p:tgtEl>
                                          <p:spTgt spid="12"/>
                                        </p:tgtEl>
                                        <p:attrNameLst>
                                          <p:attrName>ppt_h</p:attrName>
                                        </p:attrNameLst>
                                      </p:cBhvr>
                                      <p:tavLst>
                                        <p:tav tm="0">
                                          <p:val>
                                            <p:strVal val="#ppt_h"/>
                                          </p:val>
                                        </p:tav>
                                        <p:tav tm="100000">
                                          <p:val>
                                            <p:strVal val="#ppt_h"/>
                                          </p:val>
                                        </p:tav>
                                      </p:tavLst>
                                    </p:anim>
                                    <p:animEffect transition="in" filter="fade">
                                      <p:cBhvr>
                                        <p:cTn id="25" dur="1000"/>
                                        <p:tgtEl>
                                          <p:spTgt spid="12"/>
                                        </p:tgtEl>
                                      </p:cBhvr>
                                    </p:animEffect>
                                  </p:childTnLst>
                                </p:cTn>
                              </p:par>
                              <p:par>
                                <p:cTn id="26" presetID="6" presetClass="emph" presetSubtype="0" fill="hold" grpId="1" nodeType="withEffect">
                                  <p:stCondLst>
                                    <p:cond delay="0"/>
                                  </p:stCondLst>
                                  <p:childTnLst>
                                    <p:animScale>
                                      <p:cBhvr>
                                        <p:cTn id="27" dur="2000" fill="hold"/>
                                        <p:tgtEl>
                                          <p:spTgt spid="1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animBg="1"/>
      <p:bldP spid="13" grpId="1" animBg="1"/>
      <p:bldP spid="17" grpId="0" animBg="1"/>
      <p:bldP spid="17"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altLang="en-US"/>
              <a:t>Lets have a look on code first</a:t>
            </a:r>
          </a:p>
        </p:txBody>
      </p:sp>
      <p:pic>
        <p:nvPicPr>
          <p:cNvPr id="3789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645" y="933450"/>
            <a:ext cx="6094413" cy="440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78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4872" y="933450"/>
            <a:ext cx="4278785" cy="440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Freeform 4"/>
          <p:cNvSpPr>
            <a:spLocks/>
          </p:cNvSpPr>
          <p:nvPr/>
        </p:nvSpPr>
        <p:spPr bwMode="auto">
          <a:xfrm>
            <a:off x="5484971" y="2057400"/>
            <a:ext cx="3328650" cy="2452688"/>
          </a:xfrm>
          <a:custGeom>
            <a:avLst/>
            <a:gdLst>
              <a:gd name="T0" fmla="*/ 2508059 w 2496457"/>
              <a:gd name="T1" fmla="*/ 0 h 2452914"/>
              <a:gd name="T2" fmla="*/ 743668 w 2496457"/>
              <a:gd name="T3" fmla="*/ 478224 h 2452914"/>
              <a:gd name="T4" fmla="*/ 0 w 2496457"/>
              <a:gd name="T5" fmla="*/ 2449072 h 2452914"/>
              <a:gd name="T6" fmla="*/ 0 60000 65536"/>
              <a:gd name="T7" fmla="*/ 0 60000 65536"/>
              <a:gd name="T8" fmla="*/ 0 60000 65536"/>
            </a:gdLst>
            <a:ahLst/>
            <a:cxnLst>
              <a:cxn ang="T6">
                <a:pos x="T0" y="T1"/>
              </a:cxn>
              <a:cxn ang="T7">
                <a:pos x="T2" y="T3"/>
              </a:cxn>
              <a:cxn ang="T8">
                <a:pos x="T4" y="T5"/>
              </a:cxn>
            </a:cxnLst>
            <a:rect l="0" t="0" r="r" b="b"/>
            <a:pathLst>
              <a:path w="2496457" h="2452914">
                <a:moveTo>
                  <a:pt x="2496457" y="0"/>
                </a:moveTo>
                <a:cubicBezTo>
                  <a:pt x="1826380" y="35076"/>
                  <a:pt x="1156304" y="70153"/>
                  <a:pt x="740228" y="478972"/>
                </a:cubicBezTo>
                <a:cubicBezTo>
                  <a:pt x="324152" y="887791"/>
                  <a:pt x="118533" y="2131181"/>
                  <a:pt x="0" y="2452914"/>
                </a:cubicBezTo>
              </a:path>
            </a:pathLst>
          </a:custGeom>
          <a:noFill/>
          <a:ln w="22225" cap="flat" cmpd="sng" algn="ctr">
            <a:solidFill>
              <a:schemeClr val="tx1"/>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en-US" sz="1600" smtClean="0">
              <a:solidFill>
                <a:srgbClr val="600617"/>
              </a:solidFill>
            </a:endParaRPr>
          </a:p>
        </p:txBody>
      </p:sp>
      <p:sp>
        <p:nvSpPr>
          <p:cNvPr id="7" name="Oval 6"/>
          <p:cNvSpPr>
            <a:spLocks noChangeArrowheads="1"/>
          </p:cNvSpPr>
          <p:nvPr/>
        </p:nvSpPr>
        <p:spPr bwMode="auto">
          <a:xfrm>
            <a:off x="1422031" y="3200405"/>
            <a:ext cx="1474933" cy="373063"/>
          </a:xfrm>
          <a:prstGeom prst="ellipse">
            <a:avLst/>
          </a:prstGeom>
          <a:solidFill>
            <a:schemeClr val="accent1">
              <a:alpha val="25882"/>
            </a:schemeClr>
          </a:solidFill>
          <a:ln w="9525" algn="ctr">
            <a:solidFill>
              <a:schemeClr val="tx1"/>
            </a:solidFill>
            <a:round/>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defTabSz="914400" eaLnBrk="1" fontAlgn="base" hangingPunct="1">
              <a:lnSpc>
                <a:spcPct val="100000"/>
              </a:lnSpc>
              <a:spcBef>
                <a:spcPct val="0"/>
              </a:spcBef>
              <a:spcAft>
                <a:spcPct val="0"/>
              </a:spcAft>
              <a:buClrTx/>
              <a:buSzTx/>
              <a:buFontTx/>
              <a:buNone/>
            </a:pPr>
            <a:endParaRPr lang="en-US" altLang="en-US" smtClean="0">
              <a:solidFill>
                <a:srgbClr val="600617"/>
              </a:solidFill>
              <a:latin typeface="Arial" charset="0"/>
            </a:endParaRPr>
          </a:p>
        </p:txBody>
      </p:sp>
      <p:sp>
        <p:nvSpPr>
          <p:cNvPr id="6" name="Freeform 5"/>
          <p:cNvSpPr>
            <a:spLocks/>
          </p:cNvSpPr>
          <p:nvPr/>
        </p:nvSpPr>
        <p:spPr bwMode="auto">
          <a:xfrm>
            <a:off x="2998538" y="1857380"/>
            <a:ext cx="5766414" cy="2917825"/>
          </a:xfrm>
          <a:custGeom>
            <a:avLst/>
            <a:gdLst>
              <a:gd name="T0" fmla="*/ 0 w 4325257"/>
              <a:gd name="T1" fmla="*/ 0 h 2917371"/>
              <a:gd name="T2" fmla="*/ 1222464 w 4325257"/>
              <a:gd name="T3" fmla="*/ 1484380 h 2917371"/>
              <a:gd name="T4" fmla="*/ 4336831 w 4325257"/>
              <a:gd name="T5" fmla="*/ 2925098 h 2917371"/>
              <a:gd name="T6" fmla="*/ 0 60000 65536"/>
              <a:gd name="T7" fmla="*/ 0 60000 65536"/>
              <a:gd name="T8" fmla="*/ 0 60000 65536"/>
            </a:gdLst>
            <a:ahLst/>
            <a:cxnLst>
              <a:cxn ang="T6">
                <a:pos x="T0" y="T1"/>
              </a:cxn>
              <a:cxn ang="T7">
                <a:pos x="T2" y="T3"/>
              </a:cxn>
              <a:cxn ang="T8">
                <a:pos x="T4" y="T5"/>
              </a:cxn>
            </a:cxnLst>
            <a:rect l="0" t="0" r="r" b="b"/>
            <a:pathLst>
              <a:path w="4325257" h="2917371">
                <a:moveTo>
                  <a:pt x="0" y="0"/>
                </a:moveTo>
                <a:cubicBezTo>
                  <a:pt x="249162" y="497114"/>
                  <a:pt x="498324" y="994229"/>
                  <a:pt x="1219200" y="1480457"/>
                </a:cubicBezTo>
                <a:cubicBezTo>
                  <a:pt x="1940076" y="1966686"/>
                  <a:pt x="3132666" y="2442028"/>
                  <a:pt x="4325257" y="2917371"/>
                </a:cubicBezTo>
              </a:path>
            </a:pathLst>
          </a:custGeom>
          <a:noFill/>
          <a:ln w="22225" cap="flat" cmpd="sng" algn="ctr">
            <a:solidFill>
              <a:schemeClr val="tx1"/>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pPr defTabSz="914400" fontAlgn="base">
              <a:spcBef>
                <a:spcPct val="0"/>
              </a:spcBef>
              <a:spcAft>
                <a:spcPct val="0"/>
              </a:spcAft>
            </a:pPr>
            <a:endParaRPr lang="en-US" sz="1600" smtClean="0">
              <a:solidFill>
                <a:srgbClr val="600617"/>
              </a:solidFill>
            </a:endParaRPr>
          </a:p>
        </p:txBody>
      </p:sp>
      <p:sp>
        <p:nvSpPr>
          <p:cNvPr id="16" name="Oval 15"/>
          <p:cNvSpPr>
            <a:spLocks noChangeArrowheads="1"/>
          </p:cNvSpPr>
          <p:nvPr/>
        </p:nvSpPr>
        <p:spPr bwMode="auto">
          <a:xfrm>
            <a:off x="7719589" y="3436938"/>
            <a:ext cx="1474933" cy="373062"/>
          </a:xfrm>
          <a:prstGeom prst="ellipse">
            <a:avLst/>
          </a:prstGeom>
          <a:solidFill>
            <a:schemeClr val="accent1">
              <a:alpha val="25882"/>
            </a:schemeClr>
          </a:solidFill>
          <a:ln w="9525" algn="ctr">
            <a:solidFill>
              <a:schemeClr val="tx1"/>
            </a:solidFill>
            <a:round/>
            <a:headEnd/>
            <a:tailEnd/>
          </a:ln>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defTabSz="914400" eaLnBrk="1" fontAlgn="base" hangingPunct="1">
              <a:lnSpc>
                <a:spcPct val="100000"/>
              </a:lnSpc>
              <a:spcBef>
                <a:spcPct val="0"/>
              </a:spcBef>
              <a:spcAft>
                <a:spcPct val="0"/>
              </a:spcAft>
              <a:buClrTx/>
              <a:buSzTx/>
              <a:buFontTx/>
              <a:buNone/>
            </a:pPr>
            <a:endParaRPr lang="en-US" altLang="en-US" smtClean="0">
              <a:solidFill>
                <a:srgbClr val="600617"/>
              </a:solidFill>
              <a:latin typeface="Arial" charset="0"/>
            </a:endParaRPr>
          </a:p>
        </p:txBody>
      </p:sp>
      <p:sp>
        <p:nvSpPr>
          <p:cNvPr id="18" name="AutoShape 13"/>
          <p:cNvSpPr>
            <a:spLocks noChangeArrowheads="1"/>
          </p:cNvSpPr>
          <p:nvPr/>
        </p:nvSpPr>
        <p:spPr bwMode="auto">
          <a:xfrm>
            <a:off x="2602822" y="5715000"/>
            <a:ext cx="3277864" cy="457200"/>
          </a:xfrm>
          <a:prstGeom prst="wedgeRectCallout">
            <a:avLst>
              <a:gd name="adj1" fmla="val -32014"/>
              <a:gd name="adj2" fmla="val -27887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Set of Bids in Item Class</a:t>
            </a:r>
          </a:p>
        </p:txBody>
      </p:sp>
      <p:sp>
        <p:nvSpPr>
          <p:cNvPr id="19" name="AutoShape 13"/>
          <p:cNvSpPr>
            <a:spLocks noChangeArrowheads="1"/>
          </p:cNvSpPr>
          <p:nvPr/>
        </p:nvSpPr>
        <p:spPr bwMode="auto">
          <a:xfrm>
            <a:off x="8132232" y="5867400"/>
            <a:ext cx="2844059" cy="457200"/>
          </a:xfrm>
          <a:prstGeom prst="wedgeRectCallout">
            <a:avLst>
              <a:gd name="adj1" fmla="val -10245"/>
              <a:gd name="adj2" fmla="val -253472"/>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Item in Bid Class</a:t>
            </a:r>
          </a:p>
        </p:txBody>
      </p:sp>
      <p:sp>
        <p:nvSpPr>
          <p:cNvPr id="20" name="AutoShape 13"/>
          <p:cNvSpPr>
            <a:spLocks noChangeArrowheads="1"/>
          </p:cNvSpPr>
          <p:nvPr/>
        </p:nvSpPr>
        <p:spPr bwMode="auto">
          <a:xfrm>
            <a:off x="8335381" y="6019800"/>
            <a:ext cx="2844059" cy="457200"/>
          </a:xfrm>
          <a:prstGeom prst="wedgeRectCallout">
            <a:avLst>
              <a:gd name="adj1" fmla="val 2681"/>
              <a:gd name="adj2" fmla="val -450301"/>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Foreign Key Column</a:t>
            </a:r>
          </a:p>
        </p:txBody>
      </p:sp>
    </p:spTree>
    <p:extLst>
      <p:ext uri="{BB962C8B-B14F-4D97-AF65-F5344CB8AC3E}">
        <p14:creationId xmlns:p14="http://schemas.microsoft.com/office/powerpoint/2010/main" val="2337643150"/>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1000" fill="hold"/>
                                        <p:tgtEl>
                                          <p:spTgt spid="7"/>
                                        </p:tgtEl>
                                        <p:attrNameLst>
                                          <p:attrName>ppt_w</p:attrName>
                                        </p:attrNameLst>
                                      </p:cBhvr>
                                      <p:tavLst>
                                        <p:tav tm="0">
                                          <p:val>
                                            <p:fltVal val="0"/>
                                          </p:val>
                                        </p:tav>
                                        <p:tav tm="100000">
                                          <p:val>
                                            <p:strVal val="#ppt_w"/>
                                          </p:val>
                                        </p:tav>
                                      </p:tavLst>
                                    </p:anim>
                                    <p:anim calcmode="lin" valueType="num">
                                      <p:cBhvr>
                                        <p:cTn id="14" dur="1000" fill="hold"/>
                                        <p:tgtEl>
                                          <p:spTgt spid="7"/>
                                        </p:tgtEl>
                                        <p:attrNameLst>
                                          <p:attrName>ppt_h</p:attrName>
                                        </p:attrNameLst>
                                      </p:cBhvr>
                                      <p:tavLst>
                                        <p:tav tm="0">
                                          <p:val>
                                            <p:fltVal val="0"/>
                                          </p:val>
                                        </p:tav>
                                        <p:tav tm="100000">
                                          <p:val>
                                            <p:strVal val="#ppt_h"/>
                                          </p:val>
                                        </p:tav>
                                      </p:tavLst>
                                    </p:anim>
                                    <p:anim calcmode="lin" valueType="num">
                                      <p:cBhvr>
                                        <p:cTn id="15" dur="1000" fill="hold"/>
                                        <p:tgtEl>
                                          <p:spTgt spid="7"/>
                                        </p:tgtEl>
                                        <p:attrNameLst>
                                          <p:attrName>style.rotation</p:attrName>
                                        </p:attrNameLst>
                                      </p:cBhvr>
                                      <p:tavLst>
                                        <p:tav tm="0">
                                          <p:val>
                                            <p:fltVal val="90"/>
                                          </p:val>
                                        </p:tav>
                                        <p:tav tm="100000">
                                          <p:val>
                                            <p:fltVal val="0"/>
                                          </p:val>
                                        </p:tav>
                                      </p:tavLst>
                                    </p:anim>
                                    <p:animEffect transition="in" filter="fade">
                                      <p:cBhvr>
                                        <p:cTn id="16" dur="1000"/>
                                        <p:tgtEl>
                                          <p:spTgt spid="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linds(horizontal)">
                                      <p:cBhvr>
                                        <p:cTn id="21" dur="500"/>
                                        <p:tgtEl>
                                          <p:spTgt spid="1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xit" presetSubtype="10" fill="hold" grpId="1" nodeType="clickEffect">
                                  <p:stCondLst>
                                    <p:cond delay="0"/>
                                  </p:stCondLst>
                                  <p:childTnLst>
                                    <p:animEffect transition="out" filter="blinds(horizontal)">
                                      <p:cBhvr>
                                        <p:cTn id="25" dur="500"/>
                                        <p:tgtEl>
                                          <p:spTgt spid="5"/>
                                        </p:tgtEl>
                                      </p:cBhvr>
                                    </p:animEffect>
                                    <p:set>
                                      <p:cBhvr>
                                        <p:cTn id="26" dur="1" fill="hold">
                                          <p:stCondLst>
                                            <p:cond delay="499"/>
                                          </p:stCondLst>
                                        </p:cTn>
                                        <p:tgtEl>
                                          <p:spTgt spid="5"/>
                                        </p:tgtEl>
                                        <p:attrNameLst>
                                          <p:attrName>style.visibility</p:attrName>
                                        </p:attrNameLst>
                                      </p:cBhvr>
                                      <p:to>
                                        <p:strVal val="hidden"/>
                                      </p:to>
                                    </p:set>
                                  </p:childTnLst>
                                </p:cTn>
                              </p:par>
                              <p:par>
                                <p:cTn id="27" presetID="3" presetClass="exit" presetSubtype="10" fill="hold" grpId="1" nodeType="withEffect">
                                  <p:stCondLst>
                                    <p:cond delay="0"/>
                                  </p:stCondLst>
                                  <p:childTnLst>
                                    <p:animEffect transition="out" filter="blinds(horizontal)">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par>
                                <p:cTn id="30" presetID="3" presetClass="exit" presetSubtype="10" fill="hold" grpId="1" nodeType="withEffect">
                                  <p:stCondLst>
                                    <p:cond delay="0"/>
                                  </p:stCondLst>
                                  <p:childTnLst>
                                    <p:animEffect transition="out" filter="blinds(horizontal)">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1000" fill="hold"/>
                                        <p:tgtEl>
                                          <p:spTgt spid="6"/>
                                        </p:tgtEl>
                                        <p:attrNameLst>
                                          <p:attrName>ppt_w</p:attrName>
                                        </p:attrNameLst>
                                      </p:cBhvr>
                                      <p:tavLst>
                                        <p:tav tm="0">
                                          <p:val>
                                            <p:fltVal val="0"/>
                                          </p:val>
                                        </p:tav>
                                        <p:tav tm="100000">
                                          <p:val>
                                            <p:strVal val="#ppt_w"/>
                                          </p:val>
                                        </p:tav>
                                      </p:tavLst>
                                    </p:anim>
                                    <p:anim calcmode="lin" valueType="num">
                                      <p:cBhvr>
                                        <p:cTn id="38" dur="1000" fill="hold"/>
                                        <p:tgtEl>
                                          <p:spTgt spid="6"/>
                                        </p:tgtEl>
                                        <p:attrNameLst>
                                          <p:attrName>ppt_h</p:attrName>
                                        </p:attrNameLst>
                                      </p:cBhvr>
                                      <p:tavLst>
                                        <p:tav tm="0">
                                          <p:val>
                                            <p:fltVal val="0"/>
                                          </p:val>
                                        </p:tav>
                                        <p:tav tm="100000">
                                          <p:val>
                                            <p:strVal val="#ppt_h"/>
                                          </p:val>
                                        </p:tav>
                                      </p:tavLst>
                                    </p:anim>
                                    <p:anim calcmode="lin" valueType="num">
                                      <p:cBhvr>
                                        <p:cTn id="39" dur="1000" fill="hold"/>
                                        <p:tgtEl>
                                          <p:spTgt spid="6"/>
                                        </p:tgtEl>
                                        <p:attrNameLst>
                                          <p:attrName>style.rotation</p:attrName>
                                        </p:attrNameLst>
                                      </p:cBhvr>
                                      <p:tavLst>
                                        <p:tav tm="0">
                                          <p:val>
                                            <p:fltVal val="90"/>
                                          </p:val>
                                        </p:tav>
                                        <p:tav tm="100000">
                                          <p:val>
                                            <p:fltVal val="0"/>
                                          </p:val>
                                        </p:tav>
                                      </p:tavLst>
                                    </p:anim>
                                    <p:animEffect transition="in" filter="fade">
                                      <p:cBhvr>
                                        <p:cTn id="40" dur="1000"/>
                                        <p:tgtEl>
                                          <p:spTgt spid="6"/>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p:cTn id="43" dur="1000" fill="hold"/>
                                        <p:tgtEl>
                                          <p:spTgt spid="16"/>
                                        </p:tgtEl>
                                        <p:attrNameLst>
                                          <p:attrName>ppt_w</p:attrName>
                                        </p:attrNameLst>
                                      </p:cBhvr>
                                      <p:tavLst>
                                        <p:tav tm="0">
                                          <p:val>
                                            <p:fltVal val="0"/>
                                          </p:val>
                                        </p:tav>
                                        <p:tav tm="100000">
                                          <p:val>
                                            <p:strVal val="#ppt_w"/>
                                          </p:val>
                                        </p:tav>
                                      </p:tavLst>
                                    </p:anim>
                                    <p:anim calcmode="lin" valueType="num">
                                      <p:cBhvr>
                                        <p:cTn id="44" dur="1000" fill="hold"/>
                                        <p:tgtEl>
                                          <p:spTgt spid="16"/>
                                        </p:tgtEl>
                                        <p:attrNameLst>
                                          <p:attrName>ppt_h</p:attrName>
                                        </p:attrNameLst>
                                      </p:cBhvr>
                                      <p:tavLst>
                                        <p:tav tm="0">
                                          <p:val>
                                            <p:fltVal val="0"/>
                                          </p:val>
                                        </p:tav>
                                        <p:tav tm="100000">
                                          <p:val>
                                            <p:strVal val="#ppt_h"/>
                                          </p:val>
                                        </p:tav>
                                      </p:tavLst>
                                    </p:anim>
                                    <p:anim calcmode="lin" valueType="num">
                                      <p:cBhvr>
                                        <p:cTn id="45" dur="1000" fill="hold"/>
                                        <p:tgtEl>
                                          <p:spTgt spid="16"/>
                                        </p:tgtEl>
                                        <p:attrNameLst>
                                          <p:attrName>style.rotation</p:attrName>
                                        </p:attrNameLst>
                                      </p:cBhvr>
                                      <p:tavLst>
                                        <p:tav tm="0">
                                          <p:val>
                                            <p:fltVal val="90"/>
                                          </p:val>
                                        </p:tav>
                                        <p:tav tm="100000">
                                          <p:val>
                                            <p:fltVal val="0"/>
                                          </p:val>
                                        </p:tav>
                                      </p:tavLst>
                                    </p:anim>
                                    <p:animEffect transition="in" filter="fade">
                                      <p:cBhvr>
                                        <p:cTn id="46" dur="1000"/>
                                        <p:tgtEl>
                                          <p:spTgt spid="1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blinds(horizontal)">
                                      <p:cBhvr>
                                        <p:cTn id="51" dur="500"/>
                                        <p:tgtEl>
                                          <p:spTgt spid="1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xit" presetSubtype="10" fill="hold" grpId="1" nodeType="clickEffect">
                                  <p:stCondLst>
                                    <p:cond delay="0"/>
                                  </p:stCondLst>
                                  <p:childTnLst>
                                    <p:animEffect transition="out" filter="blinds(horizontal)">
                                      <p:cBhvr>
                                        <p:cTn id="55" dur="500"/>
                                        <p:tgtEl>
                                          <p:spTgt spid="19"/>
                                        </p:tgtEl>
                                      </p:cBhvr>
                                    </p:animEffect>
                                    <p:set>
                                      <p:cBhvr>
                                        <p:cTn id="56" dur="1" fill="hold">
                                          <p:stCondLst>
                                            <p:cond delay="499"/>
                                          </p:stCondLst>
                                        </p:cTn>
                                        <p:tgtEl>
                                          <p:spTgt spid="19"/>
                                        </p:tgtEl>
                                        <p:attrNameLst>
                                          <p:attrName>style.visibility</p:attrName>
                                        </p:attrNameLst>
                                      </p:cBhvr>
                                      <p:to>
                                        <p:strVal val="hidden"/>
                                      </p:to>
                                    </p:set>
                                  </p:childTnLst>
                                </p:cTn>
                              </p:par>
                              <p:par>
                                <p:cTn id="57" presetID="3" presetClass="entr" presetSubtype="1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blinds(horizontal)">
                                      <p:cBhvr>
                                        <p:cTn id="5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6" grpId="0" animBg="1"/>
      <p:bldP spid="16" grpId="0" animBg="1"/>
      <p:bldP spid="18" grpId="0" animBg="1"/>
      <p:bldP spid="18" grpId="1" animBg="1"/>
      <p:bldP spid="19" grpId="0" animBg="1"/>
      <p:bldP spid="19" grpId="1" animBg="1"/>
      <p:bldP spid="2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altLang="en-US"/>
              <a:t>One Item is associated with many bids</a:t>
            </a:r>
          </a:p>
        </p:txBody>
      </p:sp>
      <p:sp>
        <p:nvSpPr>
          <p:cNvPr id="394244" name="Rectangle 4"/>
          <p:cNvSpPr>
            <a:spLocks noGrp="1" noChangeArrowheads="1"/>
          </p:cNvSpPr>
          <p:nvPr>
            <p:ph type="body" sz="half" idx="1"/>
          </p:nvPr>
        </p:nvSpPr>
        <p:spPr>
          <a:xfrm>
            <a:off x="594629" y="1066800"/>
            <a:ext cx="11289475" cy="5118100"/>
          </a:xfrm>
        </p:spPr>
        <p:txBody>
          <a:bodyPr/>
          <a:lstStyle/>
          <a:p>
            <a:pPr algn="just">
              <a:lnSpc>
                <a:spcPct val="100000"/>
              </a:lnSpc>
              <a:defRPr/>
            </a:pPr>
            <a:r>
              <a:rPr sz="1800" i="1">
                <a:solidFill>
                  <a:srgbClr val="C00000"/>
                </a:solidFill>
              </a:rPr>
              <a:t>@</a:t>
            </a:r>
            <a:r>
              <a:rPr sz="1800" i="1" err="1">
                <a:solidFill>
                  <a:srgbClr val="C00000"/>
                </a:solidFill>
              </a:rPr>
              <a:t>javax.persistence.OneToMany</a:t>
            </a:r>
            <a:r>
              <a:rPr sz="1800" i="1">
                <a:solidFill>
                  <a:srgbClr val="C00000"/>
                </a:solidFill>
              </a:rPr>
              <a:t> </a:t>
            </a:r>
            <a:r>
              <a:rPr sz="1800"/>
              <a:t>annotation needs to apply on the set of the bids in Item POJO.</a:t>
            </a:r>
          </a:p>
          <a:p>
            <a:pPr algn="just">
              <a:lnSpc>
                <a:spcPct val="100000"/>
              </a:lnSpc>
              <a:defRPr/>
            </a:pPr>
            <a:r>
              <a:rPr sz="1800" i="1">
                <a:solidFill>
                  <a:srgbClr val="C00000"/>
                </a:solidFill>
              </a:rPr>
              <a:t>@</a:t>
            </a:r>
            <a:r>
              <a:rPr sz="1800" i="1" err="1">
                <a:solidFill>
                  <a:srgbClr val="C00000"/>
                </a:solidFill>
              </a:rPr>
              <a:t>javax.persistence.ManyToOne</a:t>
            </a:r>
            <a:r>
              <a:rPr sz="1800" i="1">
                <a:solidFill>
                  <a:srgbClr val="C00000"/>
                </a:solidFill>
              </a:rPr>
              <a:t> </a:t>
            </a:r>
            <a:r>
              <a:rPr sz="1800"/>
              <a:t>annotation needs to apply on the item property in Bid POJO.</a:t>
            </a:r>
          </a:p>
          <a:p>
            <a:pPr algn="just">
              <a:lnSpc>
                <a:spcPct val="100000"/>
              </a:lnSpc>
              <a:defRPr/>
            </a:pPr>
            <a:r>
              <a:rPr sz="1800" kern="1200"/>
              <a:t>You need to define </a:t>
            </a:r>
            <a:r>
              <a:rPr sz="1800" i="1">
                <a:solidFill>
                  <a:srgbClr val="C00000"/>
                </a:solidFill>
              </a:rPr>
              <a:t>@</a:t>
            </a:r>
            <a:r>
              <a:rPr sz="1800" i="1" err="1">
                <a:solidFill>
                  <a:srgbClr val="C00000"/>
                </a:solidFill>
              </a:rPr>
              <a:t>javax.persistence.JoinColumn</a:t>
            </a:r>
            <a:r>
              <a:rPr sz="1800" i="1">
                <a:solidFill>
                  <a:srgbClr val="C00000"/>
                </a:solidFill>
              </a:rPr>
              <a:t> </a:t>
            </a:r>
            <a:r>
              <a:rPr sz="1800" kern="1200"/>
              <a:t>at item property in Bid POJO (Bid id has ITEM_ID column, a reference of Item entity).</a:t>
            </a:r>
          </a:p>
          <a:p>
            <a:pPr algn="just">
              <a:lnSpc>
                <a:spcPct val="100000"/>
              </a:lnSpc>
              <a:defRPr/>
            </a:pPr>
            <a:r>
              <a:rPr sz="1800" kern="1200"/>
              <a:t>Either, you need to </a:t>
            </a:r>
            <a:r>
              <a:rPr sz="1800" i="1">
                <a:solidFill>
                  <a:srgbClr val="C00000"/>
                </a:solidFill>
              </a:rPr>
              <a:t>@</a:t>
            </a:r>
            <a:r>
              <a:rPr sz="1800" i="1" err="1">
                <a:solidFill>
                  <a:srgbClr val="C00000"/>
                </a:solidFill>
              </a:rPr>
              <a:t>javax.persistence.JoinColumn</a:t>
            </a:r>
            <a:r>
              <a:rPr sz="1800" i="1">
                <a:solidFill>
                  <a:srgbClr val="C00000"/>
                </a:solidFill>
              </a:rPr>
              <a:t> </a:t>
            </a:r>
            <a:r>
              <a:rPr sz="1800" kern="1200"/>
              <a:t>at set of bids in Item POJO or you need to define </a:t>
            </a:r>
            <a:r>
              <a:rPr sz="1800" i="1" err="1">
                <a:solidFill>
                  <a:srgbClr val="C00000"/>
                </a:solidFill>
              </a:rPr>
              <a:t>mappedBy</a:t>
            </a:r>
            <a:r>
              <a:rPr sz="1800" kern="1200"/>
              <a:t> attribute of </a:t>
            </a:r>
            <a:r>
              <a:rPr sz="1800" i="1">
                <a:solidFill>
                  <a:srgbClr val="C00000"/>
                </a:solidFill>
              </a:rPr>
              <a:t>@</a:t>
            </a:r>
            <a:r>
              <a:rPr sz="1800" i="1" err="1">
                <a:solidFill>
                  <a:srgbClr val="C00000"/>
                </a:solidFill>
              </a:rPr>
              <a:t>javax.persistence.OneToMany</a:t>
            </a:r>
            <a:r>
              <a:rPr sz="1800" i="1">
                <a:solidFill>
                  <a:srgbClr val="C00000"/>
                </a:solidFill>
              </a:rPr>
              <a:t> </a:t>
            </a:r>
            <a:r>
              <a:rPr sz="1800"/>
              <a:t>annotation.</a:t>
            </a:r>
            <a:endParaRPr sz="1800" kern="1200"/>
          </a:p>
          <a:p>
            <a:pPr marL="0" indent="0" algn="just">
              <a:lnSpc>
                <a:spcPct val="100000"/>
              </a:lnSpc>
              <a:buFont typeface="Arial" pitchFamily="34" charset="0"/>
              <a:buNone/>
              <a:defRPr/>
            </a:pPr>
            <a:endParaRPr sz="1800" kern="1200"/>
          </a:p>
        </p:txBody>
      </p:sp>
    </p:spTree>
    <p:extLst>
      <p:ext uri="{BB962C8B-B14F-4D97-AF65-F5344CB8AC3E}">
        <p14:creationId xmlns:p14="http://schemas.microsoft.com/office/powerpoint/2010/main" val="2794646059"/>
      </p:ext>
    </p:extLst>
  </p:cSld>
  <p:clrMapOvr>
    <a:masterClrMapping/>
  </p:clrMapOvr>
  <p:transition spd="slow">
    <p:split orient="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altLang="en-US"/>
              <a:t>No Dirty checking for association</a:t>
            </a:r>
          </a:p>
        </p:txBody>
      </p:sp>
      <p:sp>
        <p:nvSpPr>
          <p:cNvPr id="394244" name="Rectangle 4"/>
          <p:cNvSpPr>
            <a:spLocks noGrp="1" noChangeArrowheads="1"/>
          </p:cNvSpPr>
          <p:nvPr>
            <p:ph type="body" sz="half" idx="1"/>
          </p:nvPr>
        </p:nvSpPr>
        <p:spPr>
          <a:xfrm>
            <a:off x="594629" y="1066800"/>
            <a:ext cx="11289475" cy="5118100"/>
          </a:xfrm>
        </p:spPr>
        <p:txBody>
          <a:bodyPr/>
          <a:lstStyle/>
          <a:p>
            <a:pPr algn="just">
              <a:lnSpc>
                <a:spcPct val="100000"/>
              </a:lnSpc>
              <a:defRPr/>
            </a:pPr>
            <a:r>
              <a:rPr sz="1800"/>
              <a:t>If your application need one to many bidirectional relationship between item and bid, you need to update this information in both the POJO objects at JVM level i.e. If a bid is added to the item set, item should also be set on the bid object.</a:t>
            </a:r>
          </a:p>
          <a:p>
            <a:pPr algn="just">
              <a:lnSpc>
                <a:spcPct val="100000"/>
              </a:lnSpc>
              <a:defRPr/>
            </a:pPr>
            <a:r>
              <a:rPr sz="1800" kern="1200"/>
              <a:t>If you want to add a bid to an item, you should call below method of Bid POJO.</a:t>
            </a:r>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r>
              <a:rPr sz="1800"/>
              <a:t>Hibernate doesn’t manage persistent associations. If you want to manipulate an association, you must write exactly the same code you would write without Hibernate. If an association is bidirectional, both sides of the relationship must be considered.</a:t>
            </a: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p:txBody>
      </p:sp>
      <p:pic>
        <p:nvPicPr>
          <p:cNvPr id="399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165" y="2514600"/>
            <a:ext cx="7319644"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25464668"/>
      </p:ext>
    </p:extLst>
  </p:cSld>
  <p:clrMapOvr>
    <a:masterClrMapping/>
  </p:clrMapOvr>
  <p:transition spd="slow">
    <p:split orient="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altLang="en-US"/>
              <a:t>Problem with bidirectional mapping </a:t>
            </a:r>
          </a:p>
        </p:txBody>
      </p:sp>
      <p:sp>
        <p:nvSpPr>
          <p:cNvPr id="394244" name="Rectangle 4"/>
          <p:cNvSpPr>
            <a:spLocks noGrp="1" noChangeArrowheads="1"/>
          </p:cNvSpPr>
          <p:nvPr>
            <p:ph type="body" sz="half" idx="1"/>
          </p:nvPr>
        </p:nvSpPr>
        <p:spPr>
          <a:xfrm>
            <a:off x="594629" y="1066800"/>
            <a:ext cx="11289475" cy="5118100"/>
          </a:xfrm>
        </p:spPr>
        <p:txBody>
          <a:bodyPr/>
          <a:lstStyle/>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r>
              <a:rPr sz="1800" kern="1200"/>
              <a:t>In the above code, we have added a bid to an item and item was set to the bid object. </a:t>
            </a:r>
            <a:r>
              <a:rPr sz="1800"/>
              <a:t>At runtime, there are two different in-memory representations of the same foreign key value: the item property of Bid and an element of the bids collection held by an Item.</a:t>
            </a:r>
            <a:endParaRPr sz="1800" kern="1200"/>
          </a:p>
          <a:p>
            <a:pPr algn="just">
              <a:lnSpc>
                <a:spcPct val="100000"/>
              </a:lnSpc>
              <a:defRPr/>
            </a:pPr>
            <a:r>
              <a:rPr sz="1800" kern="1200"/>
              <a:t>In persistence context, both (item and bid) objects have been changed. Any change in the persistence context is propagated to the database. </a:t>
            </a:r>
          </a:p>
          <a:p>
            <a:pPr algn="just">
              <a:lnSpc>
                <a:spcPct val="100000"/>
              </a:lnSpc>
              <a:defRPr/>
            </a:pPr>
            <a:r>
              <a:rPr sz="1800" kern="1200"/>
              <a:t>In persistence context, Bid object is added and item object is updated. From the point of view of database, it is a single change.</a:t>
            </a:r>
          </a:p>
          <a:p>
            <a:pPr algn="just">
              <a:lnSpc>
                <a:spcPct val="100000"/>
              </a:lnSpc>
              <a:defRPr/>
            </a:pPr>
            <a:r>
              <a:rPr sz="1800"/>
              <a:t>Hibernate doesn’t transparently detect the fact that the two changes refer to the same database column. Hibernate find that 2 objects in persistence context has been updated.</a:t>
            </a:r>
            <a:endParaRPr sz="1800" kern="1200"/>
          </a:p>
          <a:p>
            <a:pPr algn="just">
              <a:lnSpc>
                <a:spcPct val="100000"/>
              </a:lnSpc>
              <a:defRPr/>
            </a:pPr>
            <a:endParaRPr sz="1800" kern="1200"/>
          </a:p>
        </p:txBody>
      </p:sp>
      <p:pic>
        <p:nvPicPr>
          <p:cNvPr id="409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165" y="990600"/>
            <a:ext cx="7319644"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0242869"/>
      </p:ext>
    </p:extLst>
  </p:cSld>
  <p:clrMapOvr>
    <a:masterClrMapping/>
  </p:clrMapOvr>
  <p:transition spd="slow">
    <p:split orient="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altLang="en-US"/>
              <a:t>Hey Hibernate! It’s a single database change.</a:t>
            </a:r>
          </a:p>
        </p:txBody>
      </p:sp>
      <p:sp>
        <p:nvSpPr>
          <p:cNvPr id="394244" name="Rectangle 4"/>
          <p:cNvSpPr>
            <a:spLocks noGrp="1" noChangeArrowheads="1"/>
          </p:cNvSpPr>
          <p:nvPr>
            <p:ph type="body" sz="half" idx="1"/>
          </p:nvPr>
        </p:nvSpPr>
        <p:spPr>
          <a:xfrm>
            <a:off x="594629" y="1066800"/>
            <a:ext cx="11289475" cy="5118100"/>
          </a:xfrm>
        </p:spPr>
        <p:txBody>
          <a:bodyPr/>
          <a:lstStyle/>
          <a:p>
            <a:pPr algn="just">
              <a:lnSpc>
                <a:spcPct val="100000"/>
              </a:lnSpc>
              <a:defRPr/>
            </a:pPr>
            <a:r>
              <a:rPr sz="1800"/>
              <a:t>By specifying </a:t>
            </a:r>
            <a:r>
              <a:rPr sz="1800" i="1" err="1"/>
              <a:t>mappedBy</a:t>
            </a:r>
            <a:r>
              <a:rPr sz="1800" i="1"/>
              <a:t> </a:t>
            </a:r>
            <a:r>
              <a:rPr sz="1800"/>
              <a:t>attribute, you explicitly tell Hibernate which end of the link it should not synchronize with the database. In above example, you tell Hibernate that it should propagate changes made at the Bid end of the association to the database, ignoring changes made only to the bids collection.</a:t>
            </a:r>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r>
              <a:rPr sz="1800" kern="1200"/>
              <a:t>@</a:t>
            </a:r>
            <a:r>
              <a:rPr sz="1800" kern="1200" err="1"/>
              <a:t>ManyToOne</a:t>
            </a:r>
            <a:r>
              <a:rPr sz="1800" kern="1200"/>
              <a:t> annotation does not have </a:t>
            </a:r>
            <a:r>
              <a:rPr sz="1800" i="1" kern="1200" err="1"/>
              <a:t>mappedBy</a:t>
            </a:r>
            <a:r>
              <a:rPr sz="1800" kern="1200"/>
              <a:t> attribute. So for one to many relationship, you can stop the change made at the item end to be propagated to the database.</a:t>
            </a:r>
          </a:p>
          <a:p>
            <a:pPr algn="just">
              <a:lnSpc>
                <a:spcPct val="100000"/>
              </a:lnSpc>
              <a:defRPr/>
            </a:pPr>
            <a:endParaRPr sz="1800" kern="1200"/>
          </a:p>
        </p:txBody>
      </p:sp>
      <p:pic>
        <p:nvPicPr>
          <p:cNvPr id="4198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497" y="2463800"/>
            <a:ext cx="8159741" cy="184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AutoShape 13"/>
          <p:cNvSpPr>
            <a:spLocks noChangeArrowheads="1"/>
          </p:cNvSpPr>
          <p:nvPr/>
        </p:nvSpPr>
        <p:spPr bwMode="auto">
          <a:xfrm>
            <a:off x="8633751" y="3048000"/>
            <a:ext cx="3351927" cy="685800"/>
          </a:xfrm>
          <a:prstGeom prst="wedgeRectCallout">
            <a:avLst>
              <a:gd name="adj1" fmla="val -154894"/>
              <a:gd name="adj2" fmla="val 40704"/>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Item property in Bid POJO</a:t>
            </a:r>
          </a:p>
        </p:txBody>
      </p:sp>
    </p:spTree>
    <p:extLst>
      <p:ext uri="{BB962C8B-B14F-4D97-AF65-F5344CB8AC3E}">
        <p14:creationId xmlns:p14="http://schemas.microsoft.com/office/powerpoint/2010/main" val="265876931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94244">
                                            <p:txEl>
                                              <p:pRg st="8" end="8"/>
                                            </p:txEl>
                                          </p:spTgt>
                                        </p:tgtEl>
                                        <p:attrNameLst>
                                          <p:attrName>style.visibility</p:attrName>
                                        </p:attrNameLst>
                                      </p:cBhvr>
                                      <p:to>
                                        <p:strVal val="visible"/>
                                      </p:to>
                                    </p:set>
                                    <p:animEffect transition="in" filter="fade">
                                      <p:cBhvr>
                                        <p:cTn id="12" dur="500"/>
                                        <p:tgtEl>
                                          <p:spTgt spid="39424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pPr marL="0" indent="0">
              <a:lnSpc>
                <a:spcPct val="105000"/>
              </a:lnSpc>
              <a:spcBef>
                <a:spcPct val="10000"/>
              </a:spcBef>
              <a:spcAft>
                <a:spcPct val="10000"/>
              </a:spcAft>
            </a:pPr>
            <a:r>
              <a:rPr lang="en-US" altLang="en-US" sz="4000" dirty="0">
                <a:solidFill>
                  <a:srgbClr val="FFFFFF"/>
                </a:solidFill>
              </a:rPr>
              <a:t>Cascading Object State</a:t>
            </a:r>
          </a:p>
        </p:txBody>
      </p:sp>
    </p:spTree>
    <p:extLst>
      <p:ext uri="{BB962C8B-B14F-4D97-AF65-F5344CB8AC3E}">
        <p14:creationId xmlns:p14="http://schemas.microsoft.com/office/powerpoint/2010/main" val="41075682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pPr marL="0" indent="0">
              <a:lnSpc>
                <a:spcPct val="105000"/>
              </a:lnSpc>
              <a:spcBef>
                <a:spcPct val="10000"/>
              </a:spcBef>
              <a:spcAft>
                <a:spcPct val="10000"/>
              </a:spcAft>
            </a:pPr>
            <a:r>
              <a:rPr lang="en-US" altLang="en-US" sz="4000" dirty="0">
                <a:solidFill>
                  <a:srgbClr val="FFFFFF"/>
                </a:solidFill>
              </a:rPr>
              <a:t>Collection Mapping</a:t>
            </a:r>
          </a:p>
        </p:txBody>
      </p:sp>
    </p:spTree>
    <p:extLst>
      <p:ext uri="{BB962C8B-B14F-4D97-AF65-F5344CB8AC3E}">
        <p14:creationId xmlns:p14="http://schemas.microsoft.com/office/powerpoint/2010/main" val="39268930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altLang="en-US"/>
              <a:t>Would you like to persist all bids individually???</a:t>
            </a:r>
          </a:p>
        </p:txBody>
      </p:sp>
      <p:sp>
        <p:nvSpPr>
          <p:cNvPr id="394244" name="Rectangle 4"/>
          <p:cNvSpPr>
            <a:spLocks noGrp="1" noChangeArrowheads="1"/>
          </p:cNvSpPr>
          <p:nvPr>
            <p:ph type="body" sz="half" idx="1"/>
          </p:nvPr>
        </p:nvSpPr>
        <p:spPr>
          <a:xfrm>
            <a:off x="594629" y="1066800"/>
            <a:ext cx="11289475" cy="5118100"/>
          </a:xfrm>
        </p:spPr>
        <p:txBody>
          <a:bodyPr/>
          <a:lstStyle/>
          <a:p>
            <a:pPr algn="just">
              <a:lnSpc>
                <a:spcPct val="100000"/>
              </a:lnSpc>
              <a:defRPr/>
            </a:pPr>
            <a:r>
              <a:rPr sz="1800" kern="1200"/>
              <a:t>In our online shopping application, if you want to add two bids to an item, you will have to write below piece of code</a:t>
            </a:r>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r>
              <a:rPr sz="1800" kern="1200"/>
              <a:t>Don’t you think that every bid should not be persisted programmatically? If we add bids to a persisted item, bids should be persisted automatically.</a:t>
            </a:r>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p:txBody>
      </p:sp>
      <p:pic>
        <p:nvPicPr>
          <p:cNvPr id="440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735" y="2057400"/>
            <a:ext cx="6500707" cy="2579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AutoShape 13"/>
          <p:cNvSpPr>
            <a:spLocks noChangeArrowheads="1"/>
          </p:cNvSpPr>
          <p:nvPr/>
        </p:nvSpPr>
        <p:spPr bwMode="auto">
          <a:xfrm>
            <a:off x="8633751" y="3048000"/>
            <a:ext cx="3351927" cy="685800"/>
          </a:xfrm>
          <a:prstGeom prst="wedgeRectCallout">
            <a:avLst>
              <a:gd name="adj1" fmla="val -125458"/>
              <a:gd name="adj2" fmla="val 70338"/>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You have to persist each bid individually</a:t>
            </a:r>
          </a:p>
        </p:txBody>
      </p:sp>
    </p:spTree>
    <p:extLst>
      <p:ext uri="{BB962C8B-B14F-4D97-AF65-F5344CB8AC3E}">
        <p14:creationId xmlns:p14="http://schemas.microsoft.com/office/powerpoint/2010/main" val="256823803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altLang="en-US"/>
              <a:t>Persistence By Reachability</a:t>
            </a:r>
          </a:p>
        </p:txBody>
      </p:sp>
      <p:sp>
        <p:nvSpPr>
          <p:cNvPr id="394244" name="Rectangle 4"/>
          <p:cNvSpPr>
            <a:spLocks noGrp="1" noChangeArrowheads="1"/>
          </p:cNvSpPr>
          <p:nvPr>
            <p:ph type="body" sz="half" idx="1"/>
          </p:nvPr>
        </p:nvSpPr>
        <p:spPr>
          <a:xfrm>
            <a:off x="594629" y="1066800"/>
            <a:ext cx="11289475" cy="5118100"/>
          </a:xfrm>
        </p:spPr>
        <p:txBody>
          <a:bodyPr/>
          <a:lstStyle/>
          <a:p>
            <a:pPr algn="just">
              <a:lnSpc>
                <a:spcPct val="100000"/>
              </a:lnSpc>
              <a:defRPr/>
            </a:pPr>
            <a:r>
              <a:rPr sz="1800" kern="1200"/>
              <a:t>Hibernate support PERSIST and MERGE cascade type at association relationship. If you define PARSIST cascade type on set of bids, all the bids of an item are persisted when the item is persisted.</a:t>
            </a:r>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p:txBody>
      </p:sp>
      <p:pic>
        <p:nvPicPr>
          <p:cNvPr id="450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743" y="1981200"/>
            <a:ext cx="6490125" cy="2674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AutoShape 13"/>
          <p:cNvSpPr>
            <a:spLocks noChangeArrowheads="1"/>
          </p:cNvSpPr>
          <p:nvPr/>
        </p:nvSpPr>
        <p:spPr bwMode="auto">
          <a:xfrm>
            <a:off x="8633751" y="3048000"/>
            <a:ext cx="3351927" cy="685800"/>
          </a:xfrm>
          <a:prstGeom prst="wedgeRectCallout">
            <a:avLst>
              <a:gd name="adj1" fmla="val -139889"/>
              <a:gd name="adj2" fmla="val -7972"/>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Cascade Operation at One to Many end</a:t>
            </a:r>
          </a:p>
        </p:txBody>
      </p:sp>
      <p:pic>
        <p:nvPicPr>
          <p:cNvPr id="1546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3169" y="3962400"/>
            <a:ext cx="6957788" cy="243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AutoShape 13"/>
          <p:cNvSpPr>
            <a:spLocks noChangeArrowheads="1"/>
          </p:cNvSpPr>
          <p:nvPr/>
        </p:nvSpPr>
        <p:spPr bwMode="auto">
          <a:xfrm>
            <a:off x="774498" y="5181600"/>
            <a:ext cx="3351927" cy="685800"/>
          </a:xfrm>
          <a:prstGeom prst="wedgeRectCallout">
            <a:avLst>
              <a:gd name="adj1" fmla="val 108310"/>
              <a:gd name="adj2" fmla="val 34356"/>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No Need to persist individual bids</a:t>
            </a:r>
          </a:p>
        </p:txBody>
      </p:sp>
    </p:spTree>
    <p:extLst>
      <p:ext uri="{BB962C8B-B14F-4D97-AF65-F5344CB8AC3E}">
        <p14:creationId xmlns:p14="http://schemas.microsoft.com/office/powerpoint/2010/main" val="2696547440"/>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1" nodeType="clickEffect">
                                  <p:stCondLst>
                                    <p:cond delay="0"/>
                                  </p:stCondLst>
                                  <p:childTnLst>
                                    <p:animEffect transition="out" filter="blinds(horizontal)">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54627"/>
                                        </p:tgtEl>
                                        <p:attrNameLst>
                                          <p:attrName>style.visibility</p:attrName>
                                        </p:attrNameLst>
                                      </p:cBhvr>
                                      <p:to>
                                        <p:strVal val="visible"/>
                                      </p:to>
                                    </p:set>
                                    <p:animEffect transition="in" filter="fade">
                                      <p:cBhvr>
                                        <p:cTn id="17" dur="500"/>
                                        <p:tgtEl>
                                          <p:spTgt spid="1546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altLang="en-US"/>
              <a:t>Cascade Delete</a:t>
            </a:r>
          </a:p>
        </p:txBody>
      </p:sp>
      <p:sp>
        <p:nvSpPr>
          <p:cNvPr id="394244" name="Rectangle 4"/>
          <p:cNvSpPr>
            <a:spLocks noGrp="1" noChangeArrowheads="1"/>
          </p:cNvSpPr>
          <p:nvPr>
            <p:ph type="body" sz="half" idx="1"/>
          </p:nvPr>
        </p:nvSpPr>
        <p:spPr>
          <a:xfrm>
            <a:off x="594629" y="1066800"/>
            <a:ext cx="11289475" cy="5118100"/>
          </a:xfrm>
        </p:spPr>
        <p:txBody>
          <a:bodyPr/>
          <a:lstStyle/>
          <a:p>
            <a:pPr algn="just">
              <a:lnSpc>
                <a:spcPct val="100000"/>
              </a:lnSpc>
              <a:defRPr/>
            </a:pPr>
            <a:r>
              <a:rPr sz="1800" kern="1200"/>
              <a:t>In our online shopping application, if an item is deleted from the database, all the bids should also be deleted from the database. Either you delete all related bids one by one (You are responsible ) from the database or you can set the cascade attribute to delete (Hibernate is responsible).</a:t>
            </a:r>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r>
              <a:rPr sz="1800" kern="1200"/>
              <a:t>Hibernate delete all the bids by executing delete statements. Hibernate does not use database cascade functionality.</a:t>
            </a:r>
          </a:p>
        </p:txBody>
      </p:sp>
      <p:pic>
        <p:nvPicPr>
          <p:cNvPr id="460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737" y="2514600"/>
            <a:ext cx="6995878" cy="182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AutoShape 13"/>
          <p:cNvSpPr>
            <a:spLocks noChangeArrowheads="1"/>
          </p:cNvSpPr>
          <p:nvPr/>
        </p:nvSpPr>
        <p:spPr bwMode="auto">
          <a:xfrm>
            <a:off x="8633751" y="3048000"/>
            <a:ext cx="3351927" cy="685800"/>
          </a:xfrm>
          <a:prstGeom prst="wedgeRectCallout">
            <a:avLst>
              <a:gd name="adj1" fmla="val -125458"/>
              <a:gd name="adj2" fmla="val -71463"/>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If Item is deleted, </a:t>
            </a:r>
          </a:p>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All bids are deleted</a:t>
            </a:r>
          </a:p>
        </p:txBody>
      </p:sp>
    </p:spTree>
    <p:extLst>
      <p:ext uri="{BB962C8B-B14F-4D97-AF65-F5344CB8AC3E}">
        <p14:creationId xmlns:p14="http://schemas.microsoft.com/office/powerpoint/2010/main" val="113879443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altLang="en-US"/>
              <a:t>Orphan Removal</a:t>
            </a:r>
          </a:p>
        </p:txBody>
      </p:sp>
      <p:sp>
        <p:nvSpPr>
          <p:cNvPr id="394244" name="Rectangle 4"/>
          <p:cNvSpPr>
            <a:spLocks noGrp="1" noChangeArrowheads="1"/>
          </p:cNvSpPr>
          <p:nvPr>
            <p:ph type="body" sz="half" idx="1"/>
          </p:nvPr>
        </p:nvSpPr>
        <p:spPr>
          <a:xfrm>
            <a:off x="594629" y="1066800"/>
            <a:ext cx="11289475" cy="5118100"/>
          </a:xfrm>
        </p:spPr>
        <p:txBody>
          <a:bodyPr/>
          <a:lstStyle/>
          <a:p>
            <a:pPr algn="just">
              <a:lnSpc>
                <a:spcPct val="100000"/>
              </a:lnSpc>
              <a:defRPr/>
            </a:pPr>
            <a:r>
              <a:rPr sz="1800" kern="1200"/>
              <a:t>If you delete a bid, not item, the bid object should be removed from the set of bids in item object. Either you will remove the deleted bid programmatically or you can set </a:t>
            </a:r>
            <a:r>
              <a:rPr sz="1800" i="1" kern="1200" err="1"/>
              <a:t>orphanRemoval</a:t>
            </a:r>
            <a:r>
              <a:rPr sz="1800" kern="1200"/>
              <a:t> attribute value to true.</a:t>
            </a:r>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p:txBody>
      </p:sp>
      <p:pic>
        <p:nvPicPr>
          <p:cNvPr id="471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737" y="2209800"/>
            <a:ext cx="6995878" cy="182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AutoShape 13"/>
          <p:cNvSpPr>
            <a:spLocks noChangeArrowheads="1"/>
          </p:cNvSpPr>
          <p:nvPr/>
        </p:nvSpPr>
        <p:spPr bwMode="auto">
          <a:xfrm>
            <a:off x="8633751" y="3048000"/>
            <a:ext cx="3351927" cy="685800"/>
          </a:xfrm>
          <a:prstGeom prst="wedgeRectCallout">
            <a:avLst>
              <a:gd name="adj1" fmla="val -158356"/>
              <a:gd name="adj2" fmla="val -50301"/>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If you delete a bid, bid will also be removed from list</a:t>
            </a:r>
          </a:p>
        </p:txBody>
      </p:sp>
    </p:spTree>
    <p:extLst>
      <p:ext uri="{BB962C8B-B14F-4D97-AF65-F5344CB8AC3E}">
        <p14:creationId xmlns:p14="http://schemas.microsoft.com/office/powerpoint/2010/main" val="251363322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pPr marL="0" indent="0">
              <a:lnSpc>
                <a:spcPct val="105000"/>
              </a:lnSpc>
              <a:spcBef>
                <a:spcPct val="10000"/>
              </a:spcBef>
              <a:spcAft>
                <a:spcPct val="10000"/>
              </a:spcAft>
            </a:pPr>
            <a:r>
              <a:rPr lang="en-US" altLang="en-US" sz="4000" dirty="0">
                <a:solidFill>
                  <a:srgbClr val="FFFFFF"/>
                </a:solidFill>
              </a:rPr>
              <a:t>Fetching strategies </a:t>
            </a:r>
          </a:p>
        </p:txBody>
      </p:sp>
    </p:spTree>
    <p:extLst>
      <p:ext uri="{BB962C8B-B14F-4D97-AF65-F5344CB8AC3E}">
        <p14:creationId xmlns:p14="http://schemas.microsoft.com/office/powerpoint/2010/main" val="41066821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altLang="en-US" dirty="0" smtClean="0"/>
              <a:t>Fetching </a:t>
            </a:r>
            <a:r>
              <a:rPr altLang="en-US" dirty="0"/>
              <a:t>Issue</a:t>
            </a:r>
          </a:p>
        </p:txBody>
      </p:sp>
      <p:sp>
        <p:nvSpPr>
          <p:cNvPr id="394244" name="Rectangle 4"/>
          <p:cNvSpPr>
            <a:spLocks noGrp="1" noChangeArrowheads="1"/>
          </p:cNvSpPr>
          <p:nvPr>
            <p:ph type="body" sz="half" idx="1"/>
          </p:nvPr>
        </p:nvSpPr>
        <p:spPr>
          <a:xfrm>
            <a:off x="594629" y="1066800"/>
            <a:ext cx="11289475" cy="5118100"/>
          </a:xfrm>
        </p:spPr>
        <p:txBody>
          <a:bodyPr/>
          <a:lstStyle/>
          <a:p>
            <a:pPr algn="just">
              <a:lnSpc>
                <a:spcPct val="100000"/>
              </a:lnSpc>
              <a:defRPr/>
            </a:pPr>
            <a:r>
              <a:rPr sz="1800" kern="1200"/>
              <a:t>If you fetch an item entity from database, bids on this items should also be fetched from the database otherwise </a:t>
            </a:r>
            <a:r>
              <a:rPr sz="1800" kern="1200" err="1"/>
              <a:t>getBids</a:t>
            </a:r>
            <a:r>
              <a:rPr sz="1800" kern="1200"/>
              <a:t>() method of Item class will return a null value or empty collection.</a:t>
            </a:r>
          </a:p>
          <a:p>
            <a:pPr algn="just">
              <a:lnSpc>
                <a:spcPct val="100000"/>
              </a:lnSpc>
              <a:defRPr/>
            </a:pPr>
            <a:r>
              <a:rPr sz="1800" kern="1200"/>
              <a:t>If you were a hibernate developer, would you like to leave this responsibility for the java programmer to fetch child entities programmatically? Of course No.</a:t>
            </a:r>
          </a:p>
          <a:p>
            <a:pPr algn="just">
              <a:lnSpc>
                <a:spcPct val="100000"/>
              </a:lnSpc>
              <a:defRPr/>
            </a:pPr>
            <a:r>
              <a:rPr sz="1800" kern="1200"/>
              <a:t>If a hibernate user fetch item entity from the database, he/she should not be worried about fetching bids of the item. Bids should be fetched by the hibernate framework either at the time of fetching item or lazily.</a:t>
            </a:r>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p:txBody>
      </p:sp>
    </p:spTree>
    <p:extLst>
      <p:ext uri="{BB962C8B-B14F-4D97-AF65-F5344CB8AC3E}">
        <p14:creationId xmlns:p14="http://schemas.microsoft.com/office/powerpoint/2010/main" val="3425933132"/>
      </p:ext>
    </p:extLst>
  </p:cSld>
  <p:clrMapOvr>
    <a:masterClrMapping/>
  </p:clrMapOvr>
  <p:transition spd="slow">
    <p:split orient="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altLang="en-US"/>
              <a:t>Lazy Fetching</a:t>
            </a:r>
          </a:p>
        </p:txBody>
      </p:sp>
      <p:sp>
        <p:nvSpPr>
          <p:cNvPr id="394244" name="Rectangle 4"/>
          <p:cNvSpPr>
            <a:spLocks noGrp="1" noChangeArrowheads="1"/>
          </p:cNvSpPr>
          <p:nvPr>
            <p:ph type="body" sz="half" idx="1"/>
          </p:nvPr>
        </p:nvSpPr>
        <p:spPr>
          <a:xfrm>
            <a:off x="594629" y="1066800"/>
            <a:ext cx="11289475" cy="5118100"/>
          </a:xfrm>
        </p:spPr>
        <p:txBody>
          <a:bodyPr/>
          <a:lstStyle/>
          <a:p>
            <a:pPr algn="just">
              <a:lnSpc>
                <a:spcPct val="100000"/>
              </a:lnSpc>
              <a:defRPr/>
            </a:pPr>
            <a:r>
              <a:rPr sz="1800"/>
              <a:t>Hibernate defaults to a </a:t>
            </a:r>
            <a:r>
              <a:rPr sz="1800" i="1"/>
              <a:t>lazy </a:t>
            </a:r>
            <a:r>
              <a:rPr sz="1800"/>
              <a:t>fetching strategy for all entities and collections. This means that Hibernate by default loads only the objects you’re querying for. Dependent entities are loaded when they are used lazily.</a:t>
            </a: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p:txBody>
      </p:sp>
      <p:pic>
        <p:nvPicPr>
          <p:cNvPr id="5018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737" y="2209800"/>
            <a:ext cx="6995878" cy="182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AutoShape 13"/>
          <p:cNvSpPr>
            <a:spLocks noChangeArrowheads="1"/>
          </p:cNvSpPr>
          <p:nvPr/>
        </p:nvSpPr>
        <p:spPr bwMode="auto">
          <a:xfrm>
            <a:off x="8633751" y="3048000"/>
            <a:ext cx="3351927" cy="685800"/>
          </a:xfrm>
          <a:prstGeom prst="wedgeRectCallout">
            <a:avLst>
              <a:gd name="adj1" fmla="val -151431"/>
              <a:gd name="adj2" fmla="val -77815"/>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List of bids will be fetched lazily.</a:t>
            </a:r>
          </a:p>
        </p:txBody>
      </p:sp>
    </p:spTree>
    <p:extLst>
      <p:ext uri="{BB962C8B-B14F-4D97-AF65-F5344CB8AC3E}">
        <p14:creationId xmlns:p14="http://schemas.microsoft.com/office/powerpoint/2010/main" val="317842534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altLang="en-US"/>
              <a:t>Lazy Fetching in Practice</a:t>
            </a:r>
          </a:p>
        </p:txBody>
      </p:sp>
      <p:pic>
        <p:nvPicPr>
          <p:cNvPr id="5120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162" y="1057279"/>
            <a:ext cx="7323876" cy="206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AutoShape 13"/>
          <p:cNvSpPr>
            <a:spLocks noChangeArrowheads="1"/>
          </p:cNvSpPr>
          <p:nvPr/>
        </p:nvSpPr>
        <p:spPr bwMode="auto">
          <a:xfrm>
            <a:off x="8595661" y="1747838"/>
            <a:ext cx="3351927" cy="685800"/>
          </a:xfrm>
          <a:prstGeom prst="wedgeRectCallout">
            <a:avLst>
              <a:gd name="adj1" fmla="val -140463"/>
              <a:gd name="adj2" fmla="val 2165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List of bids is fetched at this point lazily.</a:t>
            </a:r>
          </a:p>
        </p:txBody>
      </p:sp>
      <p:pic>
        <p:nvPicPr>
          <p:cNvPr id="921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162" y="3810000"/>
            <a:ext cx="10868369" cy="220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6" name="Straight Arrow Connector 5"/>
          <p:cNvCxnSpPr>
            <a:cxnSpLocks noChangeShapeType="1"/>
          </p:cNvCxnSpPr>
          <p:nvPr/>
        </p:nvCxnSpPr>
        <p:spPr bwMode="auto">
          <a:xfrm flipH="1">
            <a:off x="4773956" y="1905000"/>
            <a:ext cx="1117309" cy="2286000"/>
          </a:xfrm>
          <a:prstGeom prst="straightConnector1">
            <a:avLst/>
          </a:prstGeom>
          <a:noFill/>
          <a:ln w="22225"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9" name="Straight Arrow Connector 8"/>
          <p:cNvCxnSpPr>
            <a:cxnSpLocks noChangeShapeType="1"/>
          </p:cNvCxnSpPr>
          <p:nvPr/>
        </p:nvCxnSpPr>
        <p:spPr bwMode="auto">
          <a:xfrm flipH="1">
            <a:off x="3453500" y="2286000"/>
            <a:ext cx="914162" cy="2743200"/>
          </a:xfrm>
          <a:prstGeom prst="straightConnector1">
            <a:avLst/>
          </a:prstGeom>
          <a:noFill/>
          <a:ln w="22225" algn="ctr">
            <a:solidFill>
              <a:schemeClr val="tx1"/>
            </a:solidFill>
            <a:round/>
            <a:headEnd/>
            <a:tailEnd type="triangle" w="lg" len="lg"/>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38032917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2163"/>
                                        </p:tgtEl>
                                        <p:attrNameLst>
                                          <p:attrName>style.visibility</p:attrName>
                                        </p:attrNameLst>
                                      </p:cBhvr>
                                      <p:to>
                                        <p:strVal val="visible"/>
                                      </p:to>
                                    </p:set>
                                    <p:animEffect transition="in" filter="fade">
                                      <p:cBhvr>
                                        <p:cTn id="12" dur="500"/>
                                        <p:tgtEl>
                                          <p:spTgt spid="921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altLang="en-US"/>
              <a:t>Eager Fetching</a:t>
            </a:r>
          </a:p>
        </p:txBody>
      </p:sp>
      <p:sp>
        <p:nvSpPr>
          <p:cNvPr id="394244" name="Rectangle 4"/>
          <p:cNvSpPr>
            <a:spLocks noGrp="1" noChangeArrowheads="1"/>
          </p:cNvSpPr>
          <p:nvPr>
            <p:ph type="body" sz="half" idx="1"/>
          </p:nvPr>
        </p:nvSpPr>
        <p:spPr>
          <a:xfrm>
            <a:off x="594629" y="1066800"/>
            <a:ext cx="11289475" cy="5118100"/>
          </a:xfrm>
        </p:spPr>
        <p:txBody>
          <a:bodyPr/>
          <a:lstStyle/>
          <a:p>
            <a:pPr algn="just">
              <a:lnSpc>
                <a:spcPct val="100000"/>
              </a:lnSpc>
              <a:defRPr/>
            </a:pPr>
            <a:r>
              <a:rPr sz="1800"/>
              <a:t>you often want to specify that a particular entity association or collection should </a:t>
            </a:r>
            <a:r>
              <a:rPr sz="1800" i="1"/>
              <a:t>always </a:t>
            </a:r>
            <a:r>
              <a:rPr sz="1800"/>
              <a:t>be loaded. You want the guarantee that this data is available in memory without an additional database hit. </a:t>
            </a:r>
            <a:r>
              <a:rPr sz="1800" kern="1200"/>
              <a:t>You can define the fetching strategy as eager. </a:t>
            </a:r>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p:txBody>
      </p:sp>
      <p:pic>
        <p:nvPicPr>
          <p:cNvPr id="522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165" y="2109788"/>
            <a:ext cx="7004342" cy="177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AutoShape 13"/>
          <p:cNvSpPr>
            <a:spLocks noChangeArrowheads="1"/>
          </p:cNvSpPr>
          <p:nvPr/>
        </p:nvSpPr>
        <p:spPr bwMode="auto">
          <a:xfrm>
            <a:off x="8633751" y="3048000"/>
            <a:ext cx="3351927" cy="685800"/>
          </a:xfrm>
          <a:prstGeom prst="wedgeRectCallout">
            <a:avLst>
              <a:gd name="adj1" fmla="val -150852"/>
              <a:gd name="adj2" fmla="val -56648"/>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List of bids will be fetched eagerly.</a:t>
            </a:r>
          </a:p>
        </p:txBody>
      </p:sp>
    </p:spTree>
    <p:extLst>
      <p:ext uri="{BB962C8B-B14F-4D97-AF65-F5344CB8AC3E}">
        <p14:creationId xmlns:p14="http://schemas.microsoft.com/office/powerpoint/2010/main" val="260462913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altLang="en-US"/>
              <a:t>Eager Fetching in Practice</a:t>
            </a:r>
          </a:p>
        </p:txBody>
      </p:sp>
      <p:pic>
        <p:nvPicPr>
          <p:cNvPr id="532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162" y="1004888"/>
            <a:ext cx="7713241" cy="158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AutoShape 13"/>
          <p:cNvSpPr>
            <a:spLocks noChangeArrowheads="1"/>
          </p:cNvSpPr>
          <p:nvPr/>
        </p:nvSpPr>
        <p:spPr bwMode="auto">
          <a:xfrm>
            <a:off x="8627403" y="2705100"/>
            <a:ext cx="3351927" cy="685800"/>
          </a:xfrm>
          <a:prstGeom prst="wedgeRectCallout">
            <a:avLst>
              <a:gd name="adj1" fmla="val -150278"/>
              <a:gd name="adj2" fmla="val -160352"/>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List of bids is fetched at this point eagerly.</a:t>
            </a:r>
          </a:p>
        </p:txBody>
      </p:sp>
      <p:pic>
        <p:nvPicPr>
          <p:cNvPr id="942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604" y="3486150"/>
            <a:ext cx="10754099" cy="245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3" name="Straight Arrow Connector 2"/>
          <p:cNvCxnSpPr>
            <a:cxnSpLocks noChangeShapeType="1"/>
          </p:cNvCxnSpPr>
          <p:nvPr/>
        </p:nvCxnSpPr>
        <p:spPr bwMode="auto">
          <a:xfrm flipH="1">
            <a:off x="2539339" y="1905000"/>
            <a:ext cx="2232502" cy="1905000"/>
          </a:xfrm>
          <a:prstGeom prst="straightConnector1">
            <a:avLst/>
          </a:prstGeom>
          <a:noFill/>
          <a:ln w="22225"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12" name="AutoShape 13"/>
          <p:cNvSpPr>
            <a:spLocks noChangeArrowheads="1"/>
          </p:cNvSpPr>
          <p:nvPr/>
        </p:nvSpPr>
        <p:spPr bwMode="auto">
          <a:xfrm>
            <a:off x="8360774" y="5943600"/>
            <a:ext cx="3351927" cy="685800"/>
          </a:xfrm>
          <a:prstGeom prst="wedgeRectCallout">
            <a:avLst>
              <a:gd name="adj1" fmla="val -191259"/>
              <a:gd name="adj2" fmla="val -198449"/>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Left Outer Join.</a:t>
            </a:r>
          </a:p>
        </p:txBody>
      </p:sp>
    </p:spTree>
    <p:extLst>
      <p:ext uri="{BB962C8B-B14F-4D97-AF65-F5344CB8AC3E}">
        <p14:creationId xmlns:p14="http://schemas.microsoft.com/office/powerpoint/2010/main" val="95734373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4211"/>
                                        </p:tgtEl>
                                        <p:attrNameLst>
                                          <p:attrName>style.visibility</p:attrName>
                                        </p:attrNameLst>
                                      </p:cBhvr>
                                      <p:to>
                                        <p:strVal val="visible"/>
                                      </p:to>
                                    </p:set>
                                    <p:animEffect transition="in" filter="fade">
                                      <p:cBhvr>
                                        <p:cTn id="12" dur="500"/>
                                        <p:tgtEl>
                                          <p:spTgt spid="942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07869" y="381000"/>
            <a:ext cx="10978407" cy="501650"/>
          </a:xfrm>
        </p:spPr>
        <p:txBody>
          <a:bodyPr/>
          <a:lstStyle/>
          <a:p>
            <a:r>
              <a:rPr lang="en-US" altLang="en-US" smtClean="0"/>
              <a:t>Collection Mapping Problem</a:t>
            </a:r>
          </a:p>
        </p:txBody>
      </p:sp>
      <p:sp>
        <p:nvSpPr>
          <p:cNvPr id="10243" name="Rectangle 3"/>
          <p:cNvSpPr>
            <a:spLocks noGrp="1" noChangeArrowheads="1"/>
          </p:cNvSpPr>
          <p:nvPr>
            <p:ph type="body" idx="4294967295"/>
          </p:nvPr>
        </p:nvSpPr>
        <p:spPr>
          <a:xfrm>
            <a:off x="609441" y="1066800"/>
            <a:ext cx="11274663" cy="4648200"/>
          </a:xfrm>
        </p:spPr>
        <p:txBody>
          <a:bodyPr/>
          <a:lstStyle/>
          <a:p>
            <a:pPr algn="just">
              <a:lnSpc>
                <a:spcPct val="110000"/>
              </a:lnSpc>
              <a:defRPr/>
            </a:pPr>
            <a:r>
              <a:rPr lang="en-US" sz="1800" kern="1200" dirty="0" smtClean="0">
                <a:solidFill>
                  <a:schemeClr val="tx2">
                    <a:lumMod val="50000"/>
                  </a:schemeClr>
                </a:solidFill>
              </a:rPr>
              <a:t>We are working for an on line shopping site (lets suppose Tele Venture Marketing – TVM). For each item, TVM wants to put one or more images. With respect to JAVA programming, you would like to have a collection of images in your item POJO. But how this arrangement will be mapped to the database?</a:t>
            </a:r>
            <a:endParaRPr lang="en-US" sz="1800" kern="1200" dirty="0">
              <a:solidFill>
                <a:schemeClr val="tx2">
                  <a:lumMod val="50000"/>
                </a:schemeClr>
              </a:solidFill>
            </a:endParaRPr>
          </a:p>
        </p:txBody>
      </p:sp>
      <p:pic>
        <p:nvPicPr>
          <p:cNvPr id="819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3751" y="2667005"/>
            <a:ext cx="1828324" cy="1090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19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3751" y="3886200"/>
            <a:ext cx="1828324" cy="1017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19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3753" y="5105400"/>
            <a:ext cx="21140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199"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2588" y="2667005"/>
            <a:ext cx="5611938" cy="324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8200" name="Straight Arrow Connector 2"/>
          <p:cNvCxnSpPr>
            <a:cxnSpLocks noChangeShapeType="1"/>
          </p:cNvCxnSpPr>
          <p:nvPr/>
        </p:nvCxnSpPr>
        <p:spPr bwMode="auto">
          <a:xfrm flipV="1">
            <a:off x="5586545" y="3213100"/>
            <a:ext cx="3047206" cy="11303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01" name="Straight Arrow Connector 4"/>
          <p:cNvCxnSpPr>
            <a:cxnSpLocks noChangeShapeType="1"/>
            <a:endCxn id="8197" idx="1"/>
          </p:cNvCxnSpPr>
          <p:nvPr/>
        </p:nvCxnSpPr>
        <p:spPr bwMode="auto">
          <a:xfrm>
            <a:off x="5586545" y="4343400"/>
            <a:ext cx="3047206" cy="523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02" name="Straight Arrow Connector 6"/>
          <p:cNvCxnSpPr>
            <a:cxnSpLocks noChangeShapeType="1"/>
          </p:cNvCxnSpPr>
          <p:nvPr/>
        </p:nvCxnSpPr>
        <p:spPr bwMode="auto">
          <a:xfrm>
            <a:off x="5586545" y="4343400"/>
            <a:ext cx="3047206" cy="12319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8203" name="TextBox 11"/>
          <p:cNvSpPr txBox="1">
            <a:spLocks noChangeArrowheads="1"/>
          </p:cNvSpPr>
          <p:nvPr/>
        </p:nvSpPr>
        <p:spPr bwMode="auto">
          <a:xfrm>
            <a:off x="10563648" y="3048000"/>
            <a:ext cx="14410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defTabSz="914400" eaLnBrk="1" fontAlgn="base" hangingPunct="1">
              <a:lnSpc>
                <a:spcPct val="100000"/>
              </a:lnSpc>
              <a:spcBef>
                <a:spcPct val="0"/>
              </a:spcBef>
              <a:spcAft>
                <a:spcPct val="0"/>
              </a:spcAft>
              <a:buClrTx/>
              <a:buSzTx/>
              <a:buFontTx/>
              <a:buNone/>
            </a:pPr>
            <a:r>
              <a:rPr lang="en-US" altLang="en-US" smtClean="0">
                <a:solidFill>
                  <a:srgbClr val="600617"/>
                </a:solidFill>
                <a:latin typeface="Arial" charset="0"/>
              </a:rPr>
              <a:t>Image 1</a:t>
            </a:r>
          </a:p>
        </p:txBody>
      </p:sp>
      <p:sp>
        <p:nvSpPr>
          <p:cNvPr id="8204" name="TextBox 19"/>
          <p:cNvSpPr txBox="1">
            <a:spLocks noChangeArrowheads="1"/>
          </p:cNvSpPr>
          <p:nvPr/>
        </p:nvSpPr>
        <p:spPr bwMode="auto">
          <a:xfrm>
            <a:off x="10665222" y="4267200"/>
            <a:ext cx="14410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defTabSz="914400" eaLnBrk="1" fontAlgn="base" hangingPunct="1">
              <a:lnSpc>
                <a:spcPct val="100000"/>
              </a:lnSpc>
              <a:spcBef>
                <a:spcPct val="0"/>
              </a:spcBef>
              <a:spcAft>
                <a:spcPct val="0"/>
              </a:spcAft>
              <a:buClrTx/>
              <a:buSzTx/>
              <a:buFontTx/>
              <a:buNone/>
            </a:pPr>
            <a:r>
              <a:rPr lang="en-US" altLang="en-US" smtClean="0">
                <a:solidFill>
                  <a:srgbClr val="600617"/>
                </a:solidFill>
                <a:latin typeface="Arial" charset="0"/>
              </a:rPr>
              <a:t>Image 2</a:t>
            </a:r>
          </a:p>
        </p:txBody>
      </p:sp>
      <p:sp>
        <p:nvSpPr>
          <p:cNvPr id="8205" name="TextBox 20"/>
          <p:cNvSpPr txBox="1">
            <a:spLocks noChangeArrowheads="1"/>
          </p:cNvSpPr>
          <p:nvPr/>
        </p:nvSpPr>
        <p:spPr bwMode="auto">
          <a:xfrm>
            <a:off x="10766797" y="5605468"/>
            <a:ext cx="14410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defTabSz="914400" eaLnBrk="1" fontAlgn="base" hangingPunct="1">
              <a:lnSpc>
                <a:spcPct val="100000"/>
              </a:lnSpc>
              <a:spcBef>
                <a:spcPct val="0"/>
              </a:spcBef>
              <a:spcAft>
                <a:spcPct val="0"/>
              </a:spcAft>
              <a:buClrTx/>
              <a:buSzTx/>
              <a:buFontTx/>
              <a:buNone/>
            </a:pPr>
            <a:r>
              <a:rPr lang="en-US" altLang="en-US" smtClean="0">
                <a:solidFill>
                  <a:srgbClr val="600617"/>
                </a:solidFill>
                <a:latin typeface="Arial" charset="0"/>
              </a:rPr>
              <a:t>Image 3</a:t>
            </a:r>
          </a:p>
        </p:txBody>
      </p:sp>
    </p:spTree>
    <p:extLst>
      <p:ext uri="{BB962C8B-B14F-4D97-AF65-F5344CB8AC3E}">
        <p14:creationId xmlns:p14="http://schemas.microsoft.com/office/powerpoint/2010/main" val="8337182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altLang="en-US"/>
              <a:t>Exercise</a:t>
            </a:r>
          </a:p>
        </p:txBody>
      </p:sp>
      <p:sp>
        <p:nvSpPr>
          <p:cNvPr id="532483" name="Rectangle 3"/>
          <p:cNvSpPr>
            <a:spLocks noGrp="1" noChangeArrowheads="1"/>
          </p:cNvSpPr>
          <p:nvPr>
            <p:ph type="body" sz="half" idx="1"/>
          </p:nvPr>
        </p:nvSpPr>
        <p:spPr>
          <a:xfrm>
            <a:off x="594629" y="1282700"/>
            <a:ext cx="6921813" cy="4648200"/>
          </a:xfrm>
        </p:spPr>
        <p:txBody>
          <a:bodyPr/>
          <a:lstStyle/>
          <a:p>
            <a:pPr algn="just">
              <a:lnSpc>
                <a:spcPct val="110000"/>
              </a:lnSpc>
              <a:defRPr/>
            </a:pPr>
            <a:r>
              <a:rPr sz="1800" dirty="0"/>
              <a:t>Create a POJO class </a:t>
            </a:r>
            <a:r>
              <a:rPr sz="1800" dirty="0" err="1"/>
              <a:t>BookOrder</a:t>
            </a:r>
            <a:r>
              <a:rPr sz="1800" dirty="0"/>
              <a:t> that has a one to many relationship with Book class. It stores other information like order date, price, order state and set of books ordered.</a:t>
            </a:r>
          </a:p>
          <a:p>
            <a:pPr algn="just">
              <a:lnSpc>
                <a:spcPct val="110000"/>
              </a:lnSpc>
              <a:defRPr/>
            </a:pPr>
            <a:r>
              <a:rPr sz="1800" dirty="0"/>
              <a:t>Implement this association relationship by Hibernate/JPA</a:t>
            </a:r>
            <a:r>
              <a:rPr sz="1800" dirty="0" smtClean="0"/>
              <a:t>.</a:t>
            </a:r>
          </a:p>
          <a:p>
            <a:pPr algn="just">
              <a:lnSpc>
                <a:spcPct val="110000"/>
              </a:lnSpc>
              <a:defRPr/>
            </a:pPr>
            <a:r>
              <a:rPr lang="en-US" sz="1800" dirty="0" smtClean="0"/>
              <a:t>Use cascading operation while persist.</a:t>
            </a:r>
          </a:p>
          <a:p>
            <a:pPr algn="just">
              <a:lnSpc>
                <a:spcPct val="110000"/>
              </a:lnSpc>
              <a:defRPr/>
            </a:pPr>
            <a:r>
              <a:rPr lang="en-US" sz="1800" dirty="0" smtClean="0"/>
              <a:t>Try it with different fetching strategies.</a:t>
            </a:r>
          </a:p>
          <a:p>
            <a:pPr algn="just">
              <a:lnSpc>
                <a:spcPct val="110000"/>
              </a:lnSpc>
              <a:defRPr/>
            </a:pPr>
            <a:endParaRPr dirty="0"/>
          </a:p>
        </p:txBody>
      </p:sp>
      <p:pic>
        <p:nvPicPr>
          <p:cNvPr id="5427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8018" y="2424118"/>
            <a:ext cx="4266089" cy="3900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spTree>
    <p:extLst>
      <p:ext uri="{BB962C8B-B14F-4D97-AF65-F5344CB8AC3E}">
        <p14:creationId xmlns:p14="http://schemas.microsoft.com/office/powerpoint/2010/main" val="1349867322"/>
      </p:ext>
    </p:extLst>
  </p:cSld>
  <p:clrMapOvr>
    <a:masterClrMapping/>
  </p:clrMapOvr>
  <p:transition spd="slow">
    <p:split orient="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pPr marL="0" indent="0">
              <a:lnSpc>
                <a:spcPct val="105000"/>
              </a:lnSpc>
              <a:spcBef>
                <a:spcPct val="10000"/>
              </a:spcBef>
              <a:spcAft>
                <a:spcPct val="10000"/>
              </a:spcAft>
            </a:pPr>
            <a:r>
              <a:rPr lang="en-US" altLang="en-US" sz="4000" dirty="0">
                <a:solidFill>
                  <a:srgbClr val="FFFFFF"/>
                </a:solidFill>
              </a:rPr>
              <a:t>One to Many Association Using Map</a:t>
            </a:r>
          </a:p>
        </p:txBody>
      </p:sp>
    </p:spTree>
    <p:extLst>
      <p:ext uri="{BB962C8B-B14F-4D97-AF65-F5344CB8AC3E}">
        <p14:creationId xmlns:p14="http://schemas.microsoft.com/office/powerpoint/2010/main" val="32029274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altLang="en-US"/>
              <a:t>Map in place of set</a:t>
            </a:r>
          </a:p>
        </p:txBody>
      </p:sp>
      <p:sp>
        <p:nvSpPr>
          <p:cNvPr id="394244" name="Rectangle 4"/>
          <p:cNvSpPr>
            <a:spLocks noGrp="1" noChangeArrowheads="1"/>
          </p:cNvSpPr>
          <p:nvPr>
            <p:ph type="body" sz="half" idx="1"/>
          </p:nvPr>
        </p:nvSpPr>
        <p:spPr>
          <a:xfrm>
            <a:off x="594629" y="1066800"/>
            <a:ext cx="11289475" cy="5118100"/>
          </a:xfrm>
        </p:spPr>
        <p:txBody>
          <a:bodyPr/>
          <a:lstStyle/>
          <a:p>
            <a:pPr algn="just">
              <a:lnSpc>
                <a:spcPct val="100000"/>
              </a:lnSpc>
              <a:defRPr/>
            </a:pPr>
            <a:r>
              <a:rPr sz="1800" dirty="0"/>
              <a:t>In our on line shopping application, an item can have more than one images</a:t>
            </a:r>
            <a:r>
              <a:rPr sz="1800" kern="1200" dirty="0"/>
              <a:t>. For bidirectional relationship, we wants to have a map (&lt;String, Image&gt;) in Item class.</a:t>
            </a:r>
          </a:p>
          <a:p>
            <a:pPr algn="just">
              <a:lnSpc>
                <a:spcPct val="100000"/>
              </a:lnSpc>
              <a:defRPr/>
            </a:pPr>
            <a:r>
              <a:rPr sz="1800" kern="1200" dirty="0"/>
              <a:t>We define @</a:t>
            </a:r>
            <a:r>
              <a:rPr sz="1800" kern="1200" dirty="0" err="1"/>
              <a:t>MapKey</a:t>
            </a:r>
            <a:r>
              <a:rPr sz="1800" kern="1200" dirty="0"/>
              <a:t> annotation on image map. Map key is stored in image table.</a:t>
            </a:r>
          </a:p>
          <a:p>
            <a:pPr algn="just">
              <a:lnSpc>
                <a:spcPct val="100000"/>
              </a:lnSpc>
              <a:defRPr/>
            </a:pPr>
            <a:endParaRPr sz="1800" kern="1200" dirty="0"/>
          </a:p>
          <a:p>
            <a:pPr algn="just">
              <a:lnSpc>
                <a:spcPct val="100000"/>
              </a:lnSpc>
              <a:defRPr/>
            </a:pPr>
            <a:endParaRPr sz="1800" kern="1200" dirty="0"/>
          </a:p>
          <a:p>
            <a:pPr algn="just">
              <a:lnSpc>
                <a:spcPct val="100000"/>
              </a:lnSpc>
              <a:defRPr/>
            </a:pPr>
            <a:endParaRPr sz="1800" kern="1200" dirty="0"/>
          </a:p>
          <a:p>
            <a:pPr algn="just">
              <a:lnSpc>
                <a:spcPct val="100000"/>
              </a:lnSpc>
              <a:defRPr/>
            </a:pPr>
            <a:endParaRPr sz="1800" kern="1200" dirty="0"/>
          </a:p>
          <a:p>
            <a:pPr algn="just">
              <a:lnSpc>
                <a:spcPct val="100000"/>
              </a:lnSpc>
              <a:defRPr/>
            </a:pPr>
            <a:endParaRPr sz="1800" kern="1200" dirty="0"/>
          </a:p>
          <a:p>
            <a:pPr algn="just">
              <a:lnSpc>
                <a:spcPct val="100000"/>
              </a:lnSpc>
              <a:defRPr/>
            </a:pPr>
            <a:endParaRPr sz="1800" kern="1200" dirty="0"/>
          </a:p>
          <a:p>
            <a:pPr algn="just">
              <a:lnSpc>
                <a:spcPct val="100000"/>
              </a:lnSpc>
              <a:defRPr/>
            </a:pPr>
            <a:endParaRPr sz="1800" kern="1200" dirty="0"/>
          </a:p>
        </p:txBody>
      </p:sp>
    </p:spTree>
    <p:extLst>
      <p:ext uri="{BB962C8B-B14F-4D97-AF65-F5344CB8AC3E}">
        <p14:creationId xmlns:p14="http://schemas.microsoft.com/office/powerpoint/2010/main" val="2983267890"/>
      </p:ext>
    </p:extLst>
  </p:cSld>
  <p:clrMapOvr>
    <a:masterClrMapping/>
  </p:clrMapOvr>
  <p:transition spd="slow">
    <p:split orient="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441" y="381001"/>
            <a:ext cx="10563648" cy="323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73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441" y="3886205"/>
            <a:ext cx="10563648" cy="2676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57348" name="Straight Arrow Connector 4"/>
          <p:cNvCxnSpPr>
            <a:cxnSpLocks noChangeShapeType="1"/>
          </p:cNvCxnSpPr>
          <p:nvPr/>
        </p:nvCxnSpPr>
        <p:spPr bwMode="auto">
          <a:xfrm flipH="1">
            <a:off x="3758221" y="1752600"/>
            <a:ext cx="101574" cy="4343400"/>
          </a:xfrm>
          <a:prstGeom prst="straightConnector1">
            <a:avLst/>
          </a:prstGeom>
          <a:noFill/>
          <a:ln w="22225"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13" name="AutoShape 13"/>
          <p:cNvSpPr>
            <a:spLocks noChangeArrowheads="1"/>
          </p:cNvSpPr>
          <p:nvPr/>
        </p:nvSpPr>
        <p:spPr bwMode="auto">
          <a:xfrm>
            <a:off x="8024311" y="3068638"/>
            <a:ext cx="3351927" cy="685800"/>
          </a:xfrm>
          <a:prstGeom prst="wedgeRectCallout">
            <a:avLst>
              <a:gd name="adj1" fmla="val -157204"/>
              <a:gd name="adj2" fmla="val -65116"/>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Set image type to the key of map</a:t>
            </a:r>
          </a:p>
        </p:txBody>
      </p:sp>
      <p:sp>
        <p:nvSpPr>
          <p:cNvPr id="14" name="AutoShape 13"/>
          <p:cNvSpPr>
            <a:spLocks noChangeArrowheads="1"/>
          </p:cNvSpPr>
          <p:nvPr/>
        </p:nvSpPr>
        <p:spPr bwMode="auto">
          <a:xfrm>
            <a:off x="7211721" y="5562600"/>
            <a:ext cx="3351927" cy="685800"/>
          </a:xfrm>
          <a:prstGeom prst="wedgeRectCallout">
            <a:avLst>
              <a:gd name="adj1" fmla="val -138153"/>
              <a:gd name="adj2" fmla="val 36472"/>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Map Key is stored in Image table</a:t>
            </a:r>
          </a:p>
        </p:txBody>
      </p:sp>
    </p:spTree>
    <p:extLst>
      <p:ext uri="{BB962C8B-B14F-4D97-AF65-F5344CB8AC3E}">
        <p14:creationId xmlns:p14="http://schemas.microsoft.com/office/powerpoint/2010/main" val="890848588"/>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altLang="en-US"/>
              <a:t>Exercise</a:t>
            </a:r>
          </a:p>
        </p:txBody>
      </p:sp>
      <p:sp>
        <p:nvSpPr>
          <p:cNvPr id="532483" name="Rectangle 3"/>
          <p:cNvSpPr>
            <a:spLocks noGrp="1" noChangeArrowheads="1"/>
          </p:cNvSpPr>
          <p:nvPr>
            <p:ph type="body" sz="half" idx="1"/>
          </p:nvPr>
        </p:nvSpPr>
        <p:spPr>
          <a:xfrm>
            <a:off x="594629" y="1282700"/>
            <a:ext cx="6921813" cy="4648200"/>
          </a:xfrm>
        </p:spPr>
        <p:txBody>
          <a:bodyPr/>
          <a:lstStyle/>
          <a:p>
            <a:pPr algn="just">
              <a:lnSpc>
                <a:spcPct val="110000"/>
              </a:lnSpc>
              <a:defRPr/>
            </a:pPr>
            <a:r>
              <a:rPr sz="1800" dirty="0"/>
              <a:t>Create a POJO class </a:t>
            </a:r>
            <a:r>
              <a:rPr sz="1800" dirty="0" err="1"/>
              <a:t>BookOrder</a:t>
            </a:r>
            <a:r>
              <a:rPr sz="1800" dirty="0"/>
              <a:t> that has a one to many relationship with Book class. It stores other information like order date, price, order state and set of books ordered.</a:t>
            </a:r>
          </a:p>
          <a:p>
            <a:pPr algn="just">
              <a:lnSpc>
                <a:spcPct val="110000"/>
              </a:lnSpc>
              <a:defRPr/>
            </a:pPr>
            <a:r>
              <a:rPr sz="1800" dirty="0"/>
              <a:t>Implement this association relationship by Hibernate/JPA using book name as the map key.</a:t>
            </a:r>
          </a:p>
        </p:txBody>
      </p:sp>
      <p:pic>
        <p:nvPicPr>
          <p:cNvPr id="5837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8018" y="2424118"/>
            <a:ext cx="4266089" cy="3900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spTree>
    <p:extLst>
      <p:ext uri="{BB962C8B-B14F-4D97-AF65-F5344CB8AC3E}">
        <p14:creationId xmlns:p14="http://schemas.microsoft.com/office/powerpoint/2010/main" val="3052735206"/>
      </p:ext>
    </p:extLst>
  </p:cSld>
  <p:clrMapOvr>
    <a:masterClrMapping/>
  </p:clrMapOvr>
  <p:transition spd="slow">
    <p:split orient="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pPr marL="0" indent="0">
              <a:lnSpc>
                <a:spcPct val="105000"/>
              </a:lnSpc>
              <a:spcBef>
                <a:spcPct val="10000"/>
              </a:spcBef>
              <a:spcAft>
                <a:spcPct val="10000"/>
              </a:spcAft>
            </a:pPr>
            <a:r>
              <a:rPr lang="en-US" altLang="en-US" sz="4000" dirty="0">
                <a:solidFill>
                  <a:srgbClr val="FFFFFF"/>
                </a:solidFill>
              </a:rPr>
              <a:t>One to Many </a:t>
            </a:r>
            <a:br>
              <a:rPr lang="en-US" altLang="en-US" sz="4000" dirty="0">
                <a:solidFill>
                  <a:srgbClr val="FFFFFF"/>
                </a:solidFill>
              </a:rPr>
            </a:br>
            <a:r>
              <a:rPr lang="en-US" altLang="en-US" sz="4000" dirty="0">
                <a:solidFill>
                  <a:srgbClr val="FFFFFF"/>
                </a:solidFill>
              </a:rPr>
              <a:t>Unidirectional Indexed Association</a:t>
            </a:r>
          </a:p>
        </p:txBody>
      </p:sp>
    </p:spTree>
    <p:extLst>
      <p:ext uri="{BB962C8B-B14F-4D97-AF65-F5344CB8AC3E}">
        <p14:creationId xmlns:p14="http://schemas.microsoft.com/office/powerpoint/2010/main" val="10097046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altLang="en-US"/>
              <a:t>Maintain index order of bid</a:t>
            </a:r>
          </a:p>
        </p:txBody>
      </p:sp>
      <p:sp>
        <p:nvSpPr>
          <p:cNvPr id="394244" name="Rectangle 4"/>
          <p:cNvSpPr>
            <a:spLocks noGrp="1" noChangeArrowheads="1"/>
          </p:cNvSpPr>
          <p:nvPr>
            <p:ph type="body" sz="half" idx="1"/>
          </p:nvPr>
        </p:nvSpPr>
        <p:spPr>
          <a:xfrm>
            <a:off x="594629" y="1066800"/>
            <a:ext cx="11289475" cy="5118100"/>
          </a:xfrm>
        </p:spPr>
        <p:txBody>
          <a:bodyPr/>
          <a:lstStyle/>
          <a:p>
            <a:pPr algn="just">
              <a:lnSpc>
                <a:spcPct val="100000"/>
              </a:lnSpc>
              <a:defRPr/>
            </a:pPr>
            <a:r>
              <a:rPr sz="1800"/>
              <a:t>In our on line shopping application, an item can have more than one bids</a:t>
            </a:r>
            <a:r>
              <a:rPr sz="1800" kern="1200"/>
              <a:t>. For unidirectional relationship, we can have an indexed list of bids in Item class as follows:</a:t>
            </a:r>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p:txBody>
      </p:sp>
      <p:pic>
        <p:nvPicPr>
          <p:cNvPr id="604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592" y="2057400"/>
            <a:ext cx="11111723"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25043676"/>
      </p:ext>
    </p:extLst>
  </p:cSld>
  <p:clrMapOvr>
    <a:masterClrMapping/>
  </p:clrMapOvr>
  <p:transition spd="slow">
    <p:split orient="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pPr marL="0" indent="0">
              <a:lnSpc>
                <a:spcPct val="105000"/>
              </a:lnSpc>
              <a:spcBef>
                <a:spcPct val="10000"/>
              </a:spcBef>
              <a:spcAft>
                <a:spcPct val="10000"/>
              </a:spcAft>
            </a:pPr>
            <a:r>
              <a:rPr lang="en-US" altLang="en-US" sz="4000" dirty="0">
                <a:solidFill>
                  <a:srgbClr val="FFFFFF"/>
                </a:solidFill>
              </a:rPr>
              <a:t>One to Many </a:t>
            </a:r>
            <a:br>
              <a:rPr lang="en-US" altLang="en-US" sz="4000" dirty="0">
                <a:solidFill>
                  <a:srgbClr val="FFFFFF"/>
                </a:solidFill>
              </a:rPr>
            </a:br>
            <a:r>
              <a:rPr lang="en-US" altLang="en-US" sz="4000" dirty="0">
                <a:solidFill>
                  <a:srgbClr val="FFFFFF"/>
                </a:solidFill>
              </a:rPr>
              <a:t>Bidirectional Indexed Association</a:t>
            </a:r>
          </a:p>
        </p:txBody>
      </p:sp>
    </p:spTree>
    <p:extLst>
      <p:ext uri="{BB962C8B-B14F-4D97-AF65-F5344CB8AC3E}">
        <p14:creationId xmlns:p14="http://schemas.microsoft.com/office/powerpoint/2010/main" val="397968331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altLang="en-US"/>
              <a:t>Maintain index order of bid</a:t>
            </a:r>
          </a:p>
        </p:txBody>
      </p:sp>
      <p:sp>
        <p:nvSpPr>
          <p:cNvPr id="394244" name="Rectangle 4"/>
          <p:cNvSpPr>
            <a:spLocks noGrp="1" noChangeArrowheads="1"/>
          </p:cNvSpPr>
          <p:nvPr>
            <p:ph type="body" sz="half" idx="1"/>
          </p:nvPr>
        </p:nvSpPr>
        <p:spPr>
          <a:xfrm>
            <a:off x="594629" y="1066800"/>
            <a:ext cx="11289475" cy="5118100"/>
          </a:xfrm>
        </p:spPr>
        <p:txBody>
          <a:bodyPr/>
          <a:lstStyle/>
          <a:p>
            <a:pPr algn="just">
              <a:lnSpc>
                <a:spcPct val="100000"/>
              </a:lnSpc>
              <a:defRPr/>
            </a:pPr>
            <a:r>
              <a:rPr sz="1800"/>
              <a:t>In our on line shopping application, an item can have more than one bids</a:t>
            </a:r>
            <a:r>
              <a:rPr sz="1800" kern="1200"/>
              <a:t>. For bidirectional relationship, we can have an indexed list of bids in Item class as follows:</a:t>
            </a:r>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p:txBody>
      </p:sp>
      <p:pic>
        <p:nvPicPr>
          <p:cNvPr id="624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588" y="2057400"/>
            <a:ext cx="10969943" cy="185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246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446" y="4114800"/>
            <a:ext cx="6873143" cy="2406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AutoShape 13"/>
          <p:cNvSpPr>
            <a:spLocks noChangeArrowheads="1"/>
          </p:cNvSpPr>
          <p:nvPr/>
        </p:nvSpPr>
        <p:spPr bwMode="auto">
          <a:xfrm>
            <a:off x="8426373" y="4114800"/>
            <a:ext cx="3351927" cy="1066800"/>
          </a:xfrm>
          <a:prstGeom prst="wedgeRectCallout">
            <a:avLst>
              <a:gd name="adj1" fmla="val -228773"/>
              <a:gd name="adj2" fmla="val -168519"/>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No mappedBy attribute. Collection information is required to update the index</a:t>
            </a:r>
          </a:p>
        </p:txBody>
      </p:sp>
      <p:sp>
        <p:nvSpPr>
          <p:cNvPr id="8" name="AutoShape 13"/>
          <p:cNvSpPr>
            <a:spLocks noChangeArrowheads="1"/>
          </p:cNvSpPr>
          <p:nvPr/>
        </p:nvSpPr>
        <p:spPr bwMode="auto">
          <a:xfrm>
            <a:off x="8407327" y="5454650"/>
            <a:ext cx="3351927" cy="1066800"/>
          </a:xfrm>
          <a:prstGeom prst="wedgeRectCallout">
            <a:avLst>
              <a:gd name="adj1" fmla="val -169324"/>
              <a:gd name="adj2" fmla="val -12056"/>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Equivalent to mappedBy, Updatable and insertable attributes are false.</a:t>
            </a:r>
          </a:p>
        </p:txBody>
      </p:sp>
    </p:spTree>
    <p:extLst>
      <p:ext uri="{BB962C8B-B14F-4D97-AF65-F5344CB8AC3E}">
        <p14:creationId xmlns:p14="http://schemas.microsoft.com/office/powerpoint/2010/main" val="3239810100"/>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pPr marL="0" indent="0">
              <a:lnSpc>
                <a:spcPct val="105000"/>
              </a:lnSpc>
              <a:spcBef>
                <a:spcPct val="10000"/>
              </a:spcBef>
              <a:spcAft>
                <a:spcPct val="10000"/>
              </a:spcAft>
            </a:pPr>
            <a:r>
              <a:rPr lang="en-US" altLang="en-US" sz="4000" dirty="0">
                <a:solidFill>
                  <a:srgbClr val="FFFFFF"/>
                </a:solidFill>
              </a:rPr>
              <a:t>One to One Association Using Same Primary Key</a:t>
            </a:r>
          </a:p>
        </p:txBody>
      </p:sp>
    </p:spTree>
    <p:extLst>
      <p:ext uri="{BB962C8B-B14F-4D97-AF65-F5344CB8AC3E}">
        <p14:creationId xmlns:p14="http://schemas.microsoft.com/office/powerpoint/2010/main" val="2439755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pPr marL="0" indent="0">
              <a:lnSpc>
                <a:spcPct val="105000"/>
              </a:lnSpc>
              <a:spcBef>
                <a:spcPct val="10000"/>
              </a:spcBef>
              <a:spcAft>
                <a:spcPct val="10000"/>
              </a:spcAft>
            </a:pPr>
            <a:r>
              <a:rPr lang="en-US" altLang="en-US" sz="4000" dirty="0">
                <a:solidFill>
                  <a:srgbClr val="FFFFFF"/>
                </a:solidFill>
              </a:rPr>
              <a:t>Set Property Mapping</a:t>
            </a:r>
          </a:p>
        </p:txBody>
      </p:sp>
    </p:spTree>
    <p:extLst>
      <p:ext uri="{BB962C8B-B14F-4D97-AF65-F5344CB8AC3E}">
        <p14:creationId xmlns:p14="http://schemas.microsoft.com/office/powerpoint/2010/main" val="61166636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altLang="en-US"/>
              <a:t>One User has one shipping address</a:t>
            </a:r>
          </a:p>
        </p:txBody>
      </p:sp>
      <p:sp>
        <p:nvSpPr>
          <p:cNvPr id="394244" name="Rectangle 4"/>
          <p:cNvSpPr>
            <a:spLocks noGrp="1" noChangeArrowheads="1"/>
          </p:cNvSpPr>
          <p:nvPr>
            <p:ph type="body" sz="half" idx="1"/>
          </p:nvPr>
        </p:nvSpPr>
        <p:spPr>
          <a:xfrm>
            <a:off x="594629" y="1066800"/>
            <a:ext cx="11289475" cy="5118100"/>
          </a:xfrm>
        </p:spPr>
        <p:txBody>
          <a:bodyPr/>
          <a:lstStyle/>
          <a:p>
            <a:pPr algn="just">
              <a:lnSpc>
                <a:spcPct val="100000"/>
              </a:lnSpc>
              <a:defRPr/>
            </a:pPr>
            <a:r>
              <a:rPr sz="1800"/>
              <a:t>In our on line shopping application, a user can be mapped to a single shipping address</a:t>
            </a:r>
            <a:r>
              <a:rPr sz="1800" kern="1200"/>
              <a:t>. We can have bidirectional one to one mapping between user and address.</a:t>
            </a:r>
          </a:p>
          <a:p>
            <a:pPr algn="just">
              <a:lnSpc>
                <a:spcPct val="100000"/>
              </a:lnSpc>
              <a:defRPr/>
            </a:pPr>
            <a:r>
              <a:rPr sz="1800" kern="1200"/>
              <a:t>We will have a one to one relation if Address table primary key references User table primary key. </a:t>
            </a:r>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p:txBody>
      </p:sp>
      <p:pic>
        <p:nvPicPr>
          <p:cNvPr id="645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737" y="3175005"/>
            <a:ext cx="9446339" cy="2354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32214148"/>
      </p:ext>
    </p:extLst>
  </p:cSld>
  <p:clrMapOvr>
    <a:masterClrMapping/>
  </p:clrMapOvr>
  <p:transition spd="slow">
    <p:split orient="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868" y="254000"/>
            <a:ext cx="8938472" cy="287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55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4059" y="3124200"/>
            <a:ext cx="9192406" cy="361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AutoShape 13"/>
          <p:cNvSpPr>
            <a:spLocks noChangeArrowheads="1"/>
          </p:cNvSpPr>
          <p:nvPr/>
        </p:nvSpPr>
        <p:spPr bwMode="auto">
          <a:xfrm>
            <a:off x="7770377" y="1346200"/>
            <a:ext cx="1879111" cy="342900"/>
          </a:xfrm>
          <a:prstGeom prst="wedgeRectCallout">
            <a:avLst>
              <a:gd name="adj1" fmla="val -185486"/>
              <a:gd name="adj2" fmla="val 36472"/>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@OneToOne</a:t>
            </a:r>
          </a:p>
        </p:txBody>
      </p:sp>
      <p:sp>
        <p:nvSpPr>
          <p:cNvPr id="11" name="AutoShape 13"/>
          <p:cNvSpPr>
            <a:spLocks noChangeArrowheads="1"/>
          </p:cNvSpPr>
          <p:nvPr/>
        </p:nvSpPr>
        <p:spPr bwMode="auto">
          <a:xfrm>
            <a:off x="8887685" y="1841500"/>
            <a:ext cx="2996419" cy="342900"/>
          </a:xfrm>
          <a:prstGeom prst="wedgeRectCallout">
            <a:avLst>
              <a:gd name="adj1" fmla="val -166005"/>
              <a:gd name="adj2" fmla="val 91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Optional must be true</a:t>
            </a:r>
          </a:p>
        </p:txBody>
      </p:sp>
      <p:sp>
        <p:nvSpPr>
          <p:cNvPr id="12" name="AutoShape 13"/>
          <p:cNvSpPr>
            <a:spLocks noChangeArrowheads="1"/>
          </p:cNvSpPr>
          <p:nvPr/>
        </p:nvSpPr>
        <p:spPr bwMode="auto">
          <a:xfrm>
            <a:off x="812588" y="6019800"/>
            <a:ext cx="1879111" cy="342900"/>
          </a:xfrm>
          <a:prstGeom prst="wedgeRectCallout">
            <a:avLst>
              <a:gd name="adj1" fmla="val 96625"/>
              <a:gd name="adj2" fmla="val -1625"/>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@OneToOne</a:t>
            </a:r>
          </a:p>
        </p:txBody>
      </p:sp>
      <p:sp>
        <p:nvSpPr>
          <p:cNvPr id="13" name="AutoShape 13"/>
          <p:cNvSpPr>
            <a:spLocks noChangeArrowheads="1"/>
          </p:cNvSpPr>
          <p:nvPr/>
        </p:nvSpPr>
        <p:spPr bwMode="auto">
          <a:xfrm>
            <a:off x="711015" y="4419600"/>
            <a:ext cx="1961640" cy="514350"/>
          </a:xfrm>
          <a:prstGeom prst="wedgeRectCallout">
            <a:avLst>
              <a:gd name="adj1" fmla="val 286167"/>
              <a:gd name="adj2" fmla="val -83458"/>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Foreign Key Generator</a:t>
            </a:r>
          </a:p>
        </p:txBody>
      </p:sp>
      <p:sp>
        <p:nvSpPr>
          <p:cNvPr id="14" name="AutoShape 13"/>
          <p:cNvSpPr>
            <a:spLocks noChangeArrowheads="1"/>
          </p:cNvSpPr>
          <p:nvPr/>
        </p:nvSpPr>
        <p:spPr bwMode="auto">
          <a:xfrm>
            <a:off x="8329030" y="6027738"/>
            <a:ext cx="3555074" cy="334962"/>
          </a:xfrm>
          <a:prstGeom prst="wedgeRectCallout">
            <a:avLst>
              <a:gd name="adj1" fmla="val -97602"/>
              <a:gd name="adj2" fmla="val 49171"/>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@PrimaryKeyJoinColumn</a:t>
            </a:r>
          </a:p>
        </p:txBody>
      </p:sp>
      <p:cxnSp>
        <p:nvCxnSpPr>
          <p:cNvPr id="5" name="Straight Arrow Connector 4"/>
          <p:cNvCxnSpPr>
            <a:cxnSpLocks noChangeShapeType="1"/>
          </p:cNvCxnSpPr>
          <p:nvPr/>
        </p:nvCxnSpPr>
        <p:spPr bwMode="auto">
          <a:xfrm flipH="1">
            <a:off x="6297561" y="5105400"/>
            <a:ext cx="1015735" cy="1371600"/>
          </a:xfrm>
          <a:prstGeom prst="straightConnector1">
            <a:avLst/>
          </a:prstGeom>
          <a:noFill/>
          <a:ln w="22225" algn="ctr">
            <a:solidFill>
              <a:schemeClr val="tx1"/>
            </a:solidFill>
            <a:round/>
            <a:headEnd/>
            <a:tailEnd type="triangle" w="lg" len="lg"/>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22121773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xit" presetSubtype="10" fill="hold" grpId="1" nodeType="clickEffect">
                                  <p:stCondLst>
                                    <p:cond delay="0"/>
                                  </p:stCondLst>
                                  <p:childTnLst>
                                    <p:animEffect transition="out" filter="blinds(horizontal)">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3" presetClass="exit" presetSubtype="10" fill="hold" grpId="1" nodeType="withEffect">
                                  <p:stCondLst>
                                    <p:cond delay="0"/>
                                  </p:stCondLst>
                                  <p:childTnLst>
                                    <p:animEffect transition="out" filter="blinds(horizontal)">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par>
                                <p:cTn id="19" presetID="3" presetClass="entr" presetSubtype="1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xit" presetSubtype="10" fill="hold" grpId="1" nodeType="clickEffect">
                                  <p:stCondLst>
                                    <p:cond delay="0"/>
                                  </p:stCondLst>
                                  <p:childTnLst>
                                    <p:animEffect transition="out" filter="blinds(horizontal)">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par>
                                <p:cTn id="27" presetID="3" presetClass="entr" presetSubtype="1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linds(horizontal)">
                                      <p:cBhvr>
                                        <p:cTn id="29" dur="500"/>
                                        <p:tgtEl>
                                          <p:spTgt spid="1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xit" presetSubtype="10" fill="hold" grpId="1" nodeType="clickEffect">
                                  <p:stCondLst>
                                    <p:cond delay="0"/>
                                  </p:stCondLst>
                                  <p:childTnLst>
                                    <p:animEffect transition="out" filter="blinds(horizontal)">
                                      <p:cBhvr>
                                        <p:cTn id="33" dur="500"/>
                                        <p:tgtEl>
                                          <p:spTgt spid="13"/>
                                        </p:tgtEl>
                                      </p:cBhvr>
                                    </p:animEffect>
                                    <p:set>
                                      <p:cBhvr>
                                        <p:cTn id="34" dur="1" fill="hold">
                                          <p:stCondLst>
                                            <p:cond delay="499"/>
                                          </p:stCondLst>
                                        </p:cTn>
                                        <p:tgtEl>
                                          <p:spTgt spid="13"/>
                                        </p:tgtEl>
                                        <p:attrNameLst>
                                          <p:attrName>style.visibility</p:attrName>
                                        </p:attrNameLst>
                                      </p:cBhvr>
                                      <p:to>
                                        <p:strVal val="hidden"/>
                                      </p:to>
                                    </p:set>
                                  </p:childTnLst>
                                </p:cTn>
                              </p:par>
                              <p:par>
                                <p:cTn id="35" presetID="3"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xit" presetSubtype="10" fill="hold" grpId="1" nodeType="clickEffect">
                                  <p:stCondLst>
                                    <p:cond delay="0"/>
                                  </p:stCondLst>
                                  <p:childTnLst>
                                    <p:animEffect transition="out" filter="blinds(horizontal)">
                                      <p:cBhvr>
                                        <p:cTn id="41" dur="500"/>
                                        <p:tgtEl>
                                          <p:spTgt spid="14"/>
                                        </p:tgtEl>
                                      </p:cBhvr>
                                    </p:animEffect>
                                    <p:set>
                                      <p:cBhvr>
                                        <p:cTn id="42" dur="1" fill="hold">
                                          <p:stCondLst>
                                            <p:cond delay="499"/>
                                          </p:stCondLst>
                                        </p:cTn>
                                        <p:tgtEl>
                                          <p:spTgt spid="14"/>
                                        </p:tgtEl>
                                        <p:attrNameLst>
                                          <p:attrName>style.visibility</p:attrName>
                                        </p:attrNameLst>
                                      </p:cBhvr>
                                      <p:to>
                                        <p:strVal val="hidden"/>
                                      </p:to>
                                    </p:set>
                                  </p:childTnLst>
                                </p:cTn>
                              </p:par>
                              <p:par>
                                <p:cTn id="43" presetID="16" presetClass="entr" presetSubtype="21" fill="hold" nodeType="with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barn(inVertical)">
                                      <p:cBhvr>
                                        <p:cTn id="4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1" grpId="0" animBg="1"/>
      <p:bldP spid="11" grpId="1" animBg="1"/>
      <p:bldP spid="12" grpId="0" animBg="1"/>
      <p:bldP spid="12" grpId="1" animBg="1"/>
      <p:bldP spid="13" grpId="0" animBg="1"/>
      <p:bldP spid="13" grpId="1" animBg="1"/>
      <p:bldP spid="14" grpId="0" animBg="1"/>
      <p:bldP spid="14"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altLang="en-US"/>
              <a:t>Exercise</a:t>
            </a:r>
          </a:p>
        </p:txBody>
      </p:sp>
      <p:sp>
        <p:nvSpPr>
          <p:cNvPr id="532483" name="Rectangle 3"/>
          <p:cNvSpPr>
            <a:spLocks noGrp="1" noChangeArrowheads="1"/>
          </p:cNvSpPr>
          <p:nvPr>
            <p:ph type="body" sz="half" idx="1"/>
          </p:nvPr>
        </p:nvSpPr>
        <p:spPr>
          <a:xfrm>
            <a:off x="594629" y="1282700"/>
            <a:ext cx="6921813" cy="4648200"/>
          </a:xfrm>
        </p:spPr>
        <p:txBody>
          <a:bodyPr/>
          <a:lstStyle/>
          <a:p>
            <a:pPr algn="just">
              <a:lnSpc>
                <a:spcPct val="110000"/>
              </a:lnSpc>
              <a:defRPr/>
            </a:pPr>
            <a:r>
              <a:rPr sz="1800" dirty="0"/>
              <a:t>Create a POJO class Book that has a one to one relationship with cover image class.</a:t>
            </a:r>
          </a:p>
          <a:p>
            <a:pPr algn="just">
              <a:lnSpc>
                <a:spcPct val="110000"/>
              </a:lnSpc>
              <a:defRPr/>
            </a:pPr>
            <a:r>
              <a:rPr sz="1800" dirty="0"/>
              <a:t>Implement this association relationship by Hibernate/JPA same primary key approach.</a:t>
            </a:r>
          </a:p>
        </p:txBody>
      </p:sp>
      <p:pic>
        <p:nvPicPr>
          <p:cNvPr id="6656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8018" y="2424118"/>
            <a:ext cx="4266089" cy="3900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spTree>
    <p:extLst>
      <p:ext uri="{BB962C8B-B14F-4D97-AF65-F5344CB8AC3E}">
        <p14:creationId xmlns:p14="http://schemas.microsoft.com/office/powerpoint/2010/main" val="2585560576"/>
      </p:ext>
    </p:extLst>
  </p:cSld>
  <p:clrMapOvr>
    <a:masterClrMapping/>
  </p:clrMapOvr>
  <p:transition spd="slow">
    <p:split orient="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pPr marL="0" indent="0">
              <a:lnSpc>
                <a:spcPct val="105000"/>
              </a:lnSpc>
              <a:spcBef>
                <a:spcPct val="10000"/>
              </a:spcBef>
              <a:spcAft>
                <a:spcPct val="10000"/>
              </a:spcAft>
            </a:pPr>
            <a:r>
              <a:rPr lang="en-US" altLang="en-US" sz="4000" dirty="0">
                <a:solidFill>
                  <a:srgbClr val="FFFFFF"/>
                </a:solidFill>
              </a:rPr>
              <a:t>One to One Association Using </a:t>
            </a:r>
            <a:br>
              <a:rPr lang="en-US" altLang="en-US" sz="4000" dirty="0">
                <a:solidFill>
                  <a:srgbClr val="FFFFFF"/>
                </a:solidFill>
              </a:rPr>
            </a:br>
            <a:r>
              <a:rPr lang="en-US" altLang="en-US" sz="4000" dirty="0">
                <a:solidFill>
                  <a:srgbClr val="FFFFFF"/>
                </a:solidFill>
              </a:rPr>
              <a:t>Unique Foreign Key</a:t>
            </a:r>
          </a:p>
        </p:txBody>
      </p:sp>
    </p:spTree>
    <p:extLst>
      <p:ext uri="{BB962C8B-B14F-4D97-AF65-F5344CB8AC3E}">
        <p14:creationId xmlns:p14="http://schemas.microsoft.com/office/powerpoint/2010/main" val="420206860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altLang="en-US"/>
              <a:t>One User has one shipping address</a:t>
            </a:r>
          </a:p>
        </p:txBody>
      </p:sp>
      <p:sp>
        <p:nvSpPr>
          <p:cNvPr id="394244" name="Rectangle 4"/>
          <p:cNvSpPr>
            <a:spLocks noGrp="1" noChangeArrowheads="1"/>
          </p:cNvSpPr>
          <p:nvPr>
            <p:ph type="body" sz="half" idx="1"/>
          </p:nvPr>
        </p:nvSpPr>
        <p:spPr>
          <a:xfrm>
            <a:off x="594629" y="1066800"/>
            <a:ext cx="11289475" cy="5118100"/>
          </a:xfrm>
        </p:spPr>
        <p:txBody>
          <a:bodyPr/>
          <a:lstStyle/>
          <a:p>
            <a:pPr algn="just">
              <a:lnSpc>
                <a:spcPct val="100000"/>
              </a:lnSpc>
              <a:defRPr/>
            </a:pPr>
            <a:r>
              <a:rPr sz="1800"/>
              <a:t>Instead of sharing a primary key, two rows can have a foreign key relationship. One table has a </a:t>
            </a:r>
            <a:r>
              <a:rPr sz="1800" i="1"/>
              <a:t>unique foreign key column</a:t>
            </a:r>
            <a:r>
              <a:rPr sz="1800"/>
              <a:t> that references the primary key of the associated table.</a:t>
            </a: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p:txBody>
      </p:sp>
      <p:pic>
        <p:nvPicPr>
          <p:cNvPr id="686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589" y="2286000"/>
            <a:ext cx="10893762" cy="304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95708387"/>
      </p:ext>
    </p:extLst>
  </p:cSld>
  <p:clrMapOvr>
    <a:masterClrMapping/>
  </p:clrMapOvr>
  <p:transition spd="slow">
    <p:split orient="ver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1254" y="3805243"/>
            <a:ext cx="7812698" cy="2600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AutoShape 13"/>
          <p:cNvSpPr>
            <a:spLocks noChangeArrowheads="1"/>
          </p:cNvSpPr>
          <p:nvPr/>
        </p:nvSpPr>
        <p:spPr bwMode="auto">
          <a:xfrm>
            <a:off x="812588" y="6019800"/>
            <a:ext cx="1879111" cy="342900"/>
          </a:xfrm>
          <a:prstGeom prst="wedgeRectCallout">
            <a:avLst>
              <a:gd name="adj1" fmla="val 158403"/>
              <a:gd name="adj2" fmla="val -111676"/>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@OneToOne</a:t>
            </a:r>
          </a:p>
        </p:txBody>
      </p:sp>
      <p:pic>
        <p:nvPicPr>
          <p:cNvPr id="6963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590" y="655638"/>
            <a:ext cx="9994414" cy="2849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AutoShape 13"/>
          <p:cNvSpPr>
            <a:spLocks noChangeArrowheads="1"/>
          </p:cNvSpPr>
          <p:nvPr/>
        </p:nvSpPr>
        <p:spPr bwMode="auto">
          <a:xfrm>
            <a:off x="9613513" y="1270000"/>
            <a:ext cx="1879111" cy="342900"/>
          </a:xfrm>
          <a:prstGeom prst="wedgeRectCallout">
            <a:avLst>
              <a:gd name="adj1" fmla="val -414056"/>
              <a:gd name="adj2" fmla="val 328537"/>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@OneToOne</a:t>
            </a:r>
          </a:p>
        </p:txBody>
      </p:sp>
      <p:sp>
        <p:nvSpPr>
          <p:cNvPr id="11" name="AutoShape 13"/>
          <p:cNvSpPr>
            <a:spLocks noChangeArrowheads="1"/>
          </p:cNvSpPr>
          <p:nvPr/>
        </p:nvSpPr>
        <p:spPr bwMode="auto">
          <a:xfrm>
            <a:off x="8887685" y="1841500"/>
            <a:ext cx="2996419" cy="342900"/>
          </a:xfrm>
          <a:prstGeom prst="wedgeRectCallout">
            <a:avLst>
              <a:gd name="adj1" fmla="val -82713"/>
              <a:gd name="adj2" fmla="val 222718"/>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Address key is unique</a:t>
            </a:r>
          </a:p>
        </p:txBody>
      </p:sp>
      <p:sp>
        <p:nvSpPr>
          <p:cNvPr id="13" name="AutoShape 13"/>
          <p:cNvSpPr>
            <a:spLocks noChangeArrowheads="1"/>
          </p:cNvSpPr>
          <p:nvPr/>
        </p:nvSpPr>
        <p:spPr bwMode="auto">
          <a:xfrm>
            <a:off x="711015" y="4419600"/>
            <a:ext cx="1961640" cy="514350"/>
          </a:xfrm>
          <a:prstGeom prst="wedgeRectCallout">
            <a:avLst>
              <a:gd name="adj1" fmla="val 333514"/>
              <a:gd name="adj2" fmla="val 221306"/>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mappedBy at Address end</a:t>
            </a:r>
          </a:p>
        </p:txBody>
      </p:sp>
    </p:spTree>
    <p:extLst>
      <p:ext uri="{BB962C8B-B14F-4D97-AF65-F5344CB8AC3E}">
        <p14:creationId xmlns:p14="http://schemas.microsoft.com/office/powerpoint/2010/main" val="414127142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xit" presetSubtype="10" fill="hold" grpId="1" nodeType="clickEffect">
                                  <p:stCondLst>
                                    <p:cond delay="0"/>
                                  </p:stCondLst>
                                  <p:childTnLst>
                                    <p:animEffect transition="out" filter="blinds(horizontal)">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3" presetClass="exit" presetSubtype="10" fill="hold" grpId="1" nodeType="withEffect">
                                  <p:stCondLst>
                                    <p:cond delay="0"/>
                                  </p:stCondLst>
                                  <p:childTnLst>
                                    <p:animEffect transition="out" filter="blinds(horizontal)">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par>
                                <p:cTn id="19" presetID="3" presetClass="entr" presetSubtype="1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xit" presetSubtype="10" fill="hold" grpId="1" nodeType="clickEffect">
                                  <p:stCondLst>
                                    <p:cond delay="0"/>
                                  </p:stCondLst>
                                  <p:childTnLst>
                                    <p:animEffect transition="out" filter="blinds(horizontal)">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par>
                                <p:cTn id="27" presetID="3" presetClass="entr" presetSubtype="1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linds(horizontal)">
                                      <p:cBhvr>
                                        <p:cTn id="29" dur="500"/>
                                        <p:tgtEl>
                                          <p:spTgt spid="1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xit" presetSubtype="10" fill="hold" grpId="1" nodeType="clickEffect">
                                  <p:stCondLst>
                                    <p:cond delay="0"/>
                                  </p:stCondLst>
                                  <p:childTnLst>
                                    <p:animEffect transition="out" filter="blinds(horizontal)">
                                      <p:cBhvr>
                                        <p:cTn id="33" dur="500"/>
                                        <p:tgtEl>
                                          <p:spTgt spid="13"/>
                                        </p:tgtEl>
                                      </p:cBhvr>
                                    </p:animEffect>
                                    <p:set>
                                      <p:cBhvr>
                                        <p:cTn id="34"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9" grpId="0" animBg="1"/>
      <p:bldP spid="9" grpId="1" animBg="1"/>
      <p:bldP spid="11" grpId="0" animBg="1"/>
      <p:bldP spid="11" grpId="1" animBg="1"/>
      <p:bldP spid="13" grpId="0" animBg="1"/>
      <p:bldP spid="13"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altLang="en-US"/>
              <a:t>Exercise</a:t>
            </a:r>
          </a:p>
        </p:txBody>
      </p:sp>
      <p:sp>
        <p:nvSpPr>
          <p:cNvPr id="532483" name="Rectangle 3"/>
          <p:cNvSpPr>
            <a:spLocks noGrp="1" noChangeArrowheads="1"/>
          </p:cNvSpPr>
          <p:nvPr>
            <p:ph type="body" sz="half" idx="1"/>
          </p:nvPr>
        </p:nvSpPr>
        <p:spPr>
          <a:xfrm>
            <a:off x="594629" y="1282700"/>
            <a:ext cx="6921813" cy="4648200"/>
          </a:xfrm>
        </p:spPr>
        <p:txBody>
          <a:bodyPr/>
          <a:lstStyle/>
          <a:p>
            <a:pPr algn="just">
              <a:lnSpc>
                <a:spcPct val="110000"/>
              </a:lnSpc>
              <a:defRPr/>
            </a:pPr>
            <a:r>
              <a:rPr sz="1800" dirty="0"/>
              <a:t>Create a POJO class Book that has a one to one relationship with cover image class.</a:t>
            </a:r>
          </a:p>
          <a:p>
            <a:pPr algn="just">
              <a:lnSpc>
                <a:spcPct val="110000"/>
              </a:lnSpc>
              <a:defRPr/>
            </a:pPr>
            <a:r>
              <a:rPr sz="1800" dirty="0"/>
              <a:t>Implement this association relationship by Hibernate/JPA same unique foreign key approach.</a:t>
            </a:r>
          </a:p>
        </p:txBody>
      </p:sp>
      <p:pic>
        <p:nvPicPr>
          <p:cNvPr id="7066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8018" y="2424118"/>
            <a:ext cx="4266089" cy="3900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spTree>
    <p:extLst>
      <p:ext uri="{BB962C8B-B14F-4D97-AF65-F5344CB8AC3E}">
        <p14:creationId xmlns:p14="http://schemas.microsoft.com/office/powerpoint/2010/main" val="939286037"/>
      </p:ext>
    </p:extLst>
  </p:cSld>
  <p:clrMapOvr>
    <a:masterClrMapping/>
  </p:clrMapOvr>
  <p:transition spd="slow">
    <p:split orient="ver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pPr marL="0" indent="0">
              <a:lnSpc>
                <a:spcPct val="105000"/>
              </a:lnSpc>
              <a:spcBef>
                <a:spcPct val="10000"/>
              </a:spcBef>
              <a:spcAft>
                <a:spcPct val="10000"/>
              </a:spcAft>
            </a:pPr>
            <a:r>
              <a:rPr lang="en-US" altLang="en-US" sz="4000" dirty="0">
                <a:solidFill>
                  <a:srgbClr val="FFFFFF"/>
                </a:solidFill>
              </a:rPr>
              <a:t>Many to Many Unidirectional Association</a:t>
            </a:r>
          </a:p>
        </p:txBody>
      </p:sp>
    </p:spTree>
    <p:extLst>
      <p:ext uri="{BB962C8B-B14F-4D97-AF65-F5344CB8AC3E}">
        <p14:creationId xmlns:p14="http://schemas.microsoft.com/office/powerpoint/2010/main" val="202763515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altLang="en-US"/>
              <a:t>Many to Many relationship of Item and Category</a:t>
            </a:r>
          </a:p>
        </p:txBody>
      </p:sp>
      <p:sp>
        <p:nvSpPr>
          <p:cNvPr id="394244" name="Rectangle 4"/>
          <p:cNvSpPr>
            <a:spLocks noGrp="1" noChangeArrowheads="1"/>
          </p:cNvSpPr>
          <p:nvPr>
            <p:ph type="body" sz="half" idx="1"/>
          </p:nvPr>
        </p:nvSpPr>
        <p:spPr>
          <a:xfrm>
            <a:off x="594629" y="1066800"/>
            <a:ext cx="11289475" cy="5118100"/>
          </a:xfrm>
        </p:spPr>
        <p:txBody>
          <a:bodyPr/>
          <a:lstStyle/>
          <a:p>
            <a:pPr algn="just">
              <a:lnSpc>
                <a:spcPct val="100000"/>
              </a:lnSpc>
              <a:defRPr/>
            </a:pPr>
            <a:r>
              <a:rPr sz="1800"/>
              <a:t>In our on line shopping application, an item can be categorized in more than one category and a category can have more than one item.</a:t>
            </a: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p:txBody>
      </p:sp>
      <p:pic>
        <p:nvPicPr>
          <p:cNvPr id="727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603" y="2311400"/>
            <a:ext cx="5586545" cy="248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5827783"/>
      </p:ext>
    </p:extLst>
  </p:cSld>
  <p:clrMapOvr>
    <a:masterClrMapping/>
  </p:clrMapOvr>
  <p:transition spd="slow">
    <p:split orient="ver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altLang="en-US"/>
              <a:t>Many to Many relationship in database</a:t>
            </a:r>
          </a:p>
        </p:txBody>
      </p:sp>
      <p:sp>
        <p:nvSpPr>
          <p:cNvPr id="394244" name="Rectangle 4"/>
          <p:cNvSpPr>
            <a:spLocks noGrp="1" noChangeArrowheads="1"/>
          </p:cNvSpPr>
          <p:nvPr>
            <p:ph type="body" sz="half" idx="1"/>
          </p:nvPr>
        </p:nvSpPr>
        <p:spPr>
          <a:xfrm>
            <a:off x="594629" y="1066800"/>
            <a:ext cx="11289475" cy="5118100"/>
          </a:xfrm>
        </p:spPr>
        <p:txBody>
          <a:bodyPr/>
          <a:lstStyle/>
          <a:p>
            <a:pPr algn="just">
              <a:lnSpc>
                <a:spcPct val="100000"/>
              </a:lnSpc>
              <a:defRPr/>
            </a:pPr>
            <a:r>
              <a:rPr sz="1800"/>
              <a:t>Many to many relationship is maintained with the help of a join table. The join table (or </a:t>
            </a:r>
            <a:r>
              <a:rPr sz="1800" i="1"/>
              <a:t>link table</a:t>
            </a:r>
            <a:r>
              <a:rPr sz="1800"/>
              <a:t>, as some developers call it) has two columns: the foreign keys of the CATEGORY and ITEM tables. The primary key is a composite of both columns.</a:t>
            </a: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a:p>
            <a:pPr algn="just">
              <a:lnSpc>
                <a:spcPct val="100000"/>
              </a:lnSpc>
              <a:defRPr/>
            </a:pPr>
            <a:endParaRPr sz="1800" kern="1200"/>
          </a:p>
        </p:txBody>
      </p:sp>
      <p:pic>
        <p:nvPicPr>
          <p:cNvPr id="737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0456" y="2171700"/>
            <a:ext cx="9852634" cy="3695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319225122"/>
      </p:ext>
    </p:extLst>
  </p:cSld>
  <p:clrMapOvr>
    <a:masterClrMapping/>
  </p:clrMapOvr>
  <p:transition spd="slow">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altLang="en-US"/>
              <a:t>Set of File name in POJO class</a:t>
            </a:r>
          </a:p>
        </p:txBody>
      </p:sp>
      <p:sp>
        <p:nvSpPr>
          <p:cNvPr id="394244" name="Rectangle 4"/>
          <p:cNvSpPr>
            <a:spLocks noGrp="1" noChangeArrowheads="1"/>
          </p:cNvSpPr>
          <p:nvPr>
            <p:ph type="body" sz="half" idx="1"/>
          </p:nvPr>
        </p:nvSpPr>
        <p:spPr>
          <a:xfrm>
            <a:off x="594629" y="1066800"/>
            <a:ext cx="11289475" cy="5118100"/>
          </a:xfrm>
        </p:spPr>
        <p:txBody>
          <a:bodyPr/>
          <a:lstStyle/>
          <a:p>
            <a:pPr algn="just">
              <a:lnSpc>
                <a:spcPct val="100000"/>
              </a:lnSpc>
              <a:defRPr/>
            </a:pPr>
            <a:r>
              <a:rPr sz="1800" kern="1200" dirty="0"/>
              <a:t>We have different implementations of set provided in </a:t>
            </a:r>
            <a:r>
              <a:rPr sz="1800" kern="1200" dirty="0" err="1"/>
              <a:t>java.util</a:t>
            </a:r>
            <a:r>
              <a:rPr sz="1800" kern="1200" dirty="0"/>
              <a:t> framework. If you were the hibernate designer you must have the issue of Set type mapping. Different type of sets have different functionality, even you can have user defined implementation of a set. </a:t>
            </a:r>
          </a:p>
          <a:p>
            <a:pPr algn="just">
              <a:lnSpc>
                <a:spcPct val="100000"/>
              </a:lnSpc>
              <a:defRPr/>
            </a:pPr>
            <a:r>
              <a:rPr sz="1800" kern="1200" dirty="0"/>
              <a:t>Either you would provide the flexibility to define the set type (which type of set) to the hibernate, or you will restrict the type of set in hibernate application.</a:t>
            </a:r>
          </a:p>
          <a:p>
            <a:pPr algn="just">
              <a:lnSpc>
                <a:spcPct val="100000"/>
              </a:lnSpc>
              <a:defRPr/>
            </a:pPr>
            <a:r>
              <a:rPr sz="1800" kern="1200" dirty="0"/>
              <a:t>Hibernate restricts the type of a Set in hibernate application. You can have a Set collection in a POJO by having the reference of following interfaces:</a:t>
            </a:r>
          </a:p>
          <a:p>
            <a:pPr lvl="1" algn="just">
              <a:lnSpc>
                <a:spcPct val="100000"/>
              </a:lnSpc>
              <a:defRPr/>
            </a:pPr>
            <a:r>
              <a:rPr lang="en-US" sz="1800" kern="1200" dirty="0" smtClean="0"/>
              <a:t>A </a:t>
            </a:r>
            <a:r>
              <a:rPr lang="en-US" sz="1800" kern="1200" dirty="0" err="1" smtClean="0"/>
              <a:t>java.util.Set</a:t>
            </a:r>
            <a:r>
              <a:rPr lang="en-US" sz="1800" kern="1200" dirty="0" smtClean="0"/>
              <a:t> is mapped with a &lt;set&gt; element. Initialize the collection with a </a:t>
            </a:r>
            <a:r>
              <a:rPr lang="en-US" sz="1800" kern="1200" dirty="0" err="1" smtClean="0"/>
              <a:t>java.util.HashSet</a:t>
            </a:r>
            <a:r>
              <a:rPr lang="en-US" sz="1800" kern="1200" dirty="0" smtClean="0"/>
              <a:t>. The order of its elements isn’t preserved, and duplicate elements aren’t allowed. This is the most common persistent collection in a typical Hibernate application. </a:t>
            </a:r>
          </a:p>
          <a:p>
            <a:pPr lvl="1" algn="just">
              <a:lnSpc>
                <a:spcPct val="100000"/>
              </a:lnSpc>
              <a:defRPr/>
            </a:pPr>
            <a:r>
              <a:rPr lang="en-US" sz="1800" kern="1200" dirty="0" smtClean="0"/>
              <a:t>A </a:t>
            </a:r>
            <a:r>
              <a:rPr lang="en-US" sz="1800" kern="1200" dirty="0" err="1" smtClean="0"/>
              <a:t>java.util.SortedSet</a:t>
            </a:r>
            <a:r>
              <a:rPr lang="en-US" sz="1800" kern="1200" dirty="0" smtClean="0"/>
              <a:t> can be mapped with &lt;set&gt;, and the sort attribute can be set to either a comparator or natural ordering for in-memory sorting. Initialize the collection with a </a:t>
            </a:r>
            <a:r>
              <a:rPr lang="en-US" sz="1800" kern="1200" dirty="0" err="1" smtClean="0"/>
              <a:t>java.util.TreeSet</a:t>
            </a:r>
            <a:r>
              <a:rPr lang="en-US" sz="1800" kern="1200" dirty="0" smtClean="0"/>
              <a:t> instance.</a:t>
            </a:r>
          </a:p>
          <a:p>
            <a:pPr algn="just">
              <a:lnSpc>
                <a:spcPct val="100000"/>
              </a:lnSpc>
              <a:defRPr/>
            </a:pPr>
            <a:r>
              <a:rPr lang="en-US" sz="1800" kern="1200" dirty="0" smtClean="0"/>
              <a:t>If you insert the item POJO first time to the database, you need to have </a:t>
            </a:r>
            <a:r>
              <a:rPr sz="1800" kern="1200" dirty="0" smtClean="0"/>
              <a:t>a </a:t>
            </a:r>
            <a:r>
              <a:rPr sz="1800" kern="1200" dirty="0"/>
              <a:t>concrete implementation of Set to add your images. </a:t>
            </a:r>
            <a:r>
              <a:rPr lang="en-US" sz="1800" kern="1200" dirty="0" err="1" smtClean="0"/>
              <a:t>java.util.HeshSet</a:t>
            </a:r>
            <a:r>
              <a:rPr lang="en-US" sz="1800" kern="1200" dirty="0" smtClean="0"/>
              <a:t> is used </a:t>
            </a:r>
            <a:r>
              <a:rPr sz="1800" kern="1200" dirty="0" smtClean="0"/>
              <a:t>to </a:t>
            </a:r>
            <a:r>
              <a:rPr sz="1800" kern="1200" dirty="0"/>
              <a:t>initialize the Set.</a:t>
            </a:r>
          </a:p>
          <a:p>
            <a:pPr algn="just">
              <a:lnSpc>
                <a:spcPct val="100000"/>
              </a:lnSpc>
              <a:defRPr/>
            </a:pPr>
            <a:r>
              <a:rPr sz="1800" kern="1200" dirty="0"/>
              <a:t>If you fetch, item entity from the database, hibernate provide its own implementation of set for the image collection.</a:t>
            </a:r>
          </a:p>
        </p:txBody>
      </p:sp>
    </p:spTree>
    <p:extLst>
      <p:ext uri="{BB962C8B-B14F-4D97-AF65-F5344CB8AC3E}">
        <p14:creationId xmlns:p14="http://schemas.microsoft.com/office/powerpoint/2010/main" val="3448196159"/>
      </p:ext>
    </p:extLst>
  </p:cSld>
  <p:clrMapOvr>
    <a:masterClrMapping/>
  </p:clrMapOvr>
  <p:transition spd="slow">
    <p:split orient="ver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altLang="en-US"/>
              <a:t>Many to Many Unidirectional POJO mapping</a:t>
            </a:r>
          </a:p>
        </p:txBody>
      </p:sp>
      <p:pic>
        <p:nvPicPr>
          <p:cNvPr id="7475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588" y="1300168"/>
            <a:ext cx="10462075" cy="2662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AutoShape 13"/>
          <p:cNvSpPr>
            <a:spLocks noChangeArrowheads="1"/>
          </p:cNvSpPr>
          <p:nvPr/>
        </p:nvSpPr>
        <p:spPr bwMode="auto">
          <a:xfrm>
            <a:off x="6907002" y="4648200"/>
            <a:ext cx="3351927" cy="533400"/>
          </a:xfrm>
          <a:prstGeom prst="wedgeRectCallout">
            <a:avLst>
              <a:gd name="adj1" fmla="val -171056"/>
              <a:gd name="adj2" fmla="val -441986"/>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Join table with many to many relationship</a:t>
            </a:r>
          </a:p>
        </p:txBody>
      </p:sp>
    </p:spTree>
    <p:extLst>
      <p:ext uri="{BB962C8B-B14F-4D97-AF65-F5344CB8AC3E}">
        <p14:creationId xmlns:p14="http://schemas.microsoft.com/office/powerpoint/2010/main" val="2585921786"/>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altLang="en-US"/>
              <a:t>Many to Many Indexed Collection</a:t>
            </a:r>
          </a:p>
        </p:txBody>
      </p:sp>
      <p:pic>
        <p:nvPicPr>
          <p:cNvPr id="7577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162" y="1143005"/>
            <a:ext cx="10258928" cy="2587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578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8882" y="4419600"/>
            <a:ext cx="4960175"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578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2280" y="4238630"/>
            <a:ext cx="4886111" cy="170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AutoShape 13"/>
          <p:cNvSpPr>
            <a:spLocks noChangeArrowheads="1"/>
          </p:cNvSpPr>
          <p:nvPr/>
        </p:nvSpPr>
        <p:spPr bwMode="auto">
          <a:xfrm>
            <a:off x="8155509" y="1295400"/>
            <a:ext cx="3351927" cy="533400"/>
          </a:xfrm>
          <a:prstGeom prst="wedgeRectCallout">
            <a:avLst>
              <a:gd name="adj1" fmla="val -195875"/>
              <a:gd name="adj2" fmla="val 121278"/>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Join table with many to many relationship</a:t>
            </a:r>
          </a:p>
        </p:txBody>
      </p:sp>
      <p:sp>
        <p:nvSpPr>
          <p:cNvPr id="9" name="AutoShape 13"/>
          <p:cNvSpPr>
            <a:spLocks noChangeArrowheads="1"/>
          </p:cNvSpPr>
          <p:nvPr/>
        </p:nvSpPr>
        <p:spPr bwMode="auto">
          <a:xfrm>
            <a:off x="9751062" y="2286000"/>
            <a:ext cx="2376398" cy="533400"/>
          </a:xfrm>
          <a:prstGeom prst="wedgeRectCallout">
            <a:avLst>
              <a:gd name="adj1" fmla="val -209370"/>
              <a:gd name="adj2" fmla="val 113116"/>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Order Column</a:t>
            </a:r>
          </a:p>
        </p:txBody>
      </p:sp>
      <p:sp>
        <p:nvSpPr>
          <p:cNvPr id="10" name="AutoShape 13"/>
          <p:cNvSpPr>
            <a:spLocks noChangeArrowheads="1"/>
          </p:cNvSpPr>
          <p:nvPr/>
        </p:nvSpPr>
        <p:spPr bwMode="auto">
          <a:xfrm>
            <a:off x="2031471" y="5943600"/>
            <a:ext cx="4147586" cy="533400"/>
          </a:xfrm>
          <a:prstGeom prst="wedgeRectCallout">
            <a:avLst>
              <a:gd name="adj1" fmla="val 847"/>
              <a:gd name="adj2" fmla="val -286884"/>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Join table with category id and item index as primary key</a:t>
            </a:r>
          </a:p>
        </p:txBody>
      </p:sp>
    </p:spTree>
    <p:extLst>
      <p:ext uri="{BB962C8B-B14F-4D97-AF65-F5344CB8AC3E}">
        <p14:creationId xmlns:p14="http://schemas.microsoft.com/office/powerpoint/2010/main" val="260780786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altLang="en-US"/>
              <a:t>Exercise</a:t>
            </a:r>
          </a:p>
        </p:txBody>
      </p:sp>
      <p:sp>
        <p:nvSpPr>
          <p:cNvPr id="532483" name="Rectangle 3"/>
          <p:cNvSpPr>
            <a:spLocks noGrp="1" noChangeArrowheads="1"/>
          </p:cNvSpPr>
          <p:nvPr>
            <p:ph type="body" sz="half" idx="1"/>
          </p:nvPr>
        </p:nvSpPr>
        <p:spPr>
          <a:xfrm>
            <a:off x="594629" y="1282700"/>
            <a:ext cx="6921813" cy="4648200"/>
          </a:xfrm>
        </p:spPr>
        <p:txBody>
          <a:bodyPr/>
          <a:lstStyle/>
          <a:p>
            <a:pPr algn="just">
              <a:lnSpc>
                <a:spcPct val="110000"/>
              </a:lnSpc>
              <a:defRPr/>
            </a:pPr>
            <a:r>
              <a:rPr sz="1800" dirty="0"/>
              <a:t>Create a POJO class Book that has a many to many relationship with Book Categories. We can fetch books of one category but we can not fetch categories of a book.</a:t>
            </a:r>
          </a:p>
          <a:p>
            <a:pPr algn="just">
              <a:lnSpc>
                <a:spcPct val="110000"/>
              </a:lnSpc>
              <a:defRPr/>
            </a:pPr>
            <a:r>
              <a:rPr sz="1800" dirty="0"/>
              <a:t>Implement this association relationship by Hibernate/JPA</a:t>
            </a:r>
            <a:r>
              <a:rPr dirty="0"/>
              <a:t>.</a:t>
            </a:r>
          </a:p>
        </p:txBody>
      </p:sp>
      <p:pic>
        <p:nvPicPr>
          <p:cNvPr id="7680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8018" y="2424118"/>
            <a:ext cx="4266089" cy="3900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spTree>
    <p:extLst>
      <p:ext uri="{BB962C8B-B14F-4D97-AF65-F5344CB8AC3E}">
        <p14:creationId xmlns:p14="http://schemas.microsoft.com/office/powerpoint/2010/main" val="1764708949"/>
      </p:ext>
    </p:extLst>
  </p:cSld>
  <p:clrMapOvr>
    <a:masterClrMapping/>
  </p:clrMapOvr>
  <p:transition spd="slow">
    <p:split orient="vert"/>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pPr marL="0" indent="0">
              <a:lnSpc>
                <a:spcPct val="105000"/>
              </a:lnSpc>
              <a:spcBef>
                <a:spcPct val="10000"/>
              </a:spcBef>
              <a:spcAft>
                <a:spcPct val="10000"/>
              </a:spcAft>
            </a:pPr>
            <a:r>
              <a:rPr lang="en-US" altLang="en-US" sz="4000" dirty="0">
                <a:solidFill>
                  <a:srgbClr val="FFFFFF"/>
                </a:solidFill>
              </a:rPr>
              <a:t>Many to Many Bidirectional Association</a:t>
            </a:r>
          </a:p>
        </p:txBody>
      </p:sp>
    </p:spTree>
    <p:extLst>
      <p:ext uri="{BB962C8B-B14F-4D97-AF65-F5344CB8AC3E}">
        <p14:creationId xmlns:p14="http://schemas.microsoft.com/office/powerpoint/2010/main" val="409899092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altLang="en-US"/>
              <a:t>Many to Many Bidirectional POJO mapping</a:t>
            </a:r>
          </a:p>
        </p:txBody>
      </p:sp>
      <p:pic>
        <p:nvPicPr>
          <p:cNvPr id="788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589" y="1143000"/>
            <a:ext cx="10563648" cy="2495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AutoShape 13"/>
          <p:cNvSpPr>
            <a:spLocks noChangeArrowheads="1"/>
          </p:cNvSpPr>
          <p:nvPr/>
        </p:nvSpPr>
        <p:spPr bwMode="auto">
          <a:xfrm>
            <a:off x="8582964" y="1295400"/>
            <a:ext cx="3351927" cy="533400"/>
          </a:xfrm>
          <a:prstGeom prst="wedgeRectCallout">
            <a:avLst>
              <a:gd name="adj1" fmla="val -209148"/>
              <a:gd name="adj2" fmla="val 145769"/>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Join table with many to many relationship</a:t>
            </a:r>
          </a:p>
        </p:txBody>
      </p:sp>
      <p:pic>
        <p:nvPicPr>
          <p:cNvPr id="7885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590" y="3962400"/>
            <a:ext cx="10436681"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AutoShape 13"/>
          <p:cNvSpPr>
            <a:spLocks noChangeArrowheads="1"/>
          </p:cNvSpPr>
          <p:nvPr/>
        </p:nvSpPr>
        <p:spPr bwMode="auto">
          <a:xfrm>
            <a:off x="8532177" y="3962400"/>
            <a:ext cx="3351927" cy="533400"/>
          </a:xfrm>
          <a:prstGeom prst="wedgeRectCallout">
            <a:avLst>
              <a:gd name="adj1" fmla="val -201648"/>
              <a:gd name="adj2" fmla="val 153931"/>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mappedBy Attribute is required at other side</a:t>
            </a:r>
          </a:p>
        </p:txBody>
      </p:sp>
    </p:spTree>
    <p:extLst>
      <p:ext uri="{BB962C8B-B14F-4D97-AF65-F5344CB8AC3E}">
        <p14:creationId xmlns:p14="http://schemas.microsoft.com/office/powerpoint/2010/main" val="72617564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altLang="en-US"/>
              <a:t>Exercise</a:t>
            </a:r>
          </a:p>
        </p:txBody>
      </p:sp>
      <p:sp>
        <p:nvSpPr>
          <p:cNvPr id="532483" name="Rectangle 3"/>
          <p:cNvSpPr>
            <a:spLocks noGrp="1" noChangeArrowheads="1"/>
          </p:cNvSpPr>
          <p:nvPr>
            <p:ph type="body" sz="half" idx="1"/>
          </p:nvPr>
        </p:nvSpPr>
        <p:spPr>
          <a:xfrm>
            <a:off x="594629" y="1282700"/>
            <a:ext cx="6921813" cy="4648200"/>
          </a:xfrm>
        </p:spPr>
        <p:txBody>
          <a:bodyPr/>
          <a:lstStyle/>
          <a:p>
            <a:pPr algn="just">
              <a:lnSpc>
                <a:spcPct val="110000"/>
              </a:lnSpc>
              <a:defRPr/>
            </a:pPr>
            <a:r>
              <a:rPr sz="1800" dirty="0"/>
              <a:t>Create a POJO class Book that has a many to many relationship with Book Categories. We can fetch books of one category and vice-versa.</a:t>
            </a:r>
          </a:p>
          <a:p>
            <a:pPr algn="just">
              <a:lnSpc>
                <a:spcPct val="110000"/>
              </a:lnSpc>
              <a:defRPr/>
            </a:pPr>
            <a:r>
              <a:rPr sz="1800" dirty="0"/>
              <a:t>Implement this association relationship by Hibernate/JPA</a:t>
            </a:r>
            <a:r>
              <a:rPr dirty="0"/>
              <a:t>.</a:t>
            </a:r>
          </a:p>
        </p:txBody>
      </p:sp>
      <p:pic>
        <p:nvPicPr>
          <p:cNvPr id="7987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8018" y="2424118"/>
            <a:ext cx="4266089" cy="3900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spTree>
    <p:extLst>
      <p:ext uri="{BB962C8B-B14F-4D97-AF65-F5344CB8AC3E}">
        <p14:creationId xmlns:p14="http://schemas.microsoft.com/office/powerpoint/2010/main" val="3806544915"/>
      </p:ext>
    </p:extLst>
  </p:cSld>
  <p:clrMapOvr>
    <a:masterClrMapping/>
  </p:clrMapOvr>
  <p:transition spd="slow">
    <p:split orient="vert"/>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altLang="en-US"/>
              <a:t>The object-retrieval options</a:t>
            </a:r>
          </a:p>
        </p:txBody>
      </p:sp>
      <p:sp>
        <p:nvSpPr>
          <p:cNvPr id="394244" name="Rectangle 4"/>
          <p:cNvSpPr>
            <a:spLocks noGrp="1" noChangeArrowheads="1"/>
          </p:cNvSpPr>
          <p:nvPr>
            <p:ph type="body" sz="half" idx="1"/>
          </p:nvPr>
        </p:nvSpPr>
        <p:spPr>
          <a:xfrm>
            <a:off x="594629" y="1066800"/>
            <a:ext cx="11289475" cy="5118100"/>
          </a:xfrm>
        </p:spPr>
        <p:txBody>
          <a:bodyPr/>
          <a:lstStyle/>
          <a:p>
            <a:pPr algn="just">
              <a:lnSpc>
                <a:spcPct val="100000"/>
              </a:lnSpc>
              <a:defRPr/>
            </a:pPr>
            <a:r>
              <a:rPr sz="1800" dirty="0"/>
              <a:t>At this point, we have enough knowledge to store a JVM POJO to the database. Saving some data to the database is of no use if we do not fetch it. Database provide SQL queries to fetch database tables.</a:t>
            </a:r>
          </a:p>
          <a:p>
            <a:pPr algn="just">
              <a:lnSpc>
                <a:spcPct val="100000"/>
              </a:lnSpc>
              <a:defRPr/>
            </a:pPr>
            <a:r>
              <a:rPr sz="1800" kern="1200" dirty="0"/>
              <a:t>With respect to hibernate, we should have some mechanism to fetch the data from the database. </a:t>
            </a:r>
            <a:r>
              <a:rPr sz="1800" dirty="0"/>
              <a:t>Retrieving persistent objects from the database is one of the most interesting parts of working with Hibernate.</a:t>
            </a:r>
          </a:p>
          <a:p>
            <a:pPr algn="just">
              <a:lnSpc>
                <a:spcPct val="100000"/>
              </a:lnSpc>
              <a:defRPr/>
            </a:pPr>
            <a:r>
              <a:rPr sz="1800" dirty="0"/>
              <a:t>Hibernate provides the following ways to get objects out of the database:</a:t>
            </a:r>
          </a:p>
          <a:p>
            <a:pPr marL="1030288" lvl="1" indent="-347663" algn="just">
              <a:lnSpc>
                <a:spcPct val="100000"/>
              </a:lnSpc>
              <a:defRPr/>
            </a:pPr>
            <a:r>
              <a:rPr sz="1800" dirty="0"/>
              <a:t>Navigating the object graph</a:t>
            </a:r>
          </a:p>
          <a:p>
            <a:pPr marL="1030288" lvl="1" indent="-347663" algn="just">
              <a:lnSpc>
                <a:spcPct val="100000"/>
              </a:lnSpc>
              <a:defRPr/>
            </a:pPr>
            <a:r>
              <a:rPr sz="1800" dirty="0"/>
              <a:t>Retrieval by identifier</a:t>
            </a:r>
          </a:p>
          <a:p>
            <a:pPr marL="1030288" lvl="1" indent="-347663" algn="just">
              <a:lnSpc>
                <a:spcPct val="100000"/>
              </a:lnSpc>
              <a:defRPr/>
            </a:pPr>
            <a:r>
              <a:rPr sz="1800" dirty="0"/>
              <a:t>The Hibernate Criteria interface</a:t>
            </a:r>
          </a:p>
          <a:p>
            <a:pPr marL="1030288" lvl="1" indent="-347663" algn="just">
              <a:lnSpc>
                <a:spcPct val="100000"/>
              </a:lnSpc>
              <a:defRPr/>
            </a:pPr>
            <a:r>
              <a:rPr sz="1800" dirty="0"/>
              <a:t>The Hibernate Query Language / JPA Query Language</a:t>
            </a:r>
          </a:p>
          <a:p>
            <a:pPr marL="1030288" lvl="1" indent="-347663" algn="just">
              <a:lnSpc>
                <a:spcPct val="100000"/>
              </a:lnSpc>
              <a:defRPr/>
            </a:pPr>
            <a:r>
              <a:rPr sz="1800" dirty="0"/>
              <a:t>Native SQL queries</a:t>
            </a:r>
            <a:endParaRPr sz="1800" kern="1200" dirty="0"/>
          </a:p>
          <a:p>
            <a:pPr algn="just">
              <a:lnSpc>
                <a:spcPct val="100000"/>
              </a:lnSpc>
              <a:defRPr/>
            </a:pPr>
            <a:r>
              <a:rPr sz="1800" dirty="0"/>
              <a:t>Navigating the object graph, starting from already loaded objects. If an object is in the persistence context, its associations also fetched in the persistence context. For example, if you fetch an item object in a persistence context, all it’s bids are also fetched in the same persistence context. </a:t>
            </a:r>
          </a:p>
          <a:p>
            <a:pPr algn="just">
              <a:lnSpc>
                <a:spcPct val="100000"/>
              </a:lnSpc>
              <a:defRPr/>
            </a:pPr>
            <a:endParaRPr sz="1800" kern="1200" dirty="0"/>
          </a:p>
          <a:p>
            <a:pPr algn="just">
              <a:lnSpc>
                <a:spcPct val="100000"/>
              </a:lnSpc>
              <a:defRPr/>
            </a:pPr>
            <a:endParaRPr sz="1800" kern="1200" dirty="0"/>
          </a:p>
          <a:p>
            <a:pPr algn="just">
              <a:lnSpc>
                <a:spcPct val="100000"/>
              </a:lnSpc>
              <a:defRPr/>
            </a:pPr>
            <a:endParaRPr sz="1800" kern="1200" dirty="0"/>
          </a:p>
          <a:p>
            <a:pPr algn="just">
              <a:lnSpc>
                <a:spcPct val="100000"/>
              </a:lnSpc>
              <a:defRPr/>
            </a:pPr>
            <a:endParaRPr sz="1800" kern="1200" dirty="0"/>
          </a:p>
        </p:txBody>
      </p:sp>
    </p:spTree>
    <p:extLst>
      <p:ext uri="{BB962C8B-B14F-4D97-AF65-F5344CB8AC3E}">
        <p14:creationId xmlns:p14="http://schemas.microsoft.com/office/powerpoint/2010/main" val="1041573518"/>
      </p:ext>
    </p:extLst>
  </p:cSld>
  <p:clrMapOvr>
    <a:masterClrMapping/>
  </p:clrMapOvr>
  <p:transition spd="slow">
    <p:split orient="vert"/>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pPr marL="0" indent="0">
              <a:lnSpc>
                <a:spcPct val="105000"/>
              </a:lnSpc>
              <a:spcBef>
                <a:spcPct val="10000"/>
              </a:spcBef>
              <a:spcAft>
                <a:spcPct val="10000"/>
              </a:spcAft>
            </a:pPr>
            <a:r>
              <a:rPr lang="en-US" altLang="en-US" sz="4000" dirty="0">
                <a:solidFill>
                  <a:srgbClr val="FFFFFF"/>
                </a:solidFill>
              </a:rPr>
              <a:t>Retrieval By Identifier</a:t>
            </a:r>
          </a:p>
        </p:txBody>
      </p:sp>
    </p:spTree>
    <p:extLst>
      <p:ext uri="{BB962C8B-B14F-4D97-AF65-F5344CB8AC3E}">
        <p14:creationId xmlns:p14="http://schemas.microsoft.com/office/powerpoint/2010/main" val="325033178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altLang="en-US"/>
              <a:t>Different Strategies for ID retrieval</a:t>
            </a:r>
          </a:p>
        </p:txBody>
      </p:sp>
      <p:sp>
        <p:nvSpPr>
          <p:cNvPr id="394244" name="Rectangle 4"/>
          <p:cNvSpPr>
            <a:spLocks noGrp="1" noChangeArrowheads="1"/>
          </p:cNvSpPr>
          <p:nvPr>
            <p:ph type="body" sz="half" idx="1"/>
          </p:nvPr>
        </p:nvSpPr>
        <p:spPr>
          <a:xfrm>
            <a:off x="594629" y="1066800"/>
            <a:ext cx="11187902" cy="5118100"/>
          </a:xfrm>
        </p:spPr>
        <p:txBody>
          <a:bodyPr/>
          <a:lstStyle/>
          <a:p>
            <a:pPr algn="just">
              <a:lnSpc>
                <a:spcPct val="100000"/>
              </a:lnSpc>
              <a:defRPr/>
            </a:pPr>
            <a:r>
              <a:rPr sz="1800" dirty="0"/>
              <a:t>Let us suppose we have a person entity in a database and we want to fetch a person object by providing identifier value. To retrieve a person entity by the identifier, we can call either of the two JPA method:</a:t>
            </a:r>
          </a:p>
          <a:p>
            <a:pPr algn="just">
              <a:lnSpc>
                <a:spcPct val="100000"/>
              </a:lnSpc>
              <a:defRPr/>
            </a:pPr>
            <a:endParaRPr sz="1800" dirty="0"/>
          </a:p>
          <a:p>
            <a:pPr algn="just">
              <a:lnSpc>
                <a:spcPct val="100000"/>
              </a:lnSpc>
              <a:defRPr/>
            </a:pPr>
            <a:endParaRPr sz="1800" dirty="0"/>
          </a:p>
          <a:p>
            <a:pPr algn="just">
              <a:lnSpc>
                <a:spcPct val="100000"/>
              </a:lnSpc>
              <a:defRPr/>
            </a:pPr>
            <a:endParaRPr sz="1800" dirty="0"/>
          </a:p>
          <a:p>
            <a:pPr algn="just">
              <a:lnSpc>
                <a:spcPct val="100000"/>
              </a:lnSpc>
              <a:defRPr/>
            </a:pPr>
            <a:r>
              <a:rPr sz="1800" dirty="0"/>
              <a:t>If </a:t>
            </a:r>
            <a:r>
              <a:rPr sz="1800" dirty="0" err="1"/>
              <a:t>getReference</a:t>
            </a:r>
            <a:r>
              <a:rPr sz="1800" dirty="0"/>
              <a:t>() can’t find the object in the cache or database, an unchecked exception </a:t>
            </a:r>
            <a:r>
              <a:rPr sz="1800" dirty="0" err="1"/>
              <a:t>EntityNotFoundException</a:t>
            </a:r>
            <a:r>
              <a:rPr sz="1800" dirty="0"/>
              <a:t> is thrown. The </a:t>
            </a:r>
            <a:r>
              <a:rPr sz="1800" dirty="0" err="1"/>
              <a:t>getReference</a:t>
            </a:r>
            <a:r>
              <a:rPr sz="1800" dirty="0"/>
              <a:t>() method never returns null. The find() method returns null if the object can’t be found.</a:t>
            </a:r>
          </a:p>
          <a:p>
            <a:pPr algn="just">
              <a:lnSpc>
                <a:spcPct val="100000"/>
              </a:lnSpc>
              <a:defRPr/>
            </a:pPr>
            <a:endParaRPr sz="1800" dirty="0"/>
          </a:p>
          <a:p>
            <a:pPr algn="just">
              <a:lnSpc>
                <a:spcPct val="100000"/>
              </a:lnSpc>
              <a:defRPr/>
            </a:pPr>
            <a:r>
              <a:rPr sz="1800" i="1" dirty="0">
                <a:solidFill>
                  <a:srgbClr val="FF0000"/>
                </a:solidFill>
              </a:rPr>
              <a:t>The </a:t>
            </a:r>
            <a:r>
              <a:rPr sz="1800" i="1" dirty="0" err="1">
                <a:solidFill>
                  <a:srgbClr val="FF0000"/>
                </a:solidFill>
              </a:rPr>
              <a:t>getReference</a:t>
            </a:r>
            <a:r>
              <a:rPr sz="1800" i="1" dirty="0">
                <a:solidFill>
                  <a:srgbClr val="FF0000"/>
                </a:solidFill>
              </a:rPr>
              <a:t>() method may return a proxy</a:t>
            </a:r>
            <a:r>
              <a:rPr sz="1800" b="1" i="1" dirty="0">
                <a:solidFill>
                  <a:srgbClr val="FF0000"/>
                </a:solidFill>
              </a:rPr>
              <a:t> </a:t>
            </a:r>
            <a:r>
              <a:rPr sz="1800" dirty="0"/>
              <a:t>instead of a real persistent instance. A proxy is a placeholder that triggers the loading of the real object when it’s accessed for the first time. On the other hand, </a:t>
            </a:r>
            <a:r>
              <a:rPr sz="1800" i="1" dirty="0">
                <a:solidFill>
                  <a:srgbClr val="FF0000"/>
                </a:solidFill>
              </a:rPr>
              <a:t>find() never returns a proxy</a:t>
            </a:r>
            <a:r>
              <a:rPr sz="1800" dirty="0"/>
              <a:t>. find() method either hit the database or take the object from cache.</a:t>
            </a:r>
          </a:p>
          <a:p>
            <a:pPr algn="just">
              <a:lnSpc>
                <a:spcPct val="100000"/>
              </a:lnSpc>
              <a:defRPr/>
            </a:pPr>
            <a:endParaRPr sz="1800" kern="1200" dirty="0"/>
          </a:p>
          <a:p>
            <a:pPr algn="just">
              <a:lnSpc>
                <a:spcPct val="100000"/>
              </a:lnSpc>
              <a:defRPr/>
            </a:pPr>
            <a:endParaRPr sz="1800" kern="1200" dirty="0"/>
          </a:p>
          <a:p>
            <a:pPr algn="just">
              <a:lnSpc>
                <a:spcPct val="100000"/>
              </a:lnSpc>
              <a:defRPr/>
            </a:pPr>
            <a:endParaRPr sz="1800" kern="1200" dirty="0"/>
          </a:p>
          <a:p>
            <a:pPr algn="just">
              <a:lnSpc>
                <a:spcPct val="100000"/>
              </a:lnSpc>
              <a:defRPr/>
            </a:pPr>
            <a:endParaRPr sz="1800" kern="1200" dirty="0"/>
          </a:p>
        </p:txBody>
      </p:sp>
      <p:pic>
        <p:nvPicPr>
          <p:cNvPr id="839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165" y="2057400"/>
            <a:ext cx="9332069"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AutoShape 13"/>
          <p:cNvSpPr>
            <a:spLocks noChangeArrowheads="1"/>
          </p:cNvSpPr>
          <p:nvPr/>
        </p:nvSpPr>
        <p:spPr bwMode="auto">
          <a:xfrm>
            <a:off x="8836898" y="1600200"/>
            <a:ext cx="3351927" cy="685800"/>
          </a:xfrm>
          <a:prstGeom prst="wedgeRectCallout">
            <a:avLst>
              <a:gd name="adj1" fmla="val -67162"/>
              <a:gd name="adj2" fmla="val 36472"/>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Hibernate get method is called</a:t>
            </a:r>
          </a:p>
        </p:txBody>
      </p:sp>
      <p:sp>
        <p:nvSpPr>
          <p:cNvPr id="6" name="AutoShape 13"/>
          <p:cNvSpPr>
            <a:spLocks noChangeArrowheads="1"/>
          </p:cNvSpPr>
          <p:nvPr/>
        </p:nvSpPr>
        <p:spPr bwMode="auto">
          <a:xfrm>
            <a:off x="8792460" y="1790700"/>
            <a:ext cx="3351927" cy="685800"/>
          </a:xfrm>
          <a:prstGeom prst="wedgeRectCallout">
            <a:avLst>
              <a:gd name="adj1" fmla="val -131227"/>
              <a:gd name="adj2" fmla="val 53403"/>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Hibernate load method is called.</a:t>
            </a:r>
          </a:p>
        </p:txBody>
      </p:sp>
    </p:spTree>
    <p:extLst>
      <p:ext uri="{BB962C8B-B14F-4D97-AF65-F5344CB8AC3E}">
        <p14:creationId xmlns:p14="http://schemas.microsoft.com/office/powerpoint/2010/main" val="260600925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1" nodeType="clickEffect">
                                  <p:stCondLst>
                                    <p:cond delay="0"/>
                                  </p:stCondLst>
                                  <p:childTnLst>
                                    <p:animEffect transition="out" filter="blinds(horizontal)">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xit" presetSubtype="10" fill="hold" grpId="1" nodeType="clickEffect">
                                  <p:stCondLst>
                                    <p:cond delay="0"/>
                                  </p:stCondLst>
                                  <p:childTnLst>
                                    <p:animEffect transition="out" filter="blinds(horizontal)">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394244">
                                            <p:txEl>
                                              <p:pRg st="4" end="4"/>
                                            </p:txEl>
                                          </p:spTgt>
                                        </p:tgtEl>
                                        <p:attrNameLst>
                                          <p:attrName>style.visibility</p:attrName>
                                        </p:attrNameLst>
                                      </p:cBhvr>
                                      <p:to>
                                        <p:strVal val="visible"/>
                                      </p:to>
                                    </p:set>
                                    <p:animEffect transition="in" filter="fade">
                                      <p:cBhvr>
                                        <p:cTn id="23" dur="500"/>
                                        <p:tgtEl>
                                          <p:spTgt spid="394244">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394244">
                                            <p:txEl>
                                              <p:pRg st="6" end="6"/>
                                            </p:txEl>
                                          </p:spTgt>
                                        </p:tgtEl>
                                        <p:attrNameLst>
                                          <p:attrName>style.visibility</p:attrName>
                                        </p:attrNameLst>
                                      </p:cBhvr>
                                      <p:to>
                                        <p:strVal val="visible"/>
                                      </p:to>
                                    </p:set>
                                    <p:animEffect transition="in" filter="fade">
                                      <p:cBhvr>
                                        <p:cTn id="28" dur="500"/>
                                        <p:tgtEl>
                                          <p:spTgt spid="39424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altLang="en-US"/>
              <a:t>Understanding Proxies</a:t>
            </a:r>
          </a:p>
        </p:txBody>
      </p:sp>
      <p:sp>
        <p:nvSpPr>
          <p:cNvPr id="394244" name="Rectangle 4"/>
          <p:cNvSpPr>
            <a:spLocks noGrp="1" noChangeArrowheads="1"/>
          </p:cNvSpPr>
          <p:nvPr>
            <p:ph type="body" sz="half" idx="1"/>
          </p:nvPr>
        </p:nvSpPr>
        <p:spPr>
          <a:xfrm>
            <a:off x="594629" y="1066800"/>
            <a:ext cx="11187902" cy="5118100"/>
          </a:xfrm>
        </p:spPr>
        <p:txBody>
          <a:bodyPr/>
          <a:lstStyle/>
          <a:p>
            <a:pPr algn="just">
              <a:lnSpc>
                <a:spcPct val="100000"/>
              </a:lnSpc>
              <a:defRPr/>
            </a:pPr>
            <a:r>
              <a:rPr sz="1800"/>
              <a:t>Look at the below code snippet</a:t>
            </a:r>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r>
              <a:rPr sz="1800"/>
              <a:t>We have used </a:t>
            </a:r>
            <a:r>
              <a:rPr sz="1800" err="1"/>
              <a:t>getReference</a:t>
            </a:r>
            <a:r>
              <a:rPr sz="1800"/>
              <a:t>() method to have the reference of an item entity with </a:t>
            </a:r>
            <a:r>
              <a:rPr sz="1800" err="1"/>
              <a:t>item_id</a:t>
            </a:r>
            <a:r>
              <a:rPr sz="1800"/>
              <a:t> 1. When we execute above program, no select query is executed. Hibernate generates a proxy of item object (Usually a subclass of Item overriding access methods) at runtime.</a:t>
            </a:r>
          </a:p>
        </p:txBody>
      </p:sp>
      <p:pic>
        <p:nvPicPr>
          <p:cNvPr id="8499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162" y="1603375"/>
            <a:ext cx="9446339" cy="184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06019045"/>
      </p:ext>
    </p:extLst>
  </p:cSld>
  <p:clrMapOvr>
    <a:masterClrMapping/>
  </p:clrMapOvr>
  <p:transition spd="slow">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altLang="en-US"/>
              <a:t>Set of File name in Database</a:t>
            </a:r>
          </a:p>
        </p:txBody>
      </p:sp>
      <p:sp>
        <p:nvSpPr>
          <p:cNvPr id="394244" name="Rectangle 4"/>
          <p:cNvSpPr>
            <a:spLocks noGrp="1" noChangeArrowheads="1"/>
          </p:cNvSpPr>
          <p:nvPr>
            <p:ph type="body" sz="half" idx="1"/>
          </p:nvPr>
        </p:nvSpPr>
        <p:spPr>
          <a:xfrm>
            <a:off x="594629" y="1066800"/>
            <a:ext cx="11289475" cy="5118100"/>
          </a:xfrm>
        </p:spPr>
        <p:txBody>
          <a:bodyPr/>
          <a:lstStyle/>
          <a:p>
            <a:pPr algn="just">
              <a:lnSpc>
                <a:spcPct val="100000"/>
              </a:lnSpc>
              <a:defRPr/>
            </a:pPr>
            <a:r>
              <a:rPr sz="1800"/>
              <a:t>From the point of view of the database, a new database table is maintained for the item images. ITEM_IMAGE table is a separate entity, a separate table, but Hibernate hides this for you.</a:t>
            </a:r>
          </a:p>
          <a:p>
            <a:pPr algn="just">
              <a:lnSpc>
                <a:spcPct val="100000"/>
              </a:lnSpc>
              <a:defRPr/>
            </a:pPr>
            <a:r>
              <a:rPr sz="1800" kern="1200"/>
              <a:t>ITEM_IMAGE table maintains an ITEM_ID column referencing ITEM table primary key.</a:t>
            </a:r>
          </a:p>
          <a:p>
            <a:pPr algn="just">
              <a:lnSpc>
                <a:spcPct val="100000"/>
              </a:lnSpc>
              <a:defRPr/>
            </a:pPr>
            <a:r>
              <a:rPr sz="1800"/>
              <a:t>A set can’t contain duplicate elements, so the primary key of the ITEM_IMAGE collection table is a composite of both columns in the &lt;set&gt; declaration: ITEM_ID and FILENAME.</a:t>
            </a:r>
            <a:endParaRPr sz="1800" kern="1200"/>
          </a:p>
        </p:txBody>
      </p:sp>
      <p:pic>
        <p:nvPicPr>
          <p:cNvPr id="112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1472" y="3403605"/>
            <a:ext cx="7821163" cy="2290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74444585"/>
      </p:ext>
    </p:extLst>
  </p:cSld>
  <p:clrMapOvr>
    <a:masterClrMapping/>
  </p:clrMapOvr>
  <p:transition spd="slow">
    <p:split orient="ver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altLang="en-US"/>
              <a:t>Proxy Initialization with real entity</a:t>
            </a:r>
          </a:p>
        </p:txBody>
      </p:sp>
      <p:sp>
        <p:nvSpPr>
          <p:cNvPr id="394244" name="Rectangle 4"/>
          <p:cNvSpPr>
            <a:spLocks noGrp="1" noChangeArrowheads="1"/>
          </p:cNvSpPr>
          <p:nvPr>
            <p:ph type="body" sz="half" idx="1"/>
          </p:nvPr>
        </p:nvSpPr>
        <p:spPr>
          <a:xfrm>
            <a:off x="603094" y="1066800"/>
            <a:ext cx="11185786" cy="5118100"/>
          </a:xfrm>
        </p:spPr>
        <p:txBody>
          <a:bodyPr/>
          <a:lstStyle/>
          <a:p>
            <a:pPr algn="just">
              <a:lnSpc>
                <a:spcPct val="100000"/>
              </a:lnSpc>
              <a:defRPr/>
            </a:pPr>
            <a:r>
              <a:rPr sz="1800"/>
              <a:t>A proxy object is initialized with real entity when it is accessed for first time.</a:t>
            </a:r>
          </a:p>
          <a:p>
            <a:pPr algn="just">
              <a:lnSpc>
                <a:spcPct val="100000"/>
              </a:lnSpc>
              <a:defRPr/>
            </a:pPr>
            <a:r>
              <a:rPr sz="1800"/>
              <a:t>If identifier has not been mapped with the field access, as long as you access only the database identifier property, no initialization of the proxy is necessary.</a:t>
            </a:r>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r>
              <a:rPr sz="1800"/>
              <a:t>When you define a collection for lazily fetched, a proxy of collection is created at runtime. A collection is initialized if you start iterating through its elements or if you call any of the collection-management operations, such as size() and contains().</a:t>
            </a:r>
          </a:p>
        </p:txBody>
      </p:sp>
      <p:pic>
        <p:nvPicPr>
          <p:cNvPr id="860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162" y="2133605"/>
            <a:ext cx="10563648" cy="210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AutoShape 13"/>
          <p:cNvSpPr>
            <a:spLocks noChangeArrowheads="1"/>
          </p:cNvSpPr>
          <p:nvPr/>
        </p:nvSpPr>
        <p:spPr bwMode="auto">
          <a:xfrm>
            <a:off x="3656647" y="4800600"/>
            <a:ext cx="3351927" cy="685800"/>
          </a:xfrm>
          <a:prstGeom prst="wedgeRectCallout">
            <a:avLst>
              <a:gd name="adj1" fmla="val -57926"/>
              <a:gd name="adj2" fmla="val -257708"/>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Entity is fetched here if identifier is field accessed</a:t>
            </a:r>
          </a:p>
        </p:txBody>
      </p:sp>
      <p:sp>
        <p:nvSpPr>
          <p:cNvPr id="7" name="AutoShape 13"/>
          <p:cNvSpPr>
            <a:spLocks noChangeArrowheads="1"/>
          </p:cNvSpPr>
          <p:nvPr/>
        </p:nvSpPr>
        <p:spPr bwMode="auto">
          <a:xfrm>
            <a:off x="7821164" y="4724400"/>
            <a:ext cx="3351927" cy="914400"/>
          </a:xfrm>
          <a:prstGeom prst="wedgeRectCallout">
            <a:avLst>
              <a:gd name="adj1" fmla="val -170477"/>
              <a:gd name="adj2" fmla="val -179931"/>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Entity is fetched here if identifier is not field accessed</a:t>
            </a:r>
          </a:p>
        </p:txBody>
      </p:sp>
    </p:spTree>
    <p:extLst>
      <p:ext uri="{BB962C8B-B14F-4D97-AF65-F5344CB8AC3E}">
        <p14:creationId xmlns:p14="http://schemas.microsoft.com/office/powerpoint/2010/main" val="2699508097"/>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1"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xit" presetSubtype="10" fill="hold" grpId="1" nodeType="clickEffect">
                                  <p:stCondLst>
                                    <p:cond delay="0"/>
                                  </p:stCondLst>
                                  <p:childTnLst>
                                    <p:animEffect transition="out" filter="blinds(horizontal)">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394244">
                                            <p:txEl>
                                              <p:pRg st="10" end="10"/>
                                            </p:txEl>
                                          </p:spTgt>
                                        </p:tgtEl>
                                        <p:attrNameLst>
                                          <p:attrName>style.visibility</p:attrName>
                                        </p:attrNameLst>
                                      </p:cBhvr>
                                      <p:to>
                                        <p:strVal val="visible"/>
                                      </p:to>
                                    </p:set>
                                    <p:animEffect transition="in" filter="fade">
                                      <p:cBhvr>
                                        <p:cTn id="25" dur="500"/>
                                        <p:tgtEl>
                                          <p:spTgt spid="39424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altLang="en-US"/>
              <a:t>Need of a Proxy</a:t>
            </a:r>
          </a:p>
        </p:txBody>
      </p:sp>
      <p:sp>
        <p:nvSpPr>
          <p:cNvPr id="394244" name="Rectangle 4"/>
          <p:cNvSpPr>
            <a:spLocks noGrp="1" noChangeArrowheads="1"/>
          </p:cNvSpPr>
          <p:nvPr>
            <p:ph type="body" sz="half" idx="1"/>
          </p:nvPr>
        </p:nvSpPr>
        <p:spPr>
          <a:xfrm>
            <a:off x="594629" y="1066800"/>
            <a:ext cx="11187902" cy="5118100"/>
          </a:xfrm>
        </p:spPr>
        <p:txBody>
          <a:bodyPr/>
          <a:lstStyle/>
          <a:p>
            <a:pPr algn="just">
              <a:lnSpc>
                <a:spcPct val="100000"/>
              </a:lnSpc>
              <a:defRPr/>
            </a:pPr>
            <a:r>
              <a:rPr sz="1800"/>
              <a:t>In our on line shopping application, lets suppose that you want to just add a bid to the existing item and closing the persistence context.</a:t>
            </a:r>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r>
              <a:rPr sz="1800"/>
              <a:t>Do you agree that item object should be fetched from the database while only bid entity is to be persisted to the database? Required item id for bid association has been given to the </a:t>
            </a:r>
            <a:r>
              <a:rPr sz="1800" err="1"/>
              <a:t>getReference</a:t>
            </a:r>
            <a:r>
              <a:rPr sz="1800"/>
              <a:t>() method. </a:t>
            </a:r>
          </a:p>
          <a:p>
            <a:pPr algn="just">
              <a:lnSpc>
                <a:spcPct val="100000"/>
              </a:lnSpc>
              <a:defRPr/>
            </a:pPr>
            <a:r>
              <a:rPr sz="1800"/>
              <a:t>We should have only one insert statement:</a:t>
            </a:r>
          </a:p>
        </p:txBody>
      </p:sp>
      <p:pic>
        <p:nvPicPr>
          <p:cNvPr id="870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737" y="1905000"/>
            <a:ext cx="9416714"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AutoShape 13"/>
          <p:cNvSpPr>
            <a:spLocks noChangeArrowheads="1"/>
          </p:cNvSpPr>
          <p:nvPr/>
        </p:nvSpPr>
        <p:spPr bwMode="auto">
          <a:xfrm>
            <a:off x="8836898" y="1600200"/>
            <a:ext cx="3351927" cy="685800"/>
          </a:xfrm>
          <a:prstGeom prst="wedgeRectCallout">
            <a:avLst>
              <a:gd name="adj1" fmla="val -122574"/>
              <a:gd name="adj2" fmla="val 106315"/>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Need to have the reference of Item</a:t>
            </a:r>
          </a:p>
        </p:txBody>
      </p:sp>
      <p:sp>
        <p:nvSpPr>
          <p:cNvPr id="9" name="AutoShape 13"/>
          <p:cNvSpPr>
            <a:spLocks noChangeArrowheads="1"/>
          </p:cNvSpPr>
          <p:nvPr/>
        </p:nvSpPr>
        <p:spPr bwMode="auto">
          <a:xfrm>
            <a:off x="8792460" y="1790700"/>
            <a:ext cx="3351927" cy="685800"/>
          </a:xfrm>
          <a:prstGeom prst="wedgeRectCallout">
            <a:avLst>
              <a:gd name="adj1" fmla="val -160088"/>
              <a:gd name="adj2" fmla="val 176153"/>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No need to add bids to item. Transaction is over.</a:t>
            </a:r>
          </a:p>
        </p:txBody>
      </p:sp>
      <p:pic>
        <p:nvPicPr>
          <p:cNvPr id="108547" name="Pictur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634026" y="5105405"/>
            <a:ext cx="5046935" cy="151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32728350"/>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1" nodeType="clickEffect">
                                  <p:stCondLst>
                                    <p:cond delay="0"/>
                                  </p:stCondLst>
                                  <p:childTnLst>
                                    <p:animEffect transition="out" filter="blinds(horizontal)">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xit" presetSubtype="10" fill="hold" grpId="1" nodeType="clickEffect">
                                  <p:stCondLst>
                                    <p:cond delay="0"/>
                                  </p:stCondLst>
                                  <p:childTnLst>
                                    <p:animEffect transition="out" filter="blinds(horizontal)">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394244">
                                            <p:txEl>
                                              <p:pRg st="9" end="9"/>
                                            </p:txEl>
                                          </p:spTgt>
                                        </p:tgtEl>
                                        <p:attrNameLst>
                                          <p:attrName>style.visibility</p:attrName>
                                        </p:attrNameLst>
                                      </p:cBhvr>
                                      <p:to>
                                        <p:strVal val="visible"/>
                                      </p:to>
                                    </p:set>
                                    <p:animEffect transition="in" filter="fade">
                                      <p:cBhvr>
                                        <p:cTn id="25" dur="500"/>
                                        <p:tgtEl>
                                          <p:spTgt spid="394244">
                                            <p:txEl>
                                              <p:pRg st="9" end="9"/>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394244">
                                            <p:txEl>
                                              <p:pRg st="10" end="10"/>
                                            </p:txEl>
                                          </p:spTgt>
                                        </p:tgtEl>
                                        <p:attrNameLst>
                                          <p:attrName>style.visibility</p:attrName>
                                        </p:attrNameLst>
                                      </p:cBhvr>
                                      <p:to>
                                        <p:strVal val="visible"/>
                                      </p:to>
                                    </p:set>
                                    <p:animEffect transition="in" filter="fade">
                                      <p:cBhvr>
                                        <p:cTn id="30" dur="500"/>
                                        <p:tgtEl>
                                          <p:spTgt spid="394244">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08547"/>
                                        </p:tgtEl>
                                        <p:attrNameLst>
                                          <p:attrName>style.visibility</p:attrName>
                                        </p:attrNameLst>
                                      </p:cBhvr>
                                      <p:to>
                                        <p:strVal val="visible"/>
                                      </p:to>
                                    </p:set>
                                    <p:animEffect transition="in" filter="fade">
                                      <p:cBhvr>
                                        <p:cTn id="33" dur="500"/>
                                        <p:tgtEl>
                                          <p:spTgt spid="108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pPr marL="0" indent="0">
              <a:lnSpc>
                <a:spcPct val="105000"/>
              </a:lnSpc>
              <a:spcBef>
                <a:spcPct val="10000"/>
              </a:spcBef>
              <a:spcAft>
                <a:spcPct val="10000"/>
              </a:spcAft>
            </a:pPr>
            <a:r>
              <a:rPr lang="en-US" altLang="en-US" sz="4000" dirty="0">
                <a:solidFill>
                  <a:srgbClr val="FFFFFF"/>
                </a:solidFill>
              </a:rPr>
              <a:t>Problem with Proxy</a:t>
            </a:r>
          </a:p>
        </p:txBody>
      </p:sp>
    </p:spTree>
    <p:extLst>
      <p:ext uri="{BB962C8B-B14F-4D97-AF65-F5344CB8AC3E}">
        <p14:creationId xmlns:p14="http://schemas.microsoft.com/office/powerpoint/2010/main" val="374823352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altLang="en-US"/>
              <a:t>Un necessary database fetch</a:t>
            </a:r>
          </a:p>
        </p:txBody>
      </p:sp>
      <p:sp>
        <p:nvSpPr>
          <p:cNvPr id="394244" name="Rectangle 4"/>
          <p:cNvSpPr>
            <a:spLocks noGrp="1" noChangeArrowheads="1"/>
          </p:cNvSpPr>
          <p:nvPr>
            <p:ph type="body" sz="half" idx="1"/>
          </p:nvPr>
        </p:nvSpPr>
        <p:spPr>
          <a:xfrm>
            <a:off x="594629" y="1066800"/>
            <a:ext cx="11187902" cy="5118100"/>
          </a:xfrm>
        </p:spPr>
        <p:txBody>
          <a:bodyPr/>
          <a:lstStyle/>
          <a:p>
            <a:pPr algn="just">
              <a:lnSpc>
                <a:spcPct val="100000"/>
              </a:lnSpc>
              <a:defRPr/>
            </a:pPr>
            <a:r>
              <a:rPr sz="1800"/>
              <a:t>Let us suppose that shipping address of user is lazily fetched from the database. An application administrator wants to fetch a list of all users and then send a letter to corresponding shipping address.</a:t>
            </a:r>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r>
              <a:rPr sz="1800"/>
              <a:t>Hibernate lazily fetch address object for each item in a separate database call.</a:t>
            </a:r>
          </a:p>
          <a:p>
            <a:pPr algn="just">
              <a:lnSpc>
                <a:spcPct val="100000"/>
              </a:lnSpc>
              <a:defRPr/>
            </a:pPr>
            <a:r>
              <a:rPr sz="1800"/>
              <a:t>Hibernate offers an optimization named: Batch Fetching or blind-guess-optimization.</a:t>
            </a:r>
          </a:p>
        </p:txBody>
      </p:sp>
      <p:pic>
        <p:nvPicPr>
          <p:cNvPr id="8909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735" y="2133605"/>
            <a:ext cx="10665222" cy="2303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98014411"/>
      </p:ext>
    </p:extLst>
  </p:cSld>
  <p:clrMapOvr>
    <a:masterClrMapping/>
  </p:clrMapOvr>
  <p:transition spd="slow">
    <p:split orient="vert"/>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altLang="en-US"/>
              <a:t>Fill a batch of proxies</a:t>
            </a:r>
          </a:p>
        </p:txBody>
      </p:sp>
      <p:sp>
        <p:nvSpPr>
          <p:cNvPr id="394244" name="Rectangle 4"/>
          <p:cNvSpPr>
            <a:spLocks noGrp="1" noChangeArrowheads="1"/>
          </p:cNvSpPr>
          <p:nvPr>
            <p:ph type="body" sz="half" idx="1"/>
          </p:nvPr>
        </p:nvSpPr>
        <p:spPr>
          <a:xfrm>
            <a:off x="594629" y="1066800"/>
            <a:ext cx="11187902" cy="5118100"/>
          </a:xfrm>
        </p:spPr>
        <p:txBody>
          <a:bodyPr/>
          <a:lstStyle/>
          <a:p>
            <a:pPr algn="just">
              <a:lnSpc>
                <a:spcPct val="100000"/>
              </a:lnSpc>
              <a:defRPr/>
            </a:pPr>
            <a:r>
              <a:rPr sz="1800"/>
              <a:t>If one proxy of address must be initialized, let hibernate initialize more than one address proxies in a single select.</a:t>
            </a:r>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endParaRPr sz="1800"/>
          </a:p>
          <a:p>
            <a:pPr algn="just">
              <a:lnSpc>
                <a:spcPct val="100000"/>
              </a:lnSpc>
              <a:defRPr/>
            </a:pPr>
            <a:r>
              <a:rPr sz="1800"/>
              <a:t>You are telling hibernate to pre-fetch up to 10 uninitialized proxies in a single SQL select, if a single proxy is initialized.</a:t>
            </a:r>
          </a:p>
          <a:p>
            <a:pPr algn="just">
              <a:lnSpc>
                <a:spcPct val="100000"/>
              </a:lnSpc>
              <a:defRPr/>
            </a:pPr>
            <a:r>
              <a:rPr sz="1800"/>
              <a:t>The resulting query is looks like below:</a:t>
            </a:r>
          </a:p>
          <a:p>
            <a:pPr marL="233362" lvl="1" indent="0" algn="just">
              <a:lnSpc>
                <a:spcPct val="100000"/>
              </a:lnSpc>
              <a:buFont typeface="Courier New" pitchFamily="49" charset="0"/>
              <a:buNone/>
              <a:defRPr/>
            </a:pPr>
            <a:r>
              <a:rPr sz="1600" i="1">
                <a:solidFill>
                  <a:srgbClr val="FF0000"/>
                </a:solidFill>
              </a:rPr>
              <a:t>Select a.* from </a:t>
            </a:r>
            <a:r>
              <a:rPr sz="1600" i="1" err="1">
                <a:solidFill>
                  <a:srgbClr val="FF0000"/>
                </a:solidFill>
              </a:rPr>
              <a:t>AddressFKA</a:t>
            </a:r>
            <a:r>
              <a:rPr sz="1600" i="1">
                <a:solidFill>
                  <a:srgbClr val="FF0000"/>
                </a:solidFill>
              </a:rPr>
              <a:t>  a where a.id in (?,?,?)</a:t>
            </a:r>
          </a:p>
        </p:txBody>
      </p:sp>
      <p:pic>
        <p:nvPicPr>
          <p:cNvPr id="901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735" y="1828805"/>
            <a:ext cx="10055781" cy="166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AutoShape 13"/>
          <p:cNvSpPr>
            <a:spLocks noChangeArrowheads="1"/>
          </p:cNvSpPr>
          <p:nvPr/>
        </p:nvSpPr>
        <p:spPr bwMode="auto">
          <a:xfrm>
            <a:off x="7116497" y="1485900"/>
            <a:ext cx="3351927" cy="685800"/>
          </a:xfrm>
          <a:prstGeom prst="wedgeRectCallout">
            <a:avLst>
              <a:gd name="adj1" fmla="val -154894"/>
              <a:gd name="adj2" fmla="val 125361"/>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JPA do not provide batch optimization</a:t>
            </a:r>
          </a:p>
        </p:txBody>
      </p:sp>
    </p:spTree>
    <p:extLst>
      <p:ext uri="{BB962C8B-B14F-4D97-AF65-F5344CB8AC3E}">
        <p14:creationId xmlns:p14="http://schemas.microsoft.com/office/powerpoint/2010/main" val="780770201"/>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1" nodeType="clickEffect">
                                  <p:stCondLst>
                                    <p:cond delay="0"/>
                                  </p:stCondLst>
                                  <p:childTnLst>
                                    <p:animEffect transition="out" filter="blinds(horizontal)">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pPr marL="0" indent="0">
              <a:lnSpc>
                <a:spcPct val="105000"/>
              </a:lnSpc>
              <a:spcBef>
                <a:spcPct val="10000"/>
              </a:spcBef>
              <a:spcAft>
                <a:spcPct val="10000"/>
              </a:spcAft>
            </a:pPr>
            <a:r>
              <a:rPr lang="en-US" altLang="en-US" sz="4000" dirty="0" smtClean="0">
                <a:solidFill>
                  <a:srgbClr val="FFFFFF"/>
                </a:solidFill>
              </a:rPr>
              <a:t>Hibernate Cache</a:t>
            </a:r>
            <a:endParaRPr lang="en-US" altLang="en-US" sz="4000" dirty="0">
              <a:solidFill>
                <a:srgbClr val="FFFFFF"/>
              </a:solidFill>
            </a:endParaRPr>
          </a:p>
        </p:txBody>
      </p:sp>
    </p:spTree>
    <p:extLst>
      <p:ext uri="{BB962C8B-B14F-4D97-AF65-F5344CB8AC3E}">
        <p14:creationId xmlns:p14="http://schemas.microsoft.com/office/powerpoint/2010/main" val="127364157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Content Placeholder 2"/>
          <p:cNvSpPr>
            <a:spLocks noGrp="1"/>
          </p:cNvSpPr>
          <p:nvPr>
            <p:ph sz="quarter" idx="10"/>
          </p:nvPr>
        </p:nvSpPr>
        <p:spPr>
          <a:xfrm>
            <a:off x="711015" y="609600"/>
            <a:ext cx="11274663" cy="5715000"/>
          </a:xfrm>
        </p:spPr>
        <p:txBody>
          <a:bodyPr/>
          <a:lstStyle/>
          <a:p>
            <a:pPr marL="0" indent="0" algn="just">
              <a:lnSpc>
                <a:spcPct val="100000"/>
              </a:lnSpc>
              <a:spcAft>
                <a:spcPct val="0"/>
              </a:spcAft>
              <a:buFont typeface="Arial" charset="0"/>
              <a:buNone/>
              <a:defRPr/>
            </a:pPr>
            <a:r>
              <a:rPr lang="en-US" sz="1800" kern="1200" dirty="0">
                <a:solidFill>
                  <a:schemeClr val="tx2">
                    <a:lumMod val="50000"/>
                  </a:schemeClr>
                </a:solidFill>
              </a:rPr>
              <a:t>Caching is all about application performance optimization and it sits between your application and the database to avoid the number of database hits as many as possible to give a better performance for performance critical applications.</a:t>
            </a:r>
            <a:endParaRPr lang="en-US" altLang="en-US" sz="1800" kern="1200" dirty="0">
              <a:solidFill>
                <a:schemeClr val="tx2">
                  <a:lumMod val="50000"/>
                </a:schemeClr>
              </a:solidFill>
            </a:endParaRPr>
          </a:p>
        </p:txBody>
      </p:sp>
      <p:pic>
        <p:nvPicPr>
          <p:cNvPr id="921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3504" y="1981205"/>
            <a:ext cx="5548455"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475613583"/>
      </p:ext>
    </p:extLst>
  </p:cSld>
  <p:clrMapOvr>
    <a:masterClrMapping/>
  </p:clrMapOvr>
  <p:transition spd="slow">
    <p:split orient="vert"/>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p:txBody>
          <a:bodyPr>
            <a:normAutofit fontScale="90000"/>
          </a:bodyPr>
          <a:lstStyle/>
          <a:p>
            <a:pPr>
              <a:defRPr/>
            </a:pPr>
            <a:r>
              <a:rPr lang="en-US" dirty="0" smtClean="0"/>
              <a:t>First level cache - L1 Cache </a:t>
            </a:r>
            <a:r>
              <a:rPr lang="en-US" dirty="0"/>
              <a:t/>
            </a:r>
            <a:br>
              <a:rPr lang="en-US" dirty="0"/>
            </a:br>
            <a:endParaRPr lang="en-US" altLang="en-US" dirty="0" smtClean="0"/>
          </a:p>
        </p:txBody>
      </p:sp>
      <p:sp>
        <p:nvSpPr>
          <p:cNvPr id="120835" name="Content Placeholder 2"/>
          <p:cNvSpPr>
            <a:spLocks noGrp="1"/>
          </p:cNvSpPr>
          <p:nvPr>
            <p:ph sz="quarter" idx="10"/>
          </p:nvPr>
        </p:nvSpPr>
        <p:spPr/>
        <p:txBody>
          <a:bodyPr/>
          <a:lstStyle/>
          <a:p>
            <a:pPr>
              <a:lnSpc>
                <a:spcPct val="100000"/>
              </a:lnSpc>
              <a:spcAft>
                <a:spcPct val="0"/>
              </a:spcAft>
              <a:defRPr/>
            </a:pPr>
            <a:r>
              <a:rPr lang="en-US" sz="1800" kern="1200" dirty="0">
                <a:solidFill>
                  <a:schemeClr val="tx2">
                    <a:lumMod val="50000"/>
                  </a:schemeClr>
                </a:solidFill>
              </a:rPr>
              <a:t>The first-level cache is the Session cache and is a mandatory cache through which all requests must pass. The </a:t>
            </a:r>
            <a:r>
              <a:rPr lang="en-US" sz="1800" b="1" kern="1200" dirty="0">
                <a:solidFill>
                  <a:schemeClr val="tx2">
                    <a:lumMod val="50000"/>
                  </a:schemeClr>
                </a:solidFill>
              </a:rPr>
              <a:t>Session object </a:t>
            </a:r>
            <a:r>
              <a:rPr lang="en-US" sz="1800" kern="1200" dirty="0">
                <a:solidFill>
                  <a:schemeClr val="tx2">
                    <a:lumMod val="50000"/>
                  </a:schemeClr>
                </a:solidFill>
              </a:rPr>
              <a:t>keeps an object under its own power before committing it to the database.</a:t>
            </a:r>
          </a:p>
          <a:p>
            <a:pPr>
              <a:lnSpc>
                <a:spcPct val="100000"/>
              </a:lnSpc>
              <a:spcAft>
                <a:spcPct val="0"/>
              </a:spcAft>
              <a:defRPr/>
            </a:pPr>
            <a:endParaRPr lang="en-US" altLang="en-US" sz="1800" kern="1200" dirty="0">
              <a:solidFill>
                <a:schemeClr val="tx2">
                  <a:lumMod val="50000"/>
                </a:schemeClr>
              </a:solidFill>
            </a:endParaRPr>
          </a:p>
          <a:p>
            <a:pPr>
              <a:lnSpc>
                <a:spcPct val="100000"/>
              </a:lnSpc>
              <a:spcAft>
                <a:spcPct val="0"/>
              </a:spcAft>
              <a:defRPr/>
            </a:pPr>
            <a:r>
              <a:rPr lang="en-US" sz="1800" kern="1200" dirty="0">
                <a:solidFill>
                  <a:schemeClr val="tx2">
                    <a:lumMod val="50000"/>
                  </a:schemeClr>
                </a:solidFill>
              </a:rPr>
              <a:t>The L1 cache is connected directly to the Hibernate Session, </a:t>
            </a:r>
            <a:r>
              <a:rPr lang="en-US" sz="1800" kern="1200" dirty="0" err="1">
                <a:solidFill>
                  <a:schemeClr val="tx2">
                    <a:lumMod val="50000"/>
                  </a:schemeClr>
                </a:solidFill>
              </a:rPr>
              <a:t>ie</a:t>
            </a:r>
            <a:r>
              <a:rPr lang="en-US" sz="1800" kern="1200" dirty="0">
                <a:solidFill>
                  <a:schemeClr val="tx2">
                    <a:lumMod val="50000"/>
                  </a:schemeClr>
                </a:solidFill>
              </a:rPr>
              <a:t> the L1 cache runs throughout the lifecycle of the Session object, thus "born" and "die" with him. Because the L1 cache is internal to a Session object, it can not be accessed from other Sessions created by the Session Factory.</a:t>
            </a:r>
            <a:br>
              <a:rPr lang="en-US" sz="1800" kern="1200" dirty="0">
                <a:solidFill>
                  <a:schemeClr val="tx2">
                    <a:lumMod val="50000"/>
                  </a:schemeClr>
                </a:solidFill>
              </a:rPr>
            </a:br>
            <a:r>
              <a:rPr lang="en-US" sz="1800" kern="1200" dirty="0">
                <a:solidFill>
                  <a:schemeClr val="tx2">
                    <a:lumMod val="50000"/>
                  </a:schemeClr>
                </a:solidFill>
              </a:rPr>
              <a:t/>
            </a:r>
            <a:br>
              <a:rPr lang="en-US" sz="1800" kern="1200" dirty="0">
                <a:solidFill>
                  <a:schemeClr val="tx2">
                    <a:lumMod val="50000"/>
                  </a:schemeClr>
                </a:solidFill>
              </a:rPr>
            </a:br>
            <a:r>
              <a:rPr lang="en-US" sz="1800" kern="1200" dirty="0">
                <a:solidFill>
                  <a:schemeClr val="tx2">
                    <a:lumMod val="50000"/>
                  </a:schemeClr>
                </a:solidFill>
              </a:rPr>
              <a:t>Read more: </a:t>
            </a:r>
            <a:r>
              <a:rPr lang="en-US" sz="1800" kern="1200" dirty="0">
                <a:solidFill>
                  <a:schemeClr val="tx2">
                    <a:lumMod val="50000"/>
                  </a:schemeClr>
                </a:solidFill>
                <a:hlinkClick r:id="rId2"/>
              </a:rPr>
              <a:t>http://mrbool.com/understanding-the-hibernate-cache-l1-and-l2-in-detail/33437#ixzz4JMixHlSM</a:t>
            </a:r>
            <a:endParaRPr lang="en-US" altLang="en-US" sz="1800" kern="1200" dirty="0">
              <a:solidFill>
                <a:schemeClr val="tx2">
                  <a:lumMod val="50000"/>
                </a:schemeClr>
              </a:solidFill>
            </a:endParaRPr>
          </a:p>
        </p:txBody>
      </p:sp>
    </p:spTree>
    <p:extLst>
      <p:ext uri="{BB962C8B-B14F-4D97-AF65-F5344CB8AC3E}">
        <p14:creationId xmlns:p14="http://schemas.microsoft.com/office/powerpoint/2010/main" val="2851606695"/>
      </p:ext>
    </p:extLst>
  </p:cSld>
  <p:clrMapOvr>
    <a:masterClrMapping/>
  </p:clrMapOvr>
  <p:transition spd="slow">
    <p:split orient="vert"/>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r>
              <a:rPr lang="en-US" altLang="en-US" smtClean="0"/>
              <a:t>Second level cache – L2 Cache</a:t>
            </a:r>
          </a:p>
        </p:txBody>
      </p:sp>
      <p:sp>
        <p:nvSpPr>
          <p:cNvPr id="121859" name="Content Placeholder 2"/>
          <p:cNvSpPr>
            <a:spLocks noGrp="1"/>
          </p:cNvSpPr>
          <p:nvPr>
            <p:ph sz="quarter" idx="10"/>
          </p:nvPr>
        </p:nvSpPr>
        <p:spPr/>
        <p:txBody>
          <a:bodyPr/>
          <a:lstStyle/>
          <a:p>
            <a:pPr>
              <a:lnSpc>
                <a:spcPct val="100000"/>
              </a:lnSpc>
              <a:spcAft>
                <a:spcPct val="0"/>
              </a:spcAft>
              <a:defRPr/>
            </a:pPr>
            <a:r>
              <a:rPr lang="en-US" sz="1800" kern="1200" dirty="0">
                <a:solidFill>
                  <a:schemeClr val="tx2">
                    <a:lumMod val="50000"/>
                  </a:schemeClr>
                </a:solidFill>
              </a:rPr>
              <a:t>Second level cache is an optional cache and first-level cache will always be consulted before any attempt is made to locate an object in the second-level cache. The second-level cache can be configured on a per-class and per-collection basis and mainly responsible for caching objects across sessions.</a:t>
            </a:r>
          </a:p>
          <a:p>
            <a:pPr>
              <a:lnSpc>
                <a:spcPct val="100000"/>
              </a:lnSpc>
              <a:spcAft>
                <a:spcPct val="0"/>
              </a:spcAft>
              <a:defRPr/>
            </a:pPr>
            <a:r>
              <a:rPr lang="en-US" sz="1800" kern="1200" dirty="0">
                <a:solidFill>
                  <a:schemeClr val="tx2">
                    <a:lumMod val="50000"/>
                  </a:schemeClr>
                </a:solidFill>
              </a:rPr>
              <a:t>S</a:t>
            </a:r>
            <a:r>
              <a:rPr lang="en-US" sz="1800" kern="1200" dirty="0" smtClean="0">
                <a:solidFill>
                  <a:schemeClr val="tx2">
                    <a:lumMod val="50000"/>
                  </a:schemeClr>
                </a:solidFill>
              </a:rPr>
              <a:t>econd </a:t>
            </a:r>
            <a:r>
              <a:rPr lang="en-US" sz="1800" kern="1200" dirty="0">
                <a:solidFill>
                  <a:schemeClr val="tx2">
                    <a:lumMod val="50000"/>
                  </a:schemeClr>
                </a:solidFill>
              </a:rPr>
              <a:t>level cache is created in </a:t>
            </a:r>
            <a:r>
              <a:rPr lang="en-US" sz="1800" b="1" kern="1200" dirty="0">
                <a:solidFill>
                  <a:schemeClr val="tx2">
                    <a:lumMod val="50000"/>
                  </a:schemeClr>
                </a:solidFill>
              </a:rPr>
              <a:t>session factory </a:t>
            </a:r>
            <a:r>
              <a:rPr lang="en-US" sz="1800" kern="1200" dirty="0">
                <a:solidFill>
                  <a:schemeClr val="tx2">
                    <a:lumMod val="50000"/>
                  </a:schemeClr>
                </a:solidFill>
              </a:rPr>
              <a:t>scope and is available to be used in all sessions which are created using that particular session factory.</a:t>
            </a:r>
            <a:br>
              <a:rPr lang="en-US" sz="1800" kern="1200" dirty="0">
                <a:solidFill>
                  <a:schemeClr val="tx2">
                    <a:lumMod val="50000"/>
                  </a:schemeClr>
                </a:solidFill>
              </a:rPr>
            </a:br>
            <a:r>
              <a:rPr lang="en-US" sz="1800" kern="1200" dirty="0">
                <a:solidFill>
                  <a:schemeClr val="tx2">
                    <a:lumMod val="50000"/>
                  </a:schemeClr>
                </a:solidFill>
              </a:rPr>
              <a:t>It also means that once session factory is closed, all cache associated with it die and cache manager also closed down</a:t>
            </a:r>
            <a:r>
              <a:rPr lang="en-US" sz="1800" kern="1200" dirty="0" smtClean="0">
                <a:solidFill>
                  <a:schemeClr val="tx2">
                    <a:lumMod val="50000"/>
                  </a:schemeClr>
                </a:solidFill>
              </a:rPr>
              <a:t>.</a:t>
            </a:r>
          </a:p>
          <a:p>
            <a:pPr>
              <a:lnSpc>
                <a:spcPct val="100000"/>
              </a:lnSpc>
              <a:spcAft>
                <a:spcPct val="0"/>
              </a:spcAft>
              <a:defRPr/>
            </a:pPr>
            <a:endParaRPr lang="en-US" sz="1800" kern="1200" dirty="0">
              <a:solidFill>
                <a:schemeClr val="tx2">
                  <a:lumMod val="50000"/>
                </a:schemeClr>
              </a:solidFill>
            </a:endParaRPr>
          </a:p>
          <a:p>
            <a:pPr marL="0" indent="0">
              <a:lnSpc>
                <a:spcPct val="100000"/>
              </a:lnSpc>
              <a:spcAft>
                <a:spcPct val="0"/>
              </a:spcAft>
              <a:buNone/>
              <a:defRPr/>
            </a:pPr>
            <a:r>
              <a:rPr lang="en-US" sz="1800" kern="1200" dirty="0" smtClean="0">
                <a:solidFill>
                  <a:schemeClr val="tx2">
                    <a:lumMod val="50000"/>
                  </a:schemeClr>
                </a:solidFill>
              </a:rPr>
              <a:t>Note-</a:t>
            </a:r>
          </a:p>
          <a:p>
            <a:r>
              <a:rPr lang="en-US" sz="1800" dirty="0"/>
              <a:t>Fist level </a:t>
            </a:r>
            <a:r>
              <a:rPr lang="en-US" sz="1800" dirty="0" smtClean="0"/>
              <a:t>cache</a:t>
            </a:r>
            <a:r>
              <a:rPr lang="en-US" sz="1800" dirty="0"/>
              <a:t> </a:t>
            </a:r>
            <a:r>
              <a:rPr lang="en-US" sz="1800" dirty="0" smtClean="0"/>
              <a:t>Is </a:t>
            </a:r>
            <a:r>
              <a:rPr lang="en-US" sz="1800" dirty="0"/>
              <a:t>is enabled by default and works in </a:t>
            </a:r>
            <a:r>
              <a:rPr lang="en-US" sz="1800" b="1" dirty="0"/>
              <a:t>session</a:t>
            </a:r>
            <a:r>
              <a:rPr lang="en-US" sz="1800" dirty="0"/>
              <a:t> scope. </a:t>
            </a:r>
          </a:p>
          <a:p>
            <a:r>
              <a:rPr lang="en-US" sz="1800" dirty="0"/>
              <a:t>Second level </a:t>
            </a:r>
            <a:r>
              <a:rPr lang="en-US" sz="1800" dirty="0" smtClean="0"/>
              <a:t>cache</a:t>
            </a:r>
            <a:r>
              <a:rPr lang="en-US" sz="1800" dirty="0"/>
              <a:t> </a:t>
            </a:r>
            <a:r>
              <a:rPr lang="en-US" sz="1800" dirty="0" smtClean="0"/>
              <a:t>is </a:t>
            </a:r>
            <a:r>
              <a:rPr lang="en-US" sz="1800" dirty="0"/>
              <a:t>apart from first level cache which is available to be used globally in </a:t>
            </a:r>
            <a:r>
              <a:rPr lang="en-US" sz="1800" b="1" dirty="0"/>
              <a:t>session factory </a:t>
            </a:r>
            <a:r>
              <a:rPr lang="en-US" sz="1800" dirty="0"/>
              <a:t>scope</a:t>
            </a:r>
            <a:r>
              <a:rPr lang="en-US" sz="1800" dirty="0" smtClean="0"/>
              <a:t>.</a:t>
            </a:r>
            <a:endParaRPr lang="en-US" sz="1800" kern="1200" dirty="0" smtClean="0">
              <a:solidFill>
                <a:schemeClr val="tx2">
                  <a:lumMod val="50000"/>
                </a:schemeClr>
              </a:solidFill>
            </a:endParaRPr>
          </a:p>
          <a:p>
            <a:pPr>
              <a:lnSpc>
                <a:spcPct val="100000"/>
              </a:lnSpc>
              <a:spcAft>
                <a:spcPct val="0"/>
              </a:spcAft>
              <a:defRPr/>
            </a:pPr>
            <a:endParaRPr lang="en-US" altLang="en-US" sz="1800" kern="1200" dirty="0">
              <a:solidFill>
                <a:schemeClr val="tx2">
                  <a:lumMod val="50000"/>
                </a:schemeClr>
              </a:solidFill>
            </a:endParaRPr>
          </a:p>
          <a:p>
            <a:pPr marL="0" indent="0">
              <a:lnSpc>
                <a:spcPct val="100000"/>
              </a:lnSpc>
              <a:spcAft>
                <a:spcPct val="0"/>
              </a:spcAft>
              <a:buFont typeface="Arial" charset="0"/>
              <a:buNone/>
              <a:defRPr/>
            </a:pPr>
            <a:r>
              <a:rPr lang="en-US" sz="1800" kern="1200" dirty="0">
                <a:solidFill>
                  <a:schemeClr val="tx2">
                    <a:lumMod val="50000"/>
                  </a:schemeClr>
                </a:solidFill>
              </a:rPr>
              <a:t>Read more: </a:t>
            </a:r>
            <a:r>
              <a:rPr lang="en-US" sz="1800" kern="1200" dirty="0" smtClean="0">
                <a:solidFill>
                  <a:schemeClr val="tx2">
                    <a:lumMod val="50000"/>
                  </a:schemeClr>
                </a:solidFill>
                <a:hlinkClick r:id="rId2"/>
              </a:rPr>
              <a:t>http://howtodoinjava.com/hibernate/how-hibernate-second-level-cache-works/</a:t>
            </a:r>
            <a:endParaRPr lang="en-US" sz="1800" kern="1200" dirty="0" smtClean="0">
              <a:solidFill>
                <a:schemeClr val="tx2">
                  <a:lumMod val="50000"/>
                </a:schemeClr>
              </a:solidFill>
            </a:endParaRPr>
          </a:p>
          <a:p>
            <a:pPr marL="0" indent="0">
              <a:lnSpc>
                <a:spcPct val="100000"/>
              </a:lnSpc>
              <a:spcAft>
                <a:spcPct val="0"/>
              </a:spcAft>
              <a:buFont typeface="Arial" charset="0"/>
              <a:buNone/>
              <a:defRPr/>
            </a:pPr>
            <a:endParaRPr lang="en-US" sz="1800" kern="1200" dirty="0" smtClean="0">
              <a:solidFill>
                <a:schemeClr val="tx2">
                  <a:lumMod val="50000"/>
                </a:schemeClr>
              </a:solidFill>
            </a:endParaRPr>
          </a:p>
          <a:p>
            <a:pPr marL="0" indent="0">
              <a:lnSpc>
                <a:spcPct val="100000"/>
              </a:lnSpc>
              <a:spcAft>
                <a:spcPct val="0"/>
              </a:spcAft>
              <a:buFont typeface="Arial" charset="0"/>
              <a:buNone/>
              <a:defRPr/>
            </a:pPr>
            <a:endParaRPr lang="en-US" sz="1800" kern="1200" dirty="0" smtClean="0">
              <a:solidFill>
                <a:schemeClr val="tx2">
                  <a:lumMod val="50000"/>
                </a:schemeClr>
              </a:solidFill>
            </a:endParaRPr>
          </a:p>
          <a:p>
            <a:pPr marL="0" indent="0">
              <a:lnSpc>
                <a:spcPct val="100000"/>
              </a:lnSpc>
              <a:spcAft>
                <a:spcPct val="0"/>
              </a:spcAft>
              <a:buFont typeface="Arial" charset="0"/>
              <a:buNone/>
              <a:defRPr/>
            </a:pPr>
            <a:endParaRPr lang="en-US" sz="1800" kern="1200" dirty="0" smtClean="0">
              <a:solidFill>
                <a:schemeClr val="tx2">
                  <a:lumMod val="50000"/>
                </a:schemeClr>
              </a:solidFill>
            </a:endParaRPr>
          </a:p>
          <a:p>
            <a:pPr marL="0" indent="0">
              <a:lnSpc>
                <a:spcPct val="100000"/>
              </a:lnSpc>
              <a:spcAft>
                <a:spcPct val="0"/>
              </a:spcAft>
              <a:buFont typeface="Arial" charset="0"/>
              <a:buNone/>
              <a:defRPr/>
            </a:pPr>
            <a:endParaRPr lang="en-US" sz="1800" kern="1200" dirty="0" smtClean="0">
              <a:solidFill>
                <a:schemeClr val="tx2">
                  <a:lumMod val="50000"/>
                </a:schemeClr>
              </a:solidFill>
            </a:endParaRPr>
          </a:p>
        </p:txBody>
      </p:sp>
    </p:spTree>
    <p:extLst>
      <p:ext uri="{BB962C8B-B14F-4D97-AF65-F5344CB8AC3E}">
        <p14:creationId xmlns:p14="http://schemas.microsoft.com/office/powerpoint/2010/main" val="33711890"/>
      </p:ext>
    </p:extLst>
  </p:cSld>
  <p:clrMapOvr>
    <a:masterClrMapping/>
  </p:clrMapOvr>
  <p:transition spd="slow">
    <p:split orient="vert"/>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altLang="en-US"/>
              <a:t>Configuring L2 Cache</a:t>
            </a:r>
          </a:p>
        </p:txBody>
      </p:sp>
      <p:sp>
        <p:nvSpPr>
          <p:cNvPr id="3" name="Content Placeholder 2"/>
          <p:cNvSpPr>
            <a:spLocks noGrp="1"/>
          </p:cNvSpPr>
          <p:nvPr>
            <p:ph sz="half" idx="1"/>
          </p:nvPr>
        </p:nvSpPr>
        <p:spPr>
          <a:xfrm>
            <a:off x="711015" y="1295400"/>
            <a:ext cx="5478624" cy="5029200"/>
          </a:xfrm>
        </p:spPr>
        <p:txBody>
          <a:bodyPr/>
          <a:lstStyle/>
          <a:p>
            <a:pPr marL="0" indent="0">
              <a:lnSpc>
                <a:spcPct val="100000"/>
              </a:lnSpc>
              <a:spcAft>
                <a:spcPct val="0"/>
              </a:spcAft>
              <a:buFont typeface="Arial" pitchFamily="34" charset="0"/>
              <a:buNone/>
              <a:defRPr/>
            </a:pPr>
            <a:r>
              <a:rPr kern="1200" dirty="0"/>
              <a:t>1</a:t>
            </a:r>
            <a:r>
              <a:rPr sz="1800" kern="1200" dirty="0"/>
              <a:t>.) Add the mapping element required to tell Hibernate to cache Employee instances using READ_ONLY strategy.</a:t>
            </a:r>
          </a:p>
          <a:p>
            <a:pPr marL="0" indent="0">
              <a:lnSpc>
                <a:spcPct val="100000"/>
              </a:lnSpc>
              <a:spcAft>
                <a:spcPct val="0"/>
              </a:spcAft>
              <a:buFont typeface="Arial" pitchFamily="34" charset="0"/>
              <a:buNone/>
              <a:defRPr/>
            </a:pPr>
            <a:endParaRPr sz="1800" kern="1200" dirty="0"/>
          </a:p>
          <a:p>
            <a:pPr marL="0" indent="0">
              <a:lnSpc>
                <a:spcPct val="100000"/>
              </a:lnSpc>
              <a:spcAft>
                <a:spcPct val="0"/>
              </a:spcAft>
              <a:buFont typeface="Arial" pitchFamily="34" charset="0"/>
              <a:buNone/>
              <a:defRPr/>
            </a:pPr>
            <a:r>
              <a:rPr sz="1800" kern="1200" dirty="0"/>
              <a:t>Different </a:t>
            </a:r>
            <a:r>
              <a:rPr sz="1800" kern="1200" dirty="0" smtClean="0"/>
              <a:t>strategies-</a:t>
            </a:r>
            <a:endParaRPr sz="1800" kern="1200" dirty="0"/>
          </a:p>
          <a:p>
            <a:pPr>
              <a:lnSpc>
                <a:spcPct val="100000"/>
              </a:lnSpc>
              <a:defRPr/>
            </a:pPr>
            <a:r>
              <a:rPr sz="1800" b="1" dirty="0"/>
              <a:t>Read Only</a:t>
            </a:r>
            <a:r>
              <a:rPr sz="1800" dirty="0"/>
              <a:t>: This caching strategy should be used for persistent objects that will always </a:t>
            </a:r>
          </a:p>
          <a:p>
            <a:pPr marL="0" indent="0">
              <a:lnSpc>
                <a:spcPct val="100000"/>
              </a:lnSpc>
              <a:buFont typeface="Arial" pitchFamily="34" charset="0"/>
              <a:buNone/>
              <a:defRPr/>
            </a:pPr>
            <a:r>
              <a:rPr sz="1800" dirty="0"/>
              <a:t>     read but never updated. </a:t>
            </a:r>
          </a:p>
          <a:p>
            <a:pPr>
              <a:lnSpc>
                <a:spcPct val="100000"/>
              </a:lnSpc>
              <a:defRPr/>
            </a:pPr>
            <a:r>
              <a:rPr sz="1800" b="1" dirty="0"/>
              <a:t>Read Write</a:t>
            </a:r>
            <a:r>
              <a:rPr sz="1800" dirty="0"/>
              <a:t>: It’s good for persistent objects that can be updated by the hibernate application. </a:t>
            </a:r>
          </a:p>
          <a:p>
            <a:pPr>
              <a:lnSpc>
                <a:spcPct val="100000"/>
              </a:lnSpc>
              <a:defRPr/>
            </a:pPr>
            <a:r>
              <a:rPr sz="1800" b="1" dirty="0" err="1"/>
              <a:t>Nonrestricted</a:t>
            </a:r>
            <a:r>
              <a:rPr sz="1800" b="1" dirty="0"/>
              <a:t> Read Write</a:t>
            </a:r>
            <a:r>
              <a:rPr sz="1800" dirty="0"/>
              <a:t>: If the application only occasionally needs to update data and strict transaction isolation is not required, a </a:t>
            </a:r>
            <a:r>
              <a:rPr sz="1800" dirty="0" err="1"/>
              <a:t>nonstrict</a:t>
            </a:r>
            <a:r>
              <a:rPr sz="1800" dirty="0"/>
              <a:t>-read-write cache might be appropriate.</a:t>
            </a:r>
          </a:p>
          <a:p>
            <a:pPr>
              <a:lnSpc>
                <a:spcPct val="100000"/>
              </a:lnSpc>
              <a:defRPr/>
            </a:pPr>
            <a:r>
              <a:rPr sz="1800" b="1" dirty="0"/>
              <a:t>Transactional</a:t>
            </a:r>
            <a:r>
              <a:rPr sz="1800" dirty="0"/>
              <a:t>: The transactional cache strategy provides support for fully transactional cache providers such as </a:t>
            </a:r>
            <a:r>
              <a:rPr sz="1800" dirty="0" err="1"/>
              <a:t>JBoss</a:t>
            </a:r>
            <a:r>
              <a:rPr sz="1800" dirty="0"/>
              <a:t> </a:t>
            </a:r>
            <a:r>
              <a:rPr sz="1800" dirty="0" err="1"/>
              <a:t>TreeCache</a:t>
            </a:r>
            <a:r>
              <a:rPr sz="1800" dirty="0"/>
              <a:t>. </a:t>
            </a:r>
            <a:endParaRPr altLang="en-US" sz="1800" kern="1200" dirty="0"/>
          </a:p>
          <a:p>
            <a:pPr>
              <a:defRPr/>
            </a:pPr>
            <a:endParaRPr dirty="0"/>
          </a:p>
        </p:txBody>
      </p:sp>
      <p:pic>
        <p:nvPicPr>
          <p:cNvPr id="95236" name="Content Placeholder 4"/>
          <p:cNvPicPr>
            <a:picLocks noGrp="1" noChangeAspect="1" noChangeArrowheads="1"/>
          </p:cNvPicPr>
          <p:nvPr>
            <p:ph sz="half" idx="10"/>
          </p:nvPr>
        </p:nvPicPr>
        <p:blipFill>
          <a:blip r:embed="rId2">
            <a:extLst>
              <a:ext uri="{28A0092B-C50C-407E-A947-70E740481C1C}">
                <a14:useLocalDpi xmlns:a14="http://schemas.microsoft.com/office/drawing/2010/main" val="0"/>
              </a:ext>
            </a:extLst>
          </a:blip>
          <a:srcRect/>
          <a:stretch>
            <a:fillRect/>
          </a:stretch>
        </p:blipFill>
        <p:spPr>
          <a:xfrm>
            <a:off x="6094414" y="1524000"/>
            <a:ext cx="5891265" cy="4572000"/>
          </a:xfrm>
          <a:noFill/>
          <a:extLst>
            <a:ext uri="{91240B29-F687-4F45-9708-019B960494DF}">
              <a14:hiddenLine xmlns:a14="http://schemas.microsoft.com/office/drawing/2010/main" w="9525" cap="flat" cmpd="sng" algn="ctr">
                <a:solidFill>
                  <a:srgbClr val="000000"/>
                </a:solidFill>
                <a:prstDash val="solid"/>
                <a:miter lim="800000"/>
                <a:headEnd type="none" w="med" len="med"/>
                <a:tailEnd type="none" w="med" len="med"/>
              </a14:hiddenLine>
            </a:ext>
          </a:extLst>
        </p:spPr>
      </p:pic>
    </p:spTree>
    <p:extLst>
      <p:ext uri="{BB962C8B-B14F-4D97-AF65-F5344CB8AC3E}">
        <p14:creationId xmlns:p14="http://schemas.microsoft.com/office/powerpoint/2010/main" val="1387626738"/>
      </p:ext>
    </p:extLst>
  </p:cSld>
  <p:clrMapOvr>
    <a:masterClrMapping/>
  </p:clrMapOvr>
  <p:transition spd="slow">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altLang="en-US"/>
              <a:t>Set Mapping Example</a:t>
            </a:r>
          </a:p>
        </p:txBody>
      </p:sp>
      <p:pic>
        <p:nvPicPr>
          <p:cNvPr id="1229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163" y="1219200"/>
            <a:ext cx="10826047"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AutoShape 10"/>
          <p:cNvSpPr>
            <a:spLocks noChangeArrowheads="1"/>
          </p:cNvSpPr>
          <p:nvPr/>
        </p:nvSpPr>
        <p:spPr bwMode="auto">
          <a:xfrm>
            <a:off x="7719589" y="1752600"/>
            <a:ext cx="1828324" cy="457200"/>
          </a:xfrm>
          <a:prstGeom prst="wedgeRectCallout">
            <a:avLst>
              <a:gd name="adj1" fmla="val -137000"/>
              <a:gd name="adj2" fmla="val 16963"/>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Item POJO</a:t>
            </a:r>
          </a:p>
        </p:txBody>
      </p:sp>
      <p:sp>
        <p:nvSpPr>
          <p:cNvPr id="7" name="AutoShape 11"/>
          <p:cNvSpPr>
            <a:spLocks noChangeArrowheads="1"/>
          </p:cNvSpPr>
          <p:nvPr/>
        </p:nvSpPr>
        <p:spPr bwMode="auto">
          <a:xfrm>
            <a:off x="8227457" y="2590800"/>
            <a:ext cx="3148780" cy="457200"/>
          </a:xfrm>
          <a:prstGeom prst="wedgeRectCallout">
            <a:avLst>
              <a:gd name="adj1" fmla="val -165477"/>
              <a:gd name="adj2" fmla="val 327282"/>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nchor="ct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Collection of String</a:t>
            </a:r>
          </a:p>
        </p:txBody>
      </p:sp>
      <p:sp>
        <p:nvSpPr>
          <p:cNvPr id="8" name="AutoShape 13"/>
          <p:cNvSpPr>
            <a:spLocks noChangeArrowheads="1"/>
          </p:cNvSpPr>
          <p:nvPr/>
        </p:nvSpPr>
        <p:spPr bwMode="auto">
          <a:xfrm>
            <a:off x="8836898" y="3276600"/>
            <a:ext cx="2844059" cy="609600"/>
          </a:xfrm>
          <a:prstGeom prst="wedgeRectCallout">
            <a:avLst>
              <a:gd name="adj1" fmla="val -184394"/>
              <a:gd name="adj2" fmla="val 243352"/>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Column name for images</a:t>
            </a:r>
          </a:p>
        </p:txBody>
      </p:sp>
      <p:sp>
        <p:nvSpPr>
          <p:cNvPr id="9" name="AutoShape 15"/>
          <p:cNvSpPr>
            <a:spLocks noChangeArrowheads="1"/>
          </p:cNvSpPr>
          <p:nvPr/>
        </p:nvSpPr>
        <p:spPr bwMode="auto">
          <a:xfrm>
            <a:off x="3351928" y="2743200"/>
            <a:ext cx="3351927" cy="609600"/>
          </a:xfrm>
          <a:prstGeom prst="wedgeRectCallout">
            <a:avLst>
              <a:gd name="adj1" fmla="val -4153"/>
              <a:gd name="adj2" fmla="val 245833"/>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txBody>
          <a:bodyPr/>
          <a:lstStyle>
            <a:lvl1pPr eaLnBrk="0" hangingPunct="0">
              <a:lnSpc>
                <a:spcPts val="1400"/>
              </a:lnSpc>
              <a:spcBef>
                <a:spcPts val="400"/>
              </a:spcBef>
              <a:buClr>
                <a:srgbClr val="355F99"/>
              </a:buClr>
              <a:buSzPct val="125000"/>
              <a:buFont typeface="Arial" charset="0"/>
              <a:buChar char="•"/>
              <a:defRPr sz="1600">
                <a:solidFill>
                  <a:srgbClr val="404040"/>
                </a:solidFill>
                <a:latin typeface="Calibri" pitchFamily="34" charset="0"/>
                <a:ea typeface="ＭＳ Ｐゴシック" pitchFamily="34" charset="-128"/>
              </a:defRPr>
            </a:lvl1pPr>
            <a:lvl2pPr marL="742950" indent="-285750" eaLnBrk="0" hangingPunct="0">
              <a:lnSpc>
                <a:spcPts val="1400"/>
              </a:lnSpc>
              <a:spcBef>
                <a:spcPts val="400"/>
              </a:spcBef>
              <a:buClr>
                <a:srgbClr val="355F99"/>
              </a:buClr>
              <a:buSzPct val="100000"/>
              <a:buFont typeface="Courier New" pitchFamily="49" charset="0"/>
              <a:buChar char="o"/>
              <a:defRPr sz="1400">
                <a:solidFill>
                  <a:srgbClr val="404040"/>
                </a:solidFill>
                <a:latin typeface="Calibri" pitchFamily="34" charset="0"/>
                <a:ea typeface="ＭＳ Ｐゴシック" pitchFamily="34" charset="-128"/>
              </a:defRPr>
            </a:lvl2pPr>
            <a:lvl3pPr marL="1143000" indent="-228600" eaLnBrk="0" hangingPunct="0">
              <a:lnSpc>
                <a:spcPts val="1400"/>
              </a:lnSpc>
              <a:spcBef>
                <a:spcPts val="400"/>
              </a:spcBef>
              <a:buClr>
                <a:srgbClr val="355F99"/>
              </a:buClr>
              <a:buSzPct val="125000"/>
              <a:buFont typeface="Arial" charset="0"/>
              <a:buChar char="•"/>
              <a:defRPr sz="1200">
                <a:solidFill>
                  <a:srgbClr val="404040"/>
                </a:solidFill>
                <a:latin typeface="Calibri" pitchFamily="34" charset="0"/>
                <a:ea typeface="ＭＳ Ｐゴシック" pitchFamily="34" charset="-128"/>
              </a:defRPr>
            </a:lvl3pPr>
            <a:lvl4pPr marL="1600200" indent="-228600" eaLnBrk="0" hangingPunct="0">
              <a:lnSpc>
                <a:spcPts val="1400"/>
              </a:lnSpc>
              <a:spcBef>
                <a:spcPts val="400"/>
              </a:spcBef>
              <a:buClr>
                <a:srgbClr val="355F99"/>
              </a:buClr>
              <a:buSzPct val="100000"/>
              <a:buFont typeface="Courier New" pitchFamily="49" charset="0"/>
              <a:buChar char="o"/>
              <a:defRPr sz="1100">
                <a:solidFill>
                  <a:srgbClr val="404040"/>
                </a:solidFill>
                <a:latin typeface="Calibri" pitchFamily="34" charset="0"/>
                <a:ea typeface="ＭＳ Ｐゴシック" pitchFamily="34" charset="-128"/>
              </a:defRPr>
            </a:lvl4pPr>
            <a:lvl5pPr marL="2057400" indent="-228600" eaLnBrk="0" hangingPunct="0">
              <a:lnSpc>
                <a:spcPts val="1400"/>
              </a:lnSpc>
              <a:spcBef>
                <a:spcPts val="400"/>
              </a:spcBef>
              <a:buClr>
                <a:srgbClr val="355F99"/>
              </a:buClr>
              <a:buSzPct val="125000"/>
              <a:buFont typeface="Arial" charset="0"/>
              <a:buChar char="•"/>
              <a:defRPr sz="1100">
                <a:solidFill>
                  <a:srgbClr val="404040"/>
                </a:solidFill>
                <a:latin typeface="Calibri" pitchFamily="34" charset="0"/>
                <a:ea typeface="ＭＳ Ｐゴシック" pitchFamily="34" charset="-128"/>
              </a:defRPr>
            </a:lvl5pPr>
            <a:lvl6pPr marL="25146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6pPr>
            <a:lvl7pPr marL="29718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7pPr>
            <a:lvl8pPr marL="34290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8pPr>
            <a:lvl9pPr marL="3886200" indent="-228600" eaLnBrk="0" fontAlgn="base" hangingPunct="0">
              <a:lnSpc>
                <a:spcPts val="1400"/>
              </a:lnSpc>
              <a:spcBef>
                <a:spcPts val="400"/>
              </a:spcBef>
              <a:spcAft>
                <a:spcPct val="0"/>
              </a:spcAft>
              <a:buClr>
                <a:srgbClr val="355F99"/>
              </a:buClr>
              <a:buSzPct val="125000"/>
              <a:buFont typeface="Arial" charset="0"/>
              <a:buChar char="•"/>
              <a:defRPr sz="1100">
                <a:solidFill>
                  <a:srgbClr val="404040"/>
                </a:solidFill>
                <a:latin typeface="Calibri" pitchFamily="34" charset="0"/>
                <a:ea typeface="ＭＳ Ｐゴシック" pitchFamily="34" charset="-128"/>
              </a:defRPr>
            </a:lvl9pPr>
          </a:lstStyle>
          <a:p>
            <a:pPr algn="ctr" defTabSz="914400" eaLnBrk="1" fontAlgn="base" hangingPunct="1">
              <a:lnSpc>
                <a:spcPct val="100000"/>
              </a:lnSpc>
              <a:spcBef>
                <a:spcPct val="0"/>
              </a:spcBef>
              <a:spcAft>
                <a:spcPct val="0"/>
              </a:spcAft>
              <a:buClrTx/>
              <a:buSzTx/>
              <a:buFontTx/>
              <a:buNone/>
            </a:pPr>
            <a:r>
              <a:rPr lang="en-US" altLang="en-US" smtClean="0">
                <a:solidFill>
                  <a:srgbClr val="FFFFFF"/>
                </a:solidFill>
                <a:latin typeface="Arial" charset="0"/>
              </a:rPr>
              <a:t>Collection table with join column name</a:t>
            </a:r>
          </a:p>
        </p:txBody>
      </p:sp>
    </p:spTree>
    <p:extLst>
      <p:ext uri="{BB962C8B-B14F-4D97-AF65-F5344CB8AC3E}">
        <p14:creationId xmlns:p14="http://schemas.microsoft.com/office/powerpoint/2010/main" val="271105302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1"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xit" presetSubtype="10" fill="hold" grpId="1" nodeType="clickEffect">
                                  <p:stCondLst>
                                    <p:cond delay="0"/>
                                  </p:stCondLst>
                                  <p:childTnLst>
                                    <p:animEffect transition="out" filter="blinds(horizontal)">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3" presetClass="entr" presetSubtype="1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xit" presetSubtype="10" fill="hold" grpId="1" nodeType="clickEffect">
                                  <p:stCondLst>
                                    <p:cond delay="0"/>
                                  </p:stCondLst>
                                  <p:childTnLst>
                                    <p:animEffect transition="out" filter="blinds(horizontal)">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3" presetClass="entr" presetSubtype="1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linds(horizontal)">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9" grpId="0" animBg="1"/>
      <p:bldP spid="9" grpId="1"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Content Placeholder 2"/>
          <p:cNvSpPr>
            <a:spLocks noGrp="1"/>
          </p:cNvSpPr>
          <p:nvPr>
            <p:ph sz="quarter" idx="10"/>
          </p:nvPr>
        </p:nvSpPr>
        <p:spPr/>
        <p:txBody>
          <a:bodyPr/>
          <a:lstStyle/>
          <a:p>
            <a:pPr marL="0" indent="0">
              <a:spcAft>
                <a:spcPct val="0"/>
              </a:spcAft>
              <a:buFont typeface="Arial" charset="0"/>
              <a:buNone/>
              <a:defRPr/>
            </a:pPr>
            <a:r>
              <a:rPr lang="en-US" sz="1800" dirty="0" smtClean="0"/>
              <a:t>2.) Add</a:t>
            </a:r>
            <a:r>
              <a:rPr lang="en-US" sz="1800" dirty="0"/>
              <a:t> provider </a:t>
            </a:r>
            <a:r>
              <a:rPr lang="en-US" sz="1800" dirty="0" smtClean="0"/>
              <a:t>class in </a:t>
            </a:r>
            <a:r>
              <a:rPr lang="en-US" sz="1800" dirty="0"/>
              <a:t>hibernate configuration </a:t>
            </a:r>
            <a:r>
              <a:rPr lang="en-US" sz="1800" dirty="0" smtClean="0"/>
              <a:t>file-</a:t>
            </a:r>
          </a:p>
          <a:p>
            <a:pPr>
              <a:spcAft>
                <a:spcPct val="0"/>
              </a:spcAft>
              <a:defRPr/>
            </a:pPr>
            <a:endParaRPr lang="en-US" altLang="en-US" sz="1800" dirty="0"/>
          </a:p>
          <a:p>
            <a:pPr>
              <a:spcAft>
                <a:spcPct val="0"/>
              </a:spcAft>
              <a:defRPr/>
            </a:pPr>
            <a:endParaRPr lang="en-US" altLang="en-US" sz="1800" dirty="0" smtClean="0"/>
          </a:p>
          <a:p>
            <a:pPr>
              <a:spcAft>
                <a:spcPct val="0"/>
              </a:spcAft>
              <a:defRPr/>
            </a:pPr>
            <a:endParaRPr lang="en-US" altLang="en-US" sz="1800" dirty="0"/>
          </a:p>
          <a:p>
            <a:pPr>
              <a:spcAft>
                <a:spcPct val="0"/>
              </a:spcAft>
              <a:defRPr/>
            </a:pPr>
            <a:endParaRPr lang="en-US" altLang="en-US" sz="1800" dirty="0" smtClean="0"/>
          </a:p>
          <a:p>
            <a:pPr marL="0" indent="0">
              <a:spcAft>
                <a:spcPct val="0"/>
              </a:spcAft>
              <a:buFont typeface="Arial" charset="0"/>
              <a:buNone/>
              <a:defRPr/>
            </a:pPr>
            <a:endParaRPr lang="en-US" altLang="en-US" sz="1800" dirty="0" smtClean="0"/>
          </a:p>
          <a:p>
            <a:pPr marL="0" indent="0">
              <a:spcAft>
                <a:spcPct val="0"/>
              </a:spcAft>
              <a:buFont typeface="Arial" charset="0"/>
              <a:buNone/>
              <a:defRPr/>
            </a:pPr>
            <a:endParaRPr lang="en-US" altLang="en-US" sz="1800" dirty="0"/>
          </a:p>
          <a:p>
            <a:pPr>
              <a:spcAft>
                <a:spcPct val="0"/>
              </a:spcAft>
              <a:defRPr/>
            </a:pPr>
            <a:endParaRPr lang="en-US" altLang="en-US" sz="1800" dirty="0" smtClean="0"/>
          </a:p>
          <a:p>
            <a:pPr marL="0" indent="0">
              <a:spcAft>
                <a:spcPct val="0"/>
              </a:spcAft>
              <a:buFont typeface="Arial" charset="0"/>
              <a:buNone/>
              <a:defRPr/>
            </a:pPr>
            <a:endParaRPr lang="en-US" altLang="en-US" sz="1800" dirty="0" smtClean="0"/>
          </a:p>
        </p:txBody>
      </p:sp>
      <p:pic>
        <p:nvPicPr>
          <p:cNvPr id="9625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192" y="1773238"/>
            <a:ext cx="5764298"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626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199" y="2895600"/>
            <a:ext cx="7732286"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813806995"/>
      </p:ext>
    </p:extLst>
  </p:cSld>
  <p:clrMapOvr>
    <a:masterClrMapping/>
  </p:clrMapOvr>
  <p:transition spd="slow">
    <p:split orient="vert"/>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endParaRPr lang="en-US" altLang="en-US" smtClean="0"/>
          </a:p>
        </p:txBody>
      </p:sp>
      <p:sp>
        <p:nvSpPr>
          <p:cNvPr id="97283" name="Content Placeholder 2"/>
          <p:cNvSpPr>
            <a:spLocks noGrp="1"/>
          </p:cNvSpPr>
          <p:nvPr>
            <p:ph sz="quarter" idx="10"/>
          </p:nvPr>
        </p:nvSpPr>
        <p:spPr/>
        <p:txBody>
          <a:bodyPr/>
          <a:lstStyle/>
          <a:p>
            <a:pPr marL="0" indent="0">
              <a:lnSpc>
                <a:spcPct val="100000"/>
              </a:lnSpc>
              <a:spcAft>
                <a:spcPct val="0"/>
              </a:spcAft>
              <a:buFont typeface="Arial" charset="0"/>
              <a:buNone/>
            </a:pPr>
            <a:r>
              <a:rPr lang="en-US" altLang="en-US" smtClean="0"/>
              <a:t> 3.) </a:t>
            </a:r>
            <a:r>
              <a:rPr lang="en-US" altLang="en-US" sz="1800" smtClean="0"/>
              <a:t>Create xml file called ehcache.xml and store in at class path location </a:t>
            </a:r>
          </a:p>
          <a:p>
            <a:pPr marL="0" indent="0">
              <a:lnSpc>
                <a:spcPct val="100000"/>
              </a:lnSpc>
              <a:spcAft>
                <a:spcPct val="0"/>
              </a:spcAft>
              <a:buFont typeface="Arial" charset="0"/>
              <a:buNone/>
            </a:pPr>
            <a:r>
              <a:rPr lang="en-US" altLang="en-US" sz="1800" smtClean="0"/>
              <a:t>[ no confusions, the place where you have mapping and configuration XML’s ] in web application.</a:t>
            </a:r>
          </a:p>
          <a:p>
            <a:pPr marL="0" indent="0">
              <a:spcAft>
                <a:spcPct val="0"/>
              </a:spcAft>
              <a:buFont typeface="Arial" charset="0"/>
              <a:buNone/>
            </a:pPr>
            <a:endParaRPr lang="en-US" altLang="en-US" smtClean="0"/>
          </a:p>
        </p:txBody>
      </p:sp>
      <p:pic>
        <p:nvPicPr>
          <p:cNvPr id="972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6750" y="2071688"/>
            <a:ext cx="4469236" cy="356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624139237"/>
      </p:ext>
    </p:extLst>
  </p:cSld>
  <p:clrMapOvr>
    <a:masterClrMapping/>
  </p:clrMapOvr>
  <p:transition spd="slow">
    <p:split orient="vert"/>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pPr marL="0" indent="0">
              <a:lnSpc>
                <a:spcPct val="105000"/>
              </a:lnSpc>
              <a:spcBef>
                <a:spcPct val="10000"/>
              </a:spcBef>
              <a:spcAft>
                <a:spcPct val="10000"/>
              </a:spcAft>
            </a:pPr>
            <a:r>
              <a:rPr lang="en-US" altLang="en-US" sz="4000" dirty="0">
                <a:solidFill>
                  <a:srgbClr val="FFFFFF"/>
                </a:solidFill>
              </a:rPr>
              <a:t>Few More Topics</a:t>
            </a:r>
          </a:p>
        </p:txBody>
      </p:sp>
    </p:spTree>
    <p:extLst>
      <p:ext uri="{BB962C8B-B14F-4D97-AF65-F5344CB8AC3E}">
        <p14:creationId xmlns:p14="http://schemas.microsoft.com/office/powerpoint/2010/main" val="231793784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r>
              <a:rPr lang="en-US" altLang="en-US" smtClean="0"/>
              <a:t>ColumnTransformer Annotation</a:t>
            </a:r>
          </a:p>
        </p:txBody>
      </p:sp>
      <p:sp>
        <p:nvSpPr>
          <p:cNvPr id="3" name="Content Placeholder 2"/>
          <p:cNvSpPr>
            <a:spLocks noGrp="1"/>
          </p:cNvSpPr>
          <p:nvPr>
            <p:ph sz="quarter" idx="10"/>
          </p:nvPr>
        </p:nvSpPr>
        <p:spPr/>
        <p:txBody>
          <a:bodyPr/>
          <a:lstStyle/>
          <a:p>
            <a:pPr marL="0" indent="0">
              <a:lnSpc>
                <a:spcPct val="100000"/>
              </a:lnSpc>
              <a:buFont typeface="Arial" charset="0"/>
              <a:buNone/>
              <a:defRPr/>
            </a:pPr>
            <a:r>
              <a:rPr lang="en-US" sz="1800" dirty="0"/>
              <a:t>Annotation </a:t>
            </a:r>
            <a:r>
              <a:rPr lang="en-US" sz="1800" dirty="0" err="1"/>
              <a:t>org.hibernate.annotations.ColumnTransformer</a:t>
            </a:r>
            <a:r>
              <a:rPr lang="en-US" sz="1800" dirty="0"/>
              <a:t> can be used to specify custom SQL during a write/update operation. </a:t>
            </a:r>
            <a:endParaRPr lang="en-US" sz="1800" dirty="0" smtClean="0"/>
          </a:p>
          <a:p>
            <a:pPr marL="0" indent="0">
              <a:lnSpc>
                <a:spcPct val="100000"/>
              </a:lnSpc>
              <a:buFont typeface="Arial" charset="0"/>
              <a:buNone/>
              <a:defRPr/>
            </a:pPr>
            <a:endParaRPr lang="en-US" sz="1800" dirty="0"/>
          </a:p>
          <a:p>
            <a:pPr marL="0" indent="0">
              <a:lnSpc>
                <a:spcPct val="100000"/>
              </a:lnSpc>
              <a:buFont typeface="Arial" charset="0"/>
              <a:buNone/>
              <a:defRPr/>
            </a:pPr>
            <a:r>
              <a:rPr lang="en-US" sz="1800" dirty="0"/>
              <a:t>Suppose there is a requirement to have two columns - </a:t>
            </a:r>
            <a:r>
              <a:rPr lang="en-US" sz="1800" dirty="0" err="1"/>
              <a:t>created_date</a:t>
            </a:r>
            <a:r>
              <a:rPr lang="en-US" sz="1800" dirty="0"/>
              <a:t> and </a:t>
            </a:r>
            <a:r>
              <a:rPr lang="en-US" sz="1800" dirty="0" err="1"/>
              <a:t>updated_date</a:t>
            </a:r>
            <a:r>
              <a:rPr lang="en-US" sz="1800" dirty="0"/>
              <a:t> in </a:t>
            </a:r>
            <a:r>
              <a:rPr lang="en-US" sz="1800" dirty="0" err="1" smtClean="0"/>
              <a:t>Persontable</a:t>
            </a:r>
            <a:r>
              <a:rPr lang="en-US" sz="1800" dirty="0" smtClean="0"/>
              <a:t>. </a:t>
            </a:r>
          </a:p>
          <a:p>
            <a:pPr>
              <a:lnSpc>
                <a:spcPct val="100000"/>
              </a:lnSpc>
              <a:defRPr/>
            </a:pPr>
            <a:r>
              <a:rPr lang="en-US" sz="1800" dirty="0" err="1" smtClean="0"/>
              <a:t>created_date</a:t>
            </a:r>
            <a:r>
              <a:rPr lang="en-US" sz="1800" dirty="0"/>
              <a:t> should be filled automatically whenever a new record is inserted into </a:t>
            </a:r>
            <a:r>
              <a:rPr lang="en-US" sz="1800" dirty="0" smtClean="0"/>
              <a:t>table.</a:t>
            </a:r>
          </a:p>
          <a:p>
            <a:pPr>
              <a:lnSpc>
                <a:spcPct val="100000"/>
              </a:lnSpc>
              <a:defRPr/>
            </a:pPr>
            <a:r>
              <a:rPr lang="en-US" sz="1800" dirty="0" err="1" smtClean="0"/>
              <a:t>updated_date</a:t>
            </a:r>
            <a:r>
              <a:rPr lang="en-US" sz="1800" dirty="0"/>
              <a:t> should be updated automatically whenever the corresponding row is modified</a:t>
            </a:r>
            <a:r>
              <a:rPr lang="en-US" sz="1800" dirty="0" smtClean="0"/>
              <a:t>.</a:t>
            </a:r>
          </a:p>
          <a:p>
            <a:pPr>
              <a:lnSpc>
                <a:spcPct val="100000"/>
              </a:lnSpc>
              <a:defRPr/>
            </a:pPr>
            <a:endParaRPr lang="en-US" sz="1800" dirty="0"/>
          </a:p>
          <a:p>
            <a:pPr marL="0" indent="0">
              <a:lnSpc>
                <a:spcPct val="100000"/>
              </a:lnSpc>
              <a:buFont typeface="Arial" charset="0"/>
              <a:buNone/>
              <a:defRPr/>
            </a:pPr>
            <a:r>
              <a:rPr lang="en-US" sz="1800" dirty="0"/>
              <a:t/>
            </a:r>
            <a:br>
              <a:rPr lang="en-US" sz="1800" dirty="0"/>
            </a:br>
            <a:endParaRPr lang="en-US" sz="1800" dirty="0"/>
          </a:p>
          <a:p>
            <a:pPr marL="0" indent="0">
              <a:buFont typeface="Arial" charset="0"/>
              <a:buNone/>
              <a:defRPr/>
            </a:pPr>
            <a:endParaRPr lang="en-US" dirty="0"/>
          </a:p>
        </p:txBody>
      </p:sp>
      <p:pic>
        <p:nvPicPr>
          <p:cNvPr id="9933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015" y="3055938"/>
            <a:ext cx="11147696" cy="342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387552073"/>
      </p:ext>
    </p:extLst>
  </p:cSld>
  <p:clrMapOvr>
    <a:masterClrMapping/>
  </p:clrMapOvr>
  <p:transition spd="slow">
    <p:split orient="vert"/>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711015" y="762000"/>
            <a:ext cx="11274663" cy="5562600"/>
          </a:xfrm>
        </p:spPr>
        <p:txBody>
          <a:bodyPr/>
          <a:lstStyle/>
          <a:p>
            <a:pPr marL="0" indent="0">
              <a:buFont typeface="Arial" charset="0"/>
              <a:buNone/>
              <a:defRPr/>
            </a:pPr>
            <a:r>
              <a:rPr lang="en-US" dirty="0"/>
              <a:t>The above example prints the below SQL when </a:t>
            </a:r>
            <a:r>
              <a:rPr lang="en-US" dirty="0" smtClean="0"/>
              <a:t>run-</a:t>
            </a:r>
          </a:p>
          <a:p>
            <a:pPr marL="0" indent="0">
              <a:buFont typeface="Arial" charset="0"/>
              <a:buNone/>
              <a:defRPr/>
            </a:pPr>
            <a:endParaRPr lang="en-US" dirty="0"/>
          </a:p>
          <a:p>
            <a:pPr marL="0" indent="0">
              <a:buFont typeface="Arial" charset="0"/>
              <a:buNone/>
              <a:defRPr/>
            </a:pPr>
            <a:endParaRPr lang="en-US" dirty="0" smtClean="0"/>
          </a:p>
          <a:p>
            <a:pPr marL="0" indent="0">
              <a:buFont typeface="Arial" charset="0"/>
              <a:buNone/>
              <a:defRPr/>
            </a:pPr>
            <a:endParaRPr lang="en-US" dirty="0"/>
          </a:p>
          <a:p>
            <a:pPr marL="0" indent="0">
              <a:buFont typeface="Arial" charset="0"/>
              <a:buNone/>
              <a:defRPr/>
            </a:pPr>
            <a:endParaRPr lang="en-US" dirty="0" smtClean="0"/>
          </a:p>
          <a:p>
            <a:pPr marL="0" indent="0">
              <a:buFont typeface="Arial" charset="0"/>
              <a:buNone/>
              <a:defRPr/>
            </a:pPr>
            <a:endParaRPr lang="en-US" dirty="0"/>
          </a:p>
          <a:p>
            <a:pPr marL="0" indent="0">
              <a:buFont typeface="Arial" charset="0"/>
              <a:buNone/>
              <a:defRPr/>
            </a:pPr>
            <a:endParaRPr lang="en-US" dirty="0" smtClean="0"/>
          </a:p>
          <a:p>
            <a:pPr marL="0" indent="0">
              <a:buFont typeface="Arial" charset="0"/>
              <a:buNone/>
              <a:defRPr/>
            </a:pPr>
            <a:endParaRPr lang="en-US" dirty="0"/>
          </a:p>
          <a:p>
            <a:pPr marL="0" indent="0">
              <a:buFont typeface="Arial" charset="0"/>
              <a:buNone/>
              <a:defRPr/>
            </a:pPr>
            <a:endParaRPr lang="en-US" dirty="0" smtClean="0"/>
          </a:p>
          <a:p>
            <a:pPr marL="0" indent="0">
              <a:buFont typeface="Arial" charset="0"/>
              <a:buNone/>
              <a:defRPr/>
            </a:pPr>
            <a:endParaRPr lang="en-US" dirty="0"/>
          </a:p>
          <a:p>
            <a:pPr marL="0" indent="0">
              <a:buFont typeface="Arial" charset="0"/>
              <a:buNone/>
              <a:defRPr/>
            </a:pPr>
            <a:endParaRPr lang="en-US" dirty="0" smtClean="0"/>
          </a:p>
          <a:p>
            <a:pPr marL="0" indent="0">
              <a:buFont typeface="Arial" charset="0"/>
              <a:buNone/>
              <a:defRPr/>
            </a:pPr>
            <a:endParaRPr lang="en-US" dirty="0"/>
          </a:p>
          <a:p>
            <a:pPr marL="0" indent="0">
              <a:buFont typeface="Arial" charset="0"/>
              <a:buNone/>
              <a:defRPr/>
            </a:pPr>
            <a:endParaRPr lang="en-US" dirty="0" smtClean="0"/>
          </a:p>
          <a:p>
            <a:pPr marL="0" indent="0">
              <a:buFont typeface="Arial" charset="0"/>
              <a:buNone/>
              <a:defRPr/>
            </a:pPr>
            <a:endParaRPr lang="en-US" dirty="0"/>
          </a:p>
          <a:p>
            <a:pPr marL="0" indent="0">
              <a:buFont typeface="Arial" charset="0"/>
              <a:buNone/>
              <a:defRPr/>
            </a:pPr>
            <a:endParaRPr lang="en-US" dirty="0"/>
          </a:p>
          <a:p>
            <a:pPr marL="0" indent="0">
              <a:buFont typeface="Arial" charset="0"/>
              <a:buNone/>
              <a:defRPr/>
            </a:pPr>
            <a:endParaRPr lang="en-US" b="1" i="1" dirty="0" smtClean="0"/>
          </a:p>
          <a:p>
            <a:pPr marL="0" indent="0">
              <a:buFont typeface="Arial" charset="0"/>
              <a:buNone/>
              <a:defRPr/>
            </a:pPr>
            <a:endParaRPr lang="en-US" b="1" i="1" dirty="0"/>
          </a:p>
          <a:p>
            <a:pPr marL="0" indent="0">
              <a:buFont typeface="Arial" charset="0"/>
              <a:buNone/>
              <a:defRPr/>
            </a:pPr>
            <a:endParaRPr lang="en-US" b="1" i="1" dirty="0" smtClean="0"/>
          </a:p>
          <a:p>
            <a:pPr marL="0" indent="0">
              <a:buFont typeface="Arial" charset="0"/>
              <a:buNone/>
              <a:defRPr/>
            </a:pPr>
            <a:r>
              <a:rPr lang="en-US" sz="1800" dirty="0" smtClean="0"/>
              <a:t>Note-</a:t>
            </a:r>
          </a:p>
          <a:p>
            <a:pPr>
              <a:defRPr/>
            </a:pPr>
            <a:r>
              <a:rPr lang="en-US" sz="1800" dirty="0" smtClean="0"/>
              <a:t>Coalesce </a:t>
            </a:r>
            <a:r>
              <a:rPr lang="en-US" sz="1800" dirty="0"/>
              <a:t>(...) is similar to Oracle's </a:t>
            </a:r>
            <a:r>
              <a:rPr lang="en-US" sz="1800" dirty="0" err="1"/>
              <a:t>nvl</a:t>
            </a:r>
            <a:r>
              <a:rPr lang="en-US" sz="1800" dirty="0"/>
              <a:t>() function and supported by all major </a:t>
            </a:r>
            <a:r>
              <a:rPr lang="en-US" sz="1800" dirty="0" err="1"/>
              <a:t>DBs.</a:t>
            </a:r>
            <a:r>
              <a:rPr lang="en-US" sz="1800" dirty="0"/>
              <a:t/>
            </a:r>
            <a:br>
              <a:rPr lang="en-US" sz="1800" dirty="0"/>
            </a:br>
            <a:r>
              <a:rPr lang="en-US" sz="1800" dirty="0"/>
              <a:t>It returns the first non-null argument.</a:t>
            </a:r>
            <a:br>
              <a:rPr lang="en-US" sz="1800" dirty="0"/>
            </a:br>
            <a:r>
              <a:rPr lang="en-US" sz="1800" dirty="0"/>
              <a:t/>
            </a:r>
            <a:br>
              <a:rPr lang="en-US" sz="1800" dirty="0"/>
            </a:br>
            <a:endParaRPr lang="en-US" sz="1800" dirty="0"/>
          </a:p>
          <a:p>
            <a:pPr>
              <a:defRPr/>
            </a:pPr>
            <a:r>
              <a:rPr lang="en-US" sz="1800" dirty="0" err="1"/>
              <a:t>Current_Timestamp</a:t>
            </a:r>
            <a:r>
              <a:rPr lang="en-US" sz="1800" dirty="0"/>
              <a:t> is similar to Oracle's </a:t>
            </a:r>
            <a:r>
              <a:rPr lang="en-US" sz="1800" dirty="0" err="1"/>
              <a:t>sysdate</a:t>
            </a:r>
            <a:r>
              <a:rPr lang="en-US" sz="1800" dirty="0"/>
              <a:t>() function and supported by all major </a:t>
            </a:r>
            <a:r>
              <a:rPr lang="en-US" sz="1800" dirty="0" err="1"/>
              <a:t>DBs.</a:t>
            </a:r>
            <a:endParaRPr lang="en-US" sz="1800" dirty="0"/>
          </a:p>
          <a:p>
            <a:pPr marL="0" indent="0">
              <a:buFont typeface="Arial" charset="0"/>
              <a:buNone/>
              <a:defRPr/>
            </a:pPr>
            <a:endParaRPr lang="en-US" dirty="0" smtClean="0"/>
          </a:p>
          <a:p>
            <a:pPr marL="0" indent="0">
              <a:buFont typeface="Arial" charset="0"/>
              <a:buNone/>
              <a:defRPr/>
            </a:pPr>
            <a:endParaRPr lang="en-US" dirty="0"/>
          </a:p>
        </p:txBody>
      </p:sp>
      <p:pic>
        <p:nvPicPr>
          <p:cNvPr id="1003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030" y="1295400"/>
            <a:ext cx="9243192"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453363201"/>
      </p:ext>
    </p:extLst>
  </p:cSld>
  <p:clrMapOvr>
    <a:masterClrMapping/>
  </p:clrMapOvr>
  <p:transition spd="slow">
    <p:split orient="vert"/>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r>
              <a:rPr lang="en-US" altLang="en-US" smtClean="0"/>
              <a:t>Hibernate Filters -@ Filter</a:t>
            </a:r>
          </a:p>
        </p:txBody>
      </p:sp>
      <p:sp>
        <p:nvSpPr>
          <p:cNvPr id="101379" name="Content Placeholder 2"/>
          <p:cNvSpPr>
            <a:spLocks noGrp="1"/>
          </p:cNvSpPr>
          <p:nvPr>
            <p:ph sz="quarter" idx="10"/>
          </p:nvPr>
        </p:nvSpPr>
        <p:spPr>
          <a:xfrm>
            <a:off x="507868" y="990600"/>
            <a:ext cx="11680957" cy="5334000"/>
          </a:xfrm>
        </p:spPr>
        <p:txBody>
          <a:bodyPr/>
          <a:lstStyle/>
          <a:p>
            <a:pPr marL="0" indent="0">
              <a:lnSpc>
                <a:spcPct val="100000"/>
              </a:lnSpc>
              <a:spcAft>
                <a:spcPct val="0"/>
              </a:spcAft>
              <a:buFont typeface="Arial" charset="0"/>
              <a:buNone/>
            </a:pPr>
            <a:r>
              <a:rPr lang="en-US" altLang="en-US" sz="1800" dirty="0" smtClean="0"/>
              <a:t>Filtering in hibernate is like creating a view in database. We need to create filter definition using @</a:t>
            </a:r>
            <a:r>
              <a:rPr lang="en-US" altLang="en-US" sz="1800" dirty="0" err="1" smtClean="0"/>
              <a:t>FilterDef</a:t>
            </a:r>
            <a:r>
              <a:rPr lang="en-US" altLang="en-US" sz="1800" dirty="0" smtClean="0"/>
              <a:t> annotation where we define a name and parameters. Using this filter definition name, we enable filter by Session </a:t>
            </a:r>
            <a:r>
              <a:rPr lang="en-US" altLang="en-US" sz="1800" dirty="0" err="1" smtClean="0"/>
              <a:t>enableFilter</a:t>
            </a:r>
            <a:r>
              <a:rPr lang="en-US" altLang="en-US" sz="1800" dirty="0" smtClean="0"/>
              <a:t>() method and disable it by </a:t>
            </a:r>
            <a:r>
              <a:rPr lang="en-US" altLang="en-US" sz="1800" dirty="0" err="1" smtClean="0"/>
              <a:t>disableFilter</a:t>
            </a:r>
            <a:r>
              <a:rPr lang="en-US" altLang="en-US" sz="1800" dirty="0" smtClean="0"/>
              <a:t>() method. To apply filter on entity load we use @Filter and on collection load we need to use @</a:t>
            </a:r>
            <a:r>
              <a:rPr lang="en-US" altLang="en-US" sz="1800" dirty="0" err="1" smtClean="0"/>
              <a:t>FilterJoinTable</a:t>
            </a:r>
            <a:r>
              <a:rPr lang="en-US" altLang="en-US" sz="1800" dirty="0" smtClean="0"/>
              <a:t> on association. Hibernate filter is created and used by below annotations and methods. </a:t>
            </a:r>
            <a:br>
              <a:rPr lang="en-US" altLang="en-US" sz="1800" dirty="0" smtClean="0"/>
            </a:br>
            <a:r>
              <a:rPr lang="en-US" altLang="en-US" sz="1800" dirty="0" smtClean="0"/>
              <a:t/>
            </a:r>
            <a:br>
              <a:rPr lang="en-US" altLang="en-US" sz="1800" dirty="0" smtClean="0"/>
            </a:br>
            <a:r>
              <a:rPr lang="en-US" altLang="en-US" sz="1800" b="1" dirty="0" smtClean="0"/>
              <a:t>@</a:t>
            </a:r>
            <a:r>
              <a:rPr lang="en-US" altLang="en-US" sz="1800" b="1" dirty="0" err="1" smtClean="0"/>
              <a:t>FilterDef</a:t>
            </a:r>
            <a:r>
              <a:rPr lang="en-US" altLang="en-US" sz="1800" dirty="0" smtClean="0"/>
              <a:t>: Defines filter definition name and parameters to set values while enabling filter. </a:t>
            </a:r>
            <a:br>
              <a:rPr lang="en-US" altLang="en-US" sz="1800" dirty="0" smtClean="0"/>
            </a:br>
            <a:r>
              <a:rPr lang="en-US" altLang="en-US" sz="1800" b="1" dirty="0" smtClean="0"/>
              <a:t>@Filter</a:t>
            </a:r>
            <a:r>
              <a:rPr lang="en-US" altLang="en-US" sz="1800" dirty="0" smtClean="0"/>
              <a:t>: Adds filter to an entity or a target entity. </a:t>
            </a:r>
            <a:br>
              <a:rPr lang="en-US" altLang="en-US" sz="1800" dirty="0" smtClean="0"/>
            </a:br>
            <a:r>
              <a:rPr lang="en-US" altLang="en-US" sz="1800" b="1" dirty="0" smtClean="0"/>
              <a:t>@Filters</a:t>
            </a:r>
            <a:r>
              <a:rPr lang="en-US" altLang="en-US" sz="1800" dirty="0" smtClean="0"/>
              <a:t>: To define more than one @Filter, use @Filters. </a:t>
            </a:r>
            <a:br>
              <a:rPr lang="en-US" altLang="en-US" sz="1800" dirty="0" smtClean="0"/>
            </a:br>
            <a:r>
              <a:rPr lang="en-US" altLang="en-US" sz="1800" b="1" dirty="0" smtClean="0"/>
              <a:t>@</a:t>
            </a:r>
            <a:r>
              <a:rPr lang="en-US" altLang="en-US" sz="1800" b="1" dirty="0" err="1" smtClean="0"/>
              <a:t>FilterJoinTable</a:t>
            </a:r>
            <a:r>
              <a:rPr lang="en-US" altLang="en-US" sz="1800" dirty="0" smtClean="0"/>
              <a:t>: Use it to filter join table. </a:t>
            </a:r>
            <a:br>
              <a:rPr lang="en-US" altLang="en-US" sz="1800" dirty="0" smtClean="0"/>
            </a:br>
            <a:r>
              <a:rPr lang="en-US" altLang="en-US" sz="1800" b="1" dirty="0" err="1" smtClean="0"/>
              <a:t>Session.enableFilter</a:t>
            </a:r>
            <a:r>
              <a:rPr lang="en-US" altLang="en-US" sz="1800" b="1" dirty="0" smtClean="0"/>
              <a:t>()</a:t>
            </a:r>
            <a:r>
              <a:rPr lang="en-US" altLang="en-US" sz="1800" dirty="0" smtClean="0"/>
              <a:t>: Finally filter is enabled using this method. We need to pass filter definition name. </a:t>
            </a:r>
            <a:br>
              <a:rPr lang="en-US" altLang="en-US" sz="1800" dirty="0" smtClean="0"/>
            </a:br>
            <a:r>
              <a:rPr lang="en-US" altLang="en-US" sz="1800" b="1" dirty="0" err="1" smtClean="0"/>
              <a:t>Session.disableFilter</a:t>
            </a:r>
            <a:r>
              <a:rPr lang="en-US" altLang="en-US" sz="1800" b="1" dirty="0" smtClean="0"/>
              <a:t>()</a:t>
            </a:r>
            <a:r>
              <a:rPr lang="en-US" altLang="en-US" sz="1800" dirty="0" smtClean="0"/>
              <a:t>: Pass filter definition name to disable filter. </a:t>
            </a:r>
            <a:br>
              <a:rPr lang="en-US" altLang="en-US" sz="1800" dirty="0" smtClean="0"/>
            </a:br>
            <a:r>
              <a:rPr lang="en-US" altLang="en-US" sz="1800" b="1" dirty="0" err="1" smtClean="0"/>
              <a:t>deduceAliasInjectionPoints</a:t>
            </a:r>
            <a:r>
              <a:rPr lang="en-US" altLang="en-US" sz="1800" dirty="0" smtClean="0"/>
              <a:t>: This is the attribute of @Filter annotation which has Boolean value that controls explicit aliasing.</a:t>
            </a:r>
          </a:p>
        </p:txBody>
      </p:sp>
    </p:spTree>
    <p:extLst>
      <p:ext uri="{BB962C8B-B14F-4D97-AF65-F5344CB8AC3E}">
        <p14:creationId xmlns:p14="http://schemas.microsoft.com/office/powerpoint/2010/main" val="4054018027"/>
      </p:ext>
    </p:extLst>
  </p:cSld>
  <p:clrMapOvr>
    <a:masterClrMapping/>
  </p:clrMapOvr>
  <p:transition spd="slow">
    <p:split orient="vert"/>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Content Placeholder 2"/>
          <p:cNvSpPr>
            <a:spLocks noGrp="1"/>
          </p:cNvSpPr>
          <p:nvPr>
            <p:ph sz="quarter" idx="10"/>
          </p:nvPr>
        </p:nvSpPr>
        <p:spPr>
          <a:xfrm>
            <a:off x="711015" y="533400"/>
            <a:ext cx="11274663" cy="5943600"/>
          </a:xfrm>
        </p:spPr>
        <p:txBody>
          <a:bodyPr/>
          <a:lstStyle/>
          <a:p>
            <a:pPr marL="0" indent="0">
              <a:spcAft>
                <a:spcPct val="0"/>
              </a:spcAft>
              <a:buFont typeface="Arial" charset="0"/>
              <a:buNone/>
            </a:pPr>
            <a:r>
              <a:rPr lang="en-US" altLang="en-US" sz="2000" dirty="0" smtClean="0"/>
              <a:t>Using @</a:t>
            </a:r>
            <a:r>
              <a:rPr lang="en-US" altLang="en-US" sz="2000" dirty="0" err="1" smtClean="0"/>
              <a:t>FilterDef</a:t>
            </a:r>
            <a:r>
              <a:rPr lang="en-US" altLang="en-US" sz="2000" dirty="0" smtClean="0"/>
              <a:t>, @Filters and @Filter to Load Entity-</a:t>
            </a:r>
          </a:p>
          <a:p>
            <a:pPr marL="0" indent="0">
              <a:spcAft>
                <a:spcPct val="0"/>
              </a:spcAft>
              <a:buFont typeface="Arial" charset="0"/>
              <a:buNone/>
            </a:pPr>
            <a:endParaRPr lang="en-US" altLang="en-US" sz="1800" dirty="0" smtClean="0"/>
          </a:p>
          <a:p>
            <a:pPr marL="0" indent="0">
              <a:spcAft>
                <a:spcPct val="0"/>
              </a:spcAft>
              <a:buFont typeface="Arial" charset="0"/>
              <a:buNone/>
            </a:pPr>
            <a:endParaRPr lang="en-US" altLang="en-US" sz="1800" dirty="0" smtClean="0"/>
          </a:p>
          <a:p>
            <a:pPr marL="0" indent="0">
              <a:spcAft>
                <a:spcPct val="0"/>
              </a:spcAft>
              <a:buFont typeface="Arial" charset="0"/>
              <a:buNone/>
            </a:pPr>
            <a:endParaRPr lang="en-US" altLang="en-US" sz="1800" dirty="0" smtClean="0"/>
          </a:p>
          <a:p>
            <a:pPr marL="0" indent="0">
              <a:spcAft>
                <a:spcPct val="0"/>
              </a:spcAft>
              <a:buFont typeface="Arial" charset="0"/>
              <a:buNone/>
            </a:pPr>
            <a:endParaRPr lang="en-US" altLang="en-US" sz="1800" dirty="0" smtClean="0"/>
          </a:p>
          <a:p>
            <a:pPr marL="0" indent="0">
              <a:spcAft>
                <a:spcPct val="0"/>
              </a:spcAft>
              <a:buFont typeface="Arial" charset="0"/>
              <a:buNone/>
            </a:pPr>
            <a:endParaRPr lang="en-US" altLang="en-US" sz="1800" dirty="0" smtClean="0"/>
          </a:p>
          <a:p>
            <a:pPr marL="0" indent="0">
              <a:spcAft>
                <a:spcPct val="0"/>
              </a:spcAft>
              <a:buFont typeface="Arial" charset="0"/>
              <a:buNone/>
            </a:pPr>
            <a:endParaRPr lang="en-US" altLang="en-US" sz="1800" dirty="0" smtClean="0"/>
          </a:p>
          <a:p>
            <a:pPr marL="0" indent="0">
              <a:spcAft>
                <a:spcPct val="0"/>
              </a:spcAft>
              <a:buFont typeface="Arial" charset="0"/>
              <a:buNone/>
            </a:pPr>
            <a:endParaRPr lang="en-US" altLang="en-US" sz="1800" dirty="0" smtClean="0"/>
          </a:p>
          <a:p>
            <a:pPr marL="0" indent="0">
              <a:spcAft>
                <a:spcPct val="0"/>
              </a:spcAft>
              <a:buFont typeface="Arial" charset="0"/>
              <a:buNone/>
            </a:pPr>
            <a:endParaRPr lang="en-US" altLang="en-US" sz="1800" dirty="0" smtClean="0"/>
          </a:p>
          <a:p>
            <a:pPr marL="0" indent="0">
              <a:spcAft>
                <a:spcPct val="0"/>
              </a:spcAft>
              <a:buFont typeface="Arial" charset="0"/>
              <a:buNone/>
            </a:pPr>
            <a:endParaRPr lang="en-US" altLang="en-US" sz="1800" dirty="0" smtClean="0"/>
          </a:p>
          <a:p>
            <a:pPr marL="0" indent="0">
              <a:spcAft>
                <a:spcPct val="0"/>
              </a:spcAft>
              <a:buFont typeface="Arial" charset="0"/>
              <a:buNone/>
            </a:pPr>
            <a:endParaRPr lang="en-US" altLang="en-US" sz="1800" dirty="0" smtClean="0"/>
          </a:p>
          <a:p>
            <a:pPr marL="0" indent="0">
              <a:spcAft>
                <a:spcPct val="0"/>
              </a:spcAft>
              <a:buFont typeface="Arial" charset="0"/>
              <a:buNone/>
            </a:pPr>
            <a:endParaRPr lang="en-US" altLang="en-US" sz="1800" dirty="0" smtClean="0"/>
          </a:p>
          <a:p>
            <a:pPr marL="0" indent="0">
              <a:spcAft>
                <a:spcPct val="0"/>
              </a:spcAft>
              <a:buFont typeface="Arial" charset="0"/>
              <a:buNone/>
            </a:pPr>
            <a:endParaRPr lang="en-US" altLang="en-US" sz="1800" dirty="0" smtClean="0"/>
          </a:p>
          <a:p>
            <a:pPr marL="0" indent="0">
              <a:spcAft>
                <a:spcPct val="0"/>
              </a:spcAft>
              <a:buFont typeface="Arial" charset="0"/>
              <a:buNone/>
            </a:pPr>
            <a:r>
              <a:rPr lang="en-US" altLang="en-US" sz="2000" dirty="0" smtClean="0"/>
              <a:t>Use Session </a:t>
            </a:r>
            <a:r>
              <a:rPr lang="en-US" altLang="en-US" sz="2000" dirty="0" err="1" smtClean="0"/>
              <a:t>enableFilter</a:t>
            </a:r>
            <a:r>
              <a:rPr lang="en-US" altLang="en-US" sz="2000" dirty="0" smtClean="0"/>
              <a:t>() and </a:t>
            </a:r>
            <a:r>
              <a:rPr lang="en-US" altLang="en-US" sz="2000" dirty="0" err="1" smtClean="0"/>
              <a:t>disableFilter</a:t>
            </a:r>
            <a:r>
              <a:rPr lang="en-US" altLang="en-US" sz="2000" dirty="0" smtClean="0"/>
              <a:t>()-</a:t>
            </a:r>
          </a:p>
          <a:p>
            <a:pPr marL="0" indent="0">
              <a:spcAft>
                <a:spcPct val="0"/>
              </a:spcAft>
              <a:buFont typeface="Arial" charset="0"/>
              <a:buNone/>
            </a:pPr>
            <a:endParaRPr lang="en-US" altLang="en-US" sz="1800" dirty="0" smtClean="0"/>
          </a:p>
          <a:p>
            <a:pPr marL="0" indent="0">
              <a:lnSpc>
                <a:spcPct val="100000"/>
              </a:lnSpc>
              <a:spcAft>
                <a:spcPct val="0"/>
              </a:spcAft>
              <a:buFont typeface="Arial" charset="0"/>
              <a:buNone/>
            </a:pPr>
            <a:r>
              <a:rPr lang="en-US" altLang="en-US" sz="1800" dirty="0" smtClean="0"/>
              <a:t>While using filter, we need to use session method as </a:t>
            </a:r>
            <a:r>
              <a:rPr lang="en-US" altLang="en-US" sz="1800" dirty="0" err="1" smtClean="0"/>
              <a:t>Session.enableFilter</a:t>
            </a:r>
            <a:r>
              <a:rPr lang="en-US" altLang="en-US" sz="1800" dirty="0" smtClean="0"/>
              <a:t>() passing filter definition name. It </a:t>
            </a:r>
            <a:r>
              <a:rPr lang="en-US" altLang="en-US" sz="1800" dirty="0" err="1" smtClean="0"/>
              <a:t>returns</a:t>
            </a:r>
            <a:r>
              <a:rPr lang="en-US" altLang="en-US" sz="1800" i="1" dirty="0" err="1" smtClean="0"/>
              <a:t>org.hibernate.Filter</a:t>
            </a:r>
            <a:r>
              <a:rPr lang="en-US" altLang="en-US" sz="1800" dirty="0" smtClean="0"/>
              <a:t> instance. To set parameter values, filter provides </a:t>
            </a:r>
            <a:r>
              <a:rPr lang="en-US" altLang="en-US" sz="1800" dirty="0" err="1" smtClean="0"/>
              <a:t>setParameter</a:t>
            </a:r>
            <a:r>
              <a:rPr lang="en-US" altLang="en-US" sz="1800" dirty="0" smtClean="0"/>
              <a:t>() method. Finally if we want to disable filter, we just use </a:t>
            </a:r>
            <a:r>
              <a:rPr lang="en-US" altLang="en-US" sz="1800" dirty="0" err="1" smtClean="0"/>
              <a:t>Session.disableFilter</a:t>
            </a:r>
            <a:r>
              <a:rPr lang="en-US" altLang="en-US" sz="1800" dirty="0" smtClean="0"/>
              <a:t>() passing filter definition name. </a:t>
            </a:r>
          </a:p>
          <a:p>
            <a:pPr marL="0" indent="0">
              <a:spcAft>
                <a:spcPct val="0"/>
              </a:spcAft>
              <a:buFont typeface="Arial" charset="0"/>
              <a:buNone/>
            </a:pPr>
            <a:endParaRPr lang="en-US" altLang="en-US" sz="1800" dirty="0" smtClean="0"/>
          </a:p>
          <a:p>
            <a:pPr marL="0" indent="0">
              <a:spcAft>
                <a:spcPct val="0"/>
              </a:spcAft>
              <a:buFont typeface="Arial" charset="0"/>
              <a:buNone/>
            </a:pPr>
            <a:endParaRPr lang="en-US" altLang="en-US" dirty="0" smtClean="0"/>
          </a:p>
        </p:txBody>
      </p:sp>
      <p:pic>
        <p:nvPicPr>
          <p:cNvPr id="1024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162" y="838200"/>
            <a:ext cx="9649486"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240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0912" y="5105400"/>
            <a:ext cx="6500707"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761323118"/>
      </p:ext>
    </p:extLst>
  </p:cSld>
  <p:clrMapOvr>
    <a:masterClrMapping/>
  </p:clrMapOvr>
  <p:transition spd="slow">
    <p:split orient="vert"/>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Content Placeholder 2"/>
          <p:cNvSpPr>
            <a:spLocks noGrp="1"/>
          </p:cNvSpPr>
          <p:nvPr>
            <p:ph sz="quarter" idx="10"/>
          </p:nvPr>
        </p:nvSpPr>
        <p:spPr>
          <a:xfrm>
            <a:off x="711015" y="457200"/>
            <a:ext cx="11274663" cy="6019800"/>
          </a:xfrm>
        </p:spPr>
        <p:txBody>
          <a:bodyPr/>
          <a:lstStyle/>
          <a:p>
            <a:pPr marL="0" indent="0">
              <a:spcAft>
                <a:spcPct val="0"/>
              </a:spcAft>
              <a:buFont typeface="Arial" charset="0"/>
              <a:buNone/>
            </a:pPr>
            <a:r>
              <a:rPr lang="en-US" altLang="en-US" sz="2000" smtClean="0"/>
              <a:t>Using @FilterDef and @FilterJoinTable to Load Collection-</a:t>
            </a:r>
          </a:p>
          <a:p>
            <a:pPr marL="0" indent="0">
              <a:spcAft>
                <a:spcPct val="0"/>
              </a:spcAft>
              <a:buFont typeface="Arial" charset="0"/>
              <a:buNone/>
            </a:pPr>
            <a:endParaRPr lang="en-US" altLang="en-US" sz="2000" smtClean="0"/>
          </a:p>
          <a:p>
            <a:pPr marL="0" indent="0">
              <a:lnSpc>
                <a:spcPct val="100000"/>
              </a:lnSpc>
              <a:spcAft>
                <a:spcPct val="0"/>
              </a:spcAft>
              <a:buFont typeface="Arial" charset="0"/>
              <a:buNone/>
            </a:pPr>
            <a:r>
              <a:rPr lang="en-US" altLang="en-US" sz="1800" smtClean="0"/>
              <a:t>To filter collection load in hibernate association, we need to use @FilterJoinTable annotation. This annotation is applied at association level within entity.</a:t>
            </a:r>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endParaRPr lang="en-US" altLang="en-US" sz="1800" smtClean="0"/>
          </a:p>
          <a:p>
            <a:pPr marL="0" indent="0">
              <a:lnSpc>
                <a:spcPct val="100000"/>
              </a:lnSpc>
              <a:spcAft>
                <a:spcPct val="0"/>
              </a:spcAft>
              <a:buFont typeface="Arial" charset="0"/>
              <a:buNone/>
            </a:pPr>
            <a:r>
              <a:rPr lang="en-US" altLang="en-US" sz="1800" smtClean="0"/>
              <a:t>@FilterJoinTable is used with @JoinTable. When entity is loaded, collection will be filtered according to @FilterJoinTable definition.</a:t>
            </a:r>
          </a:p>
          <a:p>
            <a:pPr marL="0" indent="0">
              <a:lnSpc>
                <a:spcPct val="100000"/>
              </a:lnSpc>
              <a:spcAft>
                <a:spcPct val="0"/>
              </a:spcAft>
              <a:buFont typeface="Arial" charset="0"/>
              <a:buNone/>
            </a:pPr>
            <a:endParaRPr lang="en-US" altLang="en-US" sz="1800"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p:txBody>
      </p:sp>
      <p:pic>
        <p:nvPicPr>
          <p:cNvPr id="1034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5291" y="1676400"/>
            <a:ext cx="8278244"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342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7768" y="5915030"/>
            <a:ext cx="577699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835184929"/>
      </p:ext>
    </p:extLst>
  </p:cSld>
  <p:clrMapOvr>
    <a:masterClrMapping/>
  </p:clrMapOvr>
  <p:transition spd="slow">
    <p:split orient="vert"/>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 @Formula </a:t>
            </a:r>
            <a:r>
              <a:rPr lang="en-US" dirty="0" smtClean="0"/>
              <a:t>Annotation</a:t>
            </a:r>
            <a:r>
              <a:rPr lang="en-US" dirty="0"/>
              <a:t/>
            </a:r>
            <a:br>
              <a:rPr lang="en-US" dirty="0"/>
            </a:br>
            <a:endParaRPr lang="en-US" dirty="0"/>
          </a:p>
        </p:txBody>
      </p:sp>
      <p:sp>
        <p:nvSpPr>
          <p:cNvPr id="104451" name="Content Placeholder 2"/>
          <p:cNvSpPr>
            <a:spLocks noGrp="1"/>
          </p:cNvSpPr>
          <p:nvPr>
            <p:ph sz="quarter" idx="10"/>
          </p:nvPr>
        </p:nvSpPr>
        <p:spPr/>
        <p:txBody>
          <a:bodyPr/>
          <a:lstStyle/>
          <a:p>
            <a:pPr marL="0" indent="0">
              <a:lnSpc>
                <a:spcPct val="100000"/>
              </a:lnSpc>
              <a:spcAft>
                <a:spcPct val="0"/>
              </a:spcAft>
              <a:buFont typeface="Arial" charset="0"/>
              <a:buNone/>
            </a:pPr>
            <a:r>
              <a:rPr lang="en-US" altLang="en-US" smtClean="0"/>
              <a:t>If we want to apply a virtual property in your entity to get a calculated value, we can use </a:t>
            </a:r>
            <a:r>
              <a:rPr lang="en-US" altLang="en-US" b="1" smtClean="0"/>
              <a:t>@Formula </a:t>
            </a:r>
            <a:r>
              <a:rPr lang="en-US" altLang="en-US" smtClean="0"/>
              <a:t>annotation to set the formula. This formula can be as complex as we want. In this example we are showing area of a Dimension entity. </a:t>
            </a:r>
          </a:p>
          <a:p>
            <a:pPr marL="0" indent="0">
              <a:lnSpc>
                <a:spcPct val="100000"/>
              </a:lnSpc>
              <a:spcAft>
                <a:spcPct val="0"/>
              </a:spcAft>
              <a:buFont typeface="Arial" charset="0"/>
              <a:buNone/>
            </a:pPr>
            <a:endParaRPr lang="en-US" altLang="en-US" smtClean="0"/>
          </a:p>
          <a:p>
            <a:pPr marL="0" indent="0">
              <a:lnSpc>
                <a:spcPct val="100000"/>
              </a:lnSpc>
              <a:spcAft>
                <a:spcPct val="0"/>
              </a:spcAft>
              <a:buFont typeface="Arial" charset="0"/>
              <a:buNone/>
            </a:pPr>
            <a:endParaRPr lang="en-US" altLang="en-US" smtClean="0"/>
          </a:p>
        </p:txBody>
      </p:sp>
      <p:pic>
        <p:nvPicPr>
          <p:cNvPr id="1044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8783" y="1828800"/>
            <a:ext cx="565002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116884359"/>
      </p:ext>
    </p:extLst>
  </p:cSld>
  <p:clrMapOvr>
    <a:masterClrMapping/>
  </p:clrMapOvr>
  <p:transition spd="slow">
    <p:split orient="vert"/>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Content Placeholder 3"/>
          <p:cNvSpPr>
            <a:spLocks noGrp="1"/>
          </p:cNvSpPr>
          <p:nvPr>
            <p:ph sz="quarter" idx="10"/>
          </p:nvPr>
        </p:nvSpPr>
        <p:spPr/>
        <p:txBody>
          <a:bodyPr/>
          <a:lstStyle/>
          <a:p>
            <a:pPr marL="0" indent="0">
              <a:spcAft>
                <a:spcPct val="0"/>
              </a:spcAft>
              <a:buFont typeface="Arial" charset="0"/>
              <a:buNone/>
            </a:pPr>
            <a:r>
              <a:rPr lang="en-US" altLang="en-US" smtClean="0"/>
              <a:t>Below code will show how @Formula is useful-</a:t>
            </a:r>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a:p>
            <a:pPr marL="0" indent="0">
              <a:spcAft>
                <a:spcPct val="0"/>
              </a:spcAft>
              <a:buFont typeface="Arial" charset="0"/>
              <a:buNone/>
            </a:pPr>
            <a:r>
              <a:rPr lang="en-US" altLang="en-US" smtClean="0"/>
              <a:t>Output-</a:t>
            </a:r>
          </a:p>
          <a:p>
            <a:pPr marL="0" indent="0">
              <a:spcAft>
                <a:spcPct val="0"/>
              </a:spcAft>
              <a:buFont typeface="Arial" charset="0"/>
              <a:buNone/>
            </a:pPr>
            <a:endParaRPr lang="en-US" altLang="en-US" smtClean="0"/>
          </a:p>
          <a:p>
            <a:pPr marL="0" indent="0">
              <a:spcAft>
                <a:spcPct val="0"/>
              </a:spcAft>
              <a:buFont typeface="Arial" charset="0"/>
              <a:buNone/>
            </a:pPr>
            <a:endParaRPr lang="en-US" altLang="en-US" smtClean="0"/>
          </a:p>
        </p:txBody>
      </p:sp>
      <p:pic>
        <p:nvPicPr>
          <p:cNvPr id="10547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471" y="1447800"/>
            <a:ext cx="7719589"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547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982" y="4495800"/>
            <a:ext cx="1063982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851083013"/>
      </p:ext>
    </p:extLst>
  </p:cSld>
  <p:clrMapOvr>
    <a:masterClrMapping/>
  </p:clrMapOvr>
  <p:transition spd="slow">
    <p:split orient="vert"/>
  </p:transition>
  <p:timing>
    <p:tnLst>
      <p:par>
        <p:cTn id="1" dur="indefinite" restart="never" nodeType="tmRoot"/>
      </p:par>
    </p:tnLst>
  </p:timing>
</p:sld>
</file>

<file path=ppt/theme/theme1.xml><?xml version="1.0" encoding="utf-8"?>
<a:theme xmlns:a="http://schemas.openxmlformats.org/drawingml/2006/main" name="Content Masters">
  <a:themeElements>
    <a:clrScheme name="SGM Color 2016">
      <a:dk1>
        <a:srgbClr val="22262E"/>
      </a:dk1>
      <a:lt1>
        <a:srgbClr val="FFFFFF"/>
      </a:lt1>
      <a:dk2>
        <a:srgbClr val="0A2A74"/>
      </a:dk2>
      <a:lt2>
        <a:srgbClr val="D0D0D0"/>
      </a:lt2>
      <a:accent1>
        <a:srgbClr val="1499E6"/>
      </a:accent1>
      <a:accent2>
        <a:srgbClr val="868686"/>
      </a:accent2>
      <a:accent3>
        <a:srgbClr val="DE2714"/>
      </a:accent3>
      <a:accent4>
        <a:srgbClr val="3A2139"/>
      </a:accent4>
      <a:accent5>
        <a:srgbClr val="AA9D82"/>
      </a:accent5>
      <a:accent6>
        <a:srgbClr val="1DA65D"/>
      </a:accent6>
      <a:hlink>
        <a:srgbClr val="C82506"/>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accent2"/>
          </a:solidFill>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olution xmlns="24943d0a-27c4-4bf8-a607-4a8907b6c8ab"/>
    <Theme_x0020_2 xmlns="c8085c4b-1ac7-4641-80ad-2522959560d5"/>
    <Region xmlns="c8085c4b-1ac7-4641-80ad-2522959560d5"/>
    <Practice_x0020_2 xmlns="c8085c4b-1ac7-4641-80ad-2522959560d5"/>
    <Client_x0020_Segmentation xmlns="c8085c4b-1ac7-4641-80ad-2522959560d5" xsi:nil="true"/>
    <Sapient_x0020_Contact_x0028_s_x0029_ xmlns="c8085c4b-1ac7-4641-80ad-2522959560d5">
      <UserInfo>
        <DisplayName>i:0#.w|sapient\dkumme</DisplayName>
        <AccountId>136</AccountId>
        <AccountType/>
      </UserInfo>
    </Sapient_x0020_Contact_x0028_s_x0029_>
    <Domain xmlns="c8085c4b-1ac7-4641-80ad-2522959560d5"/>
    <Capability xmlns="c8085c4b-1ac7-4641-80ad-2522959560d5"/>
    <Key_x0020_Technologies xmlns="c8085c4b-1ac7-4641-80ad-2522959560d5"/>
    <Key_x0020_Word xmlns="24943d0a-27c4-4bf8-a607-4a8907b6c8a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 ma:contentTypeID="0x010100BA9AACD866FC1E4981E74F9CCA9E5CA0005B817ECD3F7FD84D9F3264808D7ACDD3" ma:contentTypeVersion="5" ma:contentTypeDescription="" ma:contentTypeScope="" ma:versionID="d2825f2e4a9b54e65d324119a5cbbcf9">
  <xsd:schema xmlns:xsd="http://www.w3.org/2001/XMLSchema" xmlns:xs="http://www.w3.org/2001/XMLSchema" xmlns:p="http://schemas.microsoft.com/office/2006/metadata/properties" xmlns:ns2="c8085c4b-1ac7-4641-80ad-2522959560d5" xmlns:ns4="24943d0a-27c4-4bf8-a607-4a8907b6c8ab" targetNamespace="http://schemas.microsoft.com/office/2006/metadata/properties" ma:root="true" ma:fieldsID="29b71cb4a96d73055e5f9ffe46ed1e26" ns2:_="" ns4:_="">
    <xsd:import namespace="c8085c4b-1ac7-4641-80ad-2522959560d5"/>
    <xsd:import namespace="24943d0a-27c4-4bf8-a607-4a8907b6c8ab"/>
    <xsd:element name="properties">
      <xsd:complexType>
        <xsd:sequence>
          <xsd:element name="documentManagement">
            <xsd:complexType>
              <xsd:all>
                <xsd:element ref="ns2:Domain" minOccurs="0"/>
                <xsd:element ref="ns2:Practice_x0020_2" minOccurs="0"/>
                <xsd:element ref="ns2:Theme_x0020_2" minOccurs="0"/>
                <xsd:element ref="ns2:Sapient_x0020_Contact_x0028_s_x0029_" minOccurs="0"/>
                <xsd:element ref="ns2:Client_x0020_Segmentation" minOccurs="0"/>
                <xsd:element ref="ns2:Region" minOccurs="0"/>
                <xsd:element ref="ns2:Key_x0020_Technologies" minOccurs="0"/>
                <xsd:element ref="ns2:Capability" minOccurs="0"/>
                <xsd:element ref="ns4:Solution" minOccurs="0"/>
                <xsd:element ref="ns4:Key_x0020_Wor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085c4b-1ac7-4641-80ad-2522959560d5" elementFormDefault="qualified">
    <xsd:import namespace="http://schemas.microsoft.com/office/2006/documentManagement/types"/>
    <xsd:import namespace="http://schemas.microsoft.com/office/infopath/2007/PartnerControls"/>
    <xsd:element name="Domain" ma:index="8" nillable="true" ma:displayName="Domain" ma:internalName="Domain">
      <xsd:complexType>
        <xsd:complexContent>
          <xsd:extension base="dms:MultiChoice">
            <xsd:sequence>
              <xsd:element name="Value" maxOccurs="unbounded" minOccurs="0" nillable="true">
                <xsd:simpleType>
                  <xsd:restriction base="dms:Choice">
                    <xsd:enumeration value="Business Analysis"/>
                    <xsd:enumeration value="Business Development"/>
                    <xsd:enumeration value="General Management"/>
                    <xsd:enumeration value="Operations"/>
                    <xsd:enumeration value="Program Management"/>
                    <xsd:enumeration value="Quality Assurance"/>
                    <xsd:enumeration value="User Experience"/>
                    <xsd:enumeration value="Technology"/>
                  </xsd:restriction>
                </xsd:simpleType>
              </xsd:element>
            </xsd:sequence>
          </xsd:extension>
        </xsd:complexContent>
      </xsd:complexType>
    </xsd:element>
    <xsd:element name="Practice_x0020_2" ma:index="9" nillable="true" ma:displayName="Practice" ma:internalName="Practice_x0020_2">
      <xsd:complexType>
        <xsd:complexContent>
          <xsd:extension base="dms:MultiChoice">
            <xsd:sequence>
              <xsd:element name="Value" maxOccurs="unbounded" minOccurs="0" nillable="true">
                <xsd:simpleType>
                  <xsd:restriction base="dms:Choice">
                    <xsd:enumeration value="Buy-Side Investment Process"/>
                    <xsd:enumeration value="Clearing &amp; Collateral"/>
                    <xsd:enumeration value="CTRM"/>
                    <xsd:enumeration value="Data Management"/>
                    <xsd:enumeration value="Derivatives Platforms"/>
                    <xsd:enumeration value="Operational Risk"/>
                    <xsd:enumeration value="Pipeline and Shipping"/>
                    <xsd:enumeration value="Portfolio Accounting"/>
                    <xsd:enumeration value="Regulatory Reporting"/>
                    <xsd:enumeration value="Trade Documentation"/>
                    <xsd:enumeration value="Valuation and Risk Analytics"/>
                  </xsd:restriction>
                </xsd:simpleType>
              </xsd:element>
            </xsd:sequence>
          </xsd:extension>
        </xsd:complexContent>
      </xsd:complexType>
    </xsd:element>
    <xsd:element name="Theme_x0020_2" ma:index="10" nillable="true" ma:displayName="Theme" ma:internalName="Theme_x0020_2">
      <xsd:complexType>
        <xsd:complexContent>
          <xsd:extension base="dms:MultiChoice">
            <xsd:sequence>
              <xsd:element name="Value" maxOccurs="unbounded" minOccurs="0" nillable="true">
                <xsd:simpleType>
                  <xsd:restriction base="dms:Choice">
                    <xsd:enumeration value="Clearing and Collateral"/>
                    <xsd:enumeration value="Client Portals"/>
                    <xsd:enumeration value="Data Readiness"/>
                    <xsd:enumeration value="Energy Intelligence"/>
                    <xsd:enumeration value="Enterprise Risk"/>
                    <xsd:enumeration value="Industrialization"/>
                    <xsd:enumeration value="Mid-Stream"/>
                    <xsd:enumeration value="Regulatory Reporting"/>
                    <xsd:enumeration value="Research"/>
                    <xsd:enumeration value="Structured Finance"/>
                    <xsd:enumeration value="Wealth"/>
                  </xsd:restriction>
                </xsd:simpleType>
              </xsd:element>
            </xsd:sequence>
          </xsd:extension>
        </xsd:complexContent>
      </xsd:complexType>
    </xsd:element>
    <xsd:element name="Sapient_x0020_Contact_x0028_s_x0029_" ma:index="13" nillable="true" ma:displayName="Sapient Contact(s)" ma:list="UserInfo" ma:SharePointGroup="0" ma:internalName="Sapient_x0020_Contact_x0028_s_x0029_"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Segmentation" ma:index="14" nillable="true" ma:displayName="Client Segmentation" ma:format="Dropdown" ma:internalName="Client_x0020_Segmentation">
      <xsd:simpleType>
        <xsd:restriction base="dms:Choice">
          <xsd:enumeration value="Banks - Global Investment Bank"/>
          <xsd:enumeration value="Banks - Regional Investment Bank"/>
          <xsd:enumeration value="Banks - Custodians"/>
          <xsd:enumeration value="Banks - Brokers"/>
          <xsd:enumeration value="Investment Management - Institutional Asset Manager"/>
          <xsd:enumeration value="Investment Management - Hedge Funds"/>
          <xsd:enumeration value="Investment Management - Mutual Funds"/>
          <xsd:enumeration value="Investment Management - Wealth Management"/>
          <xsd:enumeration value="Investment Management - Fund Administration"/>
          <xsd:enumeration value="Intermediaries - Exchanges"/>
          <xsd:enumeration value="Intermediaries - Clearing House"/>
          <xsd:enumeration value="Intermediaries - ISO"/>
          <xsd:enumeration value="Intermediaries - Industry Associations"/>
          <xsd:enumeration value="Energy &amp; Commodity Companies - Global Oil"/>
          <xsd:enumeration value="Energy &amp; Commodity Companies - Mid-stream Operators"/>
          <xsd:enumeration value="Energy &amp; Commodity Companies - EU Energy Merchants"/>
          <xsd:enumeration value="Energy &amp; Commodity Companies - NA Energy Merchants"/>
          <xsd:enumeration value="Governments &amp; Regulators - US"/>
          <xsd:enumeration value="Governments &amp; Regulators - UK"/>
          <xsd:enumeration value="Governments &amp; Regulators - Canada"/>
          <xsd:enumeration value="Governments &amp; Regulators - EU"/>
          <xsd:enumeration value="Governments &amp; Regulators - Asia"/>
          <xsd:enumeration value="Partner"/>
          <xsd:enumeration value="Competitor"/>
          <xsd:enumeration value="Vendor"/>
        </xsd:restriction>
      </xsd:simpleType>
    </xsd:element>
    <xsd:element name="Region" ma:index="15" nillable="true" ma:displayName="Region" ma:internalName="Region">
      <xsd:complexType>
        <xsd:complexContent>
          <xsd:extension base="dms:MultiChoice">
            <xsd:sequence>
              <xsd:element name="Value" maxOccurs="unbounded" minOccurs="0" nillable="true">
                <xsd:simpleType>
                  <xsd:restriction base="dms:Choice">
                    <xsd:enumeration value="Africa"/>
                    <xsd:enumeration value="Asia"/>
                    <xsd:enumeration value="Australia"/>
                    <xsd:enumeration value="Canada"/>
                    <xsd:enumeration value="EU"/>
                    <xsd:enumeration value="EU - UK"/>
                    <xsd:enumeration value="India"/>
                    <xsd:enumeration value="Middle East"/>
                    <xsd:enumeration value="S. America"/>
                    <xsd:enumeration value="USA"/>
                  </xsd:restriction>
                </xsd:simpleType>
              </xsd:element>
            </xsd:sequence>
          </xsd:extension>
        </xsd:complexContent>
      </xsd:complexType>
    </xsd:element>
    <xsd:element name="Key_x0020_Technologies" ma:index="16" nillable="true" ma:displayName="Key Technologies" ma:list="{17722692-f909-4a6d-9d7c-4d99fd41a240}" ma:internalName="Key_x0020_Technologies" ma:showField="Active_x0020_Title" ma:web="c8085c4b-1ac7-4641-80ad-2522959560d5">
      <xsd:complexType>
        <xsd:complexContent>
          <xsd:extension base="dms:MultiChoiceLookup">
            <xsd:sequence>
              <xsd:element name="Value" type="dms:Lookup" maxOccurs="unbounded" minOccurs="0" nillable="true"/>
            </xsd:sequence>
          </xsd:extension>
        </xsd:complexContent>
      </xsd:complexType>
    </xsd:element>
    <xsd:element name="Capability" ma:index="17" nillable="true" ma:displayName="Capability" ma:list="{c6488a8c-465d-4018-ba9f-27905420605d}" ma:internalName="Capability" ma:showField="Title" ma:web="c8085c4b-1ac7-4641-80ad-2522959560d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4943d0a-27c4-4bf8-a607-4a8907b6c8ab" elementFormDefault="qualified">
    <xsd:import namespace="http://schemas.microsoft.com/office/2006/documentManagement/types"/>
    <xsd:import namespace="http://schemas.microsoft.com/office/infopath/2007/PartnerControls"/>
    <xsd:element name="Solution" ma:index="18" nillable="true" ma:displayName="Solution" ma:list="{228c778e-9a00-4699-9aa7-da888e41b916}" ma:internalName="Solution" ma:showField="Title">
      <xsd:complexType>
        <xsd:complexContent>
          <xsd:extension base="dms:MultiChoiceLookup">
            <xsd:sequence>
              <xsd:element name="Value" type="dms:Lookup" maxOccurs="unbounded" minOccurs="0" nillable="true"/>
            </xsd:sequence>
          </xsd:extension>
        </xsd:complexContent>
      </xsd:complexType>
    </xsd:element>
    <xsd:element name="Key_x0020_Word" ma:index="19" nillable="true" ma:displayName="Key Word" ma:hidden="true" ma:list="{92a028d3-ecb9-485b-ac47-c09f6ebe3090}" ma:internalName="Key_x0020_Word" ma:readOnly="false"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2" ma:displayName="Comments"/>
        <xsd:element name="keywords" minOccurs="0" maxOccurs="1" type="xsd:string" ma:index="11"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61D4D0-73CC-4280-AF59-F361C383B16A}">
  <ds:schemaRefs>
    <ds:schemaRef ds:uri="http://purl.org/dc/dcmitype/"/>
    <ds:schemaRef ds:uri="http://purl.org/dc/terms/"/>
    <ds:schemaRef ds:uri="http://schemas.microsoft.com/office/infopath/2007/PartnerControls"/>
    <ds:schemaRef ds:uri="http://www.w3.org/XML/1998/namespace"/>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24943d0a-27c4-4bf8-a607-4a8907b6c8ab"/>
    <ds:schemaRef ds:uri="c8085c4b-1ac7-4641-80ad-2522959560d5"/>
  </ds:schemaRefs>
</ds:datastoreItem>
</file>

<file path=customXml/itemProps2.xml><?xml version="1.0" encoding="utf-8"?>
<ds:datastoreItem xmlns:ds="http://schemas.openxmlformats.org/officeDocument/2006/customXml" ds:itemID="{26F53719-B4BD-49BC-B198-39FD3ED5738B}">
  <ds:schemaRefs>
    <ds:schemaRef ds:uri="http://schemas.microsoft.com/sharepoint/v3/contenttype/forms"/>
  </ds:schemaRefs>
</ds:datastoreItem>
</file>

<file path=customXml/itemProps3.xml><?xml version="1.0" encoding="utf-8"?>
<ds:datastoreItem xmlns:ds="http://schemas.openxmlformats.org/officeDocument/2006/customXml" ds:itemID="{20F316D6-DEC8-4AC9-BE68-A9B7E99898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085c4b-1ac7-4641-80ad-2522959560d5"/>
    <ds:schemaRef ds:uri="24943d0a-27c4-4bf8-a607-4a8907b6c8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14929</TotalTime>
  <Words>5768</Words>
  <Application>Microsoft Office PowerPoint</Application>
  <PresentationFormat>Custom</PresentationFormat>
  <Paragraphs>985</Paragraphs>
  <Slides>126</Slides>
  <Notes>58</Notes>
  <HiddenSlides>0</HiddenSlides>
  <MMClips>0</MMClips>
  <ScaleCrop>false</ScaleCrop>
  <HeadingPairs>
    <vt:vector size="4" baseType="variant">
      <vt:variant>
        <vt:lpstr>Theme</vt:lpstr>
      </vt:variant>
      <vt:variant>
        <vt:i4>1</vt:i4>
      </vt:variant>
      <vt:variant>
        <vt:lpstr>Slide Titles</vt:lpstr>
      </vt:variant>
      <vt:variant>
        <vt:i4>126</vt:i4>
      </vt:variant>
    </vt:vector>
  </HeadingPairs>
  <TitlesOfParts>
    <vt:vector size="127" baseType="lpstr">
      <vt:lpstr>Content Masters</vt:lpstr>
      <vt:lpstr>Hibernate - Advance</vt:lpstr>
      <vt:lpstr>PowerPoint Presentation</vt:lpstr>
      <vt:lpstr>Objectives</vt:lpstr>
      <vt:lpstr>Collection Mapping</vt:lpstr>
      <vt:lpstr>Collection Mapping Problem</vt:lpstr>
      <vt:lpstr>Set Property Mapping</vt:lpstr>
      <vt:lpstr>Set of File name in POJO class</vt:lpstr>
      <vt:lpstr>Set of File name in Database</vt:lpstr>
      <vt:lpstr>Set Mapping Example</vt:lpstr>
      <vt:lpstr>Exercise</vt:lpstr>
      <vt:lpstr>Bag Property Mapping</vt:lpstr>
      <vt:lpstr>Bag of File name in POJO class</vt:lpstr>
      <vt:lpstr>Bag of File name in Database</vt:lpstr>
      <vt:lpstr>Bag Mapping Example</vt:lpstr>
      <vt:lpstr>Exercise</vt:lpstr>
      <vt:lpstr>Indexed List Property Mapping</vt:lpstr>
      <vt:lpstr>Indexed List of File name in POJO class</vt:lpstr>
      <vt:lpstr>Indexed List of File name in Database</vt:lpstr>
      <vt:lpstr>Indexed List Mapping Example</vt:lpstr>
      <vt:lpstr>Exercise</vt:lpstr>
      <vt:lpstr>Map Property Mapping</vt:lpstr>
      <vt:lpstr>A Map of File name in POJO class</vt:lpstr>
      <vt:lpstr>A Map of File name in Database</vt:lpstr>
      <vt:lpstr>A Map property Mapping Example</vt:lpstr>
      <vt:lpstr>Exercise</vt:lpstr>
      <vt:lpstr>Collection of Components</vt:lpstr>
      <vt:lpstr>Object Collection property in POJO class</vt:lpstr>
      <vt:lpstr>Exercise</vt:lpstr>
      <vt:lpstr>Entity Association</vt:lpstr>
      <vt:lpstr>Database Entity Relationship</vt:lpstr>
      <vt:lpstr>POJO relationship</vt:lpstr>
      <vt:lpstr>One to Many Association Mapping</vt:lpstr>
      <vt:lpstr>Problem Statement</vt:lpstr>
      <vt:lpstr>Lets have a look on code first</vt:lpstr>
      <vt:lpstr>One Item is associated with many bids</vt:lpstr>
      <vt:lpstr>No Dirty checking for association</vt:lpstr>
      <vt:lpstr>Problem with bidirectional mapping </vt:lpstr>
      <vt:lpstr>Hey Hibernate! It’s a single database change.</vt:lpstr>
      <vt:lpstr>Cascading Object State</vt:lpstr>
      <vt:lpstr>Would you like to persist all bids individually???</vt:lpstr>
      <vt:lpstr>Persistence By Reachability</vt:lpstr>
      <vt:lpstr>Cascade Delete</vt:lpstr>
      <vt:lpstr>Orphan Removal</vt:lpstr>
      <vt:lpstr>Fetching strategies </vt:lpstr>
      <vt:lpstr>Fetching Issue</vt:lpstr>
      <vt:lpstr>Lazy Fetching</vt:lpstr>
      <vt:lpstr>Lazy Fetching in Practice</vt:lpstr>
      <vt:lpstr>Eager Fetching</vt:lpstr>
      <vt:lpstr>Eager Fetching in Practice</vt:lpstr>
      <vt:lpstr>Exercise</vt:lpstr>
      <vt:lpstr>One to Many Association Using Map</vt:lpstr>
      <vt:lpstr>Map in place of set</vt:lpstr>
      <vt:lpstr>PowerPoint Presentation</vt:lpstr>
      <vt:lpstr>Exercise</vt:lpstr>
      <vt:lpstr>One to Many  Unidirectional Indexed Association</vt:lpstr>
      <vt:lpstr>Maintain index order of bid</vt:lpstr>
      <vt:lpstr>One to Many  Bidirectional Indexed Association</vt:lpstr>
      <vt:lpstr>Maintain index order of bid</vt:lpstr>
      <vt:lpstr>One to One Association Using Same Primary Key</vt:lpstr>
      <vt:lpstr>One User has one shipping address</vt:lpstr>
      <vt:lpstr>PowerPoint Presentation</vt:lpstr>
      <vt:lpstr>Exercise</vt:lpstr>
      <vt:lpstr>One to One Association Using  Unique Foreign Key</vt:lpstr>
      <vt:lpstr>One User has one shipping address</vt:lpstr>
      <vt:lpstr>PowerPoint Presentation</vt:lpstr>
      <vt:lpstr>Exercise</vt:lpstr>
      <vt:lpstr>Many to Many Unidirectional Association</vt:lpstr>
      <vt:lpstr>Many to Many relationship of Item and Category</vt:lpstr>
      <vt:lpstr>Many to Many relationship in database</vt:lpstr>
      <vt:lpstr>Many to Many Unidirectional POJO mapping</vt:lpstr>
      <vt:lpstr>Many to Many Indexed Collection</vt:lpstr>
      <vt:lpstr>Exercise</vt:lpstr>
      <vt:lpstr>Many to Many Bidirectional Association</vt:lpstr>
      <vt:lpstr>Many to Many Bidirectional POJO mapping</vt:lpstr>
      <vt:lpstr>Exercise</vt:lpstr>
      <vt:lpstr>The object-retrieval options</vt:lpstr>
      <vt:lpstr>Retrieval By Identifier</vt:lpstr>
      <vt:lpstr>Different Strategies for ID retrieval</vt:lpstr>
      <vt:lpstr>Understanding Proxies</vt:lpstr>
      <vt:lpstr>Proxy Initialization with real entity</vt:lpstr>
      <vt:lpstr>Need of a Proxy</vt:lpstr>
      <vt:lpstr>Problem with Proxy</vt:lpstr>
      <vt:lpstr>Un necessary database fetch</vt:lpstr>
      <vt:lpstr>Fill a batch of proxies</vt:lpstr>
      <vt:lpstr>Hibernate Cache</vt:lpstr>
      <vt:lpstr>PowerPoint Presentation</vt:lpstr>
      <vt:lpstr>First level cache - L1 Cache  </vt:lpstr>
      <vt:lpstr>Second level cache – L2 Cache</vt:lpstr>
      <vt:lpstr>Configuring L2 Cache</vt:lpstr>
      <vt:lpstr>PowerPoint Presentation</vt:lpstr>
      <vt:lpstr>PowerPoint Presentation</vt:lpstr>
      <vt:lpstr>Few More Topics</vt:lpstr>
      <vt:lpstr>ColumnTransformer Annotation</vt:lpstr>
      <vt:lpstr>PowerPoint Presentation</vt:lpstr>
      <vt:lpstr>Hibernate Filters -@ Filter</vt:lpstr>
      <vt:lpstr>PowerPoint Presentation</vt:lpstr>
      <vt:lpstr>PowerPoint Presentation</vt:lpstr>
      <vt:lpstr> @Formula Annotation </vt:lpstr>
      <vt:lpstr>PowerPoint Presentation</vt:lpstr>
      <vt:lpstr>@Any Annotation</vt:lpstr>
      <vt:lpstr>PowerPoint Presentation</vt:lpstr>
      <vt:lpstr> @Temporal Annotation </vt:lpstr>
      <vt:lpstr>PowerPoint Presentation</vt:lpstr>
      <vt:lpstr>@Index Annotation</vt:lpstr>
      <vt:lpstr>Locking </vt:lpstr>
      <vt:lpstr>Interceptors</vt:lpstr>
      <vt:lpstr>PowerPoint Presentation</vt:lpstr>
      <vt:lpstr>PowerPoint Presentation</vt:lpstr>
      <vt:lpstr>Attribute Converter</vt:lpstr>
      <vt:lpstr>PowerPoint Presentation</vt:lpstr>
      <vt:lpstr>PowerPoint Presentation</vt:lpstr>
      <vt:lpstr>BasicTypeRegistry</vt:lpstr>
      <vt:lpstr>Explicit BasicTypes </vt:lpstr>
      <vt:lpstr>Transaction Isolation Level / Strategies</vt:lpstr>
      <vt:lpstr>PowerPoint Presentation</vt:lpstr>
      <vt:lpstr>Exercise</vt:lpstr>
      <vt:lpstr>Design the JPA/Hibernate POJO for Portfolio Management</vt:lpstr>
      <vt:lpstr>Portfolio Management System/Home Page</vt:lpstr>
      <vt:lpstr>Portfolio Management System/Sell Stock Page</vt:lpstr>
      <vt:lpstr>Portfolio Management System/Buy Stock Page</vt:lpstr>
      <vt:lpstr>Portfolio Management System/User Details Page</vt:lpstr>
      <vt:lpstr>Portfolio Management System/Transaction History Page</vt:lpstr>
      <vt:lpstr>What to do</vt:lpstr>
      <vt:lpstr>Recap</vt:lpstr>
      <vt:lpstr>References</vt:lpstr>
      <vt:lpstr>THANK YOU</vt:lpstr>
    </vt:vector>
  </TitlesOfParts>
  <Company>Sapient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GM PPT Template 16x9</dc:title>
  <dc:creator>Dan Kummer</dc:creator>
  <cp:lastModifiedBy>WIN764BIT</cp:lastModifiedBy>
  <cp:revision>139</cp:revision>
  <cp:lastPrinted>2015-02-14T20:13:28Z</cp:lastPrinted>
  <dcterms:created xsi:type="dcterms:W3CDTF">2015-02-05T19:35:34Z</dcterms:created>
  <dcterms:modified xsi:type="dcterms:W3CDTF">2016-09-21T10:14:13Z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0x010100BA9AACD866FC1E4981E74F9CCA9E5CA0005B817ECD3F7FD84D9F3264808D7ACDD3</vt:lpwstr>
  </property>
</Properties>
</file>