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142"/>
  </p:notesMasterIdLst>
  <p:handoutMasterIdLst>
    <p:handoutMasterId r:id="rId143"/>
  </p:handoutMasterIdLst>
  <p:sldIdLst>
    <p:sldId id="466" r:id="rId5"/>
    <p:sldId id="467" r:id="rId6"/>
    <p:sldId id="468"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85" r:id="rId59"/>
    <p:sldId id="386" r:id="rId60"/>
    <p:sldId id="387" r:id="rId61"/>
    <p:sldId id="388" r:id="rId62"/>
    <p:sldId id="389" r:id="rId63"/>
    <p:sldId id="390" r:id="rId64"/>
    <p:sldId id="391" r:id="rId65"/>
    <p:sldId id="392" r:id="rId66"/>
    <p:sldId id="393" r:id="rId67"/>
    <p:sldId id="394" r:id="rId68"/>
    <p:sldId id="395" r:id="rId69"/>
    <p:sldId id="396" r:id="rId70"/>
    <p:sldId id="397" r:id="rId71"/>
    <p:sldId id="398" r:id="rId72"/>
    <p:sldId id="399" r:id="rId73"/>
    <p:sldId id="400" r:id="rId74"/>
    <p:sldId id="401" r:id="rId75"/>
    <p:sldId id="402" r:id="rId76"/>
    <p:sldId id="403" r:id="rId77"/>
    <p:sldId id="404" r:id="rId78"/>
    <p:sldId id="405" r:id="rId79"/>
    <p:sldId id="406" r:id="rId80"/>
    <p:sldId id="407" r:id="rId81"/>
    <p:sldId id="408" r:id="rId82"/>
    <p:sldId id="409" r:id="rId83"/>
    <p:sldId id="410" r:id="rId84"/>
    <p:sldId id="411" r:id="rId85"/>
    <p:sldId id="412" r:id="rId86"/>
    <p:sldId id="413" r:id="rId87"/>
    <p:sldId id="414" r:id="rId88"/>
    <p:sldId id="415" r:id="rId89"/>
    <p:sldId id="416" r:id="rId90"/>
    <p:sldId id="417" r:id="rId91"/>
    <p:sldId id="418" r:id="rId92"/>
    <p:sldId id="419" r:id="rId93"/>
    <p:sldId id="420" r:id="rId94"/>
    <p:sldId id="421" r:id="rId95"/>
    <p:sldId id="422" r:id="rId96"/>
    <p:sldId id="423" r:id="rId97"/>
    <p:sldId id="424" r:id="rId98"/>
    <p:sldId id="425" r:id="rId99"/>
    <p:sldId id="426" r:id="rId100"/>
    <p:sldId id="427" r:id="rId101"/>
    <p:sldId id="428" r:id="rId102"/>
    <p:sldId id="429" r:id="rId103"/>
    <p:sldId id="430" r:id="rId104"/>
    <p:sldId id="431" r:id="rId105"/>
    <p:sldId id="432" r:id="rId106"/>
    <p:sldId id="433" r:id="rId107"/>
    <p:sldId id="434" r:id="rId108"/>
    <p:sldId id="435" r:id="rId109"/>
    <p:sldId id="436" r:id="rId110"/>
    <p:sldId id="437" r:id="rId111"/>
    <p:sldId id="438" r:id="rId112"/>
    <p:sldId id="439" r:id="rId113"/>
    <p:sldId id="440" r:id="rId114"/>
    <p:sldId id="441" r:id="rId115"/>
    <p:sldId id="442" r:id="rId116"/>
    <p:sldId id="443" r:id="rId117"/>
    <p:sldId id="444" r:id="rId118"/>
    <p:sldId id="445" r:id="rId119"/>
    <p:sldId id="446" r:id="rId120"/>
    <p:sldId id="447" r:id="rId121"/>
    <p:sldId id="448" r:id="rId122"/>
    <p:sldId id="449" r:id="rId123"/>
    <p:sldId id="450" r:id="rId124"/>
    <p:sldId id="451" r:id="rId125"/>
    <p:sldId id="452" r:id="rId126"/>
    <p:sldId id="453" r:id="rId127"/>
    <p:sldId id="454" r:id="rId128"/>
    <p:sldId id="455" r:id="rId129"/>
    <p:sldId id="456" r:id="rId130"/>
    <p:sldId id="457" r:id="rId131"/>
    <p:sldId id="458" r:id="rId132"/>
    <p:sldId id="459" r:id="rId133"/>
    <p:sldId id="460" r:id="rId134"/>
    <p:sldId id="461" r:id="rId135"/>
    <p:sldId id="462" r:id="rId136"/>
    <p:sldId id="463" r:id="rId137"/>
    <p:sldId id="469" r:id="rId138"/>
    <p:sldId id="464" r:id="rId139"/>
    <p:sldId id="465" r:id="rId140"/>
    <p:sldId id="261" r:id="rId141"/>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A74"/>
    <a:srgbClr val="12838C"/>
    <a:srgbClr val="A8A27E"/>
    <a:srgbClr val="3A2139"/>
    <a:srgbClr val="868686"/>
    <a:srgbClr val="1499E6"/>
    <a:srgbClr val="149DEC"/>
    <a:srgbClr val="0D65AF"/>
    <a:srgbClr val="0D84AF"/>
    <a:srgbClr val="0184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88706" autoAdjust="0"/>
  </p:normalViewPr>
  <p:slideViewPr>
    <p:cSldViewPr snapToGrid="0" showGuides="1">
      <p:cViewPr varScale="1">
        <p:scale>
          <a:sx n="83" d="100"/>
          <a:sy n="83" d="100"/>
        </p:scale>
        <p:origin x="-384" y="-78"/>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9/22/2016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9/22/2016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AE1FB148-419A-4F5C-893B-83011C1A6A7C}" type="slidenum">
              <a:rPr lang="en-US" altLang="en-US">
                <a:solidFill>
                  <a:prstClr val="black"/>
                </a:solidFill>
              </a:rPr>
              <a:pPr eaLnBrk="1" hangingPunct="1">
                <a:spcBef>
                  <a:spcPct val="0"/>
                </a:spcBef>
              </a:pPr>
              <a:t>9</a:t>
            </a:fld>
            <a:endParaRPr lang="en-US" altLang="en-US">
              <a:solidFill>
                <a:prstClr val="black"/>
              </a:solidFill>
            </a:endParaRPr>
          </a:p>
        </p:txBody>
      </p:sp>
      <p:sp>
        <p:nvSpPr>
          <p:cNvPr id="145411" name="Rectangle 2"/>
          <p:cNvSpPr>
            <a:spLocks noGrp="1" noRot="1" noChangeAspect="1" noChangeArrowheads="1" noTextEdit="1"/>
          </p:cNvSpPr>
          <p:nvPr>
            <p:ph type="sldImg"/>
          </p:nvPr>
        </p:nvSpPr>
        <p:spPr>
          <a:xfrm>
            <a:off x="382588" y="685800"/>
            <a:ext cx="6092825" cy="3429000"/>
          </a:xfrm>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ea typeface="ＭＳ Ｐゴシック" pitchFamily="34" charset="-128"/>
              </a:rPr>
              <a:t>Reference:</a:t>
            </a:r>
          </a:p>
          <a:p>
            <a:pPr eaLnBrk="1" hangingPunct="1"/>
            <a:r>
              <a:rPr lang="en-US" altLang="en-US" smtClean="0">
                <a:ea typeface="ＭＳ Ｐゴシック" pitchFamily="34" charset="-128"/>
              </a:rPr>
              <a:t>http://docstore.mik.ua/orelly/java-ent/jnut/ch01_02.htm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xfrm>
            <a:off x="1143000" y="685800"/>
            <a:ext cx="4572000" cy="3429000"/>
          </a:xfrm>
          <a:ln/>
        </p:spPr>
      </p:sp>
      <p:sp>
        <p:nvSpPr>
          <p:cNvPr id="167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67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F489C554-6E03-467D-A9A2-1A00687D7EBB}" type="slidenum">
              <a:rPr lang="en-US" altLang="en-US">
                <a:solidFill>
                  <a:prstClr val="black"/>
                </a:solidFill>
              </a:rPr>
              <a:pPr eaLnBrk="1" hangingPunct="1">
                <a:spcBef>
                  <a:spcPct val="0"/>
                </a:spcBef>
              </a:pPr>
              <a:t>124</a:t>
            </a:fld>
            <a:endParaRPr lang="en-US"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xfrm>
            <a:off x="1143000" y="685800"/>
            <a:ext cx="4572000" cy="3429000"/>
          </a:xfrm>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68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C301AF72-075F-49EA-9DCA-BCE5FC120B85}" type="slidenum">
              <a:rPr lang="en-US" altLang="en-US">
                <a:solidFill>
                  <a:prstClr val="black"/>
                </a:solidFill>
              </a:rPr>
              <a:pPr eaLnBrk="1" hangingPunct="1">
                <a:spcBef>
                  <a:spcPct val="0"/>
                </a:spcBef>
              </a:pPr>
              <a:t>125</a:t>
            </a:fld>
            <a:endParaRPr lang="en-US"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xfrm>
            <a:off x="1143000" y="685800"/>
            <a:ext cx="4572000" cy="3429000"/>
          </a:xfrm>
          <a:ln/>
        </p:spPr>
      </p:sp>
      <p:sp>
        <p:nvSpPr>
          <p:cNvPr id="169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69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0EFF4595-8D0C-4CE5-B2AF-3CA0EEE31AAC}" type="slidenum">
              <a:rPr lang="en-US" altLang="en-US">
                <a:solidFill>
                  <a:prstClr val="black"/>
                </a:solidFill>
              </a:rPr>
              <a:pPr eaLnBrk="1" hangingPunct="1">
                <a:spcBef>
                  <a:spcPct val="0"/>
                </a:spcBef>
              </a:pPr>
              <a:t>126</a:t>
            </a:fld>
            <a:endParaRPr lang="en-US"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xfrm>
            <a:off x="1143000" y="685800"/>
            <a:ext cx="4572000" cy="3429000"/>
          </a:xfrm>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71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33B427EA-6FE8-4703-9391-38E2E9E35887}" type="slidenum">
              <a:rPr lang="en-US" altLang="en-US">
                <a:solidFill>
                  <a:prstClr val="black"/>
                </a:solidFill>
              </a:rPr>
              <a:pPr eaLnBrk="1" hangingPunct="1">
                <a:spcBef>
                  <a:spcPct val="0"/>
                </a:spcBef>
              </a:pPr>
              <a:t>127</a:t>
            </a:fld>
            <a:endParaRPr lang="en-US"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xfrm>
            <a:off x="1143000" y="685800"/>
            <a:ext cx="4572000" cy="3429000"/>
          </a:xfrm>
          <a:ln/>
        </p:spPr>
      </p:sp>
      <p:sp>
        <p:nvSpPr>
          <p:cNvPr id="172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72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3E3E8EDC-69B8-4394-A0A8-C84153974398}" type="slidenum">
              <a:rPr lang="en-US" altLang="en-US">
                <a:solidFill>
                  <a:prstClr val="black"/>
                </a:solidFill>
              </a:rPr>
              <a:pPr eaLnBrk="1" hangingPunct="1">
                <a:spcBef>
                  <a:spcPct val="0"/>
                </a:spcBef>
              </a:pPr>
              <a:t>128</a:t>
            </a:fld>
            <a:endParaRPr lang="en-US"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xfrm>
            <a:off x="1143000" y="685800"/>
            <a:ext cx="4572000" cy="3429000"/>
          </a:xfrm>
          <a:ln/>
        </p:spPr>
      </p:sp>
      <p:sp>
        <p:nvSpPr>
          <p:cNvPr id="173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73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D262BE85-BDB3-4444-A0A3-7F7CB0D165C3}" type="slidenum">
              <a:rPr lang="en-US" altLang="en-US">
                <a:solidFill>
                  <a:prstClr val="black"/>
                </a:solidFill>
              </a:rPr>
              <a:pPr eaLnBrk="1" hangingPunct="1">
                <a:spcBef>
                  <a:spcPct val="0"/>
                </a:spcBef>
              </a:pPr>
              <a:t>129</a:t>
            </a:fld>
            <a:endParaRPr lang="en-US"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xfrm>
            <a:off x="1143000" y="685800"/>
            <a:ext cx="4572000" cy="3429000"/>
          </a:xfrm>
          <a:ln/>
        </p:spPr>
      </p:sp>
      <p:sp>
        <p:nvSpPr>
          <p:cNvPr id="149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149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5C84855D-8E50-4306-A3FE-DCD29A33F2F7}" type="slidenum">
              <a:rPr lang="en-US" altLang="en-US">
                <a:solidFill>
                  <a:prstClr val="black"/>
                </a:solidFill>
              </a:rPr>
              <a:pPr eaLnBrk="1" hangingPunct="1">
                <a:spcBef>
                  <a:spcPct val="0"/>
                </a:spcBef>
              </a:pPr>
              <a:t>61</a:t>
            </a:fld>
            <a:endParaRPr lang="en-US"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xfrm>
            <a:off x="1143000" y="685800"/>
            <a:ext cx="4572000" cy="3429000"/>
          </a:xfrm>
          <a:ln/>
        </p:spPr>
      </p:sp>
      <p:sp>
        <p:nvSpPr>
          <p:cNvPr id="153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ea typeface="ＭＳ Ｐゴシック" pitchFamily="34" charset="-128"/>
              </a:rPr>
              <a:t>We do allow the online shopping customer to have multiple BillingDetails. The various billing strategies are represented as subclasses of an abstract class (allowing future extension). For example, BankAccount and CreditCard are the child classes of BillingDetails.</a:t>
            </a:r>
          </a:p>
        </p:txBody>
      </p:sp>
      <p:sp>
        <p:nvSpPr>
          <p:cNvPr id="153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1733CFBD-1AE0-43C0-A1AA-BB1F11C83E11}" type="slidenum">
              <a:rPr lang="en-US" altLang="en-US">
                <a:solidFill>
                  <a:prstClr val="black"/>
                </a:solidFill>
              </a:rPr>
              <a:pPr eaLnBrk="1" hangingPunct="1">
                <a:spcBef>
                  <a:spcPct val="0"/>
                </a:spcBef>
              </a:pPr>
              <a:t>89</a:t>
            </a:fld>
            <a:endParaRPr lang="en-US"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xfrm>
            <a:off x="1143000" y="685800"/>
            <a:ext cx="4572000" cy="3429000"/>
          </a:xfrm>
          <a:ln/>
        </p:spPr>
      </p:sp>
      <p:sp>
        <p:nvSpPr>
          <p:cNvPr id="159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59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D718A65F-04E3-4218-982C-63BA747A474B}" type="slidenum">
              <a:rPr lang="en-US" altLang="en-US">
                <a:solidFill>
                  <a:prstClr val="black"/>
                </a:solidFill>
              </a:rPr>
              <a:pPr eaLnBrk="1" hangingPunct="1">
                <a:spcBef>
                  <a:spcPct val="0"/>
                </a:spcBef>
              </a:pPr>
              <a:t>115</a:t>
            </a:fld>
            <a:endParaRPr lang="en-US"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xfrm>
            <a:off x="1143000" y="685800"/>
            <a:ext cx="4572000" cy="3429000"/>
          </a:xfrm>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500D7C4F-07BF-4A90-833C-4DAEEC27DA0E}" type="slidenum">
              <a:rPr lang="en-US" altLang="en-US">
                <a:solidFill>
                  <a:prstClr val="black"/>
                </a:solidFill>
              </a:rPr>
              <a:pPr eaLnBrk="1" hangingPunct="1">
                <a:spcBef>
                  <a:spcPct val="0"/>
                </a:spcBef>
              </a:pPr>
              <a:t>116</a:t>
            </a:fld>
            <a:endParaRPr lang="en-US"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xfrm>
            <a:off x="1143000" y="685800"/>
            <a:ext cx="4572000" cy="3429000"/>
          </a:xfrm>
          <a:ln/>
        </p:spPr>
      </p:sp>
      <p:sp>
        <p:nvSpPr>
          <p:cNvPr id="161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61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EACF6D73-CC2A-41A7-AE9F-6242D5339A95}" type="slidenum">
              <a:rPr lang="en-US" altLang="en-US">
                <a:solidFill>
                  <a:prstClr val="black"/>
                </a:solidFill>
              </a:rPr>
              <a:pPr eaLnBrk="1" hangingPunct="1">
                <a:spcBef>
                  <a:spcPct val="0"/>
                </a:spcBef>
              </a:pPr>
              <a:t>117</a:t>
            </a:fld>
            <a:endParaRPr lang="en-US"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xfrm>
            <a:off x="1143000" y="685800"/>
            <a:ext cx="4572000" cy="3429000"/>
          </a:xfrm>
          <a:ln/>
        </p:spPr>
      </p:sp>
      <p:sp>
        <p:nvSpPr>
          <p:cNvPr id="162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62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0C599454-8EFF-4A55-92FD-83057EFA50D9}" type="slidenum">
              <a:rPr lang="en-US" altLang="en-US">
                <a:solidFill>
                  <a:prstClr val="black"/>
                </a:solidFill>
              </a:rPr>
              <a:pPr eaLnBrk="1" hangingPunct="1">
                <a:spcBef>
                  <a:spcPct val="0"/>
                </a:spcBef>
              </a:pPr>
              <a:t>118</a:t>
            </a:fld>
            <a:endParaRPr lang="en-US"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xfrm>
            <a:off x="1143000" y="685800"/>
            <a:ext cx="4572000" cy="3429000"/>
          </a:xfrm>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F0F8E1CE-A9A9-4424-AE75-3680662A1040}" type="slidenum">
              <a:rPr lang="en-US" altLang="en-US">
                <a:solidFill>
                  <a:prstClr val="black"/>
                </a:solidFill>
              </a:rPr>
              <a:pPr eaLnBrk="1" hangingPunct="1">
                <a:spcBef>
                  <a:spcPct val="0"/>
                </a:spcBef>
              </a:pPr>
              <a:t>121</a:t>
            </a:fld>
            <a:endParaRPr lang="en-US"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xfrm>
            <a:off x="1143000" y="685800"/>
            <a:ext cx="4572000" cy="3429000"/>
          </a:xfrm>
          <a:ln/>
        </p:spPr>
      </p:sp>
      <p:sp>
        <p:nvSpPr>
          <p:cNvPr id="166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66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5D6C127C-E3B0-46B7-87F1-5E145A2A9B22}" type="slidenum">
              <a:rPr lang="en-US" altLang="en-US">
                <a:solidFill>
                  <a:prstClr val="black"/>
                </a:solidFill>
              </a:rPr>
              <a:pPr eaLnBrk="1" hangingPunct="1">
                <a:spcBef>
                  <a:spcPct val="0"/>
                </a:spcBef>
              </a:pPr>
              <a:t>123</a:t>
            </a:fld>
            <a:endParaRPr lang="en-US"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sz="2600"/>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711015" y="990600"/>
            <a:ext cx="11274663" cy="5334000"/>
          </a:xfrm>
        </p:spPr>
        <p:txBody>
          <a:bodyPr/>
          <a:lstStyle>
            <a:lvl1pPr>
              <a:lnSpc>
                <a:spcPts val="1400"/>
              </a:lnSpc>
              <a:spcBef>
                <a:spcPts val="400"/>
              </a:spcBef>
              <a:spcAft>
                <a:spcPts val="0"/>
              </a:spcAft>
              <a:defRPr sz="1600"/>
            </a:lvl1pPr>
            <a:lvl2pPr>
              <a:lnSpc>
                <a:spcPts val="1400"/>
              </a:lnSpc>
              <a:spcBef>
                <a:spcPts val="400"/>
              </a:spcBef>
              <a:spcAft>
                <a:spcPts val="0"/>
              </a:spcAft>
              <a:defRPr sz="14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6080878"/>
      </p:ext>
    </p:extLst>
  </p:cSld>
  <p:clrMapOvr>
    <a:masterClrMapping/>
  </p:clrMapOvr>
  <p:transition spd="slow">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lang="en-US" sz="2600" smtClean="0">
                <a:solidFill>
                  <a:srgbClr val="355F99"/>
                </a:solidFill>
                <a:latin typeface="Calibri" pitchFamily="34" charset="0"/>
                <a:ea typeface="+mj-ea"/>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711017" y="990600"/>
            <a:ext cx="5479275" cy="5334000"/>
          </a:xfrm>
        </p:spPr>
        <p:txBody>
          <a:bodyPr/>
          <a:lstStyle>
            <a:lvl1pPr algn="l" rtl="0" fontAlgn="base">
              <a:lnSpc>
                <a:spcPts val="1400"/>
              </a:lnSpc>
              <a:spcBef>
                <a:spcPts val="400"/>
              </a:spcBef>
              <a:spcAft>
                <a:spcPts val="0"/>
              </a:spcAft>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fontAlgn="base">
              <a:lnSpc>
                <a:spcPts val="1400"/>
              </a:lnSpc>
              <a:spcBef>
                <a:spcPts val="400"/>
              </a:spcBef>
              <a:spcAft>
                <a:spcPts val="0"/>
              </a:spcAft>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fontAlgn="base">
              <a:lnSpc>
                <a:spcPts val="1400"/>
              </a:lnSpc>
              <a:spcBef>
                <a:spcPts val="400"/>
              </a:spcBef>
              <a:spcAft>
                <a:spcPts val="0"/>
              </a:spcAft>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fontAlgn="base">
              <a:lnSpc>
                <a:spcPts val="1400"/>
              </a:lnSpc>
              <a:spcBef>
                <a:spcPts val="400"/>
              </a:spcBef>
              <a:spcAft>
                <a:spcPts val="0"/>
              </a:spcAft>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fontAlgn="base">
              <a:lnSpc>
                <a:spcPts val="1400"/>
              </a:lnSpc>
              <a:spcBef>
                <a:spcPts val="400"/>
              </a:spcBef>
              <a:spcAft>
                <a:spcPts val="0"/>
              </a:spcAft>
              <a:buFont typeface="Arial" pitchFamily="34" charset="0"/>
              <a:buChar char="•"/>
              <a:defRPr lang="en-US" sz="1100" dirty="0" smtClean="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2"/>
          <p:cNvSpPr>
            <a:spLocks noGrp="1"/>
          </p:cNvSpPr>
          <p:nvPr>
            <p:ph sz="half" idx="10"/>
          </p:nvPr>
        </p:nvSpPr>
        <p:spPr>
          <a:xfrm>
            <a:off x="6506405" y="990600"/>
            <a:ext cx="5479275" cy="5334000"/>
          </a:xfrm>
        </p:spPr>
        <p:txBody>
          <a:bodyPr/>
          <a:lstStyle>
            <a:lvl1pPr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eaLnBrk="0" fontAlgn="base" hangingPunct="0">
              <a:lnSpc>
                <a:spcPts val="1400"/>
              </a:lnSpc>
              <a:spcBef>
                <a:spcPts val="400"/>
              </a:spcBef>
              <a:spcAft>
                <a:spcPts val="0"/>
              </a:spcAft>
              <a:buClr>
                <a:srgbClr val="355F99"/>
              </a:buClr>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eaLnBrk="0" fontAlgn="base" hangingPunct="0">
              <a:lnSpc>
                <a:spcPts val="1400"/>
              </a:lnSpc>
              <a:spcBef>
                <a:spcPts val="400"/>
              </a:spcBef>
              <a:spcAft>
                <a:spcPts val="0"/>
              </a:spcAft>
              <a:buClr>
                <a:srgbClr val="355F99"/>
              </a:buClr>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eaLnBrk="0" fontAlgn="base" hangingPunct="0">
              <a:lnSpc>
                <a:spcPts val="1400"/>
              </a:lnSpc>
              <a:spcBef>
                <a:spcPts val="400"/>
              </a:spcBef>
              <a:spcAft>
                <a:spcPts val="0"/>
              </a:spcAft>
              <a:buClr>
                <a:srgbClr val="355F99"/>
              </a:buClr>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eaLnBrk="0" fontAlgn="base" hangingPunct="0">
              <a:lnSpc>
                <a:spcPts val="1400"/>
              </a:lnSpc>
              <a:spcBef>
                <a:spcPts val="400"/>
              </a:spcBef>
              <a:spcAft>
                <a:spcPts val="0"/>
              </a:spcAft>
              <a:buClr>
                <a:srgbClr val="355F99"/>
              </a:buClr>
              <a:buFont typeface="Arial" pitchFamily="34" charset="0"/>
              <a:buChar char="•"/>
              <a:defRPr lang="en-US" sz="1100" dirty="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09823049"/>
      </p:ext>
    </p:extLst>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 id="2147483715" r:id="rId23"/>
    <p:sldLayoutId id="2147483716" r:id="rId24"/>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10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4.xml"/></Relationships>
</file>

<file path=ppt/slides/_rels/slide10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4.xml"/><Relationship Id="rId4" Type="http://schemas.openxmlformats.org/officeDocument/2006/relationships/image" Target="../media/image7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0.png"/><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4.xml"/><Relationship Id="rId4" Type="http://schemas.openxmlformats.org/officeDocument/2006/relationships/image" Target="../media/image7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3.xml"/></Relationships>
</file>

<file path=ppt/slides/_rels/slide11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4.xml"/><Relationship Id="rId5" Type="http://schemas.openxmlformats.org/officeDocument/2006/relationships/image" Target="../media/image60.png"/><Relationship Id="rId4" Type="http://schemas.openxmlformats.org/officeDocument/2006/relationships/image" Target="../media/image7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4.xml"/><Relationship Id="rId4" Type="http://schemas.openxmlformats.org/officeDocument/2006/relationships/image" Target="../media/image7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1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1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83.png"/></Relationships>
</file>

<file path=ppt/slides/_rels/slide11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2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2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92.png"/></Relationships>
</file>

<file path=ppt/slides/_rels/slide12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3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4.xml"/></Relationships>
</file>

<file path=ppt/slides/_rels/slide13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4.xml"/></Relationships>
</file>

<file path=ppt/slides/_rels/slide13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4.xml"/></Relationships>
</file>

<file path=ppt/slides/_rels/slide13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6.xml.rels><?xml version="1.0" encoding="UTF-8" standalone="yes"?>
<Relationships xmlns="http://schemas.openxmlformats.org/package/2006/relationships"><Relationship Id="rId3" Type="http://schemas.openxmlformats.org/officeDocument/2006/relationships/hyperlink" Target="https://docs.oracle.com/cd/E13224_01/wlw/docs103/guide/ormworkbench/hibernate-tutorial/tutHibernate1.html" TargetMode="External"/><Relationship Id="rId2" Type="http://schemas.openxmlformats.org/officeDocument/2006/relationships/hyperlink" Target="http://www.tutorialspoint.com/hibernate/" TargetMode="External"/><Relationship Id="rId1" Type="http://schemas.openxmlformats.org/officeDocument/2006/relationships/slideLayout" Target="../slideLayouts/slideLayout11.xml"/><Relationship Id="rId5" Type="http://schemas.openxmlformats.org/officeDocument/2006/relationships/hyperlink" Target="https://docs.jboss.org/hibernate/orm/3.3/reference/en/html/tutorial.html" TargetMode="External"/><Relationship Id="rId4" Type="http://schemas.openxmlformats.org/officeDocument/2006/relationships/hyperlink" Target="http://javabeginnerstutorial.com/hibernate/hibernate-framework-basic/" TargetMode="Externa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hyperlink" Target="http://www.journaldev.com/3472/hibernate-session-get-vs-load-difference-with-examples" TargetMode="Externa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hyperlink" Target="http://www.java4s.com/hibernate/difference-between-merge-and-update-methods-in-hibernate/" TargetMode="Externa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hyperlink" Target="http://javarevisited.blogspot.com/2012/09/difference-hibernate-save-vs-persist-and-saveOrUpdate.html#ixzz4K2G0WtZJ" TargetMode="Externa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4.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hyperlink" Target="http://www.objectdb.com/api/java/jpa/GenerationType/AUTO" TargetMode="External"/><Relationship Id="rId2" Type="http://schemas.openxmlformats.org/officeDocument/2006/relationships/hyperlink" Target="http://www.objectdb.com/api/java/jpa/GeneratedValue" TargetMode="External"/><Relationship Id="rId1" Type="http://schemas.openxmlformats.org/officeDocument/2006/relationships/slideLayout" Target="../slideLayouts/slideLayout23.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hyperlink" Target="http://www.objectdb.com/api/java/jpa/GenerationType/IDENTITY" TargetMode="External"/><Relationship Id="rId2" Type="http://schemas.openxmlformats.org/officeDocument/2006/relationships/hyperlink" Target="http://www.objectdb.com/api/java/jpa/GenerationType/AUTO" TargetMode="External"/><Relationship Id="rId1" Type="http://schemas.openxmlformats.org/officeDocument/2006/relationships/slideLayout" Target="../slideLayouts/slideLayout23.xml"/><Relationship Id="rId5" Type="http://schemas.openxmlformats.org/officeDocument/2006/relationships/image" Target="../media/image32.png"/><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www.objectdb.com/api/java/jpa/GenerationType/SEQUENCE" TargetMode="External"/><Relationship Id="rId7" Type="http://schemas.openxmlformats.org/officeDocument/2006/relationships/hyperlink" Target="http://www.objectdb.com/api/java/jpa/SequenceGenerator/allocationSize" TargetMode="External"/><Relationship Id="rId2" Type="http://schemas.openxmlformats.org/officeDocument/2006/relationships/hyperlink" Target="http://www.objectdb.com/api/java/jpa/SequenceGenerator" TargetMode="External"/><Relationship Id="rId1" Type="http://schemas.openxmlformats.org/officeDocument/2006/relationships/slideLayout" Target="../slideLayouts/slideLayout23.xml"/><Relationship Id="rId6" Type="http://schemas.openxmlformats.org/officeDocument/2006/relationships/hyperlink" Target="http://www.objectdb.com/api/java/jpa/GenerationType/IDENTITY" TargetMode="External"/><Relationship Id="rId5" Type="http://schemas.openxmlformats.org/officeDocument/2006/relationships/hyperlink" Target="http://www.objectdb.com/api/java/jpa/GenerationType/AUTO" TargetMode="External"/><Relationship Id="rId4" Type="http://schemas.openxmlformats.org/officeDocument/2006/relationships/hyperlink" Target="http://www.objectdb.com/api/java/jpa/GeneratedValue"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www.objectdb.com/api/java/jpa/GenerationType/SEQUENCE" TargetMode="External"/><Relationship Id="rId2" Type="http://schemas.openxmlformats.org/officeDocument/2006/relationships/hyperlink" Target="http://www.objectdb.com/api/java/jpa/GenerationType/TABLE" TargetMode="External"/><Relationship Id="rId1" Type="http://schemas.openxmlformats.org/officeDocument/2006/relationships/slideLayout" Target="../slideLayouts/slideLayout23.xml"/><Relationship Id="rId5" Type="http://schemas.openxmlformats.org/officeDocument/2006/relationships/image" Target="../media/image34.png"/><Relationship Id="rId4" Type="http://schemas.openxmlformats.org/officeDocument/2006/relationships/hyperlink" Target="http://www.objectdb.com/api/java/jpa/SequenceGenerator"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8" Type="http://schemas.openxmlformats.org/officeDocument/2006/relationships/hyperlink" Target="http://www.objectdb.com/api/java/jpa/PostRemove" TargetMode="External"/><Relationship Id="rId3" Type="http://schemas.openxmlformats.org/officeDocument/2006/relationships/hyperlink" Target="http://www.objectdb.com/api/java/jpa/PostPersist" TargetMode="External"/><Relationship Id="rId7" Type="http://schemas.openxmlformats.org/officeDocument/2006/relationships/hyperlink" Target="http://www.objectdb.com/api/java/jpa/PreRemove" TargetMode="External"/><Relationship Id="rId2" Type="http://schemas.openxmlformats.org/officeDocument/2006/relationships/hyperlink" Target="http://www.objectdb.com/api/java/jpa/PrePersist" TargetMode="External"/><Relationship Id="rId1" Type="http://schemas.openxmlformats.org/officeDocument/2006/relationships/slideLayout" Target="../slideLayouts/slideLayout23.xml"/><Relationship Id="rId6" Type="http://schemas.openxmlformats.org/officeDocument/2006/relationships/hyperlink" Target="http://www.objectdb.com/api/java/jpa/PostUpdate" TargetMode="External"/><Relationship Id="rId5" Type="http://schemas.openxmlformats.org/officeDocument/2006/relationships/hyperlink" Target="http://www.objectdb.com/api/java/jpa/PreUpdate" TargetMode="External"/><Relationship Id="rId4" Type="http://schemas.openxmlformats.org/officeDocument/2006/relationships/hyperlink" Target="http://www.objectdb.com/api/java/jpa/PostLoad" TargetMode="External"/></Relationships>
</file>

<file path=ppt/slides/_rels/slide7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www.objectdb.com/api/java/jpa/ExcludeSuperclassListeners" TargetMode="External"/><Relationship Id="rId1" Type="http://schemas.openxmlformats.org/officeDocument/2006/relationships/slideLayout" Target="../slideLayouts/slideLayout23.xml"/><Relationship Id="rId4" Type="http://schemas.openxmlformats.org/officeDocument/2006/relationships/image" Target="../media/image5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4.xml"/><Relationship Id="rId4" Type="http://schemas.openxmlformats.org/officeDocument/2006/relationships/image" Target="../media/image6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4.xml"/><Relationship Id="rId4" Type="http://schemas.openxmlformats.org/officeDocument/2006/relationships/image" Target="../media/image65.png"/></Relationships>
</file>

<file path=ppt/slides/_rels/slide9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b="1" dirty="0">
                <a:solidFill>
                  <a:schemeClr val="bg1"/>
                </a:solidFill>
                <a:latin typeface="+mj-lt"/>
              </a:rPr>
              <a:t>Hibernate </a:t>
            </a:r>
            <a:r>
              <a:rPr lang="en-US" b="1" dirty="0" smtClean="0">
                <a:solidFill>
                  <a:schemeClr val="bg1"/>
                </a:solidFill>
                <a:latin typeface="+mj-lt"/>
              </a:rPr>
              <a:t>- Basic</a:t>
            </a:r>
            <a:endParaRPr lang="en-US" b="1" dirty="0">
              <a:solidFill>
                <a:schemeClr val="bg1"/>
              </a:solidFill>
              <a:latin typeface="+mj-lt"/>
            </a:endParaRP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September </a:t>
            </a:r>
            <a:r>
              <a:rPr lang="en-US" dirty="0">
                <a:latin typeface="+mj-lt"/>
              </a:rPr>
              <a:t>1</a:t>
            </a:r>
            <a:r>
              <a:rPr lang="en-US" dirty="0" smtClean="0">
                <a:latin typeface="+mj-lt"/>
              </a:rPr>
              <a:t>, 2016</a:t>
            </a:r>
          </a:p>
        </p:txBody>
      </p:sp>
    </p:spTree>
    <p:extLst>
      <p:ext uri="{BB962C8B-B14F-4D97-AF65-F5344CB8AC3E}">
        <p14:creationId xmlns:p14="http://schemas.microsoft.com/office/powerpoint/2010/main" val="2678743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sz="2900" dirty="0"/>
              <a:t>Hibernate  </a:t>
            </a:r>
            <a:r>
              <a:rPr lang="en-US" sz="2900" dirty="0" smtClean="0"/>
              <a:t>Overview </a:t>
            </a:r>
            <a:r>
              <a:rPr lang="en-US" sz="4400" dirty="0">
                <a:solidFill>
                  <a:srgbClr val="404040"/>
                </a:solidFill>
              </a:rPr>
              <a:t/>
            </a:r>
            <a:br>
              <a:rPr lang="en-US" sz="4400" dirty="0">
                <a:solidFill>
                  <a:srgbClr val="404040"/>
                </a:solidFill>
              </a:rPr>
            </a:br>
            <a:endParaRPr lang="en-US" dirty="0"/>
          </a:p>
        </p:txBody>
      </p:sp>
      <p:sp>
        <p:nvSpPr>
          <p:cNvPr id="3" name="Content Placeholder 2"/>
          <p:cNvSpPr>
            <a:spLocks noGrp="1"/>
          </p:cNvSpPr>
          <p:nvPr>
            <p:ph sz="quarter" idx="10"/>
          </p:nvPr>
        </p:nvSpPr>
        <p:spPr>
          <a:xfrm>
            <a:off x="711015" y="685800"/>
            <a:ext cx="11274663" cy="5638800"/>
          </a:xfrm>
        </p:spPr>
        <p:txBody>
          <a:bodyPr/>
          <a:lstStyle/>
          <a:p>
            <a:pPr marL="233362" lvl="1" indent="0" algn="just">
              <a:lnSpc>
                <a:spcPct val="100000"/>
              </a:lnSpc>
              <a:buFont typeface="Courier New" pitchFamily="49" charset="0"/>
              <a:buNone/>
              <a:defRPr/>
            </a:pPr>
            <a:r>
              <a:rPr lang="en-US" sz="1800" dirty="0">
                <a:solidFill>
                  <a:schemeClr val="tx2">
                    <a:lumMod val="50000"/>
                  </a:schemeClr>
                </a:solidFill>
              </a:rPr>
              <a:t>Hibernate is an open source, lightweight, ORM (Object Relational Mapping) tool. Hibernate sits between traditional Java objects and database server to handle all the work in persisting those objects based on the appropriate O/R mechanisms and patterns</a:t>
            </a:r>
            <a:r>
              <a:rPr lang="en-US" sz="1800" dirty="0" smtClean="0">
                <a:solidFill>
                  <a:schemeClr val="tx2">
                    <a:lumMod val="50000"/>
                  </a:schemeClr>
                </a:solidFill>
              </a:rPr>
              <a:t>.</a:t>
            </a:r>
          </a:p>
          <a:p>
            <a:pPr marL="233362" lvl="1" indent="0" algn="just">
              <a:lnSpc>
                <a:spcPct val="100000"/>
              </a:lnSpc>
              <a:buFont typeface="Courier New" pitchFamily="49" charset="0"/>
              <a:buNone/>
              <a:defRPr/>
            </a:pPr>
            <a:endParaRPr lang="en-US" dirty="0" smtClean="0"/>
          </a:p>
          <a:p>
            <a:pPr marL="0" indent="0">
              <a:spcBef>
                <a:spcPts val="600"/>
              </a:spcBef>
              <a:spcAft>
                <a:spcPts val="600"/>
              </a:spcAft>
              <a:buFont typeface="Arial" charset="0"/>
              <a:buNone/>
              <a:defRPr/>
            </a:pPr>
            <a:r>
              <a:rPr lang="en-US" sz="2600" dirty="0" smtClean="0">
                <a:solidFill>
                  <a:srgbClr val="355F99"/>
                </a:solidFill>
                <a:ea typeface="+mj-ea"/>
                <a:cs typeface="+mj-cs"/>
              </a:rPr>
              <a:t>Hibernate Architecture</a:t>
            </a:r>
            <a:endParaRPr lang="en-US" sz="2600" dirty="0">
              <a:solidFill>
                <a:srgbClr val="355F99"/>
              </a:solidFill>
              <a:ea typeface="+mj-ea"/>
              <a:cs typeface="+mj-cs"/>
            </a:endParaRPr>
          </a:p>
          <a:p>
            <a:pPr>
              <a:lnSpc>
                <a:spcPct val="100000"/>
              </a:lnSpc>
              <a:spcBef>
                <a:spcPts val="600"/>
              </a:spcBef>
              <a:spcAft>
                <a:spcPts val="600"/>
              </a:spcAft>
              <a:defRPr/>
            </a:pPr>
            <a:r>
              <a:rPr lang="en-US" sz="1800" dirty="0">
                <a:solidFill>
                  <a:schemeClr val="tx2">
                    <a:lumMod val="50000"/>
                  </a:schemeClr>
                </a:solidFill>
              </a:rPr>
              <a:t>The Hibernate architecture is layered to keep you isolated from having to know the underlying APIs. Hibernate makes use of the database and configuration data to provide persistence services (and persistent objects) to the application.</a:t>
            </a:r>
          </a:p>
          <a:p>
            <a:pPr>
              <a:lnSpc>
                <a:spcPct val="100000"/>
              </a:lnSpc>
              <a:spcBef>
                <a:spcPts val="600"/>
              </a:spcBef>
              <a:spcAft>
                <a:spcPts val="600"/>
              </a:spcAft>
              <a:defRPr/>
            </a:pPr>
            <a:r>
              <a:rPr lang="en-US" sz="1800" dirty="0">
                <a:solidFill>
                  <a:schemeClr val="tx2">
                    <a:lumMod val="50000"/>
                  </a:schemeClr>
                </a:solidFill>
              </a:rPr>
              <a:t>Following is a very high level view of the Hibernate Application Architecture.</a:t>
            </a:r>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a:p>
          <a:p>
            <a:pPr>
              <a:defRPr/>
            </a:pPr>
            <a:endParaRPr lang="en-US" dirty="0"/>
          </a:p>
        </p:txBody>
      </p:sp>
      <p:pic>
        <p:nvPicPr>
          <p:cNvPr id="1331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48781" y="3810000"/>
            <a:ext cx="5840479"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222634"/>
      </p:ext>
    </p:extLst>
  </p:cSld>
  <p:clrMapOvr>
    <a:masterClrMapping/>
  </p:clrMapOvr>
  <p:transition spd="slow">
    <p:split orient="ver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altLang="en-US"/>
              <a:t>TPCCU Query</a:t>
            </a:r>
          </a:p>
        </p:txBody>
      </p:sp>
      <p:pic>
        <p:nvPicPr>
          <p:cNvPr id="1044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882" y="827088"/>
            <a:ext cx="9344766" cy="580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 name="AutoShape 10"/>
          <p:cNvSpPr>
            <a:spLocks noChangeArrowheads="1"/>
          </p:cNvSpPr>
          <p:nvPr/>
        </p:nvSpPr>
        <p:spPr bwMode="auto">
          <a:xfrm>
            <a:off x="8227457" y="1143000"/>
            <a:ext cx="2640912" cy="533400"/>
          </a:xfrm>
          <a:prstGeom prst="wedgeRectCallout">
            <a:avLst>
              <a:gd name="adj1" fmla="val -254565"/>
              <a:gd name="adj2" fmla="val 515671"/>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Union of two tables</a:t>
            </a:r>
          </a:p>
        </p:txBody>
      </p:sp>
      <p:sp>
        <p:nvSpPr>
          <p:cNvPr id="11" name="AutoShape 10"/>
          <p:cNvSpPr>
            <a:spLocks noChangeArrowheads="1"/>
          </p:cNvSpPr>
          <p:nvPr/>
        </p:nvSpPr>
        <p:spPr bwMode="auto">
          <a:xfrm>
            <a:off x="7922736" y="2057400"/>
            <a:ext cx="3961368" cy="609600"/>
          </a:xfrm>
          <a:prstGeom prst="wedgeRectCallout">
            <a:avLst>
              <a:gd name="adj1" fmla="val -94366"/>
              <a:gd name="adj2" fmla="val 169361"/>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Null column for credit card fields</a:t>
            </a:r>
          </a:p>
        </p:txBody>
      </p:sp>
      <p:sp>
        <p:nvSpPr>
          <p:cNvPr id="12" name="AutoShape 10"/>
          <p:cNvSpPr>
            <a:spLocks noChangeArrowheads="1"/>
          </p:cNvSpPr>
          <p:nvPr/>
        </p:nvSpPr>
        <p:spPr bwMode="auto">
          <a:xfrm>
            <a:off x="7618016" y="3886200"/>
            <a:ext cx="3961368" cy="533400"/>
          </a:xfrm>
          <a:prstGeom prst="wedgeRectCallout">
            <a:avLst>
              <a:gd name="adj1" fmla="val -74829"/>
              <a:gd name="adj2" fmla="val 118981"/>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Null column for bank account fields</a:t>
            </a:r>
          </a:p>
        </p:txBody>
      </p:sp>
    </p:spTree>
    <p:extLst>
      <p:ext uri="{BB962C8B-B14F-4D97-AF65-F5344CB8AC3E}">
        <p14:creationId xmlns:p14="http://schemas.microsoft.com/office/powerpoint/2010/main" val="62076686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672" y="304800"/>
            <a:ext cx="722441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5475" name="Rectangle 2"/>
          <p:cNvSpPr>
            <a:spLocks noGrp="1" noChangeArrowheads="1"/>
          </p:cNvSpPr>
          <p:nvPr>
            <p:ph type="title"/>
          </p:nvPr>
        </p:nvSpPr>
        <p:spPr/>
        <p:txBody>
          <a:bodyPr/>
          <a:lstStyle/>
          <a:p>
            <a:r>
              <a:rPr altLang="en-US"/>
              <a:t>TPCCU Example</a:t>
            </a:r>
          </a:p>
        </p:txBody>
      </p:sp>
      <p:sp>
        <p:nvSpPr>
          <p:cNvPr id="14" name="AutoShape 10"/>
          <p:cNvSpPr>
            <a:spLocks noChangeArrowheads="1"/>
          </p:cNvSpPr>
          <p:nvPr/>
        </p:nvSpPr>
        <p:spPr bwMode="auto">
          <a:xfrm>
            <a:off x="8227457" y="1143005"/>
            <a:ext cx="3961368" cy="968375"/>
          </a:xfrm>
          <a:prstGeom prst="wedgeRectCallout">
            <a:avLst>
              <a:gd name="adj1" fmla="val -52852"/>
              <a:gd name="adj2" fmla="val -85116"/>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Entity with TABLE_PER_CLASS inheritance</a:t>
            </a:r>
          </a:p>
        </p:txBody>
      </p:sp>
      <p:sp>
        <p:nvSpPr>
          <p:cNvPr id="15" name="AutoShape 10"/>
          <p:cNvSpPr>
            <a:spLocks noChangeArrowheads="1"/>
          </p:cNvSpPr>
          <p:nvPr/>
        </p:nvSpPr>
        <p:spPr bwMode="auto">
          <a:xfrm>
            <a:off x="507868" y="1676400"/>
            <a:ext cx="3961368" cy="914400"/>
          </a:xfrm>
          <a:prstGeom prst="wedgeRectCallout">
            <a:avLst>
              <a:gd name="adj1" fmla="val 51662"/>
              <a:gd name="adj2" fmla="val -117940"/>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ID in the parent class. ID Generation Strategy is TABLE</a:t>
            </a:r>
          </a:p>
        </p:txBody>
      </p:sp>
      <p:pic>
        <p:nvPicPr>
          <p:cNvPr id="10547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94" y="2657475"/>
            <a:ext cx="708475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6" name="AutoShape 10"/>
          <p:cNvSpPr>
            <a:spLocks noChangeArrowheads="1"/>
          </p:cNvSpPr>
          <p:nvPr/>
        </p:nvSpPr>
        <p:spPr bwMode="auto">
          <a:xfrm>
            <a:off x="7618016" y="2667005"/>
            <a:ext cx="3961368" cy="434975"/>
          </a:xfrm>
          <a:prstGeom prst="wedgeRectCallout">
            <a:avLst>
              <a:gd name="adj1" fmla="val -120741"/>
              <a:gd name="adj2" fmla="val 58921"/>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Entity without ID property</a:t>
            </a:r>
          </a:p>
        </p:txBody>
      </p:sp>
      <p:pic>
        <p:nvPicPr>
          <p:cNvPr id="1054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059" y="4419600"/>
            <a:ext cx="8822086"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Group 7"/>
          <p:cNvGrpSpPr>
            <a:grpSpLocks/>
          </p:cNvGrpSpPr>
          <p:nvPr/>
        </p:nvGrpSpPr>
        <p:grpSpPr bwMode="auto">
          <a:xfrm>
            <a:off x="5180251" y="762000"/>
            <a:ext cx="2336191" cy="4114800"/>
            <a:chOff x="3886200" y="762000"/>
            <a:chExt cx="1752600" cy="4114800"/>
          </a:xfrm>
        </p:grpSpPr>
        <p:cxnSp>
          <p:nvCxnSpPr>
            <p:cNvPr id="4" name="Straight Arrow Connector 3"/>
            <p:cNvCxnSpPr/>
            <p:nvPr/>
          </p:nvCxnSpPr>
          <p:spPr bwMode="auto">
            <a:xfrm flipV="1">
              <a:off x="3886200" y="762000"/>
              <a:ext cx="1447800" cy="2286000"/>
            </a:xfrm>
            <a:prstGeom prst="straightConnector1">
              <a:avLst/>
            </a:prstGeom>
            <a:solidFill>
              <a:schemeClr val="accent1"/>
            </a:solidFill>
            <a:ln w="22225" cap="flat" cmpd="sng" algn="ctr">
              <a:solidFill>
                <a:schemeClr val="bg2">
                  <a:lumMod val="60000"/>
                  <a:lumOff val="40000"/>
                </a:schemeClr>
              </a:solidFill>
              <a:prstDash val="solid"/>
              <a:round/>
              <a:headEnd type="none" w="med" len="med"/>
              <a:tailEnd type="arrow"/>
            </a:ln>
            <a:effectLst/>
          </p:spPr>
        </p:cxnSp>
        <p:cxnSp>
          <p:nvCxnSpPr>
            <p:cNvPr id="6" name="Straight Arrow Connector 5"/>
            <p:cNvCxnSpPr/>
            <p:nvPr/>
          </p:nvCxnSpPr>
          <p:spPr bwMode="auto">
            <a:xfrm flipH="1" flipV="1">
              <a:off x="5486400" y="762000"/>
              <a:ext cx="152400" cy="4114800"/>
            </a:xfrm>
            <a:prstGeom prst="straightConnector1">
              <a:avLst/>
            </a:prstGeom>
            <a:solidFill>
              <a:schemeClr val="accent1"/>
            </a:solidFill>
            <a:ln w="22225" cap="flat" cmpd="sng" algn="ctr">
              <a:solidFill>
                <a:schemeClr val="bg2">
                  <a:lumMod val="60000"/>
                  <a:lumOff val="40000"/>
                </a:schemeClr>
              </a:solidFill>
              <a:prstDash val="solid"/>
              <a:round/>
              <a:headEnd type="none" w="med" len="med"/>
              <a:tailEnd type="arrow"/>
            </a:ln>
            <a:effectLst/>
          </p:spPr>
        </p:cxnSp>
      </p:grpSp>
    </p:spTree>
    <p:extLst>
      <p:ext uri="{BB962C8B-B14F-4D97-AF65-F5344CB8AC3E}">
        <p14:creationId xmlns:p14="http://schemas.microsoft.com/office/powerpoint/2010/main" val="279268686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1" nodeType="clickEffect">
                                  <p:stCondLst>
                                    <p:cond delay="0"/>
                                  </p:stCondLst>
                                  <p:childTnLst>
                                    <p:animEffect transition="out" filter="blinds(horizontal)">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3" presetClass="entr" presetSubtype="1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xit" presetSubtype="10" fill="hold" grpId="1" nodeType="clickEffect">
                                  <p:stCondLst>
                                    <p:cond delay="0"/>
                                  </p:stCondLst>
                                  <p:childTnLst>
                                    <p:animEffect transition="out" filter="blinds(horizontal)">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par>
                                <p:cTn id="26" presetID="3"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altLang="en-US"/>
              <a:t>Exercise</a:t>
            </a:r>
          </a:p>
        </p:txBody>
      </p:sp>
      <p:sp>
        <p:nvSpPr>
          <p:cNvPr id="74755" name="Rectangle 3"/>
          <p:cNvSpPr>
            <a:spLocks noGrp="1" noChangeArrowheads="1"/>
          </p:cNvSpPr>
          <p:nvPr>
            <p:ph type="body" sz="half" idx="1"/>
          </p:nvPr>
        </p:nvSpPr>
        <p:spPr>
          <a:xfrm>
            <a:off x="594629" y="1282700"/>
            <a:ext cx="11187902" cy="4648200"/>
          </a:xfrm>
        </p:spPr>
        <p:txBody>
          <a:bodyPr/>
          <a:lstStyle/>
          <a:p>
            <a:pPr algn="just">
              <a:lnSpc>
                <a:spcPct val="100000"/>
              </a:lnSpc>
              <a:defRPr/>
            </a:pPr>
            <a:r>
              <a:rPr sz="1800"/>
              <a:t>Do the previous exercise by using table per concrete class with union approach.</a:t>
            </a:r>
          </a:p>
        </p:txBody>
      </p:sp>
    </p:spTree>
    <p:extLst>
      <p:ext uri="{BB962C8B-B14F-4D97-AF65-F5344CB8AC3E}">
        <p14:creationId xmlns:p14="http://schemas.microsoft.com/office/powerpoint/2010/main" val="1018493139"/>
      </p:ext>
    </p:extLst>
  </p:cSld>
  <p:clrMapOvr>
    <a:masterClrMapping/>
  </p:clrMapOvr>
  <p:transition spd="slow">
    <p:split orient="ver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00076" y="2481360"/>
            <a:ext cx="8809804" cy="741900"/>
          </a:xfrm>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sz="4000" dirty="0" smtClean="0">
                <a:solidFill>
                  <a:srgbClr val="FFFFFF"/>
                </a:solidFill>
              </a:rPr>
              <a:t/>
            </a:r>
            <a:br>
              <a:rPr lang="en-US" altLang="en-US" sz="4000" dirty="0" smtClean="0">
                <a:solidFill>
                  <a:srgbClr val="FFFFFF"/>
                </a:solidFill>
              </a:rPr>
            </a:br>
            <a:r>
              <a:rPr lang="en-US" altLang="en-US" sz="4000" dirty="0">
                <a:solidFill>
                  <a:srgbClr val="FFFFFF"/>
                </a:solidFill>
              </a:rPr>
              <a:t>Table Per Class Hierarchy (TPCH)</a:t>
            </a:r>
            <a:br>
              <a:rPr lang="en-US" altLang="en-US" sz="4000" dirty="0">
                <a:solidFill>
                  <a:srgbClr val="FFFFFF"/>
                </a:solidFill>
              </a:rPr>
            </a:br>
            <a:r>
              <a:rPr lang="en-US" altLang="en-US" sz="4000" dirty="0">
                <a:solidFill>
                  <a:srgbClr val="FFFFFF"/>
                </a:solidFill>
              </a:rPr>
              <a:t/>
            </a:r>
            <a:br>
              <a:rPr lang="en-US" altLang="en-US" sz="4000" dirty="0">
                <a:solidFill>
                  <a:srgbClr val="FFFFFF"/>
                </a:solidFill>
              </a:rPr>
            </a:br>
            <a:endParaRPr lang="en-US" b="1" dirty="0">
              <a:solidFill>
                <a:schemeClr val="bg1"/>
              </a:solidFill>
              <a:latin typeface="+mj-lt"/>
            </a:endParaRPr>
          </a:p>
        </p:txBody>
      </p:sp>
    </p:spTree>
    <p:extLst>
      <p:ext uri="{BB962C8B-B14F-4D97-AF65-F5344CB8AC3E}">
        <p14:creationId xmlns:p14="http://schemas.microsoft.com/office/powerpoint/2010/main" val="84585326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altLang="en-US"/>
              <a:t>Table Per Concrete Class Inheritance Mapping</a:t>
            </a:r>
          </a:p>
        </p:txBody>
      </p:sp>
      <p:pic>
        <p:nvPicPr>
          <p:cNvPr id="10854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639" y="2144713"/>
            <a:ext cx="6403365" cy="326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108548" name="Straight Connector 2"/>
          <p:cNvCxnSpPr>
            <a:cxnSpLocks noChangeShapeType="1"/>
          </p:cNvCxnSpPr>
          <p:nvPr/>
        </p:nvCxnSpPr>
        <p:spPr bwMode="auto">
          <a:xfrm>
            <a:off x="7110148" y="1066800"/>
            <a:ext cx="0" cy="53340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pic>
        <p:nvPicPr>
          <p:cNvPr id="1085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1669" y="1295400"/>
            <a:ext cx="448616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Group 25"/>
          <p:cNvGrpSpPr>
            <a:grpSpLocks/>
          </p:cNvGrpSpPr>
          <p:nvPr/>
        </p:nvGrpSpPr>
        <p:grpSpPr bwMode="auto">
          <a:xfrm>
            <a:off x="3620676" y="1447800"/>
            <a:ext cx="4708356" cy="1752600"/>
            <a:chOff x="2716667" y="1447800"/>
            <a:chExt cx="3531733" cy="1752600"/>
          </a:xfrm>
        </p:grpSpPr>
        <p:grpSp>
          <p:nvGrpSpPr>
            <p:cNvPr id="108561" name="Group 24"/>
            <p:cNvGrpSpPr>
              <a:grpSpLocks/>
            </p:cNvGrpSpPr>
            <p:nvPr/>
          </p:nvGrpSpPr>
          <p:grpSpPr bwMode="auto">
            <a:xfrm>
              <a:off x="3048000" y="2819400"/>
              <a:ext cx="3200400" cy="381000"/>
              <a:chOff x="3048000" y="2819400"/>
              <a:chExt cx="3200400" cy="381000"/>
            </a:xfrm>
          </p:grpSpPr>
          <p:cxnSp>
            <p:nvCxnSpPr>
              <p:cNvPr id="108563" name="Straight Arrow Connector 3"/>
              <p:cNvCxnSpPr>
                <a:cxnSpLocks noChangeShapeType="1"/>
              </p:cNvCxnSpPr>
              <p:nvPr/>
            </p:nvCxnSpPr>
            <p:spPr bwMode="auto">
              <a:xfrm>
                <a:off x="3048000" y="2895600"/>
                <a:ext cx="3200400" cy="30480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8564" name="Straight Arrow Connector 7"/>
              <p:cNvCxnSpPr>
                <a:cxnSpLocks noChangeShapeType="1"/>
              </p:cNvCxnSpPr>
              <p:nvPr/>
            </p:nvCxnSpPr>
            <p:spPr bwMode="auto">
              <a:xfrm flipV="1">
                <a:off x="3048000" y="2819400"/>
                <a:ext cx="3200400" cy="22860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08562" name="AutoShape 10"/>
            <p:cNvSpPr>
              <a:spLocks noChangeArrowheads="1"/>
            </p:cNvSpPr>
            <p:nvPr/>
          </p:nvSpPr>
          <p:spPr bwMode="auto">
            <a:xfrm>
              <a:off x="2716667" y="1447800"/>
              <a:ext cx="2971800" cy="434975"/>
            </a:xfrm>
            <a:prstGeom prst="wedgeRectCallout">
              <a:avLst>
                <a:gd name="adj1" fmla="val 16991"/>
                <a:gd name="adj2" fmla="val 282486"/>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Parent Class properties</a:t>
              </a:r>
            </a:p>
          </p:txBody>
        </p:sp>
      </p:grpSp>
      <p:grpSp>
        <p:nvGrpSpPr>
          <p:cNvPr id="4" name="Group 26"/>
          <p:cNvGrpSpPr>
            <a:grpSpLocks/>
          </p:cNvGrpSpPr>
          <p:nvPr/>
        </p:nvGrpSpPr>
        <p:grpSpPr bwMode="auto">
          <a:xfrm>
            <a:off x="2945634" y="2384430"/>
            <a:ext cx="5484971" cy="2187575"/>
            <a:chOff x="2209800" y="2384425"/>
            <a:chExt cx="4114800" cy="2187575"/>
          </a:xfrm>
        </p:grpSpPr>
        <p:cxnSp>
          <p:nvCxnSpPr>
            <p:cNvPr id="108558" name="Straight Arrow Connector 9"/>
            <p:cNvCxnSpPr>
              <a:cxnSpLocks noChangeShapeType="1"/>
            </p:cNvCxnSpPr>
            <p:nvPr/>
          </p:nvCxnSpPr>
          <p:spPr bwMode="auto">
            <a:xfrm flipV="1">
              <a:off x="2209800" y="3619500"/>
              <a:ext cx="4038600" cy="800100"/>
            </a:xfrm>
            <a:prstGeom prst="straightConnector1">
              <a:avLst/>
            </a:prstGeom>
            <a:noFill/>
            <a:ln w="22225">
              <a:solidFill>
                <a:schemeClr val="tx1"/>
              </a:solidFill>
              <a:miter lim="800000"/>
              <a:headEnd/>
              <a:tailEnd type="arrow" w="lg" len="lg"/>
            </a:ln>
            <a:extLst>
              <a:ext uri="{909E8E84-426E-40DD-AFC4-6F175D3DCCD1}">
                <a14:hiddenFill xmlns:a14="http://schemas.microsoft.com/office/drawing/2010/main">
                  <a:noFill/>
                </a14:hiddenFill>
              </a:ext>
            </a:extLst>
          </p:spPr>
        </p:cxnSp>
        <p:cxnSp>
          <p:nvCxnSpPr>
            <p:cNvPr id="108559" name="Straight Arrow Connector 12"/>
            <p:cNvCxnSpPr>
              <a:cxnSpLocks noChangeShapeType="1"/>
            </p:cNvCxnSpPr>
            <p:nvPr/>
          </p:nvCxnSpPr>
          <p:spPr bwMode="auto">
            <a:xfrm flipV="1">
              <a:off x="2209800" y="4019550"/>
              <a:ext cx="4114800" cy="552450"/>
            </a:xfrm>
            <a:prstGeom prst="straightConnector1">
              <a:avLst/>
            </a:prstGeom>
            <a:noFill/>
            <a:ln w="2222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08560" name="AutoShape 10"/>
            <p:cNvSpPr>
              <a:spLocks noChangeArrowheads="1"/>
            </p:cNvSpPr>
            <p:nvPr/>
          </p:nvSpPr>
          <p:spPr bwMode="auto">
            <a:xfrm>
              <a:off x="3124200" y="2384425"/>
              <a:ext cx="2971800" cy="434975"/>
            </a:xfrm>
            <a:prstGeom prst="wedgeRectCallout">
              <a:avLst>
                <a:gd name="adj1" fmla="val 16991"/>
                <a:gd name="adj2" fmla="val 282486"/>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Bank Account mapping</a:t>
              </a:r>
            </a:p>
          </p:txBody>
        </p:sp>
      </p:grpSp>
      <p:sp>
        <p:nvSpPr>
          <p:cNvPr id="36" name="AutoShape 10"/>
          <p:cNvSpPr>
            <a:spLocks noChangeArrowheads="1"/>
          </p:cNvSpPr>
          <p:nvPr/>
        </p:nvSpPr>
        <p:spPr bwMode="auto">
          <a:xfrm>
            <a:off x="1546881" y="849318"/>
            <a:ext cx="3961368" cy="434975"/>
          </a:xfrm>
          <a:prstGeom prst="wedgeRectCallout">
            <a:avLst>
              <a:gd name="adj1" fmla="val 132741"/>
              <a:gd name="adj2" fmla="val 225759"/>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DISCRIMINATOR</a:t>
            </a:r>
          </a:p>
        </p:txBody>
      </p:sp>
      <p:grpSp>
        <p:nvGrpSpPr>
          <p:cNvPr id="5" name="Group 27"/>
          <p:cNvGrpSpPr>
            <a:grpSpLocks/>
          </p:cNvGrpSpPr>
          <p:nvPr/>
        </p:nvGrpSpPr>
        <p:grpSpPr bwMode="auto">
          <a:xfrm>
            <a:off x="4469236" y="2971800"/>
            <a:ext cx="3961368" cy="2209800"/>
            <a:chOff x="3352800" y="2971800"/>
            <a:chExt cx="2971800" cy="2209800"/>
          </a:xfrm>
        </p:grpSpPr>
        <p:cxnSp>
          <p:nvCxnSpPr>
            <p:cNvPr id="108554" name="Straight Arrow Connector 16"/>
            <p:cNvCxnSpPr>
              <a:cxnSpLocks noChangeShapeType="1"/>
            </p:cNvCxnSpPr>
            <p:nvPr/>
          </p:nvCxnSpPr>
          <p:spPr bwMode="auto">
            <a:xfrm>
              <a:off x="3505200" y="4419600"/>
              <a:ext cx="2819400" cy="76200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8555" name="Straight Arrow Connector 20"/>
            <p:cNvCxnSpPr>
              <a:cxnSpLocks noChangeShapeType="1"/>
            </p:cNvCxnSpPr>
            <p:nvPr/>
          </p:nvCxnSpPr>
          <p:spPr bwMode="auto">
            <a:xfrm>
              <a:off x="4267200" y="4419600"/>
              <a:ext cx="20574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8556" name="Straight Arrow Connector 23"/>
            <p:cNvCxnSpPr>
              <a:cxnSpLocks noChangeShapeType="1"/>
            </p:cNvCxnSpPr>
            <p:nvPr/>
          </p:nvCxnSpPr>
          <p:spPr bwMode="auto">
            <a:xfrm>
              <a:off x="4267200" y="4686300"/>
              <a:ext cx="2057400" cy="11430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8557" name="AutoShape 10"/>
            <p:cNvSpPr>
              <a:spLocks noChangeArrowheads="1"/>
            </p:cNvSpPr>
            <p:nvPr/>
          </p:nvSpPr>
          <p:spPr bwMode="auto">
            <a:xfrm>
              <a:off x="3352800" y="2971800"/>
              <a:ext cx="2971800" cy="434975"/>
            </a:xfrm>
            <a:prstGeom prst="wedgeRectCallout">
              <a:avLst>
                <a:gd name="adj1" fmla="val 16991"/>
                <a:gd name="adj2" fmla="val 282486"/>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Credit Card mapping</a:t>
              </a:r>
            </a:p>
          </p:txBody>
        </p:sp>
      </p:grpSp>
    </p:spTree>
    <p:extLst>
      <p:ext uri="{BB962C8B-B14F-4D97-AF65-F5344CB8AC3E}">
        <p14:creationId xmlns:p14="http://schemas.microsoft.com/office/powerpoint/2010/main" val="351644795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xit" presetSubtype="32" fill="hold" nodeType="clickEffect">
                                  <p:stCondLst>
                                    <p:cond delay="0"/>
                                  </p:stCondLst>
                                  <p:childTnLst>
                                    <p:animEffect transition="out" filter="circle(out)">
                                      <p:cBhvr>
                                        <p:cTn id="11" dur="1000"/>
                                        <p:tgtEl>
                                          <p:spTgt spid="2"/>
                                        </p:tgtEl>
                                      </p:cBhvr>
                                    </p:animEffect>
                                    <p:set>
                                      <p:cBhvr>
                                        <p:cTn id="12" dur="1" fill="hold">
                                          <p:stCondLst>
                                            <p:cond delay="999"/>
                                          </p:stCondLst>
                                        </p:cTn>
                                        <p:tgtEl>
                                          <p:spTgt spid="2"/>
                                        </p:tgtEl>
                                        <p:attrNameLst>
                                          <p:attrName>style.visibility</p:attrName>
                                        </p:attrNameLst>
                                      </p:cBhvr>
                                      <p:to>
                                        <p:strVal val="hidden"/>
                                      </p:to>
                                    </p:set>
                                  </p:childTnLst>
                                </p:cTn>
                              </p:par>
                              <p:par>
                                <p:cTn id="13" presetID="6" presetClass="entr" presetSubtype="16"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10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xit" presetSubtype="32" fill="hold" nodeType="clickEffect">
                                  <p:stCondLst>
                                    <p:cond delay="0"/>
                                  </p:stCondLst>
                                  <p:childTnLst>
                                    <p:animEffect transition="out" filter="circle(out)">
                                      <p:cBhvr>
                                        <p:cTn id="19" dur="1000"/>
                                        <p:tgtEl>
                                          <p:spTgt spid="4"/>
                                        </p:tgtEl>
                                      </p:cBhvr>
                                    </p:animEffect>
                                    <p:set>
                                      <p:cBhvr>
                                        <p:cTn id="20" dur="1" fill="hold">
                                          <p:stCondLst>
                                            <p:cond delay="999"/>
                                          </p:stCondLst>
                                        </p:cTn>
                                        <p:tgtEl>
                                          <p:spTgt spid="4"/>
                                        </p:tgtEl>
                                        <p:attrNameLst>
                                          <p:attrName>style.visibility</p:attrName>
                                        </p:attrNameLst>
                                      </p:cBhvr>
                                      <p:to>
                                        <p:strVal val="hidden"/>
                                      </p:to>
                                    </p:set>
                                  </p:childTnLst>
                                </p:cTn>
                              </p:par>
                              <p:par>
                                <p:cTn id="21" presetID="6" presetClass="entr" presetSubtype="16"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10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xit" presetSubtype="32" fill="hold" nodeType="clickEffect">
                                  <p:stCondLst>
                                    <p:cond delay="0"/>
                                  </p:stCondLst>
                                  <p:childTnLst>
                                    <p:animEffect transition="out" filter="circle(out)">
                                      <p:cBhvr>
                                        <p:cTn id="27" dur="1000"/>
                                        <p:tgtEl>
                                          <p:spTgt spid="5"/>
                                        </p:tgtEl>
                                      </p:cBhvr>
                                    </p:animEffect>
                                    <p:set>
                                      <p:cBhvr>
                                        <p:cTn id="28" dur="1" fill="hold">
                                          <p:stCondLst>
                                            <p:cond delay="999"/>
                                          </p:stCondLst>
                                        </p:cTn>
                                        <p:tgtEl>
                                          <p:spTgt spid="5"/>
                                        </p:tgtEl>
                                        <p:attrNameLst>
                                          <p:attrName>style.visibility</p:attrName>
                                        </p:attrNameLst>
                                      </p:cBhvr>
                                      <p:to>
                                        <p:strVal val="hidden"/>
                                      </p:to>
                                    </p:set>
                                  </p:childTnLst>
                                </p:cTn>
                              </p:par>
                              <p:par>
                                <p:cTn id="29" presetID="6" presetClass="entr" presetSubtype="16"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circle(in)">
                                      <p:cBhvr>
                                        <p:cTn id="31"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altLang="en-US"/>
              <a:t>TPCH Features</a:t>
            </a:r>
          </a:p>
        </p:txBody>
      </p:sp>
      <p:sp>
        <p:nvSpPr>
          <p:cNvPr id="71683" name="Rectangle 4"/>
          <p:cNvSpPr>
            <a:spLocks noGrp="1" noChangeArrowheads="1"/>
          </p:cNvSpPr>
          <p:nvPr>
            <p:ph type="body" sz="half" idx="1"/>
          </p:nvPr>
        </p:nvSpPr>
        <p:spPr>
          <a:xfrm>
            <a:off x="594629" y="1282700"/>
            <a:ext cx="11289475" cy="4648200"/>
          </a:xfrm>
        </p:spPr>
        <p:txBody>
          <a:bodyPr/>
          <a:lstStyle/>
          <a:p>
            <a:pPr algn="just">
              <a:lnSpc>
                <a:spcPct val="100000"/>
              </a:lnSpc>
              <a:defRPr/>
            </a:pPr>
            <a:r>
              <a:rPr sz="1800"/>
              <a:t>An entire class hierarchy is mapped to a single table. This table includes columns for all properties of all classes in the hierarchy.</a:t>
            </a:r>
          </a:p>
          <a:p>
            <a:pPr algn="just">
              <a:lnSpc>
                <a:spcPct val="100000"/>
              </a:lnSpc>
              <a:defRPr/>
            </a:pPr>
            <a:r>
              <a:rPr sz="1800"/>
              <a:t>The concrete subclass, represented by a particular row, is identified by the value of a type discriminator column (You need to map a discriminator column at class level).</a:t>
            </a:r>
          </a:p>
          <a:p>
            <a:pPr algn="just">
              <a:lnSpc>
                <a:spcPct val="100000"/>
              </a:lnSpc>
              <a:defRPr/>
            </a:pPr>
            <a:r>
              <a:rPr sz="1800"/>
              <a:t>For example, if the discriminator value is CC, row represents credit card and if the discriminator is BA, row represents bank account.</a:t>
            </a:r>
          </a:p>
          <a:p>
            <a:pPr>
              <a:lnSpc>
                <a:spcPct val="100000"/>
              </a:lnSpc>
              <a:defRPr/>
            </a:pPr>
            <a:r>
              <a:rPr sz="1800"/>
              <a:t>This mapping strategy is a winner in terms of both performance and simplicity. It’s the best-performing way to represent polymorphism—both polymorphic and non –polymorphic queries perform well</a:t>
            </a:r>
          </a:p>
          <a:p>
            <a:pPr algn="just">
              <a:lnSpc>
                <a:spcPct val="100000"/>
              </a:lnSpc>
              <a:defRPr/>
            </a:pPr>
            <a:endParaRPr sz="1800"/>
          </a:p>
        </p:txBody>
      </p:sp>
    </p:spTree>
    <p:extLst>
      <p:ext uri="{BB962C8B-B14F-4D97-AF65-F5344CB8AC3E}">
        <p14:creationId xmlns:p14="http://schemas.microsoft.com/office/powerpoint/2010/main" val="3892512659"/>
      </p:ext>
    </p:extLst>
  </p:cSld>
  <p:clrMapOvr>
    <a:masterClrMapping/>
  </p:clrMapOvr>
  <p:transition spd="slow">
    <p:split orient="ver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762" y="4724405"/>
            <a:ext cx="90506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05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385" y="3048000"/>
            <a:ext cx="6970484"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059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885" y="219080"/>
            <a:ext cx="744026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0597" name="Rectangle 2"/>
          <p:cNvSpPr>
            <a:spLocks noGrp="1" noChangeArrowheads="1"/>
          </p:cNvSpPr>
          <p:nvPr>
            <p:ph type="title"/>
          </p:nvPr>
        </p:nvSpPr>
        <p:spPr/>
        <p:txBody>
          <a:bodyPr/>
          <a:lstStyle/>
          <a:p>
            <a:r>
              <a:rPr altLang="en-US"/>
              <a:t>TPCCU Example</a:t>
            </a:r>
          </a:p>
        </p:txBody>
      </p:sp>
      <p:sp>
        <p:nvSpPr>
          <p:cNvPr id="14" name="AutoShape 10"/>
          <p:cNvSpPr>
            <a:spLocks noChangeArrowheads="1"/>
          </p:cNvSpPr>
          <p:nvPr/>
        </p:nvSpPr>
        <p:spPr bwMode="auto">
          <a:xfrm>
            <a:off x="8227457" y="1143005"/>
            <a:ext cx="3961368" cy="968375"/>
          </a:xfrm>
          <a:prstGeom prst="wedgeRectCallout">
            <a:avLst>
              <a:gd name="adj1" fmla="val -52852"/>
              <a:gd name="adj2" fmla="val -85116"/>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Entity with SINGLE_TABLE inheritance</a:t>
            </a:r>
          </a:p>
        </p:txBody>
      </p:sp>
      <p:sp>
        <p:nvSpPr>
          <p:cNvPr id="15" name="AutoShape 10"/>
          <p:cNvSpPr>
            <a:spLocks noChangeArrowheads="1"/>
          </p:cNvSpPr>
          <p:nvPr/>
        </p:nvSpPr>
        <p:spPr bwMode="auto">
          <a:xfrm>
            <a:off x="507868" y="1828800"/>
            <a:ext cx="3961368" cy="457200"/>
          </a:xfrm>
          <a:prstGeom prst="wedgeRectCallout">
            <a:avLst>
              <a:gd name="adj1" fmla="val 50199"/>
              <a:gd name="adj2" fmla="val -162384"/>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ID in the parent class</a:t>
            </a:r>
          </a:p>
        </p:txBody>
      </p:sp>
      <p:sp>
        <p:nvSpPr>
          <p:cNvPr id="16" name="AutoShape 10"/>
          <p:cNvSpPr>
            <a:spLocks noChangeArrowheads="1"/>
          </p:cNvSpPr>
          <p:nvPr/>
        </p:nvSpPr>
        <p:spPr bwMode="auto">
          <a:xfrm>
            <a:off x="7618016" y="2667000"/>
            <a:ext cx="3961368" cy="685800"/>
          </a:xfrm>
          <a:prstGeom prst="wedgeRectCallout">
            <a:avLst>
              <a:gd name="adj1" fmla="val -89972"/>
              <a:gd name="adj2" fmla="val -339921"/>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Discriminator Settings</a:t>
            </a:r>
          </a:p>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Default – DTYPE:String</a:t>
            </a:r>
          </a:p>
        </p:txBody>
      </p:sp>
      <p:grpSp>
        <p:nvGrpSpPr>
          <p:cNvPr id="2" name="Group 7"/>
          <p:cNvGrpSpPr>
            <a:grpSpLocks/>
          </p:cNvGrpSpPr>
          <p:nvPr/>
        </p:nvGrpSpPr>
        <p:grpSpPr bwMode="auto">
          <a:xfrm>
            <a:off x="5180251" y="1219200"/>
            <a:ext cx="2336191" cy="3962400"/>
            <a:chOff x="3886200" y="762000"/>
            <a:chExt cx="1752600" cy="3962400"/>
          </a:xfrm>
        </p:grpSpPr>
        <p:cxnSp>
          <p:nvCxnSpPr>
            <p:cNvPr id="4" name="Straight Arrow Connector 3"/>
            <p:cNvCxnSpPr/>
            <p:nvPr/>
          </p:nvCxnSpPr>
          <p:spPr bwMode="auto">
            <a:xfrm flipV="1">
              <a:off x="3886200" y="762000"/>
              <a:ext cx="1447800" cy="2286000"/>
            </a:xfrm>
            <a:prstGeom prst="straightConnector1">
              <a:avLst/>
            </a:prstGeom>
            <a:solidFill>
              <a:schemeClr val="accent1"/>
            </a:solidFill>
            <a:ln w="22225" cap="flat" cmpd="sng" algn="ctr">
              <a:solidFill>
                <a:schemeClr val="bg2">
                  <a:lumMod val="60000"/>
                  <a:lumOff val="40000"/>
                </a:schemeClr>
              </a:solidFill>
              <a:prstDash val="solid"/>
              <a:round/>
              <a:headEnd type="none" w="med" len="med"/>
              <a:tailEnd type="arrow"/>
            </a:ln>
            <a:effectLst/>
          </p:spPr>
        </p:cxnSp>
        <p:cxnSp>
          <p:nvCxnSpPr>
            <p:cNvPr id="6" name="Straight Arrow Connector 5"/>
            <p:cNvCxnSpPr/>
            <p:nvPr/>
          </p:nvCxnSpPr>
          <p:spPr bwMode="auto">
            <a:xfrm flipH="1" flipV="1">
              <a:off x="5486400" y="762000"/>
              <a:ext cx="152400" cy="3962400"/>
            </a:xfrm>
            <a:prstGeom prst="straightConnector1">
              <a:avLst/>
            </a:prstGeom>
            <a:solidFill>
              <a:schemeClr val="accent1"/>
            </a:solidFill>
            <a:ln w="22225" cap="flat" cmpd="sng" algn="ctr">
              <a:solidFill>
                <a:schemeClr val="bg2">
                  <a:lumMod val="60000"/>
                  <a:lumOff val="40000"/>
                </a:schemeClr>
              </a:solidFill>
              <a:prstDash val="solid"/>
              <a:round/>
              <a:headEnd type="none" w="med" len="med"/>
              <a:tailEnd type="arrow"/>
            </a:ln>
            <a:effectLst/>
          </p:spPr>
        </p:cxnSp>
      </p:grpSp>
      <p:sp>
        <p:nvSpPr>
          <p:cNvPr id="17" name="AutoShape 10"/>
          <p:cNvSpPr>
            <a:spLocks noChangeArrowheads="1"/>
          </p:cNvSpPr>
          <p:nvPr/>
        </p:nvSpPr>
        <p:spPr bwMode="auto">
          <a:xfrm>
            <a:off x="7821163" y="3581400"/>
            <a:ext cx="3961368" cy="434975"/>
          </a:xfrm>
          <a:prstGeom prst="wedgeRectCallout">
            <a:avLst>
              <a:gd name="adj1" fmla="val -170069"/>
              <a:gd name="adj2" fmla="val -91236"/>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Discriminator is BA</a:t>
            </a:r>
          </a:p>
        </p:txBody>
      </p:sp>
      <p:sp>
        <p:nvSpPr>
          <p:cNvPr id="18" name="AutoShape 10"/>
          <p:cNvSpPr>
            <a:spLocks noChangeArrowheads="1"/>
          </p:cNvSpPr>
          <p:nvPr/>
        </p:nvSpPr>
        <p:spPr bwMode="auto">
          <a:xfrm>
            <a:off x="7821163" y="4171955"/>
            <a:ext cx="3961368" cy="434975"/>
          </a:xfrm>
          <a:prstGeom prst="wedgeRectCallout">
            <a:avLst>
              <a:gd name="adj1" fmla="val -118787"/>
              <a:gd name="adj2" fmla="val 149014"/>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Discriminator is CC</a:t>
            </a:r>
          </a:p>
        </p:txBody>
      </p:sp>
    </p:spTree>
    <p:extLst>
      <p:ext uri="{BB962C8B-B14F-4D97-AF65-F5344CB8AC3E}">
        <p14:creationId xmlns:p14="http://schemas.microsoft.com/office/powerpoint/2010/main" val="241769789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1" nodeType="clickEffect">
                                  <p:stCondLst>
                                    <p:cond delay="0"/>
                                  </p:stCondLst>
                                  <p:childTnLst>
                                    <p:animEffect transition="out" filter="blinds(horizontal)">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3" presetClass="entr" presetSubtype="1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xit" presetSubtype="10" fill="hold" grpId="1" nodeType="clickEffect">
                                  <p:stCondLst>
                                    <p:cond delay="0"/>
                                  </p:stCondLst>
                                  <p:childTnLst>
                                    <p:animEffect transition="out" filter="blinds(horizontal)">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par>
                                <p:cTn id="26" presetID="3"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xit" presetSubtype="10" fill="hold" grpId="1" nodeType="clickEffect">
                                  <p:stCondLst>
                                    <p:cond delay="0"/>
                                  </p:stCondLst>
                                  <p:childTnLst>
                                    <p:animEffect transition="out" filter="blinds(horizontal)">
                                      <p:cBhvr>
                                        <p:cTn id="32" dur="500"/>
                                        <p:tgtEl>
                                          <p:spTgt spid="16"/>
                                        </p:tgtEl>
                                      </p:cBhvr>
                                    </p:animEffect>
                                    <p:set>
                                      <p:cBhvr>
                                        <p:cTn id="33" dur="1" fill="hold">
                                          <p:stCondLst>
                                            <p:cond delay="499"/>
                                          </p:stCondLst>
                                        </p:cTn>
                                        <p:tgtEl>
                                          <p:spTgt spid="16"/>
                                        </p:tgtEl>
                                        <p:attrNameLst>
                                          <p:attrName>style.visibility</p:attrName>
                                        </p:attrNameLst>
                                      </p:cBhvr>
                                      <p:to>
                                        <p:strVal val="hidden"/>
                                      </p:to>
                                    </p:set>
                                  </p:childTnLst>
                                </p:cTn>
                              </p:par>
                              <p:par>
                                <p:cTn id="34" presetID="3" presetClass="entr" presetSubtype="1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linds(horizontal)">
                                      <p:cBhvr>
                                        <p:cTn id="36" dur="500"/>
                                        <p:tgtEl>
                                          <p:spTgt spid="1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xit" presetSubtype="10" fill="hold" grpId="1" nodeType="clickEffect">
                                  <p:stCondLst>
                                    <p:cond delay="0"/>
                                  </p:stCondLst>
                                  <p:childTnLst>
                                    <p:animEffect transition="out" filter="blinds(horizontal)">
                                      <p:cBhvr>
                                        <p:cTn id="40" dur="500"/>
                                        <p:tgtEl>
                                          <p:spTgt spid="17"/>
                                        </p:tgtEl>
                                      </p:cBhvr>
                                    </p:animEffect>
                                    <p:set>
                                      <p:cBhvr>
                                        <p:cTn id="41" dur="1" fill="hold">
                                          <p:stCondLst>
                                            <p:cond delay="499"/>
                                          </p:stCondLst>
                                        </p:cTn>
                                        <p:tgtEl>
                                          <p:spTgt spid="17"/>
                                        </p:tgtEl>
                                        <p:attrNameLst>
                                          <p:attrName>style.visibility</p:attrName>
                                        </p:attrNameLst>
                                      </p:cBhvr>
                                      <p:to>
                                        <p:strVal val="hidden"/>
                                      </p:to>
                                    </p:set>
                                  </p:childTnLst>
                                </p:cTn>
                              </p:par>
                              <p:par>
                                <p:cTn id="42" presetID="3" presetClass="entr" presetSubtype="1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linds(horizontal)">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altLang="en-US"/>
              <a:t>TPCH Problems</a:t>
            </a:r>
          </a:p>
        </p:txBody>
      </p:sp>
      <p:sp>
        <p:nvSpPr>
          <p:cNvPr id="71683" name="Rectangle 4"/>
          <p:cNvSpPr>
            <a:spLocks noGrp="1" noChangeArrowheads="1"/>
          </p:cNvSpPr>
          <p:nvPr>
            <p:ph type="body" sz="half" idx="1"/>
          </p:nvPr>
        </p:nvSpPr>
        <p:spPr>
          <a:xfrm>
            <a:off x="594629" y="1282700"/>
            <a:ext cx="11289475" cy="4648200"/>
          </a:xfrm>
        </p:spPr>
        <p:txBody>
          <a:bodyPr/>
          <a:lstStyle/>
          <a:p>
            <a:pPr algn="just">
              <a:lnSpc>
                <a:spcPct val="100000"/>
              </a:lnSpc>
              <a:defRPr/>
            </a:pPr>
            <a:r>
              <a:rPr sz="1800"/>
              <a:t>You can not have not null constraints on any column. Credit card columns must be null if a row represents bank account.</a:t>
            </a:r>
          </a:p>
          <a:p>
            <a:pPr algn="just">
              <a:lnSpc>
                <a:spcPct val="100000"/>
              </a:lnSpc>
              <a:defRPr/>
            </a:pPr>
            <a:r>
              <a:rPr sz="1800"/>
              <a:t>Another important issue is normalization. We’ve created functional dependencies between nonkey columns, violating the third normal form.</a:t>
            </a:r>
          </a:p>
          <a:p>
            <a:pPr algn="just">
              <a:lnSpc>
                <a:spcPct val="100000"/>
              </a:lnSpc>
              <a:defRPr/>
            </a:pPr>
            <a:endParaRPr sz="1800"/>
          </a:p>
        </p:txBody>
      </p:sp>
    </p:spTree>
    <p:extLst>
      <p:ext uri="{BB962C8B-B14F-4D97-AF65-F5344CB8AC3E}">
        <p14:creationId xmlns:p14="http://schemas.microsoft.com/office/powerpoint/2010/main" val="1202519066"/>
      </p:ext>
    </p:extLst>
  </p:cSld>
  <p:clrMapOvr>
    <a:masterClrMapping/>
  </p:clrMapOvr>
  <p:transition spd="slow">
    <p:split orient="vert"/>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altLang="en-US"/>
              <a:t>Exercise</a:t>
            </a:r>
          </a:p>
        </p:txBody>
      </p:sp>
      <p:sp>
        <p:nvSpPr>
          <p:cNvPr id="74755" name="Rectangle 3"/>
          <p:cNvSpPr>
            <a:spLocks noGrp="1" noChangeArrowheads="1"/>
          </p:cNvSpPr>
          <p:nvPr>
            <p:ph type="body" sz="half" idx="1"/>
          </p:nvPr>
        </p:nvSpPr>
        <p:spPr>
          <a:xfrm>
            <a:off x="594629" y="1282700"/>
            <a:ext cx="11187902" cy="4648200"/>
          </a:xfrm>
        </p:spPr>
        <p:txBody>
          <a:bodyPr/>
          <a:lstStyle/>
          <a:p>
            <a:pPr algn="just">
              <a:lnSpc>
                <a:spcPct val="100000"/>
              </a:lnSpc>
              <a:defRPr/>
            </a:pPr>
            <a:r>
              <a:rPr sz="1800"/>
              <a:t>Do the previous exercise by using table per class hierarchy approach.</a:t>
            </a:r>
          </a:p>
        </p:txBody>
      </p:sp>
    </p:spTree>
    <p:extLst>
      <p:ext uri="{BB962C8B-B14F-4D97-AF65-F5344CB8AC3E}">
        <p14:creationId xmlns:p14="http://schemas.microsoft.com/office/powerpoint/2010/main" val="785984179"/>
      </p:ext>
    </p:extLst>
  </p:cSld>
  <p:clrMapOvr>
    <a:masterClrMapping/>
  </p:clrMapOvr>
  <p:transition spd="slow">
    <p:split orient="vert"/>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00076" y="2481360"/>
            <a:ext cx="8809804" cy="741900"/>
          </a:xfrm>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sz="4000" dirty="0" smtClean="0">
                <a:solidFill>
                  <a:srgbClr val="FFFFFF"/>
                </a:solidFill>
              </a:rPr>
              <a:t/>
            </a:r>
            <a:br>
              <a:rPr lang="en-US" altLang="en-US" sz="4000" dirty="0" smtClean="0">
                <a:solidFill>
                  <a:srgbClr val="FFFFFF"/>
                </a:solidFill>
              </a:rPr>
            </a:br>
            <a:r>
              <a:rPr lang="en-US" altLang="en-US" sz="4000" dirty="0">
                <a:solidFill>
                  <a:srgbClr val="FFFFFF"/>
                </a:solidFill>
              </a:rPr>
              <a:t>Table Per Subclass (TPS)</a:t>
            </a:r>
            <a:br>
              <a:rPr lang="en-US" altLang="en-US" sz="4000" dirty="0">
                <a:solidFill>
                  <a:srgbClr val="FFFFFF"/>
                </a:solidFill>
              </a:rPr>
            </a:br>
            <a:r>
              <a:rPr lang="en-US" altLang="en-US" sz="4000" dirty="0">
                <a:solidFill>
                  <a:srgbClr val="FFFFFF"/>
                </a:solidFill>
              </a:rPr>
              <a:t/>
            </a:r>
            <a:br>
              <a:rPr lang="en-US" altLang="en-US" sz="4000" dirty="0">
                <a:solidFill>
                  <a:srgbClr val="FFFFFF"/>
                </a:solidFill>
              </a:rPr>
            </a:br>
            <a:endParaRPr lang="en-US" b="1" dirty="0">
              <a:solidFill>
                <a:schemeClr val="bg1"/>
              </a:solidFill>
              <a:latin typeface="+mj-lt"/>
            </a:endParaRPr>
          </a:p>
        </p:txBody>
      </p:sp>
    </p:spTree>
    <p:extLst>
      <p:ext uri="{BB962C8B-B14F-4D97-AF65-F5344CB8AC3E}">
        <p14:creationId xmlns:p14="http://schemas.microsoft.com/office/powerpoint/2010/main" val="3837221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762000"/>
            <a:ext cx="11274663" cy="5562600"/>
          </a:xfrm>
        </p:spPr>
        <p:txBody>
          <a:bodyPr/>
          <a:lstStyle/>
          <a:p>
            <a:pPr>
              <a:lnSpc>
                <a:spcPct val="100000"/>
              </a:lnSpc>
              <a:defRPr/>
            </a:pPr>
            <a:r>
              <a:rPr lang="en-US" sz="1800" dirty="0">
                <a:solidFill>
                  <a:schemeClr val="tx2">
                    <a:lumMod val="50000"/>
                  </a:schemeClr>
                </a:solidFill>
              </a:rPr>
              <a:t>Following is a detailed view of the Hibernate Application Architecture with few important core classes.</a:t>
            </a:r>
          </a:p>
          <a:p>
            <a:pPr>
              <a:lnSpc>
                <a:spcPct val="100000"/>
              </a:lnSpc>
              <a:defRPr/>
            </a:pPr>
            <a:r>
              <a:rPr lang="en-US" sz="1800" dirty="0">
                <a:solidFill>
                  <a:schemeClr val="tx2">
                    <a:lumMod val="50000"/>
                  </a:schemeClr>
                </a:solidFill>
              </a:rPr>
              <a:t>Hibernate uses various existing Java APIs, like JDBC, Java Transaction API(JTA), and Java Naming and Directory Interface (JNDI). JDBC provides a rudimentary level of abstraction of functionality common to relational databases, allowing almost any database with a JDBC driver to be supported by Hibernate. JNDI and JTA allow Hibernate to be integrated with J2EE application servers.</a:t>
            </a:r>
          </a:p>
          <a:p>
            <a:pPr>
              <a:lnSpc>
                <a:spcPct val="100000"/>
              </a:lnSpc>
              <a:defRPr/>
            </a:pPr>
            <a:endParaRPr lang="en-US" kern="1200" dirty="0"/>
          </a:p>
          <a:p>
            <a:pPr>
              <a:lnSpc>
                <a:spcPct val="100000"/>
              </a:lnSpc>
              <a:defRPr/>
            </a:pPr>
            <a:endParaRPr lang="en-US" dirty="0" smtClean="0"/>
          </a:p>
          <a:p>
            <a:pPr>
              <a:defRPr/>
            </a:pPr>
            <a:endParaRPr lang="en-US" dirty="0"/>
          </a:p>
        </p:txBody>
      </p:sp>
      <p:pic>
        <p:nvPicPr>
          <p:cNvPr id="1433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4173" y="2819400"/>
            <a:ext cx="5840479"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1901248"/>
      </p:ext>
    </p:extLst>
  </p:cSld>
  <p:clrMapOvr>
    <a:masterClrMapping/>
  </p:clrMapOvr>
  <p:transition spd="slow">
    <p:split orient="vert"/>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6389" y="5251450"/>
            <a:ext cx="3707434"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2284" y="4038600"/>
            <a:ext cx="360374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469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3295" y="2286005"/>
            <a:ext cx="4310528"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4693" name="Rectangle 2"/>
          <p:cNvSpPr>
            <a:spLocks noGrp="1" noChangeArrowheads="1"/>
          </p:cNvSpPr>
          <p:nvPr>
            <p:ph type="title"/>
          </p:nvPr>
        </p:nvSpPr>
        <p:spPr/>
        <p:txBody>
          <a:bodyPr/>
          <a:lstStyle/>
          <a:p>
            <a:r>
              <a:rPr altLang="en-US"/>
              <a:t>Table Per Subclass Inheritance Mapping</a:t>
            </a:r>
          </a:p>
        </p:txBody>
      </p:sp>
      <p:pic>
        <p:nvPicPr>
          <p:cNvPr id="11469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639" y="2144718"/>
            <a:ext cx="5954749" cy="3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114695" name="Straight Connector 2"/>
          <p:cNvCxnSpPr>
            <a:cxnSpLocks noChangeShapeType="1"/>
          </p:cNvCxnSpPr>
          <p:nvPr/>
        </p:nvCxnSpPr>
        <p:spPr bwMode="auto">
          <a:xfrm>
            <a:off x="6602280" y="1066800"/>
            <a:ext cx="0" cy="53340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nvGrpSpPr>
          <p:cNvPr id="2" name="Group 25"/>
          <p:cNvGrpSpPr>
            <a:grpSpLocks/>
          </p:cNvGrpSpPr>
          <p:nvPr/>
        </p:nvGrpSpPr>
        <p:grpSpPr bwMode="auto">
          <a:xfrm>
            <a:off x="3620676" y="1447800"/>
            <a:ext cx="4708356" cy="1752600"/>
            <a:chOff x="2716667" y="1447800"/>
            <a:chExt cx="3531733" cy="1752600"/>
          </a:xfrm>
        </p:grpSpPr>
        <p:grpSp>
          <p:nvGrpSpPr>
            <p:cNvPr id="114710" name="Group 24"/>
            <p:cNvGrpSpPr>
              <a:grpSpLocks/>
            </p:cNvGrpSpPr>
            <p:nvPr/>
          </p:nvGrpSpPr>
          <p:grpSpPr bwMode="auto">
            <a:xfrm>
              <a:off x="2716667" y="2819400"/>
              <a:ext cx="3531733" cy="381000"/>
              <a:chOff x="2716667" y="2819400"/>
              <a:chExt cx="3531733" cy="381000"/>
            </a:xfrm>
          </p:grpSpPr>
          <p:cxnSp>
            <p:nvCxnSpPr>
              <p:cNvPr id="114712" name="Straight Arrow Connector 3"/>
              <p:cNvCxnSpPr>
                <a:cxnSpLocks noChangeShapeType="1"/>
              </p:cNvCxnSpPr>
              <p:nvPr/>
            </p:nvCxnSpPr>
            <p:spPr bwMode="auto">
              <a:xfrm>
                <a:off x="2716667" y="2819400"/>
                <a:ext cx="3531733" cy="38100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4713" name="Straight Arrow Connector 7"/>
              <p:cNvCxnSpPr>
                <a:cxnSpLocks noChangeShapeType="1"/>
              </p:cNvCxnSpPr>
              <p:nvPr/>
            </p:nvCxnSpPr>
            <p:spPr bwMode="auto">
              <a:xfrm>
                <a:off x="2895600" y="2971800"/>
                <a:ext cx="3352800" cy="0"/>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14711" name="AutoShape 10"/>
            <p:cNvSpPr>
              <a:spLocks noChangeArrowheads="1"/>
            </p:cNvSpPr>
            <p:nvPr/>
          </p:nvSpPr>
          <p:spPr bwMode="auto">
            <a:xfrm>
              <a:off x="2716667" y="1447800"/>
              <a:ext cx="2971800" cy="434975"/>
            </a:xfrm>
            <a:prstGeom prst="wedgeRectCallout">
              <a:avLst>
                <a:gd name="adj1" fmla="val 16991"/>
                <a:gd name="adj2" fmla="val 282486"/>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Parent Class properties</a:t>
              </a:r>
            </a:p>
          </p:txBody>
        </p:sp>
      </p:grpSp>
      <p:grpSp>
        <p:nvGrpSpPr>
          <p:cNvPr id="4" name="Group 26"/>
          <p:cNvGrpSpPr>
            <a:grpSpLocks/>
          </p:cNvGrpSpPr>
          <p:nvPr/>
        </p:nvGrpSpPr>
        <p:grpSpPr bwMode="auto">
          <a:xfrm>
            <a:off x="2539338" y="2841625"/>
            <a:ext cx="5586545" cy="1739900"/>
            <a:chOff x="1905000" y="2635250"/>
            <a:chExt cx="4191000" cy="1739900"/>
          </a:xfrm>
        </p:grpSpPr>
        <p:cxnSp>
          <p:nvCxnSpPr>
            <p:cNvPr id="114707" name="Straight Arrow Connector 9"/>
            <p:cNvCxnSpPr>
              <a:cxnSpLocks noChangeShapeType="1"/>
            </p:cNvCxnSpPr>
            <p:nvPr/>
          </p:nvCxnSpPr>
          <p:spPr bwMode="auto">
            <a:xfrm>
              <a:off x="1905000" y="4019550"/>
              <a:ext cx="4038600" cy="193675"/>
            </a:xfrm>
            <a:prstGeom prst="straightConnector1">
              <a:avLst/>
            </a:prstGeom>
            <a:noFill/>
            <a:ln w="22225">
              <a:solidFill>
                <a:schemeClr val="tx1"/>
              </a:solidFill>
              <a:miter lim="800000"/>
              <a:headEnd/>
              <a:tailEnd type="arrow" w="lg" len="lg"/>
            </a:ln>
            <a:extLst>
              <a:ext uri="{909E8E84-426E-40DD-AFC4-6F175D3DCCD1}">
                <a14:hiddenFill xmlns:a14="http://schemas.microsoft.com/office/drawing/2010/main">
                  <a:noFill/>
                </a14:hiddenFill>
              </a:ext>
            </a:extLst>
          </p:spPr>
        </p:cxnSp>
        <p:cxnSp>
          <p:nvCxnSpPr>
            <p:cNvPr id="114708" name="Straight Arrow Connector 12"/>
            <p:cNvCxnSpPr>
              <a:cxnSpLocks noChangeShapeType="1"/>
            </p:cNvCxnSpPr>
            <p:nvPr/>
          </p:nvCxnSpPr>
          <p:spPr bwMode="auto">
            <a:xfrm>
              <a:off x="2133600" y="4213226"/>
              <a:ext cx="3962400" cy="161924"/>
            </a:xfrm>
            <a:prstGeom prst="straightConnector1">
              <a:avLst/>
            </a:prstGeom>
            <a:noFill/>
            <a:ln w="2222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14709" name="AutoShape 10"/>
            <p:cNvSpPr>
              <a:spLocks noChangeArrowheads="1"/>
            </p:cNvSpPr>
            <p:nvPr/>
          </p:nvSpPr>
          <p:spPr bwMode="auto">
            <a:xfrm>
              <a:off x="3124200" y="2635250"/>
              <a:ext cx="2971800" cy="434975"/>
            </a:xfrm>
            <a:prstGeom prst="wedgeRectCallout">
              <a:avLst>
                <a:gd name="adj1" fmla="val 16991"/>
                <a:gd name="adj2" fmla="val 282486"/>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Bank Account mapping</a:t>
              </a:r>
            </a:p>
          </p:txBody>
        </p:sp>
      </p:grpSp>
      <p:grpSp>
        <p:nvGrpSpPr>
          <p:cNvPr id="5" name="Group 27"/>
          <p:cNvGrpSpPr>
            <a:grpSpLocks/>
          </p:cNvGrpSpPr>
          <p:nvPr/>
        </p:nvGrpSpPr>
        <p:grpSpPr bwMode="auto">
          <a:xfrm>
            <a:off x="2336193" y="4225930"/>
            <a:ext cx="6805427" cy="1858963"/>
            <a:chOff x="1752600" y="3235325"/>
            <a:chExt cx="5105400" cy="1858962"/>
          </a:xfrm>
        </p:grpSpPr>
        <p:cxnSp>
          <p:nvCxnSpPr>
            <p:cNvPr id="114703" name="Straight Arrow Connector 16"/>
            <p:cNvCxnSpPr>
              <a:cxnSpLocks noChangeShapeType="1"/>
            </p:cNvCxnSpPr>
            <p:nvPr/>
          </p:nvCxnSpPr>
          <p:spPr bwMode="auto">
            <a:xfrm>
              <a:off x="3505200" y="3235325"/>
              <a:ext cx="3352800" cy="1858962"/>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4704" name="Straight Arrow Connector 20"/>
            <p:cNvCxnSpPr>
              <a:cxnSpLocks noChangeShapeType="1"/>
            </p:cNvCxnSpPr>
            <p:nvPr/>
          </p:nvCxnSpPr>
          <p:spPr bwMode="auto">
            <a:xfrm>
              <a:off x="3924300" y="3332162"/>
              <a:ext cx="2857500" cy="1354138"/>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4705" name="Straight Arrow Connector 23"/>
            <p:cNvCxnSpPr>
              <a:cxnSpLocks noChangeShapeType="1"/>
            </p:cNvCxnSpPr>
            <p:nvPr/>
          </p:nvCxnSpPr>
          <p:spPr bwMode="auto">
            <a:xfrm>
              <a:off x="3505200" y="3509963"/>
              <a:ext cx="3352800" cy="1366837"/>
            </a:xfrm>
            <a:prstGeom prst="straightConnector1">
              <a:avLst/>
            </a:prstGeom>
            <a:noFill/>
            <a:ln w="222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4706" name="AutoShape 10"/>
            <p:cNvSpPr>
              <a:spLocks noChangeArrowheads="1"/>
            </p:cNvSpPr>
            <p:nvPr/>
          </p:nvSpPr>
          <p:spPr bwMode="auto">
            <a:xfrm>
              <a:off x="1752600" y="4495800"/>
              <a:ext cx="2971800" cy="434975"/>
            </a:xfrm>
            <a:prstGeom prst="wedgeRectCallout">
              <a:avLst>
                <a:gd name="adj1" fmla="val 78042"/>
                <a:gd name="adj2" fmla="val -71218"/>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Credit Card mapping</a:t>
              </a:r>
            </a:p>
          </p:txBody>
        </p:sp>
      </p:grpSp>
      <p:cxnSp>
        <p:nvCxnSpPr>
          <p:cNvPr id="114699" name="Straight Arrow Connector 37"/>
          <p:cNvCxnSpPr>
            <a:cxnSpLocks noChangeShapeType="1"/>
          </p:cNvCxnSpPr>
          <p:nvPr/>
        </p:nvCxnSpPr>
        <p:spPr bwMode="auto">
          <a:xfrm flipV="1">
            <a:off x="8735326" y="2819400"/>
            <a:ext cx="609441" cy="1981200"/>
          </a:xfrm>
          <a:prstGeom prst="straightConnector1">
            <a:avLst/>
          </a:prstGeom>
          <a:noFill/>
          <a:ln w="22225">
            <a:solidFill>
              <a:schemeClr val="tx1"/>
            </a:solidFill>
            <a:miter lim="800000"/>
            <a:headEnd/>
            <a:tailEnd type="arrow" w="lg" len="lg"/>
          </a:ln>
          <a:extLst>
            <a:ext uri="{909E8E84-426E-40DD-AFC4-6F175D3DCCD1}">
              <a14:hiddenFill xmlns:a14="http://schemas.microsoft.com/office/drawing/2010/main">
                <a:noFill/>
              </a14:hiddenFill>
            </a:ext>
          </a:extLst>
        </p:spPr>
      </p:cxnSp>
      <p:cxnSp>
        <p:nvCxnSpPr>
          <p:cNvPr id="114700" name="Straight Arrow Connector 40"/>
          <p:cNvCxnSpPr>
            <a:cxnSpLocks noChangeShapeType="1"/>
          </p:cNvCxnSpPr>
          <p:nvPr/>
        </p:nvCxnSpPr>
        <p:spPr bwMode="auto">
          <a:xfrm flipH="1" flipV="1">
            <a:off x="9467504" y="2819400"/>
            <a:ext cx="893001" cy="3429000"/>
          </a:xfrm>
          <a:prstGeom prst="straightConnector1">
            <a:avLst/>
          </a:prstGeom>
          <a:noFill/>
          <a:ln w="22225">
            <a:solidFill>
              <a:schemeClr val="tx1"/>
            </a:solidFill>
            <a:miter lim="800000"/>
            <a:headEnd/>
            <a:tailEnd type="arrow" w="lg" len="lg"/>
          </a:ln>
          <a:extLst>
            <a:ext uri="{909E8E84-426E-40DD-AFC4-6F175D3DCCD1}">
              <a14:hiddenFill xmlns:a14="http://schemas.microsoft.com/office/drawing/2010/main">
                <a:noFill/>
              </a14:hiddenFill>
            </a:ext>
          </a:extLst>
        </p:spPr>
      </p:cxnSp>
      <p:sp>
        <p:nvSpPr>
          <p:cNvPr id="45" name="AutoShape 10"/>
          <p:cNvSpPr>
            <a:spLocks noChangeArrowheads="1"/>
          </p:cNvSpPr>
          <p:nvPr/>
        </p:nvSpPr>
        <p:spPr bwMode="auto">
          <a:xfrm>
            <a:off x="2031471" y="5638800"/>
            <a:ext cx="4469236" cy="762000"/>
          </a:xfrm>
          <a:prstGeom prst="wedgeRectCallout">
            <a:avLst>
              <a:gd name="adj1" fmla="val 108231"/>
              <a:gd name="adj2" fmla="val -328361"/>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Bank Account table primary key references billing detail</a:t>
            </a:r>
          </a:p>
        </p:txBody>
      </p:sp>
      <p:sp>
        <p:nvSpPr>
          <p:cNvPr id="46" name="AutoShape 10"/>
          <p:cNvSpPr>
            <a:spLocks noChangeArrowheads="1"/>
          </p:cNvSpPr>
          <p:nvPr/>
        </p:nvSpPr>
        <p:spPr bwMode="auto">
          <a:xfrm>
            <a:off x="2234618" y="5791200"/>
            <a:ext cx="4469236" cy="762000"/>
          </a:xfrm>
          <a:prstGeom prst="wedgeRectCallout">
            <a:avLst>
              <a:gd name="adj1" fmla="val 117324"/>
              <a:gd name="adj2" fmla="val -292171"/>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Credit table primary key references billing detail</a:t>
            </a:r>
          </a:p>
        </p:txBody>
      </p:sp>
    </p:spTree>
    <p:extLst>
      <p:ext uri="{BB962C8B-B14F-4D97-AF65-F5344CB8AC3E}">
        <p14:creationId xmlns:p14="http://schemas.microsoft.com/office/powerpoint/2010/main" val="93298140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xit" presetSubtype="32" fill="hold" nodeType="clickEffect">
                                  <p:stCondLst>
                                    <p:cond delay="0"/>
                                  </p:stCondLst>
                                  <p:childTnLst>
                                    <p:animEffect transition="out" filter="circle(out)">
                                      <p:cBhvr>
                                        <p:cTn id="11" dur="1000"/>
                                        <p:tgtEl>
                                          <p:spTgt spid="2"/>
                                        </p:tgtEl>
                                      </p:cBhvr>
                                    </p:animEffect>
                                    <p:set>
                                      <p:cBhvr>
                                        <p:cTn id="12" dur="1" fill="hold">
                                          <p:stCondLst>
                                            <p:cond delay="999"/>
                                          </p:stCondLst>
                                        </p:cTn>
                                        <p:tgtEl>
                                          <p:spTgt spid="2"/>
                                        </p:tgtEl>
                                        <p:attrNameLst>
                                          <p:attrName>style.visibility</p:attrName>
                                        </p:attrNameLst>
                                      </p:cBhvr>
                                      <p:to>
                                        <p:strVal val="hidden"/>
                                      </p:to>
                                    </p:set>
                                  </p:childTnLst>
                                </p:cTn>
                              </p:par>
                              <p:par>
                                <p:cTn id="13" presetID="6" presetClass="entr" presetSubtype="16"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10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xit" presetSubtype="32" fill="hold" nodeType="clickEffect">
                                  <p:stCondLst>
                                    <p:cond delay="0"/>
                                  </p:stCondLst>
                                  <p:childTnLst>
                                    <p:animEffect transition="out" filter="circle(out)">
                                      <p:cBhvr>
                                        <p:cTn id="19" dur="1000"/>
                                        <p:tgtEl>
                                          <p:spTgt spid="4"/>
                                        </p:tgtEl>
                                      </p:cBhvr>
                                    </p:animEffect>
                                    <p:set>
                                      <p:cBhvr>
                                        <p:cTn id="20" dur="1" fill="hold">
                                          <p:stCondLst>
                                            <p:cond delay="999"/>
                                          </p:stCondLst>
                                        </p:cTn>
                                        <p:tgtEl>
                                          <p:spTgt spid="4"/>
                                        </p:tgtEl>
                                        <p:attrNameLst>
                                          <p:attrName>style.visibility</p:attrName>
                                        </p:attrNameLst>
                                      </p:cBhvr>
                                      <p:to>
                                        <p:strVal val="hidden"/>
                                      </p:to>
                                    </p:set>
                                  </p:childTnLst>
                                </p:cTn>
                              </p:par>
                              <p:par>
                                <p:cTn id="21" presetID="6" presetClass="entr" presetSubtype="16"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10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xit" presetSubtype="32" fill="hold" nodeType="clickEffect">
                                  <p:stCondLst>
                                    <p:cond delay="0"/>
                                  </p:stCondLst>
                                  <p:childTnLst>
                                    <p:animEffect transition="out" filter="circle(out)">
                                      <p:cBhvr>
                                        <p:cTn id="27" dur="1000"/>
                                        <p:tgtEl>
                                          <p:spTgt spid="5"/>
                                        </p:tgtEl>
                                      </p:cBhvr>
                                    </p:animEffect>
                                    <p:set>
                                      <p:cBhvr>
                                        <p:cTn id="28" dur="1" fill="hold">
                                          <p:stCondLst>
                                            <p:cond delay="999"/>
                                          </p:stCondLst>
                                        </p:cTn>
                                        <p:tgtEl>
                                          <p:spTgt spid="5"/>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blinds(horizontal)">
                                      <p:cBhvr>
                                        <p:cTn id="31" dur="500"/>
                                        <p:tgtEl>
                                          <p:spTgt spid="4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grpId="1" nodeType="clickEffect">
                                  <p:stCondLst>
                                    <p:cond delay="0"/>
                                  </p:stCondLst>
                                  <p:childTnLst>
                                    <p:animEffect transition="out" filter="blinds(horizontal)">
                                      <p:cBhvr>
                                        <p:cTn id="35" dur="500"/>
                                        <p:tgtEl>
                                          <p:spTgt spid="45"/>
                                        </p:tgtEl>
                                      </p:cBhvr>
                                    </p:animEffect>
                                    <p:set>
                                      <p:cBhvr>
                                        <p:cTn id="36" dur="1" fill="hold">
                                          <p:stCondLst>
                                            <p:cond delay="499"/>
                                          </p:stCondLst>
                                        </p:cTn>
                                        <p:tgtEl>
                                          <p:spTgt spid="45"/>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blinds(horizontal)">
                                      <p:cBhvr>
                                        <p:cTn id="3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6"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altLang="en-US"/>
              <a:t>TPS Features</a:t>
            </a:r>
          </a:p>
        </p:txBody>
      </p:sp>
      <p:sp>
        <p:nvSpPr>
          <p:cNvPr id="71683" name="Rectangle 4"/>
          <p:cNvSpPr>
            <a:spLocks noGrp="1" noChangeArrowheads="1"/>
          </p:cNvSpPr>
          <p:nvPr>
            <p:ph type="body" sz="half" idx="1"/>
          </p:nvPr>
        </p:nvSpPr>
        <p:spPr>
          <a:xfrm>
            <a:off x="594629" y="1282700"/>
            <a:ext cx="11289475" cy="4648200"/>
          </a:xfrm>
        </p:spPr>
        <p:txBody>
          <a:bodyPr/>
          <a:lstStyle/>
          <a:p>
            <a:pPr algn="just">
              <a:lnSpc>
                <a:spcPct val="100000"/>
              </a:lnSpc>
              <a:defRPr/>
            </a:pPr>
            <a:r>
              <a:rPr sz="1800"/>
              <a:t>Every class/subclass that declares persistent properties—including abstract classes and even interfaces—has its own table.</a:t>
            </a:r>
          </a:p>
          <a:p>
            <a:pPr algn="just">
              <a:lnSpc>
                <a:spcPct val="100000"/>
              </a:lnSpc>
              <a:defRPr/>
            </a:pPr>
            <a:r>
              <a:rPr sz="1800"/>
              <a:t>If an instance of the </a:t>
            </a:r>
            <a:r>
              <a:rPr sz="1800" err="1"/>
              <a:t>CreditCard</a:t>
            </a:r>
            <a:r>
              <a:rPr sz="1800"/>
              <a:t> subclass is made persistent, the values of properties declared by the </a:t>
            </a:r>
            <a:r>
              <a:rPr sz="1800" err="1"/>
              <a:t>BillingDetails</a:t>
            </a:r>
            <a:r>
              <a:rPr sz="1800"/>
              <a:t> superclass are persisted to a new row of the BILLING_DETAILS table. Only the values of properties declared by the subclass are persisted to a new row of the CREDIT_CARD table.</a:t>
            </a:r>
          </a:p>
          <a:p>
            <a:pPr algn="just">
              <a:lnSpc>
                <a:spcPct val="100000"/>
              </a:lnSpc>
              <a:defRPr/>
            </a:pPr>
            <a:r>
              <a:rPr sz="1800"/>
              <a:t>The two rows are linked together by their shared primary key value. Later, the subclass instance may be retrieved from the database by joining the subclass table with the superclass table.</a:t>
            </a:r>
          </a:p>
        </p:txBody>
      </p:sp>
    </p:spTree>
    <p:extLst>
      <p:ext uri="{BB962C8B-B14F-4D97-AF65-F5344CB8AC3E}">
        <p14:creationId xmlns:p14="http://schemas.microsoft.com/office/powerpoint/2010/main" val="1705659619"/>
      </p:ext>
    </p:extLst>
  </p:cSld>
  <p:clrMapOvr>
    <a:masterClrMapping/>
  </p:clrMapOvr>
  <p:transition spd="slow">
    <p:split orient="vert"/>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326" y="3067050"/>
            <a:ext cx="691969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67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112" y="474663"/>
            <a:ext cx="7249812"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67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762" y="4724405"/>
            <a:ext cx="90506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6741" name="Rectangle 2"/>
          <p:cNvSpPr>
            <a:spLocks noGrp="1" noChangeArrowheads="1"/>
          </p:cNvSpPr>
          <p:nvPr>
            <p:ph type="title"/>
          </p:nvPr>
        </p:nvSpPr>
        <p:spPr/>
        <p:txBody>
          <a:bodyPr/>
          <a:lstStyle/>
          <a:p>
            <a:r>
              <a:rPr altLang="en-US"/>
              <a:t>TPS Example</a:t>
            </a:r>
          </a:p>
        </p:txBody>
      </p:sp>
      <p:sp>
        <p:nvSpPr>
          <p:cNvPr id="14" name="AutoShape 10"/>
          <p:cNvSpPr>
            <a:spLocks noChangeArrowheads="1"/>
          </p:cNvSpPr>
          <p:nvPr/>
        </p:nvSpPr>
        <p:spPr bwMode="auto">
          <a:xfrm>
            <a:off x="7618016" y="1143005"/>
            <a:ext cx="4469236" cy="968375"/>
          </a:xfrm>
          <a:prstGeom prst="wedgeRectCallout">
            <a:avLst>
              <a:gd name="adj1" fmla="val -53287"/>
              <a:gd name="adj2" fmla="val -79125"/>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Entity with JOINED inheritance. Table mapping is required</a:t>
            </a:r>
          </a:p>
        </p:txBody>
      </p:sp>
      <p:sp>
        <p:nvSpPr>
          <p:cNvPr id="15" name="AutoShape 10"/>
          <p:cNvSpPr>
            <a:spLocks noChangeArrowheads="1"/>
          </p:cNvSpPr>
          <p:nvPr/>
        </p:nvSpPr>
        <p:spPr bwMode="auto">
          <a:xfrm>
            <a:off x="507868" y="1828800"/>
            <a:ext cx="3961368" cy="457200"/>
          </a:xfrm>
          <a:prstGeom prst="wedgeRectCallout">
            <a:avLst>
              <a:gd name="adj1" fmla="val 50199"/>
              <a:gd name="adj2" fmla="val -162384"/>
            </a:avLst>
          </a:prstGeom>
          <a:solidFill>
            <a:schemeClr val="hlink"/>
          </a:solidFill>
          <a:ln w="9525">
            <a:solidFill>
              <a:schemeClr val="tx1"/>
            </a:solidFill>
            <a:miter lim="800000"/>
            <a:headEnd/>
            <a:tailEnd/>
          </a:ln>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ID in the parent class</a:t>
            </a:r>
          </a:p>
        </p:txBody>
      </p:sp>
      <p:grpSp>
        <p:nvGrpSpPr>
          <p:cNvPr id="2" name="Group 7"/>
          <p:cNvGrpSpPr>
            <a:grpSpLocks/>
          </p:cNvGrpSpPr>
          <p:nvPr/>
        </p:nvGrpSpPr>
        <p:grpSpPr bwMode="auto">
          <a:xfrm>
            <a:off x="5180251" y="1219200"/>
            <a:ext cx="2336191" cy="3962400"/>
            <a:chOff x="3886200" y="762000"/>
            <a:chExt cx="1752600" cy="3962400"/>
          </a:xfrm>
        </p:grpSpPr>
        <p:cxnSp>
          <p:nvCxnSpPr>
            <p:cNvPr id="4" name="Straight Arrow Connector 3"/>
            <p:cNvCxnSpPr/>
            <p:nvPr/>
          </p:nvCxnSpPr>
          <p:spPr bwMode="auto">
            <a:xfrm flipV="1">
              <a:off x="3886200" y="762000"/>
              <a:ext cx="1447800" cy="2286000"/>
            </a:xfrm>
            <a:prstGeom prst="straightConnector1">
              <a:avLst/>
            </a:prstGeom>
            <a:solidFill>
              <a:schemeClr val="accent1"/>
            </a:solidFill>
            <a:ln w="22225" cap="flat" cmpd="sng" algn="ctr">
              <a:solidFill>
                <a:schemeClr val="bg2">
                  <a:lumMod val="60000"/>
                  <a:lumOff val="40000"/>
                </a:schemeClr>
              </a:solidFill>
              <a:prstDash val="solid"/>
              <a:round/>
              <a:headEnd type="none" w="med" len="med"/>
              <a:tailEnd type="arrow"/>
            </a:ln>
            <a:effectLst/>
          </p:spPr>
        </p:cxnSp>
        <p:cxnSp>
          <p:nvCxnSpPr>
            <p:cNvPr id="6" name="Straight Arrow Connector 5"/>
            <p:cNvCxnSpPr/>
            <p:nvPr/>
          </p:nvCxnSpPr>
          <p:spPr bwMode="auto">
            <a:xfrm flipH="1" flipV="1">
              <a:off x="5486400" y="762000"/>
              <a:ext cx="152400" cy="3962400"/>
            </a:xfrm>
            <a:prstGeom prst="straightConnector1">
              <a:avLst/>
            </a:prstGeom>
            <a:solidFill>
              <a:schemeClr val="accent1"/>
            </a:solidFill>
            <a:ln w="22225" cap="flat" cmpd="sng" algn="ctr">
              <a:solidFill>
                <a:schemeClr val="bg2">
                  <a:lumMod val="60000"/>
                  <a:lumOff val="40000"/>
                </a:schemeClr>
              </a:solidFill>
              <a:prstDash val="solid"/>
              <a:round/>
              <a:headEnd type="none" w="med" len="med"/>
              <a:tailEnd type="arrow"/>
            </a:ln>
            <a:effectLst/>
          </p:spPr>
        </p:cxnSp>
      </p:grpSp>
    </p:spTree>
    <p:extLst>
      <p:ext uri="{BB962C8B-B14F-4D97-AF65-F5344CB8AC3E}">
        <p14:creationId xmlns:p14="http://schemas.microsoft.com/office/powerpoint/2010/main" val="196725829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1" nodeType="clickEffect">
                                  <p:stCondLst>
                                    <p:cond delay="0"/>
                                  </p:stCondLst>
                                  <p:childTnLst>
                                    <p:animEffect transition="out" filter="blinds(horizontal)">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3" presetClass="entr" presetSubtype="1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altLang="en-US"/>
              <a:t>Exercise</a:t>
            </a:r>
          </a:p>
        </p:txBody>
      </p:sp>
      <p:sp>
        <p:nvSpPr>
          <p:cNvPr id="80899" name="Rectangle 4"/>
          <p:cNvSpPr>
            <a:spLocks noGrp="1" noChangeArrowheads="1"/>
          </p:cNvSpPr>
          <p:nvPr>
            <p:ph type="body" sz="half" idx="1"/>
          </p:nvPr>
        </p:nvSpPr>
        <p:spPr>
          <a:xfrm>
            <a:off x="594629" y="1282700"/>
            <a:ext cx="8953284" cy="4648200"/>
          </a:xfrm>
        </p:spPr>
        <p:txBody>
          <a:bodyPr/>
          <a:lstStyle/>
          <a:p>
            <a:pPr>
              <a:defRPr/>
            </a:pPr>
            <a:r>
              <a:rPr/>
              <a:t>Implement the previous exercise using table per concrete class strategy</a:t>
            </a:r>
          </a:p>
        </p:txBody>
      </p:sp>
    </p:spTree>
    <p:extLst>
      <p:ext uri="{BB962C8B-B14F-4D97-AF65-F5344CB8AC3E}">
        <p14:creationId xmlns:p14="http://schemas.microsoft.com/office/powerpoint/2010/main" val="310194974"/>
      </p:ext>
    </p:extLst>
  </p:cSld>
  <p:clrMapOvr>
    <a:masterClrMapping/>
  </p:clrMapOvr>
  <p:transition spd="slow">
    <p:split orient="vert"/>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00076" y="2481360"/>
            <a:ext cx="8809804" cy="741900"/>
          </a:xfrm>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sz="4000" dirty="0" smtClean="0">
                <a:solidFill>
                  <a:srgbClr val="FFFFFF"/>
                </a:solidFill>
              </a:rPr>
              <a:t/>
            </a:r>
            <a:br>
              <a:rPr lang="en-US" altLang="en-US" sz="4000" dirty="0" smtClean="0">
                <a:solidFill>
                  <a:srgbClr val="FFFFFF"/>
                </a:solidFill>
              </a:rPr>
            </a:br>
            <a:r>
              <a:rPr lang="en-US" altLang="en-US" sz="4000" dirty="0">
                <a:solidFill>
                  <a:srgbClr val="FFFFFF"/>
                </a:solidFill>
              </a:rPr>
              <a:t>HQL And JPA QL</a:t>
            </a:r>
            <a:br>
              <a:rPr lang="en-US" altLang="en-US" sz="4000" dirty="0">
                <a:solidFill>
                  <a:srgbClr val="FFFFFF"/>
                </a:solidFill>
              </a:rPr>
            </a:br>
            <a:r>
              <a:rPr lang="en-US" altLang="en-US" sz="4000" dirty="0">
                <a:solidFill>
                  <a:srgbClr val="FFFFFF"/>
                </a:solidFill>
              </a:rPr>
              <a:t/>
            </a:r>
            <a:br>
              <a:rPr lang="en-US" altLang="en-US" sz="4000" dirty="0">
                <a:solidFill>
                  <a:srgbClr val="FFFFFF"/>
                </a:solidFill>
              </a:rPr>
            </a:br>
            <a:endParaRPr lang="en-US" b="1" dirty="0">
              <a:solidFill>
                <a:schemeClr val="bg1"/>
              </a:solidFill>
              <a:latin typeface="+mj-lt"/>
            </a:endParaRPr>
          </a:p>
        </p:txBody>
      </p:sp>
    </p:spTree>
    <p:extLst>
      <p:ext uri="{BB962C8B-B14F-4D97-AF65-F5344CB8AC3E}">
        <p14:creationId xmlns:p14="http://schemas.microsoft.com/office/powerpoint/2010/main" val="320904046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altLang="en-US"/>
              <a:t>HQL/JPA QL Introduction</a:t>
            </a:r>
          </a:p>
        </p:txBody>
      </p:sp>
      <p:sp>
        <p:nvSpPr>
          <p:cNvPr id="394244" name="Rectangle 4"/>
          <p:cNvSpPr>
            <a:spLocks noGrp="1" noChangeArrowheads="1"/>
          </p:cNvSpPr>
          <p:nvPr>
            <p:ph type="body" sz="half" idx="1"/>
          </p:nvPr>
        </p:nvSpPr>
        <p:spPr>
          <a:xfrm>
            <a:off x="594629" y="1066800"/>
            <a:ext cx="11187902" cy="5118100"/>
          </a:xfrm>
        </p:spPr>
        <p:txBody>
          <a:bodyPr/>
          <a:lstStyle/>
          <a:p>
            <a:pPr algn="just">
              <a:lnSpc>
                <a:spcPct val="100000"/>
              </a:lnSpc>
              <a:defRPr/>
            </a:pPr>
            <a:r>
              <a:rPr sz="1800" dirty="0"/>
              <a:t>The Hibernate Query Language (HQL) is a full object-oriented query language. The Java Persistence query language (JPA QL) is a standardized subset of the Hibernate query language.</a:t>
            </a:r>
          </a:p>
          <a:p>
            <a:pPr algn="just">
              <a:lnSpc>
                <a:spcPct val="100000"/>
              </a:lnSpc>
              <a:defRPr/>
            </a:pPr>
            <a:r>
              <a:rPr sz="1800" kern="1200" dirty="0"/>
              <a:t>Using HQL or JPA QL, we write down database independent queries. Hibernate </a:t>
            </a:r>
            <a:r>
              <a:rPr sz="1800" b="1" kern="1200" dirty="0"/>
              <a:t>dialect</a:t>
            </a:r>
            <a:r>
              <a:rPr sz="1800" kern="1200" dirty="0"/>
              <a:t> </a:t>
            </a:r>
            <a:r>
              <a:rPr sz="1800" kern="1200" dirty="0" smtClean="0"/>
              <a:t>(configured in hibernate.cfg.xml) is </a:t>
            </a:r>
            <a:r>
              <a:rPr sz="1800" kern="1200" dirty="0"/>
              <a:t>responsible to parse the standard HQL to the native database </a:t>
            </a:r>
            <a:r>
              <a:rPr sz="1800" kern="1200" dirty="0" smtClean="0"/>
              <a:t>query, thus making our application </a:t>
            </a:r>
            <a:r>
              <a:rPr sz="1800" b="1" kern="1200" dirty="0" smtClean="0"/>
              <a:t>Database Independent</a:t>
            </a:r>
            <a:r>
              <a:rPr sz="1800" kern="1200" dirty="0" smtClean="0"/>
              <a:t>.</a:t>
            </a:r>
            <a:endParaRPr lang="en-US" sz="1800" kern="1200" dirty="0"/>
          </a:p>
          <a:p>
            <a:pPr marL="0" indent="0" algn="just">
              <a:lnSpc>
                <a:spcPct val="100000"/>
              </a:lnSpc>
              <a:buNone/>
              <a:defRPr/>
            </a:pPr>
            <a:endParaRPr sz="1800" kern="1200" dirty="0"/>
          </a:p>
          <a:p>
            <a:pPr algn="just">
              <a:lnSpc>
                <a:spcPct val="100000"/>
              </a:lnSpc>
              <a:defRPr/>
            </a:pPr>
            <a:r>
              <a:rPr sz="1800" kern="1200" dirty="0"/>
              <a:t>We use JPA QL queries in </a:t>
            </a:r>
            <a:r>
              <a:rPr sz="1800" kern="1200" dirty="0" smtClean="0"/>
              <a:t>following ways-</a:t>
            </a:r>
            <a:endParaRPr sz="1800" kern="1200" dirty="0"/>
          </a:p>
          <a:p>
            <a:pPr lvl="1" algn="just">
              <a:lnSpc>
                <a:spcPct val="100000"/>
              </a:lnSpc>
              <a:defRPr/>
            </a:pPr>
            <a:r>
              <a:rPr sz="1800" kern="1200" dirty="0"/>
              <a:t>Simple Queries: Return type is not defined</a:t>
            </a:r>
          </a:p>
          <a:p>
            <a:pPr lvl="1" algn="just">
              <a:lnSpc>
                <a:spcPct val="100000"/>
              </a:lnSpc>
              <a:defRPr/>
            </a:pPr>
            <a:r>
              <a:rPr sz="1800" kern="1200" dirty="0"/>
              <a:t>Typed Queries: Return type is defined (type safe)</a:t>
            </a:r>
          </a:p>
          <a:p>
            <a:pPr lvl="1" algn="just">
              <a:lnSpc>
                <a:spcPct val="100000"/>
              </a:lnSpc>
              <a:defRPr/>
            </a:pPr>
            <a:r>
              <a:rPr sz="1800" kern="1200" dirty="0"/>
              <a:t>Named Queries: Simple Queries defined in meta data</a:t>
            </a:r>
          </a:p>
        </p:txBody>
      </p:sp>
    </p:spTree>
    <p:extLst>
      <p:ext uri="{BB962C8B-B14F-4D97-AF65-F5344CB8AC3E}">
        <p14:creationId xmlns:p14="http://schemas.microsoft.com/office/powerpoint/2010/main" val="4066617088"/>
      </p:ext>
    </p:extLst>
  </p:cSld>
  <p:clrMapOvr>
    <a:masterClrMapping/>
  </p:clrMapOvr>
  <p:transition spd="slow">
    <p:split orient="vert"/>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18" y="1054105"/>
            <a:ext cx="10982639" cy="244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0835" name="Rectangle 2"/>
          <p:cNvSpPr>
            <a:spLocks noGrp="1" noChangeArrowheads="1"/>
          </p:cNvSpPr>
          <p:nvPr>
            <p:ph type="title"/>
          </p:nvPr>
        </p:nvSpPr>
        <p:spPr/>
        <p:txBody>
          <a:bodyPr/>
          <a:lstStyle/>
          <a:p>
            <a:r>
              <a:rPr altLang="en-US"/>
              <a:t>Simple Query Example</a:t>
            </a:r>
          </a:p>
        </p:txBody>
      </p:sp>
      <p:sp>
        <p:nvSpPr>
          <p:cNvPr id="5" name="AutoShape 13"/>
          <p:cNvSpPr>
            <a:spLocks noChangeArrowheads="1"/>
          </p:cNvSpPr>
          <p:nvPr/>
        </p:nvSpPr>
        <p:spPr bwMode="auto">
          <a:xfrm>
            <a:off x="4672383" y="3810000"/>
            <a:ext cx="3351927" cy="685800"/>
          </a:xfrm>
          <a:prstGeom prst="wedgeRectCallout">
            <a:avLst>
              <a:gd name="adj1" fmla="val 97338"/>
              <a:gd name="adj2" fmla="val -35929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Entity name is used</a:t>
            </a:r>
          </a:p>
        </p:txBody>
      </p:sp>
      <p:sp>
        <p:nvSpPr>
          <p:cNvPr id="6" name="AutoShape 13"/>
          <p:cNvSpPr>
            <a:spLocks noChangeArrowheads="1"/>
          </p:cNvSpPr>
          <p:nvPr/>
        </p:nvSpPr>
        <p:spPr bwMode="auto">
          <a:xfrm>
            <a:off x="5891265" y="4267200"/>
            <a:ext cx="3351927" cy="685800"/>
          </a:xfrm>
          <a:prstGeom prst="wedgeRectCallout">
            <a:avLst>
              <a:gd name="adj1" fmla="val 24616"/>
              <a:gd name="adj2" fmla="val -412204"/>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Result of query is an object</a:t>
            </a:r>
          </a:p>
        </p:txBody>
      </p:sp>
      <p:sp>
        <p:nvSpPr>
          <p:cNvPr id="8" name="AutoShape 13"/>
          <p:cNvSpPr>
            <a:spLocks noChangeArrowheads="1"/>
          </p:cNvSpPr>
          <p:nvPr/>
        </p:nvSpPr>
        <p:spPr bwMode="auto">
          <a:xfrm>
            <a:off x="7160936" y="4800600"/>
            <a:ext cx="3351927" cy="685800"/>
          </a:xfrm>
          <a:prstGeom prst="wedgeRectCallout">
            <a:avLst>
              <a:gd name="adj1" fmla="val -199338"/>
              <a:gd name="adj2" fmla="val -47357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No Type Safety</a:t>
            </a:r>
          </a:p>
        </p:txBody>
      </p:sp>
      <p:sp>
        <p:nvSpPr>
          <p:cNvPr id="9" name="AutoShape 13"/>
          <p:cNvSpPr>
            <a:spLocks noChangeArrowheads="1"/>
          </p:cNvSpPr>
          <p:nvPr/>
        </p:nvSpPr>
        <p:spPr bwMode="auto">
          <a:xfrm>
            <a:off x="6094412" y="5334000"/>
            <a:ext cx="3351927" cy="685800"/>
          </a:xfrm>
          <a:prstGeom prst="wedgeRectCallout">
            <a:avLst>
              <a:gd name="adj1" fmla="val -117375"/>
              <a:gd name="adj2" fmla="val -490514"/>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Each Person object is in persistence context</a:t>
            </a:r>
          </a:p>
        </p:txBody>
      </p:sp>
    </p:spTree>
    <p:extLst>
      <p:ext uri="{BB962C8B-B14F-4D97-AF65-F5344CB8AC3E}">
        <p14:creationId xmlns:p14="http://schemas.microsoft.com/office/powerpoint/2010/main" val="80786347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grpId="1" nodeType="clickEffect">
                                  <p:stCondLst>
                                    <p:cond delay="0"/>
                                  </p:stCondLst>
                                  <p:childTnLst>
                                    <p:animEffect transition="out" filter="blinds(horizontal)">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288" y="1066800"/>
            <a:ext cx="10957246" cy="279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1859" name="Rectangle 2"/>
          <p:cNvSpPr>
            <a:spLocks noGrp="1" noChangeArrowheads="1"/>
          </p:cNvSpPr>
          <p:nvPr>
            <p:ph type="title"/>
          </p:nvPr>
        </p:nvSpPr>
        <p:spPr/>
        <p:txBody>
          <a:bodyPr/>
          <a:lstStyle/>
          <a:p>
            <a:r>
              <a:rPr altLang="en-US"/>
              <a:t>Typed Query Example</a:t>
            </a:r>
          </a:p>
        </p:txBody>
      </p:sp>
      <p:sp>
        <p:nvSpPr>
          <p:cNvPr id="5" name="AutoShape 13"/>
          <p:cNvSpPr>
            <a:spLocks noChangeArrowheads="1"/>
          </p:cNvSpPr>
          <p:nvPr/>
        </p:nvSpPr>
        <p:spPr bwMode="auto">
          <a:xfrm>
            <a:off x="4672383" y="3810000"/>
            <a:ext cx="3351927" cy="685800"/>
          </a:xfrm>
          <a:prstGeom prst="wedgeRectCallout">
            <a:avLst>
              <a:gd name="adj1" fmla="val -12903"/>
              <a:gd name="adj2" fmla="val -31696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Entity name is used</a:t>
            </a:r>
          </a:p>
        </p:txBody>
      </p:sp>
      <p:sp>
        <p:nvSpPr>
          <p:cNvPr id="6" name="AutoShape 13"/>
          <p:cNvSpPr>
            <a:spLocks noChangeArrowheads="1"/>
          </p:cNvSpPr>
          <p:nvPr/>
        </p:nvSpPr>
        <p:spPr bwMode="auto">
          <a:xfrm>
            <a:off x="5891265" y="4267200"/>
            <a:ext cx="3351927" cy="685800"/>
          </a:xfrm>
          <a:prstGeom prst="wedgeRectCallout">
            <a:avLst>
              <a:gd name="adj1" fmla="val 10185"/>
              <a:gd name="adj2" fmla="val -38681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Tell that Person is the type of result</a:t>
            </a:r>
          </a:p>
        </p:txBody>
      </p:sp>
      <p:sp>
        <p:nvSpPr>
          <p:cNvPr id="8" name="AutoShape 13"/>
          <p:cNvSpPr>
            <a:spLocks noChangeArrowheads="1"/>
          </p:cNvSpPr>
          <p:nvPr/>
        </p:nvSpPr>
        <p:spPr bwMode="auto">
          <a:xfrm>
            <a:off x="7160936" y="4800600"/>
            <a:ext cx="3351927" cy="685800"/>
          </a:xfrm>
          <a:prstGeom prst="wedgeRectCallout">
            <a:avLst>
              <a:gd name="adj1" fmla="val -170477"/>
              <a:gd name="adj2" fmla="val -42067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Type Safety</a:t>
            </a:r>
          </a:p>
        </p:txBody>
      </p:sp>
      <p:sp>
        <p:nvSpPr>
          <p:cNvPr id="9" name="AutoShape 13"/>
          <p:cNvSpPr>
            <a:spLocks noChangeArrowheads="1"/>
          </p:cNvSpPr>
          <p:nvPr/>
        </p:nvSpPr>
        <p:spPr bwMode="auto">
          <a:xfrm>
            <a:off x="6094412" y="5334000"/>
            <a:ext cx="3351927" cy="685800"/>
          </a:xfrm>
          <a:prstGeom prst="wedgeRectCallout">
            <a:avLst>
              <a:gd name="adj1" fmla="val -116222"/>
              <a:gd name="adj2" fmla="val -43548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Each Person object is in persistence context</a:t>
            </a:r>
          </a:p>
        </p:txBody>
      </p:sp>
    </p:spTree>
    <p:extLst>
      <p:ext uri="{BB962C8B-B14F-4D97-AF65-F5344CB8AC3E}">
        <p14:creationId xmlns:p14="http://schemas.microsoft.com/office/powerpoint/2010/main" val="421720042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grpId="1" nodeType="clickEffect">
                                  <p:stCondLst>
                                    <p:cond delay="0"/>
                                  </p:stCondLst>
                                  <p:childTnLst>
                                    <p:animEffect transition="out" filter="blinds(horizontal)">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151" y="4114800"/>
            <a:ext cx="10722356"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288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499" y="990600"/>
            <a:ext cx="10601738" cy="273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884" name="Rectangle 2"/>
          <p:cNvSpPr>
            <a:spLocks noGrp="1" noChangeArrowheads="1"/>
          </p:cNvSpPr>
          <p:nvPr>
            <p:ph type="title"/>
          </p:nvPr>
        </p:nvSpPr>
        <p:spPr/>
        <p:txBody>
          <a:bodyPr/>
          <a:lstStyle/>
          <a:p>
            <a:r>
              <a:rPr altLang="en-US"/>
              <a:t>Named Query Example</a:t>
            </a:r>
          </a:p>
        </p:txBody>
      </p:sp>
      <p:sp>
        <p:nvSpPr>
          <p:cNvPr id="5" name="AutoShape 13"/>
          <p:cNvSpPr>
            <a:spLocks noChangeArrowheads="1"/>
          </p:cNvSpPr>
          <p:nvPr/>
        </p:nvSpPr>
        <p:spPr bwMode="auto">
          <a:xfrm>
            <a:off x="7516442" y="2743200"/>
            <a:ext cx="3351927" cy="685800"/>
          </a:xfrm>
          <a:prstGeom prst="wedgeRectCallout">
            <a:avLst>
              <a:gd name="adj1" fmla="val 2102"/>
              <a:gd name="adj2" fmla="val -16881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Name of the Query</a:t>
            </a:r>
          </a:p>
        </p:txBody>
      </p:sp>
      <p:sp>
        <p:nvSpPr>
          <p:cNvPr id="8" name="AutoShape 13"/>
          <p:cNvSpPr>
            <a:spLocks noChangeArrowheads="1"/>
          </p:cNvSpPr>
          <p:nvPr/>
        </p:nvSpPr>
        <p:spPr bwMode="auto">
          <a:xfrm>
            <a:off x="7675151" y="3086100"/>
            <a:ext cx="3351927" cy="685800"/>
          </a:xfrm>
          <a:prstGeom prst="wedgeRectCallout">
            <a:avLst>
              <a:gd name="adj1" fmla="val -201648"/>
              <a:gd name="adj2" fmla="val -20479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No Type Safety</a:t>
            </a:r>
          </a:p>
        </p:txBody>
      </p:sp>
      <p:sp>
        <p:nvSpPr>
          <p:cNvPr id="9" name="AutoShape 13"/>
          <p:cNvSpPr>
            <a:spLocks noChangeArrowheads="1"/>
          </p:cNvSpPr>
          <p:nvPr/>
        </p:nvSpPr>
        <p:spPr bwMode="auto">
          <a:xfrm>
            <a:off x="6128270" y="5791200"/>
            <a:ext cx="3351927" cy="685800"/>
          </a:xfrm>
          <a:prstGeom prst="wedgeRectCallout">
            <a:avLst>
              <a:gd name="adj1" fmla="val -116796"/>
              <a:gd name="adj2" fmla="val -26829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Query Defined in Metadata</a:t>
            </a:r>
          </a:p>
        </p:txBody>
      </p:sp>
    </p:spTree>
    <p:extLst>
      <p:ext uri="{BB962C8B-B14F-4D97-AF65-F5344CB8AC3E}">
        <p14:creationId xmlns:p14="http://schemas.microsoft.com/office/powerpoint/2010/main" val="360430126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P spid="9"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altLang="en-US"/>
              <a:t>Named Parameters</a:t>
            </a:r>
          </a:p>
        </p:txBody>
      </p:sp>
      <p:pic>
        <p:nvPicPr>
          <p:cNvPr id="12390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327" y="1149350"/>
            <a:ext cx="6056322"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 name="Content Placeholder 9"/>
          <p:cNvSpPr>
            <a:spLocks noGrp="1"/>
          </p:cNvSpPr>
          <p:nvPr>
            <p:ph sz="half" idx="1"/>
          </p:nvPr>
        </p:nvSpPr>
        <p:spPr>
          <a:xfrm>
            <a:off x="711016" y="990600"/>
            <a:ext cx="10868369" cy="5334000"/>
          </a:xfrm>
        </p:spPr>
        <p:txBody>
          <a:bodyPr/>
          <a:lstStyle/>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p:txBody>
      </p:sp>
      <p:sp>
        <p:nvSpPr>
          <p:cNvPr id="14" name="AutoShape 13"/>
          <p:cNvSpPr>
            <a:spLocks noChangeArrowheads="1"/>
          </p:cNvSpPr>
          <p:nvPr/>
        </p:nvSpPr>
        <p:spPr bwMode="auto">
          <a:xfrm>
            <a:off x="7884649" y="3505200"/>
            <a:ext cx="1663267" cy="304800"/>
          </a:xfrm>
          <a:prstGeom prst="wedgeRectCallout">
            <a:avLst>
              <a:gd name="adj1" fmla="val -84042"/>
              <a:gd name="adj2" fmla="val -72846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Query Defined in Metadata</a:t>
            </a:r>
          </a:p>
        </p:txBody>
      </p:sp>
      <p:sp>
        <p:nvSpPr>
          <p:cNvPr id="15" name="AutoShape 13"/>
          <p:cNvSpPr>
            <a:spLocks noChangeArrowheads="1"/>
          </p:cNvSpPr>
          <p:nvPr/>
        </p:nvSpPr>
        <p:spPr bwMode="auto">
          <a:xfrm>
            <a:off x="6703855" y="3340100"/>
            <a:ext cx="3351927" cy="685800"/>
          </a:xfrm>
          <a:prstGeom prst="wedgeRectCallout">
            <a:avLst>
              <a:gd name="adj1" fmla="val -116218"/>
              <a:gd name="adj2" fmla="val -245014"/>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Setting parameter using named parameter.</a:t>
            </a:r>
          </a:p>
        </p:txBody>
      </p:sp>
    </p:spTree>
    <p:extLst>
      <p:ext uri="{BB962C8B-B14F-4D97-AF65-F5344CB8AC3E}">
        <p14:creationId xmlns:p14="http://schemas.microsoft.com/office/powerpoint/2010/main" val="81873409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11015" y="381000"/>
            <a:ext cx="11274663" cy="914400"/>
          </a:xfrm>
        </p:spPr>
        <p:txBody>
          <a:bodyPr>
            <a:normAutofit fontScale="90000"/>
          </a:bodyPr>
          <a:lstStyle/>
          <a:p>
            <a:pPr>
              <a:lnSpc>
                <a:spcPct val="100000"/>
              </a:lnSpc>
              <a:defRPr/>
            </a:pPr>
            <a:r>
              <a:rPr altLang="en-US" dirty="0"/>
              <a:t/>
            </a:r>
            <a:br>
              <a:rPr altLang="en-US" dirty="0"/>
            </a:br>
            <a:r>
              <a:rPr altLang="en-US" dirty="0"/>
              <a:t>Lets Do it  now… analyze later…</a:t>
            </a:r>
            <a:br>
              <a:rPr altLang="en-US" dirty="0"/>
            </a:br>
            <a:r>
              <a:rPr sz="2000" dirty="0">
                <a:solidFill>
                  <a:schemeClr val="tx2">
                    <a:lumMod val="50000"/>
                  </a:schemeClr>
                </a:solidFill>
                <a:ea typeface="+mn-ea"/>
                <a:cs typeface="+mn-cs"/>
              </a:rPr>
              <a:t>We will start with an example of hibernate without having knowledge of it. We will analyze it later as it is going to help us in basics. </a:t>
            </a:r>
            <a:r>
              <a:rPr dirty="0"/>
              <a:t/>
            </a:r>
            <a:br>
              <a:rPr dirty="0"/>
            </a:br>
            <a:r>
              <a:rPr altLang="en-US" dirty="0"/>
              <a:t/>
            </a:r>
            <a:br>
              <a:rPr altLang="en-US" dirty="0"/>
            </a:br>
            <a:endParaRPr alt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0148" y="1752602"/>
            <a:ext cx="4672383"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4"/>
          <p:cNvSpPr txBox="1">
            <a:spLocks noChangeArrowheads="1"/>
          </p:cNvSpPr>
          <p:nvPr/>
        </p:nvSpPr>
        <p:spPr bwMode="auto">
          <a:xfrm>
            <a:off x="594629" y="1600200"/>
            <a:ext cx="5702930" cy="4330700"/>
          </a:xfrm>
          <a:prstGeom prst="rect">
            <a:avLst/>
          </a:prstGeom>
          <a:noFill/>
          <a:ln>
            <a:noFill/>
          </a:ln>
          <a:effectLst/>
          <a:extLst/>
        </p:spPr>
        <p:txBody>
          <a:bodyPr lIns="91429" tIns="45714" rIns="91429" bIns="45714"/>
          <a:lstStyle>
            <a:lvl1pPr marL="285750" indent="-285750" eaLnBrk="0" hangingPunct="0">
              <a:defRPr sz="2000" i="1">
                <a:solidFill>
                  <a:schemeClr val="bg1"/>
                </a:solidFill>
                <a:latin typeface="Georgia" pitchFamily="18" charset="0"/>
                <a:ea typeface="ＭＳ Ｐゴシック" pitchFamily="34" charset="-128"/>
              </a:defRPr>
            </a:lvl1pPr>
            <a:lvl2pPr marL="742950" indent="-285750" eaLnBrk="0" hangingPunct="0">
              <a:defRPr sz="2000" i="1">
                <a:solidFill>
                  <a:schemeClr val="bg1"/>
                </a:solidFill>
                <a:latin typeface="Georgia" pitchFamily="18" charset="0"/>
                <a:ea typeface="ＭＳ Ｐゴシック" pitchFamily="34" charset="-128"/>
              </a:defRPr>
            </a:lvl2pPr>
            <a:lvl3pPr marL="1143000" indent="-228600" eaLnBrk="0" hangingPunct="0">
              <a:defRPr sz="2000" i="1">
                <a:solidFill>
                  <a:schemeClr val="bg1"/>
                </a:solidFill>
                <a:latin typeface="Georgia" pitchFamily="18" charset="0"/>
                <a:ea typeface="ＭＳ Ｐゴシック" pitchFamily="34" charset="-128"/>
              </a:defRPr>
            </a:lvl3pPr>
            <a:lvl4pPr marL="1600200" indent="-228600" eaLnBrk="0" hangingPunct="0">
              <a:defRPr sz="2000" i="1">
                <a:solidFill>
                  <a:schemeClr val="bg1"/>
                </a:solidFill>
                <a:latin typeface="Georgia" pitchFamily="18" charset="0"/>
                <a:ea typeface="ＭＳ Ｐゴシック" pitchFamily="34" charset="-128"/>
              </a:defRPr>
            </a:lvl4pPr>
            <a:lvl5pPr marL="2057400" indent="-228600" eaLnBrk="0" hangingPunct="0">
              <a:defRPr sz="2000" i="1">
                <a:solidFill>
                  <a:schemeClr val="bg1"/>
                </a:solidFill>
                <a:latin typeface="Georgia" pitchFamily="18" charset="0"/>
                <a:ea typeface="ＭＳ Ｐゴシック" pitchFamily="34" charset="-128"/>
              </a:defRPr>
            </a:lvl5pPr>
            <a:lvl6pPr marL="2514600" indent="-228600" eaLnBrk="0" fontAlgn="base" hangingPunct="0">
              <a:spcBef>
                <a:spcPct val="0"/>
              </a:spcBef>
              <a:spcAft>
                <a:spcPct val="0"/>
              </a:spcAft>
              <a:defRPr sz="2000" i="1">
                <a:solidFill>
                  <a:schemeClr val="bg1"/>
                </a:solidFill>
                <a:latin typeface="Georgia" pitchFamily="18" charset="0"/>
                <a:ea typeface="ＭＳ Ｐゴシック" pitchFamily="34" charset="-128"/>
              </a:defRPr>
            </a:lvl6pPr>
            <a:lvl7pPr marL="2971800" indent="-228600" eaLnBrk="0" fontAlgn="base" hangingPunct="0">
              <a:spcBef>
                <a:spcPct val="0"/>
              </a:spcBef>
              <a:spcAft>
                <a:spcPct val="0"/>
              </a:spcAft>
              <a:defRPr sz="2000" i="1">
                <a:solidFill>
                  <a:schemeClr val="bg1"/>
                </a:solidFill>
                <a:latin typeface="Georgia" pitchFamily="18" charset="0"/>
                <a:ea typeface="ＭＳ Ｐゴシック" pitchFamily="34" charset="-128"/>
              </a:defRPr>
            </a:lvl7pPr>
            <a:lvl8pPr marL="3429000" indent="-228600" eaLnBrk="0" fontAlgn="base" hangingPunct="0">
              <a:spcBef>
                <a:spcPct val="0"/>
              </a:spcBef>
              <a:spcAft>
                <a:spcPct val="0"/>
              </a:spcAft>
              <a:defRPr sz="2000" i="1">
                <a:solidFill>
                  <a:schemeClr val="bg1"/>
                </a:solidFill>
                <a:latin typeface="Georgia" pitchFamily="18" charset="0"/>
                <a:ea typeface="ＭＳ Ｐゴシック" pitchFamily="34" charset="-128"/>
              </a:defRPr>
            </a:lvl8pPr>
            <a:lvl9pPr marL="3886200" indent="-228600" eaLnBrk="0" fontAlgn="base" hangingPunct="0">
              <a:spcBef>
                <a:spcPct val="0"/>
              </a:spcBef>
              <a:spcAft>
                <a:spcPct val="0"/>
              </a:spcAft>
              <a:defRPr sz="2000" i="1">
                <a:solidFill>
                  <a:schemeClr val="bg1"/>
                </a:solidFill>
                <a:latin typeface="Georgia" pitchFamily="18" charset="0"/>
                <a:ea typeface="ＭＳ Ｐゴシック" pitchFamily="34" charset="-128"/>
              </a:defRPr>
            </a:lvl9pPr>
          </a:lstStyle>
          <a:p>
            <a:pPr marL="0" indent="0" defTabSz="914400" fontAlgn="base">
              <a:spcBef>
                <a:spcPct val="20000"/>
              </a:spcBef>
              <a:spcAft>
                <a:spcPct val="0"/>
              </a:spcAft>
              <a:buClr>
                <a:srgbClr val="086482"/>
              </a:buClr>
              <a:tabLst>
                <a:tab pos="2060575" algn="l"/>
              </a:tabLst>
              <a:defRPr/>
            </a:pPr>
            <a:r>
              <a:rPr lang="en-US" altLang="en-US" sz="2300" dirty="0" smtClean="0">
                <a:solidFill>
                  <a:srgbClr val="355F99"/>
                </a:solidFill>
                <a:latin typeface="Calibri" pitchFamily="34" charset="0"/>
                <a:ea typeface="ＭＳ Ｐゴシック"/>
                <a:cs typeface="+mj-cs"/>
              </a:rPr>
              <a:t>Add </a:t>
            </a:r>
            <a:r>
              <a:rPr lang="en-US" altLang="en-US" sz="2300" dirty="0">
                <a:solidFill>
                  <a:srgbClr val="355F99"/>
                </a:solidFill>
                <a:latin typeface="Calibri" pitchFamily="34" charset="0"/>
                <a:ea typeface="ＭＳ Ｐゴシック"/>
                <a:cs typeface="+mj-cs"/>
              </a:rPr>
              <a:t>hibernate </a:t>
            </a:r>
            <a:r>
              <a:rPr lang="en-US" altLang="en-US" sz="2300" dirty="0" smtClean="0">
                <a:solidFill>
                  <a:srgbClr val="355F99"/>
                </a:solidFill>
                <a:latin typeface="Calibri" pitchFamily="34" charset="0"/>
                <a:ea typeface="ＭＳ Ｐゴシック"/>
                <a:cs typeface="+mj-cs"/>
              </a:rPr>
              <a:t>libraries-</a:t>
            </a:r>
            <a:endParaRPr lang="en-US" sz="2300" dirty="0">
              <a:solidFill>
                <a:srgbClr val="355F99"/>
              </a:solidFill>
              <a:latin typeface="Calibri" pitchFamily="34" charset="0"/>
              <a:ea typeface="ＭＳ Ｐゴシック"/>
              <a:cs typeface="+mj-cs"/>
            </a:endParaRPr>
          </a:p>
          <a:p>
            <a:pPr defTabSz="914400" fontAlgn="base">
              <a:spcBef>
                <a:spcPct val="20000"/>
              </a:spcBef>
              <a:spcAft>
                <a:spcPct val="0"/>
              </a:spcAft>
              <a:buClr>
                <a:srgbClr val="086482"/>
              </a:buClr>
              <a:buFont typeface="Arial" pitchFamily="34" charset="0"/>
              <a:buChar char="•"/>
              <a:tabLst>
                <a:tab pos="2060575" algn="l"/>
              </a:tabLst>
              <a:defRPr/>
            </a:pPr>
            <a:r>
              <a:rPr lang="en-US" sz="1800" i="0" dirty="0">
                <a:solidFill>
                  <a:srgbClr val="254D50">
                    <a:lumMod val="50000"/>
                  </a:srgbClr>
                </a:solidFill>
                <a:latin typeface="Calibri" pitchFamily="34" charset="0"/>
                <a:ea typeface="ＭＳ Ｐゴシック"/>
              </a:rPr>
              <a:t>You need to add hibernate library jar files and its supported jar files in the class path.</a:t>
            </a:r>
          </a:p>
          <a:p>
            <a:pPr defTabSz="914400" fontAlgn="base">
              <a:spcBef>
                <a:spcPct val="20000"/>
              </a:spcBef>
              <a:spcAft>
                <a:spcPct val="0"/>
              </a:spcAft>
              <a:buClr>
                <a:srgbClr val="086482"/>
              </a:buClr>
              <a:buFont typeface="Arial" pitchFamily="34" charset="0"/>
              <a:buChar char="•"/>
              <a:tabLst>
                <a:tab pos="2060575" algn="l"/>
              </a:tabLst>
              <a:defRPr/>
            </a:pPr>
            <a:r>
              <a:rPr lang="en-US" sz="1800" i="0" dirty="0">
                <a:solidFill>
                  <a:srgbClr val="254D50">
                    <a:lumMod val="50000"/>
                  </a:srgbClr>
                </a:solidFill>
                <a:latin typeface="Calibri" pitchFamily="34" charset="0"/>
                <a:ea typeface="ＭＳ Ｐゴシック"/>
              </a:rPr>
              <a:t>Either You can download the hibernate distribution from the J-Boss site or you can setup a maven project to resolve dependencies.</a:t>
            </a:r>
          </a:p>
          <a:p>
            <a:pPr defTabSz="914400" fontAlgn="base">
              <a:spcBef>
                <a:spcPct val="20000"/>
              </a:spcBef>
              <a:spcAft>
                <a:spcPct val="0"/>
              </a:spcAft>
              <a:buClr>
                <a:srgbClr val="086482"/>
              </a:buClr>
              <a:buFont typeface="Arial" pitchFamily="34" charset="0"/>
              <a:buChar char="•"/>
              <a:tabLst>
                <a:tab pos="2060575" algn="l"/>
              </a:tabLst>
              <a:defRPr/>
            </a:pPr>
            <a:r>
              <a:rPr lang="en-US" sz="1800" i="0" dirty="0">
                <a:solidFill>
                  <a:srgbClr val="254D50">
                    <a:lumMod val="50000"/>
                  </a:srgbClr>
                </a:solidFill>
                <a:latin typeface="Calibri" pitchFamily="34" charset="0"/>
                <a:ea typeface="ＭＳ Ｐゴシック"/>
              </a:rPr>
              <a:t>Vendor specific JDBC jar file is also required.</a:t>
            </a:r>
          </a:p>
        </p:txBody>
      </p:sp>
      <p:cxnSp>
        <p:nvCxnSpPr>
          <p:cNvPr id="15365" name="Straight Arrow Connector 3"/>
          <p:cNvCxnSpPr>
            <a:cxnSpLocks noChangeShapeType="1"/>
          </p:cNvCxnSpPr>
          <p:nvPr/>
        </p:nvCxnSpPr>
        <p:spPr bwMode="auto">
          <a:xfrm>
            <a:off x="3447153" y="3200400"/>
            <a:ext cx="4780304" cy="2362200"/>
          </a:xfrm>
          <a:prstGeom prst="straightConnector1">
            <a:avLst/>
          </a:prstGeom>
          <a:noFill/>
          <a:ln w="15875" algn="ctr">
            <a:solidFill>
              <a:schemeClr val="accent1"/>
            </a:solidFill>
            <a:round/>
            <a:headEnd/>
            <a:tailEnd type="stealth"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72722244"/>
      </p:ext>
    </p:extLst>
  </p:cSld>
  <p:clrMapOvr>
    <a:masterClrMapping/>
  </p:clrMapOvr>
  <p:transition spd="slow">
    <p:split orient="vert"/>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00076" y="2481360"/>
            <a:ext cx="8809804" cy="741900"/>
          </a:xfrm>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sz="4000" dirty="0" smtClean="0">
                <a:solidFill>
                  <a:srgbClr val="FFFFFF"/>
                </a:solidFill>
              </a:rPr>
              <a:t/>
            </a:r>
            <a:br>
              <a:rPr lang="en-US" altLang="en-US" sz="4000" dirty="0" smtClean="0">
                <a:solidFill>
                  <a:srgbClr val="FFFFFF"/>
                </a:solidFill>
              </a:rPr>
            </a:br>
            <a:r>
              <a:rPr lang="en-US" altLang="en-US" sz="4000" dirty="0">
                <a:solidFill>
                  <a:srgbClr val="FFFFFF"/>
                </a:solidFill>
              </a:rPr>
              <a:t>Pagination</a:t>
            </a:r>
            <a:br>
              <a:rPr lang="en-US" altLang="en-US" sz="4000" dirty="0">
                <a:solidFill>
                  <a:srgbClr val="FFFFFF"/>
                </a:solidFill>
              </a:rPr>
            </a:br>
            <a:endParaRPr lang="en-US" b="1" dirty="0">
              <a:solidFill>
                <a:schemeClr val="bg1"/>
              </a:solidFill>
              <a:latin typeface="+mj-lt"/>
            </a:endParaRPr>
          </a:p>
        </p:txBody>
      </p:sp>
    </p:spTree>
    <p:extLst>
      <p:ext uri="{BB962C8B-B14F-4D97-AF65-F5344CB8AC3E}">
        <p14:creationId xmlns:p14="http://schemas.microsoft.com/office/powerpoint/2010/main" val="85098954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altLang="en-US"/>
              <a:t>Using JPAQL</a:t>
            </a:r>
          </a:p>
        </p:txBody>
      </p:sp>
      <p:sp>
        <p:nvSpPr>
          <p:cNvPr id="394244" name="Rectangle 4"/>
          <p:cNvSpPr>
            <a:spLocks noGrp="1" noChangeArrowheads="1"/>
          </p:cNvSpPr>
          <p:nvPr>
            <p:ph type="body" sz="half" idx="1"/>
          </p:nvPr>
        </p:nvSpPr>
        <p:spPr>
          <a:xfrm>
            <a:off x="594629" y="1066800"/>
            <a:ext cx="11187902" cy="5118100"/>
          </a:xfrm>
        </p:spPr>
        <p:txBody>
          <a:bodyPr/>
          <a:lstStyle/>
          <a:p>
            <a:pPr algn="just">
              <a:lnSpc>
                <a:spcPct val="100000"/>
              </a:lnSpc>
              <a:defRPr/>
            </a:pPr>
            <a:r>
              <a:rPr sz="1800"/>
              <a:t>Users may see the result of their search request as a page. For example user want to see 10 records of person entity starting from 5</a:t>
            </a:r>
            <a:r>
              <a:rPr sz="1800" baseline="30000"/>
              <a:t>th</a:t>
            </a:r>
            <a:r>
              <a:rPr sz="1800"/>
              <a:t> record in the query result.</a:t>
            </a:r>
          </a:p>
          <a:p>
            <a:pPr algn="just">
              <a:lnSpc>
                <a:spcPct val="100000"/>
              </a:lnSpc>
              <a:defRPr/>
            </a:pPr>
            <a:r>
              <a:rPr sz="1800" kern="1200"/>
              <a:t>Below code snippets is an example of pagination:</a:t>
            </a:r>
            <a:endParaRPr kern="1200"/>
          </a:p>
        </p:txBody>
      </p:sp>
      <p:pic>
        <p:nvPicPr>
          <p:cNvPr id="1259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65" y="2209800"/>
            <a:ext cx="10595391"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AutoShape 13"/>
          <p:cNvSpPr>
            <a:spLocks noChangeArrowheads="1"/>
          </p:cNvSpPr>
          <p:nvPr/>
        </p:nvSpPr>
        <p:spPr bwMode="auto">
          <a:xfrm>
            <a:off x="7753447" y="4114800"/>
            <a:ext cx="3216495" cy="533400"/>
          </a:xfrm>
          <a:prstGeom prst="wedgeRectCallout">
            <a:avLst>
              <a:gd name="adj1" fmla="val -163171"/>
              <a:gd name="adj2" fmla="val -23744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Set the starting record</a:t>
            </a:r>
          </a:p>
        </p:txBody>
      </p:sp>
      <p:sp>
        <p:nvSpPr>
          <p:cNvPr id="6" name="AutoShape 13"/>
          <p:cNvSpPr>
            <a:spLocks noChangeArrowheads="1"/>
          </p:cNvSpPr>
          <p:nvPr/>
        </p:nvSpPr>
        <p:spPr bwMode="auto">
          <a:xfrm>
            <a:off x="7753447" y="4799013"/>
            <a:ext cx="3351927" cy="685800"/>
          </a:xfrm>
          <a:prstGeom prst="wedgeRectCallout">
            <a:avLst>
              <a:gd name="adj1" fmla="val -90824"/>
              <a:gd name="adj2" fmla="val -29580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Set Maximum rows in result set</a:t>
            </a:r>
          </a:p>
        </p:txBody>
      </p:sp>
    </p:spTree>
    <p:extLst>
      <p:ext uri="{BB962C8B-B14F-4D97-AF65-F5344CB8AC3E}">
        <p14:creationId xmlns:p14="http://schemas.microsoft.com/office/powerpoint/2010/main" val="52541113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00076" y="2481360"/>
            <a:ext cx="8809804" cy="741900"/>
          </a:xfrm>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sz="4000" dirty="0" smtClean="0">
                <a:solidFill>
                  <a:srgbClr val="FFFFFF"/>
                </a:solidFill>
              </a:rPr>
              <a:t/>
            </a:r>
            <a:br>
              <a:rPr lang="en-US" altLang="en-US" sz="4000" dirty="0" smtClean="0">
                <a:solidFill>
                  <a:srgbClr val="FFFFFF"/>
                </a:solidFill>
              </a:rPr>
            </a:br>
            <a:r>
              <a:rPr lang="en-US" altLang="en-US" sz="4000" dirty="0">
                <a:solidFill>
                  <a:srgbClr val="FFFFFF"/>
                </a:solidFill>
              </a:rPr>
              <a:t>Query By Criteria</a:t>
            </a:r>
            <a:br>
              <a:rPr lang="en-US" altLang="en-US" sz="4000" dirty="0">
                <a:solidFill>
                  <a:srgbClr val="FFFFFF"/>
                </a:solidFill>
              </a:rPr>
            </a:br>
            <a:r>
              <a:rPr lang="en-US" altLang="en-US" sz="4000" dirty="0">
                <a:solidFill>
                  <a:srgbClr val="FFFFFF"/>
                </a:solidFill>
              </a:rPr>
              <a:t/>
            </a:r>
            <a:br>
              <a:rPr lang="en-US" altLang="en-US" sz="4000" dirty="0">
                <a:solidFill>
                  <a:srgbClr val="FFFFFF"/>
                </a:solidFill>
              </a:rPr>
            </a:br>
            <a:endParaRPr lang="en-US" b="1" dirty="0">
              <a:solidFill>
                <a:schemeClr val="bg1"/>
              </a:solidFill>
              <a:latin typeface="+mj-lt"/>
            </a:endParaRPr>
          </a:p>
        </p:txBody>
      </p:sp>
    </p:spTree>
    <p:extLst>
      <p:ext uri="{BB962C8B-B14F-4D97-AF65-F5344CB8AC3E}">
        <p14:creationId xmlns:p14="http://schemas.microsoft.com/office/powerpoint/2010/main" val="36485124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altLang="en-US"/>
              <a:t>QBC JPA 2 Introduction</a:t>
            </a:r>
          </a:p>
        </p:txBody>
      </p:sp>
      <p:sp>
        <p:nvSpPr>
          <p:cNvPr id="394244" name="Rectangle 4"/>
          <p:cNvSpPr>
            <a:spLocks noGrp="1" noChangeArrowheads="1"/>
          </p:cNvSpPr>
          <p:nvPr>
            <p:ph type="body" sz="half" idx="1"/>
          </p:nvPr>
        </p:nvSpPr>
        <p:spPr>
          <a:xfrm>
            <a:off x="594629" y="1066800"/>
            <a:ext cx="11187902" cy="5118100"/>
          </a:xfrm>
        </p:spPr>
        <p:txBody>
          <a:bodyPr/>
          <a:lstStyle/>
          <a:p>
            <a:pPr algn="just">
              <a:lnSpc>
                <a:spcPct val="100000"/>
              </a:lnSpc>
              <a:defRPr/>
            </a:pPr>
            <a:r>
              <a:rPr sz="1800"/>
              <a:t>JPA didn’t support query by criteria before JPA 2. Since JPA 2, QBC API allows a query to be built by manipulation of criteria objects at runtime. This lets you specify constraints dynamically without direct string manipulations.</a:t>
            </a:r>
            <a:endParaRPr sz="1800" kern="1200"/>
          </a:p>
        </p:txBody>
      </p:sp>
      <p:pic>
        <p:nvPicPr>
          <p:cNvPr id="1280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594" y="2133600"/>
            <a:ext cx="10855672"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AutoShape 13"/>
          <p:cNvSpPr>
            <a:spLocks noChangeArrowheads="1"/>
          </p:cNvSpPr>
          <p:nvPr/>
        </p:nvSpPr>
        <p:spPr bwMode="auto">
          <a:xfrm>
            <a:off x="8836898" y="1600200"/>
            <a:ext cx="3351927" cy="685800"/>
          </a:xfrm>
          <a:prstGeom prst="wedgeRectCallout">
            <a:avLst>
              <a:gd name="adj1" fmla="val -148546"/>
              <a:gd name="adj2" fmla="val 119014"/>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Boilerplate Code</a:t>
            </a:r>
          </a:p>
        </p:txBody>
      </p:sp>
      <p:sp>
        <p:nvSpPr>
          <p:cNvPr id="6" name="AutoShape 13"/>
          <p:cNvSpPr>
            <a:spLocks noChangeArrowheads="1"/>
          </p:cNvSpPr>
          <p:nvPr/>
        </p:nvSpPr>
        <p:spPr bwMode="auto">
          <a:xfrm>
            <a:off x="8836898" y="1790700"/>
            <a:ext cx="3351927" cy="685800"/>
          </a:xfrm>
          <a:prstGeom prst="wedgeRectCallout">
            <a:avLst>
              <a:gd name="adj1" fmla="val -53306"/>
              <a:gd name="adj2" fmla="val 11689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Result type</a:t>
            </a:r>
          </a:p>
        </p:txBody>
      </p:sp>
      <p:sp>
        <p:nvSpPr>
          <p:cNvPr id="8" name="AutoShape 13"/>
          <p:cNvSpPr>
            <a:spLocks noChangeArrowheads="1"/>
          </p:cNvSpPr>
          <p:nvPr/>
        </p:nvSpPr>
        <p:spPr bwMode="auto">
          <a:xfrm>
            <a:off x="8826318" y="2133600"/>
            <a:ext cx="3351927" cy="685800"/>
          </a:xfrm>
          <a:prstGeom prst="wedgeRectCallout">
            <a:avLst>
              <a:gd name="adj1" fmla="val -131227"/>
              <a:gd name="adj2" fmla="val 10207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A root type in the from clause.</a:t>
            </a:r>
          </a:p>
        </p:txBody>
      </p:sp>
      <p:sp>
        <p:nvSpPr>
          <p:cNvPr id="9" name="AutoShape 13"/>
          <p:cNvSpPr>
            <a:spLocks noChangeArrowheads="1"/>
          </p:cNvSpPr>
          <p:nvPr/>
        </p:nvSpPr>
        <p:spPr bwMode="auto">
          <a:xfrm>
            <a:off x="8836898" y="2425700"/>
            <a:ext cx="3351927" cy="685800"/>
          </a:xfrm>
          <a:prstGeom prst="wedgeRectCallout">
            <a:avLst>
              <a:gd name="adj1" fmla="val -184329"/>
              <a:gd name="adj2" fmla="val 9996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What kind of value will be returned</a:t>
            </a:r>
          </a:p>
        </p:txBody>
      </p:sp>
    </p:spTree>
    <p:extLst>
      <p:ext uri="{BB962C8B-B14F-4D97-AF65-F5344CB8AC3E}">
        <p14:creationId xmlns:p14="http://schemas.microsoft.com/office/powerpoint/2010/main" val="307178846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grpId="1" nodeType="clickEffect">
                                  <p:stCondLst>
                                    <p:cond delay="0"/>
                                  </p:stCondLst>
                                  <p:childTnLst>
                                    <p:animEffect transition="out" filter="blinds(horizontal)">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altLang="en-US"/>
              <a:t>Using Criteria Queries</a:t>
            </a:r>
          </a:p>
        </p:txBody>
      </p:sp>
      <p:pic>
        <p:nvPicPr>
          <p:cNvPr id="1290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957" y="1143000"/>
            <a:ext cx="10794304"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AutoShape 13"/>
          <p:cNvSpPr>
            <a:spLocks noChangeArrowheads="1"/>
          </p:cNvSpPr>
          <p:nvPr/>
        </p:nvSpPr>
        <p:spPr bwMode="auto">
          <a:xfrm>
            <a:off x="7753447" y="4114800"/>
            <a:ext cx="3216495" cy="533400"/>
          </a:xfrm>
          <a:prstGeom prst="wedgeRectCallout">
            <a:avLst>
              <a:gd name="adj1" fmla="val -155352"/>
              <a:gd name="adj2" fmla="val -29187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Set the starting record</a:t>
            </a:r>
          </a:p>
        </p:txBody>
      </p:sp>
      <p:sp>
        <p:nvSpPr>
          <p:cNvPr id="6" name="AutoShape 13"/>
          <p:cNvSpPr>
            <a:spLocks noChangeArrowheads="1"/>
          </p:cNvSpPr>
          <p:nvPr/>
        </p:nvSpPr>
        <p:spPr bwMode="auto">
          <a:xfrm>
            <a:off x="7753447" y="4799013"/>
            <a:ext cx="3351927" cy="685800"/>
          </a:xfrm>
          <a:prstGeom prst="wedgeRectCallout">
            <a:avLst>
              <a:gd name="adj1" fmla="val -83319"/>
              <a:gd name="adj2" fmla="val -34236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Set Maximum rows in result set</a:t>
            </a:r>
          </a:p>
        </p:txBody>
      </p:sp>
    </p:spTree>
    <p:extLst>
      <p:ext uri="{BB962C8B-B14F-4D97-AF65-F5344CB8AC3E}">
        <p14:creationId xmlns:p14="http://schemas.microsoft.com/office/powerpoint/2010/main" val="282675873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altLang="en-US"/>
              <a:t>Restriction Using JPAQL with parameter Position binding</a:t>
            </a:r>
          </a:p>
        </p:txBody>
      </p:sp>
      <p:pic>
        <p:nvPicPr>
          <p:cNvPr id="130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62" y="1011238"/>
            <a:ext cx="10699080"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AutoShape 13"/>
          <p:cNvSpPr>
            <a:spLocks noChangeArrowheads="1"/>
          </p:cNvSpPr>
          <p:nvPr/>
        </p:nvSpPr>
        <p:spPr bwMode="auto">
          <a:xfrm>
            <a:off x="7753447" y="4114800"/>
            <a:ext cx="3216495" cy="533400"/>
          </a:xfrm>
          <a:prstGeom prst="wedgeRectCallout">
            <a:avLst>
              <a:gd name="adj1" fmla="val -27819"/>
              <a:gd name="adj2" fmla="val -40888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Parameter position binding</a:t>
            </a:r>
          </a:p>
        </p:txBody>
      </p:sp>
      <p:sp>
        <p:nvSpPr>
          <p:cNvPr id="10" name="AutoShape 13"/>
          <p:cNvSpPr>
            <a:spLocks noChangeArrowheads="1"/>
          </p:cNvSpPr>
          <p:nvPr/>
        </p:nvSpPr>
        <p:spPr bwMode="auto">
          <a:xfrm>
            <a:off x="7753447" y="4799013"/>
            <a:ext cx="3351927" cy="685800"/>
          </a:xfrm>
          <a:prstGeom prst="wedgeRectCallout">
            <a:avLst>
              <a:gd name="adj1" fmla="val -168167"/>
              <a:gd name="adj2" fmla="val -40162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Set the parameter by position</a:t>
            </a:r>
          </a:p>
        </p:txBody>
      </p:sp>
    </p:spTree>
    <p:extLst>
      <p:ext uri="{BB962C8B-B14F-4D97-AF65-F5344CB8AC3E}">
        <p14:creationId xmlns:p14="http://schemas.microsoft.com/office/powerpoint/2010/main" val="60587152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altLang="en-US"/>
              <a:t>Restriction Using JPAQL with parameter name binding</a:t>
            </a:r>
          </a:p>
        </p:txBody>
      </p:sp>
      <p:pic>
        <p:nvPicPr>
          <p:cNvPr id="1310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8" y="990600"/>
            <a:ext cx="11173090" cy="284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AutoShape 13"/>
          <p:cNvSpPr>
            <a:spLocks noChangeArrowheads="1"/>
          </p:cNvSpPr>
          <p:nvPr/>
        </p:nvSpPr>
        <p:spPr bwMode="auto">
          <a:xfrm>
            <a:off x="7753447" y="4114800"/>
            <a:ext cx="3216495" cy="533400"/>
          </a:xfrm>
          <a:prstGeom prst="wedgeRectCallout">
            <a:avLst>
              <a:gd name="adj1" fmla="val -16389"/>
              <a:gd name="adj2" fmla="val -46057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Parameter name binding</a:t>
            </a:r>
          </a:p>
        </p:txBody>
      </p:sp>
      <p:sp>
        <p:nvSpPr>
          <p:cNvPr id="10" name="AutoShape 13"/>
          <p:cNvSpPr>
            <a:spLocks noChangeArrowheads="1"/>
          </p:cNvSpPr>
          <p:nvPr/>
        </p:nvSpPr>
        <p:spPr bwMode="auto">
          <a:xfrm>
            <a:off x="7753447" y="4799013"/>
            <a:ext cx="3351927" cy="685800"/>
          </a:xfrm>
          <a:prstGeom prst="wedgeRectCallout">
            <a:avLst>
              <a:gd name="adj1" fmla="val -154889"/>
              <a:gd name="adj2" fmla="val -44183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Set the parameter by name</a:t>
            </a:r>
          </a:p>
        </p:txBody>
      </p:sp>
    </p:spTree>
    <p:extLst>
      <p:ext uri="{BB962C8B-B14F-4D97-AF65-F5344CB8AC3E}">
        <p14:creationId xmlns:p14="http://schemas.microsoft.com/office/powerpoint/2010/main" val="22376987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altLang="en-US"/>
              <a:t>Restriction Using Criteria Queries</a:t>
            </a:r>
          </a:p>
        </p:txBody>
      </p:sp>
      <p:pic>
        <p:nvPicPr>
          <p:cNvPr id="1320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92" y="990600"/>
            <a:ext cx="11230225"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AutoShape 13"/>
          <p:cNvSpPr>
            <a:spLocks noChangeArrowheads="1"/>
          </p:cNvSpPr>
          <p:nvPr/>
        </p:nvSpPr>
        <p:spPr bwMode="auto">
          <a:xfrm>
            <a:off x="7753447" y="4114800"/>
            <a:ext cx="3216495" cy="533400"/>
          </a:xfrm>
          <a:prstGeom prst="wedgeRectCallout">
            <a:avLst>
              <a:gd name="adj1" fmla="val -167384"/>
              <a:gd name="adj2" fmla="val -38711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Define a Predicate for where clause</a:t>
            </a:r>
          </a:p>
        </p:txBody>
      </p:sp>
      <p:sp>
        <p:nvSpPr>
          <p:cNvPr id="10" name="AutoShape 13"/>
          <p:cNvSpPr>
            <a:spLocks noChangeArrowheads="1"/>
          </p:cNvSpPr>
          <p:nvPr/>
        </p:nvSpPr>
        <p:spPr bwMode="auto">
          <a:xfrm>
            <a:off x="7734404" y="4821238"/>
            <a:ext cx="3351927" cy="685800"/>
          </a:xfrm>
          <a:prstGeom prst="wedgeRectCallout">
            <a:avLst>
              <a:gd name="adj1" fmla="val -153736"/>
              <a:gd name="adj2" fmla="val -37834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Add the predicate to criteria query</a:t>
            </a:r>
          </a:p>
        </p:txBody>
      </p:sp>
    </p:spTree>
    <p:extLst>
      <p:ext uri="{BB962C8B-B14F-4D97-AF65-F5344CB8AC3E}">
        <p14:creationId xmlns:p14="http://schemas.microsoft.com/office/powerpoint/2010/main" val="306049289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altLang="en-US"/>
              <a:t>More Restrictions</a:t>
            </a:r>
          </a:p>
        </p:txBody>
      </p:sp>
      <p:pic>
        <p:nvPicPr>
          <p:cNvPr id="1331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62" y="1219200"/>
            <a:ext cx="10360501" cy="188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6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162" y="3886200"/>
            <a:ext cx="10785841"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AutoShape 13"/>
          <p:cNvSpPr>
            <a:spLocks noChangeArrowheads="1"/>
          </p:cNvSpPr>
          <p:nvPr/>
        </p:nvSpPr>
        <p:spPr bwMode="auto">
          <a:xfrm>
            <a:off x="4367662" y="3390900"/>
            <a:ext cx="1388172" cy="419100"/>
          </a:xfrm>
          <a:prstGeom prst="wedgeRectCallout">
            <a:avLst>
              <a:gd name="adj1" fmla="val -96231"/>
              <a:gd name="adj2" fmla="val -30572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JPAQL</a:t>
            </a:r>
          </a:p>
        </p:txBody>
      </p:sp>
      <p:sp>
        <p:nvSpPr>
          <p:cNvPr id="11" name="AutoShape 13"/>
          <p:cNvSpPr>
            <a:spLocks noChangeArrowheads="1"/>
          </p:cNvSpPr>
          <p:nvPr/>
        </p:nvSpPr>
        <p:spPr bwMode="auto">
          <a:xfrm>
            <a:off x="7211723" y="3390900"/>
            <a:ext cx="2336191" cy="419100"/>
          </a:xfrm>
          <a:prstGeom prst="wedgeRectCallout">
            <a:avLst>
              <a:gd name="adj1" fmla="val -137199"/>
              <a:gd name="adj2" fmla="val 30275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Criteria Queries</a:t>
            </a:r>
          </a:p>
        </p:txBody>
      </p:sp>
    </p:spTree>
    <p:extLst>
      <p:ext uri="{BB962C8B-B14F-4D97-AF65-F5344CB8AC3E}">
        <p14:creationId xmlns:p14="http://schemas.microsoft.com/office/powerpoint/2010/main" val="191047849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46435"/>
                                        </p:tgtEl>
                                        <p:attrNameLst>
                                          <p:attrName>style.visibility</p:attrName>
                                        </p:attrNameLst>
                                      </p:cBhvr>
                                      <p:to>
                                        <p:strVal val="visible"/>
                                      </p:to>
                                    </p:set>
                                    <p:animEffect transition="in" filter="fade">
                                      <p:cBhvr>
                                        <p:cTn id="17" dur="500"/>
                                        <p:tgtEl>
                                          <p:spTgt spid="1464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altLang="en-US"/>
              <a:t>JPAQL Projection</a:t>
            </a:r>
          </a:p>
        </p:txBody>
      </p:sp>
      <p:pic>
        <p:nvPicPr>
          <p:cNvPr id="1341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 y="1738318"/>
            <a:ext cx="11257734" cy="186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AutoShape 13"/>
          <p:cNvSpPr>
            <a:spLocks noChangeArrowheads="1"/>
          </p:cNvSpPr>
          <p:nvPr/>
        </p:nvSpPr>
        <p:spPr bwMode="auto">
          <a:xfrm>
            <a:off x="3673576" y="4038600"/>
            <a:ext cx="1388172" cy="419100"/>
          </a:xfrm>
          <a:prstGeom prst="wedgeRectCallout">
            <a:avLst>
              <a:gd name="adj1" fmla="val 267625"/>
              <a:gd name="adj2" fmla="val -53429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JPAQL</a:t>
            </a:r>
          </a:p>
        </p:txBody>
      </p:sp>
      <p:sp>
        <p:nvSpPr>
          <p:cNvPr id="11" name="AutoShape 13"/>
          <p:cNvSpPr>
            <a:spLocks noChangeArrowheads="1"/>
          </p:cNvSpPr>
          <p:nvPr/>
        </p:nvSpPr>
        <p:spPr bwMode="auto">
          <a:xfrm>
            <a:off x="7211723" y="3390900"/>
            <a:ext cx="2336191" cy="647700"/>
          </a:xfrm>
          <a:prstGeom prst="wedgeRectCallout">
            <a:avLst>
              <a:gd name="adj1" fmla="val -232435"/>
              <a:gd name="adj2" fmla="val -23750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Array of Objects is returned</a:t>
            </a:r>
          </a:p>
        </p:txBody>
      </p:sp>
    </p:spTree>
    <p:extLst>
      <p:ext uri="{BB962C8B-B14F-4D97-AF65-F5344CB8AC3E}">
        <p14:creationId xmlns:p14="http://schemas.microsoft.com/office/powerpoint/2010/main" val="309720180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altLang="en-US"/>
              <a:t>Add hibernate.cfg.xml to class path</a:t>
            </a:r>
          </a:p>
        </p:txBody>
      </p:sp>
      <p:sp>
        <p:nvSpPr>
          <p:cNvPr id="20483" name="Rectangle 4"/>
          <p:cNvSpPr txBox="1">
            <a:spLocks noChangeArrowheads="1"/>
          </p:cNvSpPr>
          <p:nvPr/>
        </p:nvSpPr>
        <p:spPr bwMode="auto">
          <a:xfrm>
            <a:off x="594629" y="1282700"/>
            <a:ext cx="6921813" cy="4648200"/>
          </a:xfrm>
          <a:prstGeom prst="rect">
            <a:avLst/>
          </a:prstGeom>
          <a:noFill/>
          <a:ln>
            <a:noFill/>
          </a:ln>
          <a:effectLst/>
          <a:extLst/>
        </p:spPr>
        <p:txBody>
          <a:bodyPr lIns="91429" tIns="45714" rIns="91429" bIns="45714"/>
          <a:lstStyle>
            <a:lvl1pPr marL="285750" indent="-285750" eaLnBrk="0" hangingPunct="0">
              <a:defRPr sz="2000" i="1">
                <a:solidFill>
                  <a:schemeClr val="bg1"/>
                </a:solidFill>
                <a:latin typeface="Georgia" pitchFamily="18" charset="0"/>
                <a:ea typeface="ＭＳ Ｐゴシック" pitchFamily="34" charset="-128"/>
              </a:defRPr>
            </a:lvl1pPr>
            <a:lvl2pPr marL="742950" indent="-285750" eaLnBrk="0" hangingPunct="0">
              <a:defRPr sz="2000" i="1">
                <a:solidFill>
                  <a:schemeClr val="bg1"/>
                </a:solidFill>
                <a:latin typeface="Georgia" pitchFamily="18" charset="0"/>
                <a:ea typeface="ＭＳ Ｐゴシック" pitchFamily="34" charset="-128"/>
              </a:defRPr>
            </a:lvl2pPr>
            <a:lvl3pPr marL="1143000" indent="-228600" eaLnBrk="0" hangingPunct="0">
              <a:defRPr sz="2000" i="1">
                <a:solidFill>
                  <a:schemeClr val="bg1"/>
                </a:solidFill>
                <a:latin typeface="Georgia" pitchFamily="18" charset="0"/>
                <a:ea typeface="ＭＳ Ｐゴシック" pitchFamily="34" charset="-128"/>
              </a:defRPr>
            </a:lvl3pPr>
            <a:lvl4pPr marL="1600200" indent="-228600" eaLnBrk="0" hangingPunct="0">
              <a:defRPr sz="2000" i="1">
                <a:solidFill>
                  <a:schemeClr val="bg1"/>
                </a:solidFill>
                <a:latin typeface="Georgia" pitchFamily="18" charset="0"/>
                <a:ea typeface="ＭＳ Ｐゴシック" pitchFamily="34" charset="-128"/>
              </a:defRPr>
            </a:lvl4pPr>
            <a:lvl5pPr marL="2057400" indent="-228600" eaLnBrk="0" hangingPunct="0">
              <a:defRPr sz="2000" i="1">
                <a:solidFill>
                  <a:schemeClr val="bg1"/>
                </a:solidFill>
                <a:latin typeface="Georgia" pitchFamily="18" charset="0"/>
                <a:ea typeface="ＭＳ Ｐゴシック" pitchFamily="34" charset="-128"/>
              </a:defRPr>
            </a:lvl5pPr>
            <a:lvl6pPr marL="2514600" indent="-228600" eaLnBrk="0" fontAlgn="base" hangingPunct="0">
              <a:spcBef>
                <a:spcPct val="0"/>
              </a:spcBef>
              <a:spcAft>
                <a:spcPct val="0"/>
              </a:spcAft>
              <a:defRPr sz="2000" i="1">
                <a:solidFill>
                  <a:schemeClr val="bg1"/>
                </a:solidFill>
                <a:latin typeface="Georgia" pitchFamily="18" charset="0"/>
                <a:ea typeface="ＭＳ Ｐゴシック" pitchFamily="34" charset="-128"/>
              </a:defRPr>
            </a:lvl6pPr>
            <a:lvl7pPr marL="2971800" indent="-228600" eaLnBrk="0" fontAlgn="base" hangingPunct="0">
              <a:spcBef>
                <a:spcPct val="0"/>
              </a:spcBef>
              <a:spcAft>
                <a:spcPct val="0"/>
              </a:spcAft>
              <a:defRPr sz="2000" i="1">
                <a:solidFill>
                  <a:schemeClr val="bg1"/>
                </a:solidFill>
                <a:latin typeface="Georgia" pitchFamily="18" charset="0"/>
                <a:ea typeface="ＭＳ Ｐゴシック" pitchFamily="34" charset="-128"/>
              </a:defRPr>
            </a:lvl7pPr>
            <a:lvl8pPr marL="3429000" indent="-228600" eaLnBrk="0" fontAlgn="base" hangingPunct="0">
              <a:spcBef>
                <a:spcPct val="0"/>
              </a:spcBef>
              <a:spcAft>
                <a:spcPct val="0"/>
              </a:spcAft>
              <a:defRPr sz="2000" i="1">
                <a:solidFill>
                  <a:schemeClr val="bg1"/>
                </a:solidFill>
                <a:latin typeface="Georgia" pitchFamily="18" charset="0"/>
                <a:ea typeface="ＭＳ Ｐゴシック" pitchFamily="34" charset="-128"/>
              </a:defRPr>
            </a:lvl8pPr>
            <a:lvl9pPr marL="3886200" indent="-228600" eaLnBrk="0" fontAlgn="base" hangingPunct="0">
              <a:spcBef>
                <a:spcPct val="0"/>
              </a:spcBef>
              <a:spcAft>
                <a:spcPct val="0"/>
              </a:spcAft>
              <a:defRPr sz="2000" i="1">
                <a:solidFill>
                  <a:schemeClr val="bg1"/>
                </a:solidFill>
                <a:latin typeface="Georgia" pitchFamily="18" charset="0"/>
                <a:ea typeface="ＭＳ Ｐゴシック" pitchFamily="34" charset="-128"/>
              </a:defRPr>
            </a:lvl9pPr>
          </a:lstStyle>
          <a:p>
            <a:pPr algn="just" defTabSz="914400" fontAlgn="base">
              <a:spcBef>
                <a:spcPct val="20000"/>
              </a:spcBef>
              <a:spcAft>
                <a:spcPct val="0"/>
              </a:spcAft>
              <a:buClr>
                <a:srgbClr val="086482"/>
              </a:buClr>
              <a:buFont typeface="Arial" pitchFamily="34" charset="0"/>
              <a:buChar char="•"/>
              <a:defRPr/>
            </a:pPr>
            <a:r>
              <a:rPr lang="en-US" sz="1800" i="0" dirty="0">
                <a:solidFill>
                  <a:srgbClr val="254D50">
                    <a:lumMod val="50000"/>
                  </a:srgbClr>
                </a:solidFill>
                <a:latin typeface="Calibri" pitchFamily="34" charset="0"/>
                <a:ea typeface="ＭＳ Ｐゴシック"/>
              </a:rPr>
              <a:t>The Hibernate configuration file (either hibernate.cfg.xml or </a:t>
            </a:r>
            <a:r>
              <a:rPr lang="en-US" sz="1800" i="0" dirty="0" err="1">
                <a:solidFill>
                  <a:srgbClr val="254D50">
                    <a:lumMod val="50000"/>
                  </a:srgbClr>
                </a:solidFill>
                <a:latin typeface="Calibri" pitchFamily="34" charset="0"/>
                <a:ea typeface="ＭＳ Ｐゴシック"/>
              </a:rPr>
              <a:t>hibernate.properties</a:t>
            </a:r>
            <a:r>
              <a:rPr lang="en-US" sz="1800" i="0" dirty="0">
                <a:solidFill>
                  <a:srgbClr val="254D50">
                    <a:lumMod val="50000"/>
                  </a:srgbClr>
                </a:solidFill>
                <a:latin typeface="Calibri" pitchFamily="34" charset="0"/>
                <a:ea typeface="ＭＳ Ｐゴシック"/>
              </a:rPr>
              <a:t> file) has to be created in the class path, it is used by the hibernate API to fetch database details and other mapping information.</a:t>
            </a:r>
          </a:p>
          <a:p>
            <a:pPr algn="just" defTabSz="914400" fontAlgn="base">
              <a:spcBef>
                <a:spcPct val="20000"/>
              </a:spcBef>
              <a:spcAft>
                <a:spcPct val="0"/>
              </a:spcAft>
              <a:buClr>
                <a:srgbClr val="086482"/>
              </a:buClr>
              <a:buFont typeface="Arial" pitchFamily="34" charset="0"/>
              <a:buChar char="•"/>
              <a:defRPr/>
            </a:pPr>
            <a:r>
              <a:rPr lang="en-US" sz="1800" i="0" dirty="0">
                <a:solidFill>
                  <a:srgbClr val="254D50">
                    <a:lumMod val="50000"/>
                  </a:srgbClr>
                </a:solidFill>
                <a:latin typeface="Calibri" pitchFamily="34" charset="0"/>
                <a:ea typeface="ＭＳ Ｐゴシック"/>
              </a:rPr>
              <a:t>If both </a:t>
            </a:r>
            <a:r>
              <a:rPr lang="en-US" sz="1800" i="0" dirty="0" err="1">
                <a:solidFill>
                  <a:srgbClr val="254D50">
                    <a:lumMod val="50000"/>
                  </a:srgbClr>
                </a:solidFill>
                <a:latin typeface="Calibri" pitchFamily="34" charset="0"/>
                <a:ea typeface="ＭＳ Ｐゴシック"/>
              </a:rPr>
              <a:t>hibernate.cfg.xml</a:t>
            </a:r>
            <a:r>
              <a:rPr lang="en-US" sz="1800" i="0" dirty="0">
                <a:solidFill>
                  <a:srgbClr val="254D50">
                    <a:lumMod val="50000"/>
                  </a:srgbClr>
                </a:solidFill>
                <a:latin typeface="Calibri" pitchFamily="34" charset="0"/>
                <a:ea typeface="ＭＳ Ｐゴシック"/>
              </a:rPr>
              <a:t> and </a:t>
            </a:r>
            <a:r>
              <a:rPr lang="en-US" sz="1800" i="0" dirty="0" err="1">
                <a:solidFill>
                  <a:srgbClr val="254D50">
                    <a:lumMod val="50000"/>
                  </a:srgbClr>
                </a:solidFill>
                <a:latin typeface="Calibri" pitchFamily="34" charset="0"/>
                <a:ea typeface="ＭＳ Ｐゴシック"/>
              </a:rPr>
              <a:t>hibernate.properties</a:t>
            </a:r>
            <a:r>
              <a:rPr lang="en-US" sz="1800" i="0" dirty="0">
                <a:solidFill>
                  <a:srgbClr val="254D50">
                    <a:lumMod val="50000"/>
                  </a:srgbClr>
                </a:solidFill>
                <a:latin typeface="Calibri" pitchFamily="34" charset="0"/>
                <a:ea typeface="ＭＳ Ｐゴシック"/>
              </a:rPr>
              <a:t> are there in the class path, hibernate.cfg.xml is read by the hibernate API.</a:t>
            </a:r>
          </a:p>
          <a:p>
            <a:pPr algn="just" defTabSz="914400" fontAlgn="base">
              <a:spcBef>
                <a:spcPct val="20000"/>
              </a:spcBef>
              <a:spcAft>
                <a:spcPct val="0"/>
              </a:spcAft>
              <a:buClr>
                <a:srgbClr val="086482"/>
              </a:buClr>
              <a:buFont typeface="Arial" pitchFamily="34" charset="0"/>
              <a:buChar char="•"/>
              <a:defRPr/>
            </a:pPr>
            <a:r>
              <a:rPr lang="en-US" sz="1800" i="0" dirty="0">
                <a:solidFill>
                  <a:srgbClr val="254D50">
                    <a:lumMod val="50000"/>
                  </a:srgbClr>
                </a:solidFill>
                <a:latin typeface="Calibri" pitchFamily="34" charset="0"/>
                <a:ea typeface="ＭＳ Ｐゴシック"/>
              </a:rPr>
              <a:t>If you are not happy with default configuration architecture, you can set the configuration programmatically.</a:t>
            </a:r>
          </a:p>
        </p:txBody>
      </p:sp>
      <p:pic>
        <p:nvPicPr>
          <p:cNvPr id="163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3205" y="2043118"/>
            <a:ext cx="3773033"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7322347"/>
      </p:ext>
    </p:extLst>
  </p:cSld>
  <p:clrMapOvr>
    <a:masterClrMapping/>
  </p:clrMapOvr>
  <p:transition spd="slow">
    <p:split orient="vert"/>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sz="2900" dirty="0"/>
              <a:t>JPAQL Aggregate Functions </a:t>
            </a:r>
            <a:r>
              <a:rPr b="1" dirty="0"/>
              <a:t/>
            </a:r>
            <a:br>
              <a:rPr b="1" dirty="0"/>
            </a:br>
            <a:endParaRPr dirty="0"/>
          </a:p>
        </p:txBody>
      </p:sp>
      <p:sp>
        <p:nvSpPr>
          <p:cNvPr id="3" name="Content Placeholder 2"/>
          <p:cNvSpPr>
            <a:spLocks noGrp="1"/>
          </p:cNvSpPr>
          <p:nvPr>
            <p:ph sz="half" idx="1"/>
          </p:nvPr>
        </p:nvSpPr>
        <p:spPr>
          <a:xfrm>
            <a:off x="711015" y="990600"/>
            <a:ext cx="11274663" cy="5334000"/>
          </a:xfrm>
        </p:spPr>
        <p:txBody>
          <a:bodyPr/>
          <a:lstStyle/>
          <a:p>
            <a:pPr>
              <a:defRPr/>
            </a:pPr>
            <a:endParaRPr/>
          </a:p>
          <a:p>
            <a:pPr marL="0" indent="0">
              <a:buFont typeface="Arial" pitchFamily="34" charset="0"/>
              <a:buNone/>
              <a:defRPr/>
            </a:pPr>
            <a:r>
              <a:rPr sz="1800"/>
              <a:t>JPAQL /HQL supports the following aggregate functions:</a:t>
            </a:r>
          </a:p>
          <a:p>
            <a:pPr>
              <a:defRPr/>
            </a:pPr>
            <a:r>
              <a:rPr sz="1800" err="1"/>
              <a:t>avg</a:t>
            </a:r>
            <a:r>
              <a:rPr sz="1800"/>
              <a:t>(…), sum(…), min(…), max(…)</a:t>
            </a:r>
          </a:p>
          <a:p>
            <a:pPr>
              <a:defRPr/>
            </a:pPr>
            <a:r>
              <a:rPr sz="1800"/>
              <a:t>count(*)</a:t>
            </a:r>
          </a:p>
          <a:p>
            <a:pPr>
              <a:defRPr/>
            </a:pPr>
            <a:r>
              <a:rPr sz="1800"/>
              <a:t>count(…), count(distinct…), count(all…)</a:t>
            </a:r>
          </a:p>
          <a:p>
            <a:pPr>
              <a:defRPr/>
            </a:pPr>
            <a:endParaRPr sz="1800"/>
          </a:p>
          <a:p>
            <a:pPr marL="0" indent="0">
              <a:buFont typeface="Arial" pitchFamily="34" charset="0"/>
              <a:buNone/>
              <a:defRPr/>
            </a:pPr>
            <a:r>
              <a:rPr sz="1800"/>
              <a:t>For example, the following query counts all products:</a:t>
            </a:r>
          </a:p>
          <a:p>
            <a:pPr marL="0" indent="0">
              <a:buFont typeface="Arial" pitchFamily="34" charset="0"/>
              <a:buNone/>
              <a:defRPr/>
            </a:pPr>
            <a:endParaRPr/>
          </a:p>
          <a:p>
            <a:pPr marL="0" indent="0">
              <a:buFont typeface="Arial" pitchFamily="34" charset="0"/>
              <a:buNone/>
              <a:defRPr/>
            </a:pPr>
            <a:endParaRPr/>
          </a:p>
        </p:txBody>
      </p:sp>
      <p:pic>
        <p:nvPicPr>
          <p:cNvPr id="135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325" y="2590800"/>
            <a:ext cx="731329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AutoShape 13"/>
          <p:cNvSpPr>
            <a:spLocks noChangeArrowheads="1"/>
          </p:cNvSpPr>
          <p:nvPr/>
        </p:nvSpPr>
        <p:spPr bwMode="auto">
          <a:xfrm>
            <a:off x="8125883" y="5414963"/>
            <a:ext cx="1388172" cy="419100"/>
          </a:xfrm>
          <a:prstGeom prst="wedgeRectCallout">
            <a:avLst>
              <a:gd name="adj1" fmla="val -153282"/>
              <a:gd name="adj2" fmla="val -64512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JPAQL</a:t>
            </a:r>
          </a:p>
        </p:txBody>
      </p:sp>
      <p:sp>
        <p:nvSpPr>
          <p:cNvPr id="11" name="AutoShape 13"/>
          <p:cNvSpPr>
            <a:spLocks noChangeArrowheads="1"/>
          </p:cNvSpPr>
          <p:nvPr/>
        </p:nvSpPr>
        <p:spPr bwMode="auto">
          <a:xfrm>
            <a:off x="1320456" y="4964113"/>
            <a:ext cx="2285405" cy="450850"/>
          </a:xfrm>
          <a:prstGeom prst="wedgeRectCallout">
            <a:avLst>
              <a:gd name="adj1" fmla="val 112310"/>
              <a:gd name="adj2" fmla="val -48873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Aggregate Functions </a:t>
            </a:r>
          </a:p>
        </p:txBody>
      </p:sp>
    </p:spTree>
    <p:extLst>
      <p:ext uri="{BB962C8B-B14F-4D97-AF65-F5344CB8AC3E}">
        <p14:creationId xmlns:p14="http://schemas.microsoft.com/office/powerpoint/2010/main" val="128874850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grpId="1" nodeType="clickEffect">
                                  <p:stCondLst>
                                    <p:cond delay="0"/>
                                  </p:stCondLst>
                                  <p:childTnLst>
                                    <p:animEffect transition="out" filter="blinds(horizontal)">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sz="2900" dirty="0"/>
              <a:t>JPAQL Native SQL</a:t>
            </a:r>
            <a:r>
              <a:rPr b="1" dirty="0"/>
              <a:t/>
            </a:r>
            <a:br>
              <a:rPr b="1" dirty="0"/>
            </a:br>
            <a:endParaRPr dirty="0"/>
          </a:p>
        </p:txBody>
      </p:sp>
      <p:sp>
        <p:nvSpPr>
          <p:cNvPr id="3" name="Content Placeholder 2"/>
          <p:cNvSpPr>
            <a:spLocks noGrp="1"/>
          </p:cNvSpPr>
          <p:nvPr>
            <p:ph sz="half" idx="1"/>
          </p:nvPr>
        </p:nvSpPr>
        <p:spPr>
          <a:xfrm>
            <a:off x="711015" y="609600"/>
            <a:ext cx="11274663" cy="5715000"/>
          </a:xfrm>
        </p:spPr>
        <p:txBody>
          <a:bodyPr/>
          <a:lstStyle/>
          <a:p>
            <a:pPr>
              <a:lnSpc>
                <a:spcPct val="100000"/>
              </a:lnSpc>
              <a:defRPr/>
            </a:pPr>
            <a:r>
              <a:rPr lang="en-GB" altLang="en-US" sz="1800" dirty="0"/>
              <a:t>Queries may be expressed in native SQL</a:t>
            </a:r>
            <a:endParaRPr altLang="en-US" sz="1800" dirty="0"/>
          </a:p>
          <a:p>
            <a:pPr>
              <a:lnSpc>
                <a:spcPct val="100000"/>
              </a:lnSpc>
              <a:defRPr/>
            </a:pPr>
            <a:r>
              <a:rPr altLang="en-US" sz="1800" dirty="0"/>
              <a:t>Use when you need to use </a:t>
            </a:r>
            <a:r>
              <a:rPr lang="en-GB" altLang="en-US" sz="1800" dirty="0"/>
              <a:t>native SQL of the target database</a:t>
            </a:r>
          </a:p>
          <a:p>
            <a:pPr>
              <a:lnSpc>
                <a:spcPct val="100000"/>
              </a:lnSpc>
              <a:defRPr/>
            </a:pPr>
            <a:r>
              <a:rPr lang="en-GB" altLang="en-US" sz="1800" dirty="0"/>
              <a:t>Can call stored procedures using "call </a:t>
            </a:r>
            <a:r>
              <a:rPr lang="en-GB" altLang="en-US" sz="1800" dirty="0" err="1"/>
              <a:t>procname</a:t>
            </a:r>
            <a:r>
              <a:rPr lang="en-GB" altLang="en-US" sz="1800" dirty="0"/>
              <a:t>" </a:t>
            </a:r>
            <a:r>
              <a:rPr lang="en-GB" altLang="en-US" sz="1800" dirty="0" smtClean="0"/>
              <a:t>syntax</a:t>
            </a:r>
          </a:p>
          <a:p>
            <a:pPr>
              <a:lnSpc>
                <a:spcPct val="100000"/>
              </a:lnSpc>
              <a:defRPr/>
            </a:pPr>
            <a:endParaRPr lang="en-GB" altLang="en-US" sz="1800" dirty="0"/>
          </a:p>
          <a:p>
            <a:pPr>
              <a:lnSpc>
                <a:spcPct val="100000"/>
              </a:lnSpc>
              <a:defRPr/>
            </a:pPr>
            <a:r>
              <a:rPr lang="en-GB" altLang="en-US" sz="1800" dirty="0" smtClean="0"/>
              <a:t>Calling a Store </a:t>
            </a:r>
            <a:r>
              <a:rPr lang="en-GB" altLang="en-US" sz="1800" dirty="0" err="1" smtClean="0"/>
              <a:t>proc</a:t>
            </a:r>
            <a:r>
              <a:rPr lang="en-GB" altLang="en-US" sz="1800" dirty="0" smtClean="0"/>
              <a:t> Using Native SQL –</a:t>
            </a:r>
          </a:p>
          <a:p>
            <a:pPr>
              <a:lnSpc>
                <a:spcPct val="100000"/>
              </a:lnSpc>
              <a:defRPr/>
            </a:pPr>
            <a:endParaRPr lang="en-GB" altLang="en-US" sz="1800" dirty="0"/>
          </a:p>
          <a:p>
            <a:pPr>
              <a:lnSpc>
                <a:spcPct val="100000"/>
              </a:lnSpc>
              <a:defRPr/>
            </a:pPr>
            <a:endParaRPr lang="en-GB" altLang="en-US" sz="1800" dirty="0" smtClean="0"/>
          </a:p>
          <a:p>
            <a:pPr>
              <a:lnSpc>
                <a:spcPct val="100000"/>
              </a:lnSpc>
              <a:defRPr/>
            </a:pPr>
            <a:endParaRPr lang="en-GB" altLang="en-US" sz="1800" dirty="0"/>
          </a:p>
          <a:p>
            <a:pPr>
              <a:lnSpc>
                <a:spcPct val="100000"/>
              </a:lnSpc>
              <a:defRPr/>
            </a:pPr>
            <a:endParaRPr lang="en-GB" altLang="en-US" sz="1800" dirty="0" smtClean="0"/>
          </a:p>
          <a:p>
            <a:pPr>
              <a:lnSpc>
                <a:spcPct val="100000"/>
              </a:lnSpc>
              <a:defRPr/>
            </a:pPr>
            <a:r>
              <a:rPr lang="en-US" sz="1800" dirty="0" smtClean="0"/>
              <a:t>We can </a:t>
            </a:r>
            <a:r>
              <a:rPr lang="en-US" sz="1800" dirty="0"/>
              <a:t>use </a:t>
            </a:r>
            <a:r>
              <a:rPr lang="en-US" sz="1800" b="1" dirty="0"/>
              <a:t>createSQLQuery()</a:t>
            </a:r>
            <a:r>
              <a:rPr lang="en-US" sz="1800" dirty="0"/>
              <a:t> to call a store procedure directly.</a:t>
            </a:r>
            <a:endParaRPr lang="en-GB" altLang="en-US" sz="1800" dirty="0" smtClean="0"/>
          </a:p>
          <a:p>
            <a:pPr>
              <a:lnSpc>
                <a:spcPct val="100000"/>
              </a:lnSpc>
              <a:defRPr/>
            </a:pPr>
            <a:endParaRPr lang="en-GB" altLang="en-US" sz="1800" dirty="0"/>
          </a:p>
          <a:p>
            <a:pPr marL="0" indent="0">
              <a:buFont typeface="Arial" pitchFamily="34" charset="0"/>
              <a:buNone/>
              <a:defRPr/>
            </a:pPr>
            <a:endParaRPr sz="1800" dirty="0"/>
          </a:p>
          <a:p>
            <a:pPr marL="0" indent="0">
              <a:buFont typeface="Arial" pitchFamily="34" charset="0"/>
              <a:buNone/>
              <a:defRPr/>
            </a:pPr>
            <a:endParaRPr sz="1800" dirty="0">
              <a:solidFill>
                <a:srgbClr val="355F99"/>
              </a:solidFill>
              <a:ea typeface="+mj-ea"/>
              <a:cs typeface="+mj-cs"/>
            </a:endParaRPr>
          </a:p>
          <a:p>
            <a:pPr marL="0" indent="0">
              <a:lnSpc>
                <a:spcPct val="100000"/>
              </a:lnSpc>
              <a:buFont typeface="Arial" pitchFamily="34" charset="0"/>
              <a:buNone/>
              <a:defRPr/>
            </a:pPr>
            <a:endParaRPr sz="1800" dirty="0"/>
          </a:p>
          <a:p>
            <a:pPr marL="0" indent="0">
              <a:lnSpc>
                <a:spcPct val="100000"/>
              </a:lnSpc>
              <a:buFont typeface="Arial" pitchFamily="34" charset="0"/>
              <a:buNone/>
              <a:defRPr/>
            </a:pPr>
            <a:endParaRPr sz="1800" dirty="0"/>
          </a:p>
          <a:p>
            <a:pPr marL="0" indent="0">
              <a:buFont typeface="Arial" pitchFamily="34" charset="0"/>
              <a:buNone/>
              <a:defRPr/>
            </a:pPr>
            <a:endParaRPr dirty="0"/>
          </a:p>
        </p:txBody>
      </p:sp>
      <p:pic>
        <p:nvPicPr>
          <p:cNvPr id="136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588" y="2490537"/>
            <a:ext cx="5484971"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Lst>
        </p:spPr>
      </p:pic>
      <p:pic>
        <p:nvPicPr>
          <p:cNvPr id="136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912" y="4038601"/>
            <a:ext cx="5992839" cy="226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Lst>
        </p:spPr>
      </p:pic>
    </p:spTree>
    <p:extLst>
      <p:ext uri="{BB962C8B-B14F-4D97-AF65-F5344CB8AC3E}">
        <p14:creationId xmlns:p14="http://schemas.microsoft.com/office/powerpoint/2010/main" val="1947124225"/>
      </p:ext>
    </p:extLst>
  </p:cSld>
  <p:clrMapOvr>
    <a:masterClrMapping/>
  </p:clrMapOvr>
  <p:transition spd="slow">
    <p:split orient="vert"/>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11015" y="457200"/>
            <a:ext cx="11274663" cy="5867400"/>
          </a:xfrm>
        </p:spPr>
        <p:txBody>
          <a:bodyPr/>
          <a:lstStyle/>
          <a:p>
            <a:pPr marL="0" indent="0">
              <a:buNone/>
              <a:defRPr/>
            </a:pPr>
            <a:r>
              <a:rPr lang="en-US" sz="2400" dirty="0" smtClean="0">
                <a:solidFill>
                  <a:srgbClr val="355F99"/>
                </a:solidFill>
              </a:rPr>
              <a:t>Scalar Queries : </a:t>
            </a:r>
          </a:p>
          <a:p>
            <a:pPr marL="0" indent="0">
              <a:lnSpc>
                <a:spcPct val="100000"/>
              </a:lnSpc>
              <a:buNone/>
              <a:defRPr/>
            </a:pPr>
            <a:r>
              <a:rPr lang="en-US" sz="1800" dirty="0" smtClean="0"/>
              <a:t>The most basic SQL query is to get a list of scalars (values) from one or more tables. Following is the syntax for using native SQL for scalar values:</a:t>
            </a:r>
          </a:p>
          <a:p>
            <a:pPr marL="0" indent="0">
              <a:lnSpc>
                <a:spcPct val="100000"/>
              </a:lnSpc>
              <a:buNone/>
              <a:defRPr/>
            </a:pPr>
            <a:endParaRPr lang="en-US" sz="1800" dirty="0" smtClean="0"/>
          </a:p>
          <a:p>
            <a:pPr marL="0" indent="0">
              <a:lnSpc>
                <a:spcPct val="100000"/>
              </a:lnSpc>
              <a:buNone/>
              <a:defRPr/>
            </a:pPr>
            <a:endParaRPr lang="en-US" sz="1800" dirty="0" smtClean="0"/>
          </a:p>
          <a:p>
            <a:pPr marL="0" indent="0">
              <a:lnSpc>
                <a:spcPct val="100000"/>
              </a:lnSpc>
              <a:buNone/>
              <a:defRPr/>
            </a:pPr>
            <a:endParaRPr lang="en-US" sz="1800" dirty="0" smtClean="0"/>
          </a:p>
          <a:p>
            <a:pPr marL="0" indent="0">
              <a:lnSpc>
                <a:spcPct val="100000"/>
              </a:lnSpc>
              <a:buNone/>
              <a:defRPr/>
            </a:pPr>
            <a:endParaRPr lang="en-US" sz="1800" dirty="0" smtClean="0"/>
          </a:p>
          <a:p>
            <a:pPr>
              <a:lnSpc>
                <a:spcPct val="100000"/>
              </a:lnSpc>
              <a:defRPr/>
            </a:pPr>
            <a:r>
              <a:rPr lang="en-US" sz="1800" dirty="0" smtClean="0"/>
              <a:t>These will return a List of Object arrays (Object[]) with scalar values for each column in the _05Person table.  Hibernate will use </a:t>
            </a:r>
            <a:r>
              <a:rPr lang="en-US" sz="1800" dirty="0" err="1" smtClean="0"/>
              <a:t>ResultSetMetadata</a:t>
            </a:r>
            <a:r>
              <a:rPr lang="en-US" sz="1800" dirty="0" smtClean="0"/>
              <a:t> to deduce the actual order and types of the returned scalar values.</a:t>
            </a:r>
          </a:p>
          <a:p>
            <a:pPr>
              <a:lnSpc>
                <a:spcPct val="100000"/>
              </a:lnSpc>
              <a:defRPr/>
            </a:pPr>
            <a:r>
              <a:rPr lang="en-US" sz="1800" dirty="0" smtClean="0"/>
              <a:t>To avoid the overhead of using </a:t>
            </a:r>
            <a:r>
              <a:rPr lang="en-US" sz="1800" dirty="0" err="1" smtClean="0"/>
              <a:t>ResultSetMetadata</a:t>
            </a:r>
            <a:r>
              <a:rPr lang="en-US" sz="1800" dirty="0" smtClean="0"/>
              <a:t>, or simply to be more explicit in what is returned, one can use </a:t>
            </a:r>
            <a:r>
              <a:rPr lang="en-US" sz="1800" dirty="0" err="1" smtClean="0"/>
              <a:t>addScalar</a:t>
            </a:r>
            <a:r>
              <a:rPr lang="en-US" sz="1800" dirty="0" smtClean="0"/>
              <a:t>():</a:t>
            </a:r>
          </a:p>
          <a:p>
            <a:pPr>
              <a:lnSpc>
                <a:spcPct val="100000"/>
              </a:lnSpc>
              <a:defRPr/>
            </a:pPr>
            <a:endParaRPr lang="en-US" sz="1800" dirty="0"/>
          </a:p>
          <a:p>
            <a:pPr>
              <a:lnSpc>
                <a:spcPct val="100000"/>
              </a:lnSpc>
              <a:defRPr/>
            </a:pPr>
            <a:endParaRPr lang="en-US" sz="1800" dirty="0" smtClean="0"/>
          </a:p>
          <a:p>
            <a:pPr>
              <a:lnSpc>
                <a:spcPct val="100000"/>
              </a:lnSpc>
              <a:defRPr/>
            </a:pPr>
            <a:endParaRPr lang="en-US" sz="1800" dirty="0"/>
          </a:p>
          <a:p>
            <a:pPr marL="0" indent="0">
              <a:lnSpc>
                <a:spcPct val="100000"/>
              </a:lnSpc>
              <a:buNone/>
              <a:defRPr/>
            </a:pPr>
            <a:endParaRPr lang="en-US" sz="1800" dirty="0"/>
          </a:p>
          <a:p>
            <a:pPr>
              <a:lnSpc>
                <a:spcPct val="100000"/>
              </a:lnSpc>
              <a:defRPr/>
            </a:pPr>
            <a:r>
              <a:rPr lang="en-US" sz="1800" dirty="0"/>
              <a:t>This will return Object arrays, but now it will not use </a:t>
            </a:r>
            <a:r>
              <a:rPr lang="en-US" sz="1800" dirty="0" err="1"/>
              <a:t>ResultSetMetadata</a:t>
            </a:r>
            <a:r>
              <a:rPr lang="en-US" sz="1800" dirty="0"/>
              <a:t> but will instead explicitly get the id and name column as respectively a Long and String  from the underlying </a:t>
            </a:r>
            <a:r>
              <a:rPr lang="en-US" sz="1800" dirty="0" err="1"/>
              <a:t>resultset</a:t>
            </a:r>
            <a:endParaRPr lang="en-US" sz="1800" dirty="0">
              <a:solidFill>
                <a:srgbClr val="355F99"/>
              </a:solidFill>
            </a:endParaRPr>
          </a:p>
          <a:p>
            <a:pPr marL="0" indent="0">
              <a:lnSpc>
                <a:spcPct val="100000"/>
              </a:lnSpc>
              <a:buNone/>
              <a:defRPr/>
            </a:pPr>
            <a:endParaRPr lang="en-US" dirty="0" smtClean="0"/>
          </a:p>
          <a:p>
            <a:pPr>
              <a:lnSpc>
                <a:spcPct val="100000"/>
              </a:lnSpc>
              <a:defRPr/>
            </a:pPr>
            <a:endParaRPr lang="en-US" dirty="0"/>
          </a:p>
          <a:p>
            <a:pPr>
              <a:lnSpc>
                <a:spcPct val="100000"/>
              </a:lnSpc>
              <a:defRPr/>
            </a:pPr>
            <a:endParaRPr lang="en-US" b="1" dirty="0" smtClean="0"/>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3501" y="1524000"/>
            <a:ext cx="5897614"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4618" y="4267200"/>
            <a:ext cx="746988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258648425"/>
      </p:ext>
    </p:extLst>
  </p:cSld>
  <p:clrMapOvr>
    <a:masterClrMapping/>
  </p:clrMapOvr>
  <p:transition spd="slow">
    <p:split orient="vert"/>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11015" y="533400"/>
            <a:ext cx="11173090" cy="5791200"/>
          </a:xfrm>
        </p:spPr>
        <p:txBody>
          <a:bodyPr/>
          <a:lstStyle/>
          <a:p>
            <a:pPr marL="0" indent="0" algn="just">
              <a:lnSpc>
                <a:spcPct val="100000"/>
              </a:lnSpc>
              <a:buFont typeface="Arial" pitchFamily="34" charset="0"/>
              <a:buNone/>
              <a:defRPr/>
            </a:pPr>
            <a:endParaRPr sz="2600" dirty="0">
              <a:solidFill>
                <a:srgbClr val="355F99"/>
              </a:solidFill>
              <a:ea typeface="+mj-ea"/>
              <a:cs typeface="+mj-cs"/>
            </a:endParaRPr>
          </a:p>
          <a:p>
            <a:pPr marL="0" indent="0" algn="just">
              <a:lnSpc>
                <a:spcPct val="100000"/>
              </a:lnSpc>
              <a:buFont typeface="Arial" pitchFamily="34" charset="0"/>
              <a:buNone/>
              <a:defRPr/>
            </a:pPr>
            <a:r>
              <a:rPr sz="2600" dirty="0">
                <a:solidFill>
                  <a:srgbClr val="355F99"/>
                </a:solidFill>
                <a:ea typeface="+mj-ea"/>
                <a:cs typeface="+mj-cs"/>
              </a:rPr>
              <a:t>Entity Queries :</a:t>
            </a:r>
          </a:p>
          <a:p>
            <a:pPr marL="0" indent="0" algn="just">
              <a:lnSpc>
                <a:spcPct val="100000"/>
              </a:lnSpc>
              <a:buFont typeface="Arial" pitchFamily="34" charset="0"/>
              <a:buNone/>
              <a:defRPr/>
            </a:pPr>
            <a:r>
              <a:rPr sz="1800" dirty="0"/>
              <a:t>The Scalar queries were all about returning scalar values, basically returning the "raw" values from the </a:t>
            </a:r>
            <a:r>
              <a:rPr sz="1800" dirty="0" err="1"/>
              <a:t>resultset</a:t>
            </a:r>
            <a:r>
              <a:rPr sz="1800" dirty="0"/>
              <a:t>. The following is the syntax to get entity objects as a whole from a native </a:t>
            </a:r>
            <a:r>
              <a:rPr sz="1800" dirty="0" err="1"/>
              <a:t>sql</a:t>
            </a:r>
            <a:r>
              <a:rPr sz="1800" dirty="0"/>
              <a:t> query via </a:t>
            </a:r>
            <a:r>
              <a:rPr sz="1800" dirty="0" err="1"/>
              <a:t>addEntity</a:t>
            </a:r>
            <a:r>
              <a:rPr sz="1800" dirty="0"/>
              <a:t>().</a:t>
            </a:r>
          </a:p>
        </p:txBody>
      </p:sp>
      <p:pic>
        <p:nvPicPr>
          <p:cNvPr id="137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820" y="3204661"/>
            <a:ext cx="7211721"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889978322"/>
      </p:ext>
    </p:extLst>
  </p:cSld>
  <p:clrMapOvr>
    <a:masterClrMapping/>
  </p:clrMapOvr>
  <p:transition spd="slow">
    <p:split orient="vert"/>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altLang="en-US"/>
              <a:t>Exercise</a:t>
            </a:r>
          </a:p>
        </p:txBody>
      </p:sp>
      <p:sp>
        <p:nvSpPr>
          <p:cNvPr id="70659" name="Rectangle 3"/>
          <p:cNvSpPr>
            <a:spLocks noGrp="1" noChangeArrowheads="1"/>
          </p:cNvSpPr>
          <p:nvPr>
            <p:ph type="body" sz="half" idx="1"/>
          </p:nvPr>
        </p:nvSpPr>
        <p:spPr>
          <a:xfrm>
            <a:off x="594629" y="1282700"/>
            <a:ext cx="8343843" cy="4648200"/>
          </a:xfrm>
        </p:spPr>
        <p:txBody>
          <a:bodyPr/>
          <a:lstStyle/>
          <a:p>
            <a:pPr algn="just">
              <a:lnSpc>
                <a:spcPct val="100000"/>
              </a:lnSpc>
              <a:defRPr/>
            </a:pPr>
            <a:r>
              <a:rPr sz="1800" dirty="0"/>
              <a:t>Using the previous exercise, do the following </a:t>
            </a:r>
            <a:r>
              <a:rPr lang="en-US" sz="1800" dirty="0" smtClean="0"/>
              <a:t>–</a:t>
            </a:r>
            <a:r>
              <a:rPr sz="1800" dirty="0" smtClean="0"/>
              <a:t> </a:t>
            </a:r>
          </a:p>
          <a:p>
            <a:pPr algn="just">
              <a:lnSpc>
                <a:spcPct val="100000"/>
              </a:lnSpc>
              <a:defRPr/>
            </a:pPr>
            <a:endParaRPr lang="en-US" sz="1800" dirty="0"/>
          </a:p>
          <a:p>
            <a:pPr algn="just">
              <a:lnSpc>
                <a:spcPct val="100000"/>
              </a:lnSpc>
              <a:defRPr/>
            </a:pPr>
            <a:r>
              <a:rPr lang="en-US" sz="1800" dirty="0" smtClean="0"/>
              <a:t>Add multiple records to the table.</a:t>
            </a:r>
          </a:p>
          <a:p>
            <a:pPr algn="just">
              <a:lnSpc>
                <a:spcPct val="100000"/>
              </a:lnSpc>
              <a:defRPr/>
            </a:pPr>
            <a:endParaRPr lang="en-US" sz="1800" dirty="0"/>
          </a:p>
          <a:p>
            <a:pPr algn="just">
              <a:lnSpc>
                <a:spcPct val="100000"/>
              </a:lnSpc>
              <a:defRPr/>
            </a:pPr>
            <a:r>
              <a:rPr lang="en-US" sz="1800" dirty="0" smtClean="0"/>
              <a:t>Try  to fetch result using different queries.</a:t>
            </a:r>
          </a:p>
          <a:p>
            <a:pPr algn="just">
              <a:lnSpc>
                <a:spcPct val="100000"/>
              </a:lnSpc>
              <a:defRPr/>
            </a:pPr>
            <a:endParaRPr lang="en-US" sz="1800" dirty="0"/>
          </a:p>
          <a:p>
            <a:pPr algn="just">
              <a:lnSpc>
                <a:spcPct val="100000"/>
              </a:lnSpc>
              <a:defRPr/>
            </a:pPr>
            <a:r>
              <a:rPr lang="en-US" sz="1800" dirty="0" smtClean="0"/>
              <a:t>Try to get result using Pagination.</a:t>
            </a:r>
          </a:p>
          <a:p>
            <a:pPr algn="just">
              <a:lnSpc>
                <a:spcPct val="100000"/>
              </a:lnSpc>
              <a:defRPr/>
            </a:pPr>
            <a:endParaRPr lang="en-US" sz="1800" dirty="0"/>
          </a:p>
          <a:p>
            <a:pPr algn="just">
              <a:lnSpc>
                <a:spcPct val="100000"/>
              </a:lnSpc>
              <a:defRPr/>
            </a:pPr>
            <a:r>
              <a:rPr lang="en-US" sz="1800" dirty="0" smtClean="0"/>
              <a:t>Try Criteria Queries.</a:t>
            </a:r>
          </a:p>
          <a:p>
            <a:pPr algn="just">
              <a:lnSpc>
                <a:spcPct val="100000"/>
              </a:lnSpc>
              <a:defRPr/>
            </a:pPr>
            <a:endParaRPr lang="en-US" sz="1800" dirty="0"/>
          </a:p>
          <a:p>
            <a:pPr algn="just">
              <a:lnSpc>
                <a:spcPct val="100000"/>
              </a:lnSpc>
              <a:defRPr/>
            </a:pPr>
            <a:r>
              <a:rPr lang="en-US" sz="1800" dirty="0" smtClean="0"/>
              <a:t>Try Projections,  Aggregations and Native Queries.</a:t>
            </a:r>
            <a:endParaRPr sz="1800" dirty="0"/>
          </a:p>
          <a:p>
            <a:pPr algn="just">
              <a:lnSpc>
                <a:spcPct val="100000"/>
              </a:lnSpc>
              <a:defRPr/>
            </a:pPr>
            <a:endParaRPr sz="1800" dirty="0" smtClean="0"/>
          </a:p>
        </p:txBody>
      </p:sp>
    </p:spTree>
    <p:extLst>
      <p:ext uri="{BB962C8B-B14F-4D97-AF65-F5344CB8AC3E}">
        <p14:creationId xmlns:p14="http://schemas.microsoft.com/office/powerpoint/2010/main" val="695569182"/>
      </p:ext>
    </p:extLst>
  </p:cSld>
  <p:clrMapOvr>
    <a:masterClrMapping/>
  </p:clrMapOvr>
  <p:transition spd="slow">
    <p:split orient="vert"/>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600" y="870682"/>
            <a:ext cx="10929257" cy="5312948"/>
          </a:xfrm>
        </p:spPr>
        <p:txBody>
          <a:bodyPr>
            <a:normAutofit fontScale="92500" lnSpcReduction="10000"/>
          </a:bodyPr>
          <a:lstStyle/>
          <a:p>
            <a:pPr marL="285750" indent="-285750">
              <a:buFont typeface="Arial" panose="020B0604020202020204" pitchFamily="34" charset="0"/>
              <a:buChar char="•"/>
              <a:defRPr/>
            </a:pPr>
            <a:r>
              <a:rPr lang="en-US" dirty="0">
                <a:solidFill>
                  <a:srgbClr val="404040"/>
                </a:solidFill>
                <a:latin typeface="Calibri" panose="020F0502020204030204" pitchFamily="34" charset="0"/>
              </a:rPr>
              <a:t>JDBC Overview </a:t>
            </a:r>
          </a:p>
          <a:p>
            <a:pPr marL="742950" lvl="1" indent="-285750">
              <a:buFont typeface="Arial" panose="020B0604020202020204" pitchFamily="34" charset="0"/>
              <a:buChar char="•"/>
              <a:defRPr/>
            </a:pPr>
            <a:r>
              <a:rPr lang="en-US" dirty="0">
                <a:solidFill>
                  <a:srgbClr val="404040"/>
                </a:solidFill>
                <a:latin typeface="Calibri" panose="020F0502020204030204" pitchFamily="34" charset="0"/>
              </a:rPr>
              <a:t>Pros and Cons of JDBC</a:t>
            </a:r>
          </a:p>
          <a:p>
            <a:pPr marL="285750" indent="-285750">
              <a:buFont typeface="Arial" panose="020B0604020202020204" pitchFamily="34" charset="0"/>
              <a:buChar char="•"/>
              <a:defRPr/>
            </a:pPr>
            <a:r>
              <a:rPr lang="en-US" dirty="0">
                <a:solidFill>
                  <a:srgbClr val="404040"/>
                </a:solidFill>
                <a:latin typeface="Calibri" panose="020F0502020204030204" pitchFamily="34" charset="0"/>
              </a:rPr>
              <a:t>ORM Overview </a:t>
            </a:r>
          </a:p>
          <a:p>
            <a:pPr marL="742950" lvl="1" indent="-285750">
              <a:buFont typeface="Arial" panose="020B0604020202020204" pitchFamily="34" charset="0"/>
              <a:buChar char="•"/>
              <a:defRPr/>
            </a:pPr>
            <a:r>
              <a:rPr lang="en-US" dirty="0">
                <a:solidFill>
                  <a:srgbClr val="404040"/>
                </a:solidFill>
                <a:latin typeface="Calibri" panose="020F0502020204030204" pitchFamily="34" charset="0"/>
              </a:rPr>
              <a:t>Advantage of ORM</a:t>
            </a:r>
          </a:p>
          <a:p>
            <a:pPr marL="285750" indent="-285750">
              <a:buFont typeface="Arial" panose="020B0604020202020204" pitchFamily="34" charset="0"/>
              <a:buChar char="•"/>
              <a:defRPr/>
            </a:pPr>
            <a:r>
              <a:rPr lang="en-US" dirty="0">
                <a:solidFill>
                  <a:srgbClr val="404040"/>
                </a:solidFill>
                <a:latin typeface="Calibri" panose="020F0502020204030204" pitchFamily="34" charset="0"/>
              </a:rPr>
              <a:t>Hibernate Overview</a:t>
            </a:r>
          </a:p>
          <a:p>
            <a:pPr marL="285750" indent="-285750">
              <a:buFont typeface="Arial" panose="020B0604020202020204" pitchFamily="34" charset="0"/>
              <a:buChar char="•"/>
              <a:defRPr/>
            </a:pPr>
            <a:r>
              <a:rPr lang="en-US" dirty="0">
                <a:solidFill>
                  <a:srgbClr val="404040"/>
                </a:solidFill>
                <a:latin typeface="Calibri" panose="020F0502020204030204" pitchFamily="34" charset="0"/>
              </a:rPr>
              <a:t>Hibernate Architecture</a:t>
            </a:r>
          </a:p>
          <a:p>
            <a:pPr marL="285750" indent="-285750">
              <a:buFont typeface="Arial" panose="020B0604020202020204" pitchFamily="34" charset="0"/>
              <a:buChar char="•"/>
              <a:defRPr/>
            </a:pPr>
            <a:r>
              <a:rPr lang="en-US" dirty="0">
                <a:solidFill>
                  <a:srgbClr val="404040"/>
                </a:solidFill>
                <a:latin typeface="Calibri" panose="020F0502020204030204" pitchFamily="34" charset="0"/>
              </a:rPr>
              <a:t>Hibernate Configuration </a:t>
            </a:r>
          </a:p>
          <a:p>
            <a:pPr marL="285750" indent="-285750">
              <a:buFont typeface="Arial" panose="020B0604020202020204" pitchFamily="34" charset="0"/>
              <a:buChar char="•"/>
              <a:defRPr/>
            </a:pPr>
            <a:r>
              <a:rPr lang="en-US" dirty="0">
                <a:solidFill>
                  <a:srgbClr val="404040"/>
                </a:solidFill>
                <a:latin typeface="Calibri" panose="020F0502020204030204" pitchFamily="34" charset="0"/>
              </a:rPr>
              <a:t>Crud Operations</a:t>
            </a:r>
          </a:p>
          <a:p>
            <a:pPr marL="285750" indent="-285750">
              <a:buFont typeface="Arial" panose="020B0604020202020204" pitchFamily="34" charset="0"/>
              <a:buChar char="•"/>
              <a:defRPr/>
            </a:pPr>
            <a:r>
              <a:rPr lang="en-US" dirty="0">
                <a:solidFill>
                  <a:srgbClr val="404040"/>
                </a:solidFill>
                <a:latin typeface="Calibri" panose="020F0502020204030204" pitchFamily="34" charset="0"/>
              </a:rPr>
              <a:t>Hibernate components</a:t>
            </a:r>
          </a:p>
          <a:p>
            <a:pPr marL="742950" lvl="1" indent="-285750">
              <a:buFont typeface="Arial" panose="020B0604020202020204" pitchFamily="34" charset="0"/>
              <a:buChar char="•"/>
              <a:defRPr/>
            </a:pPr>
            <a:r>
              <a:rPr lang="en-US" dirty="0">
                <a:solidFill>
                  <a:srgbClr val="404040"/>
                </a:solidFill>
                <a:latin typeface="Calibri" panose="020F0502020204030204" pitchFamily="34" charset="0"/>
              </a:rPr>
              <a:t>Configuration</a:t>
            </a:r>
          </a:p>
          <a:p>
            <a:pPr marL="742950" lvl="1" indent="-285750">
              <a:buFont typeface="Arial" panose="020B0604020202020204" pitchFamily="34" charset="0"/>
              <a:buChar char="•"/>
              <a:defRPr/>
            </a:pPr>
            <a:r>
              <a:rPr lang="en-US" dirty="0">
                <a:solidFill>
                  <a:srgbClr val="404040"/>
                </a:solidFill>
                <a:latin typeface="Calibri" panose="020F0502020204030204" pitchFamily="34" charset="0"/>
              </a:rPr>
              <a:t>Session Factory </a:t>
            </a:r>
          </a:p>
          <a:p>
            <a:pPr marL="742950" lvl="1" indent="-285750">
              <a:buFont typeface="Arial" panose="020B0604020202020204" pitchFamily="34" charset="0"/>
              <a:buChar char="•"/>
              <a:defRPr/>
            </a:pPr>
            <a:r>
              <a:rPr lang="en-US" dirty="0">
                <a:solidFill>
                  <a:srgbClr val="404040"/>
                </a:solidFill>
                <a:latin typeface="Calibri" panose="020F0502020204030204" pitchFamily="34" charset="0"/>
              </a:rPr>
              <a:t>Session </a:t>
            </a:r>
          </a:p>
          <a:p>
            <a:pPr marL="742950" lvl="1" indent="-285750">
              <a:buFont typeface="Arial" panose="020B0604020202020204" pitchFamily="34" charset="0"/>
              <a:buChar char="•"/>
              <a:defRPr/>
            </a:pPr>
            <a:r>
              <a:rPr lang="en-US" dirty="0">
                <a:solidFill>
                  <a:srgbClr val="404040"/>
                </a:solidFill>
                <a:latin typeface="Calibri" panose="020F0502020204030204" pitchFamily="34" charset="0"/>
              </a:rPr>
              <a:t>Transaction </a:t>
            </a:r>
          </a:p>
          <a:p>
            <a:pPr marL="285750" indent="-285750">
              <a:buFont typeface="Arial" panose="020B0604020202020204" pitchFamily="34" charset="0"/>
              <a:buChar char="•"/>
              <a:defRPr/>
            </a:pPr>
            <a:r>
              <a:rPr lang="en-US" dirty="0">
                <a:solidFill>
                  <a:srgbClr val="404040"/>
                </a:solidFill>
                <a:latin typeface="Calibri" panose="020F0502020204030204" pitchFamily="34" charset="0"/>
              </a:rPr>
              <a:t>JPA Introduction </a:t>
            </a:r>
          </a:p>
          <a:p>
            <a:pPr marL="285750" indent="-285750">
              <a:buFont typeface="Arial" panose="020B0604020202020204" pitchFamily="34" charset="0"/>
              <a:buChar char="•"/>
              <a:defRPr/>
            </a:pPr>
            <a:r>
              <a:rPr lang="en-US" dirty="0">
                <a:solidFill>
                  <a:srgbClr val="404040"/>
                </a:solidFill>
                <a:latin typeface="Calibri" panose="020F0502020204030204" pitchFamily="34" charset="0"/>
              </a:rPr>
              <a:t>ORM Challenges</a:t>
            </a:r>
          </a:p>
          <a:p>
            <a:pPr marL="285750" indent="-285750">
              <a:buFont typeface="Arial" panose="020B0604020202020204" pitchFamily="34" charset="0"/>
              <a:buChar char="•"/>
              <a:defRPr/>
            </a:pPr>
            <a:r>
              <a:rPr lang="en-US" dirty="0">
                <a:solidFill>
                  <a:srgbClr val="404040"/>
                </a:solidFill>
                <a:latin typeface="Calibri" panose="020F0502020204030204" pitchFamily="34" charset="0"/>
              </a:rPr>
              <a:t>Persistence Lifecycle</a:t>
            </a:r>
          </a:p>
          <a:p>
            <a:pPr marL="285750" indent="-285750">
              <a:buFont typeface="Arial" panose="020B0604020202020204" pitchFamily="34" charset="0"/>
              <a:buChar char="•"/>
              <a:defRPr/>
            </a:pPr>
            <a:r>
              <a:rPr lang="en-US" dirty="0">
                <a:solidFill>
                  <a:srgbClr val="404040"/>
                </a:solidFill>
                <a:latin typeface="Calibri" panose="020F0502020204030204" pitchFamily="34" charset="0"/>
              </a:rPr>
              <a:t>Object Equality </a:t>
            </a:r>
          </a:p>
          <a:p>
            <a:pPr marL="285750" indent="-285750">
              <a:buFont typeface="Arial" panose="020B0604020202020204" pitchFamily="34" charset="0"/>
              <a:buChar char="•"/>
              <a:defRPr/>
            </a:pPr>
            <a:r>
              <a:rPr lang="en-US" dirty="0">
                <a:solidFill>
                  <a:srgbClr val="404040"/>
                </a:solidFill>
                <a:latin typeface="Calibri" panose="020F0502020204030204" pitchFamily="34" charset="0"/>
              </a:rPr>
              <a:t>Different Inheritance Mapping</a:t>
            </a:r>
          </a:p>
          <a:p>
            <a:pPr marL="285750" indent="-285750">
              <a:buFont typeface="Arial" panose="020B0604020202020204" pitchFamily="34" charset="0"/>
              <a:buChar char="•"/>
              <a:defRPr/>
            </a:pPr>
            <a:r>
              <a:rPr lang="en-US" dirty="0">
                <a:solidFill>
                  <a:srgbClr val="404040"/>
                </a:solidFill>
                <a:latin typeface="Calibri" panose="020F0502020204030204" pitchFamily="34" charset="0"/>
              </a:rPr>
              <a:t>HQL/JPA QL</a:t>
            </a:r>
          </a:p>
          <a:p>
            <a:pPr marL="495300" lvl="2" indent="0">
              <a:buNone/>
            </a:pPr>
            <a:endParaRPr lang="en-US" dirty="0" smtClean="0"/>
          </a:p>
          <a:p>
            <a:pPr lvl="2"/>
            <a:endParaRPr lang="en-US" dirty="0" smtClean="0"/>
          </a:p>
          <a:p>
            <a:endParaRPr lang="en-US" dirty="0"/>
          </a:p>
          <a:p>
            <a:endParaRPr lang="en-US" dirty="0"/>
          </a:p>
        </p:txBody>
      </p:sp>
    </p:spTree>
    <p:extLst>
      <p:ext uri="{BB962C8B-B14F-4D97-AF65-F5344CB8AC3E}">
        <p14:creationId xmlns:p14="http://schemas.microsoft.com/office/powerpoint/2010/main" val="527169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sz="quarter" idx="14"/>
          </p:nvPr>
        </p:nvSpPr>
        <p:spPr>
          <a:xfrm>
            <a:off x="609600" y="870682"/>
            <a:ext cx="10929257" cy="5092700"/>
          </a:xfrm>
        </p:spPr>
        <p:txBody>
          <a:bodyPr/>
          <a:lstStyle/>
          <a:p>
            <a:r>
              <a:rPr lang="en-US" dirty="0">
                <a:hlinkClick r:id="rId2"/>
              </a:rPr>
              <a:t>http://www.tutorialspoint.com/hibernate</a:t>
            </a:r>
            <a:r>
              <a:rPr lang="en-US" dirty="0" smtClean="0">
                <a:hlinkClick r:id="rId2"/>
              </a:rPr>
              <a:t>/</a:t>
            </a:r>
            <a:endParaRPr lang="en-US" dirty="0" smtClean="0"/>
          </a:p>
          <a:p>
            <a:r>
              <a:rPr lang="en-US" dirty="0">
                <a:hlinkClick r:id="rId3"/>
              </a:rPr>
              <a:t>https://</a:t>
            </a:r>
            <a:r>
              <a:rPr lang="en-US" dirty="0" smtClean="0">
                <a:hlinkClick r:id="rId3"/>
              </a:rPr>
              <a:t>docs.oracle.com/cd/E13224_01/wlw/docs103/guide/ormworkbench/hibernate-tutorial/tutHibernate1.html</a:t>
            </a:r>
            <a:endParaRPr lang="en-US" dirty="0" smtClean="0"/>
          </a:p>
          <a:p>
            <a:r>
              <a:rPr lang="en-US" dirty="0">
                <a:hlinkClick r:id="rId4"/>
              </a:rPr>
              <a:t>http://javabeginnerstutorial.com/hibernate/hibernate-framework-basic</a:t>
            </a:r>
            <a:r>
              <a:rPr lang="en-US" dirty="0" smtClean="0">
                <a:hlinkClick r:id="rId4"/>
              </a:rPr>
              <a:t>/</a:t>
            </a:r>
            <a:endParaRPr lang="en-US" dirty="0" smtClean="0"/>
          </a:p>
          <a:p>
            <a:r>
              <a:rPr lang="en-US" dirty="0">
                <a:hlinkClick r:id="rId5"/>
              </a:rPr>
              <a:t>https://</a:t>
            </a:r>
            <a:r>
              <a:rPr lang="en-US" dirty="0" smtClean="0">
                <a:hlinkClick r:id="rId5"/>
              </a:rPr>
              <a:t>docs.jboss.org/hibernate/orm/3.3/reference/en/html/tutorial.html</a:t>
            </a:r>
            <a:endParaRPr lang="en-US" dirty="0" smtClean="0"/>
          </a:p>
          <a:p>
            <a:endParaRPr lang="en-US" dirty="0" smtClean="0"/>
          </a:p>
        </p:txBody>
      </p:sp>
    </p:spTree>
    <p:extLst>
      <p:ext uri="{BB962C8B-B14F-4D97-AF65-F5344CB8AC3E}">
        <p14:creationId xmlns:p14="http://schemas.microsoft.com/office/powerpoint/2010/main" val="213610197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74209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Hibernate Configuration</a:t>
            </a:r>
          </a:p>
        </p:txBody>
      </p:sp>
      <p:sp>
        <p:nvSpPr>
          <p:cNvPr id="3" name="Content Placeholder 2"/>
          <p:cNvSpPr>
            <a:spLocks noGrp="1"/>
          </p:cNvSpPr>
          <p:nvPr>
            <p:ph sz="quarter" idx="10"/>
          </p:nvPr>
        </p:nvSpPr>
        <p:spPr>
          <a:xfrm>
            <a:off x="711016" y="990600"/>
            <a:ext cx="10969943" cy="5486400"/>
          </a:xfrm>
        </p:spPr>
        <p:txBody>
          <a:bodyPr/>
          <a:lstStyle/>
          <a:p>
            <a:pPr marL="0" indent="0" algn="just">
              <a:lnSpc>
                <a:spcPct val="100000"/>
              </a:lnSpc>
              <a:buFont typeface="Arial" charset="0"/>
              <a:buNone/>
              <a:defRPr/>
            </a:pPr>
            <a:r>
              <a:rPr lang="en-US" sz="1800" dirty="0">
                <a:solidFill>
                  <a:schemeClr val="tx2">
                    <a:lumMod val="50000"/>
                  </a:schemeClr>
                </a:solidFill>
              </a:rPr>
              <a:t>Hibernate requires to know in advance — where to find the mapping information that defines how your Java classes relate to the database tables. Hibernate also requires a set of configuration settings related to database and other related parameters. All such information is usually supplied as a standard Java properties file called </a:t>
            </a:r>
            <a:r>
              <a:rPr lang="en-US" sz="1800" dirty="0" err="1">
                <a:solidFill>
                  <a:schemeClr val="tx2">
                    <a:lumMod val="50000"/>
                  </a:schemeClr>
                </a:solidFill>
              </a:rPr>
              <a:t>hibernate.properties</a:t>
            </a:r>
            <a:r>
              <a:rPr lang="en-US" sz="1800" dirty="0">
                <a:solidFill>
                  <a:schemeClr val="tx2">
                    <a:lumMod val="50000"/>
                  </a:schemeClr>
                </a:solidFill>
              </a:rPr>
              <a:t>, or as an XML file named hibernate.cfg.xml.</a:t>
            </a:r>
          </a:p>
          <a:p>
            <a:pPr marL="0" indent="0" algn="just">
              <a:lnSpc>
                <a:spcPct val="100000"/>
              </a:lnSpc>
              <a:buFont typeface="Arial" charset="0"/>
              <a:buNone/>
              <a:defRPr/>
            </a:pPr>
            <a:endParaRPr lang="en-US" sz="1800" dirty="0">
              <a:solidFill>
                <a:schemeClr val="tx2">
                  <a:lumMod val="50000"/>
                </a:schemeClr>
              </a:solidFill>
            </a:endParaRPr>
          </a:p>
          <a:p>
            <a:pPr marL="0" indent="0">
              <a:lnSpc>
                <a:spcPct val="100000"/>
              </a:lnSpc>
              <a:buFont typeface="Arial" charset="0"/>
              <a:buNone/>
              <a:defRPr/>
            </a:pPr>
            <a:r>
              <a:rPr lang="en-US" sz="1800" dirty="0">
                <a:solidFill>
                  <a:schemeClr val="tx2">
                    <a:lumMod val="50000"/>
                  </a:schemeClr>
                </a:solidFill>
              </a:rPr>
              <a:t>Following is the list of important properties you would require to configure for a databases in a standalone situation</a:t>
            </a:r>
            <a:r>
              <a:rPr lang="en-US" sz="1800" dirty="0" smtClean="0">
                <a:solidFill>
                  <a:schemeClr val="tx2">
                    <a:lumMod val="50000"/>
                  </a:schemeClr>
                </a:solidFill>
              </a:rPr>
              <a:t>:</a:t>
            </a:r>
            <a:endParaRPr lang="en-US" sz="1800" dirty="0">
              <a:solidFill>
                <a:schemeClr val="tx2">
                  <a:lumMod val="50000"/>
                </a:schemeClr>
              </a:solidFill>
            </a:endParaRPr>
          </a:p>
          <a:p>
            <a:pPr>
              <a:lnSpc>
                <a:spcPct val="100000"/>
              </a:lnSpc>
              <a:defRPr/>
            </a:pPr>
            <a:r>
              <a:rPr lang="en-US" sz="1800" dirty="0">
                <a:solidFill>
                  <a:schemeClr val="tx2">
                    <a:lumMod val="50000"/>
                  </a:schemeClr>
                </a:solidFill>
              </a:rPr>
              <a:t> </a:t>
            </a:r>
            <a:r>
              <a:rPr lang="en-US" sz="1800" dirty="0" err="1">
                <a:solidFill>
                  <a:schemeClr val="tx2">
                    <a:lumMod val="50000"/>
                  </a:schemeClr>
                </a:solidFill>
              </a:rPr>
              <a:t>hibernate.dialect</a:t>
            </a:r>
            <a:r>
              <a:rPr lang="en-US" sz="1800" dirty="0">
                <a:solidFill>
                  <a:schemeClr val="tx2">
                    <a:lumMod val="50000"/>
                  </a:schemeClr>
                </a:solidFill>
              </a:rPr>
              <a:t> - 	            </a:t>
            </a:r>
            <a:r>
              <a:rPr lang="en-US" sz="1800" dirty="0" smtClean="0">
                <a:solidFill>
                  <a:schemeClr val="tx2">
                    <a:lumMod val="50000"/>
                  </a:schemeClr>
                </a:solidFill>
              </a:rPr>
              <a:t>      This </a:t>
            </a:r>
            <a:r>
              <a:rPr lang="en-US" sz="1800" dirty="0">
                <a:solidFill>
                  <a:schemeClr val="tx2">
                    <a:lumMod val="50000"/>
                  </a:schemeClr>
                </a:solidFill>
              </a:rPr>
              <a:t>property makes Hibernate generate the </a:t>
            </a:r>
            <a:r>
              <a:rPr lang="en-US" sz="1800" dirty="0" smtClean="0">
                <a:solidFill>
                  <a:schemeClr val="tx2">
                    <a:lumMod val="50000"/>
                  </a:schemeClr>
                </a:solidFill>
              </a:rPr>
              <a:t>			                  appropriate SQL </a:t>
            </a:r>
            <a:r>
              <a:rPr lang="en-US" sz="1800" dirty="0">
                <a:solidFill>
                  <a:schemeClr val="tx2">
                    <a:lumMod val="50000"/>
                  </a:schemeClr>
                </a:solidFill>
              </a:rPr>
              <a:t>for the chosen database.</a:t>
            </a:r>
          </a:p>
          <a:p>
            <a:pPr>
              <a:lnSpc>
                <a:spcPct val="100000"/>
              </a:lnSpc>
              <a:defRPr/>
            </a:pPr>
            <a:r>
              <a:rPr lang="en-US" sz="1800" dirty="0" err="1">
                <a:solidFill>
                  <a:schemeClr val="tx2">
                    <a:lumMod val="50000"/>
                  </a:schemeClr>
                </a:solidFill>
              </a:rPr>
              <a:t>hibernate.connection.driver_class</a:t>
            </a:r>
            <a:r>
              <a:rPr lang="en-US" sz="1800" dirty="0">
                <a:solidFill>
                  <a:schemeClr val="tx2">
                    <a:lumMod val="50000"/>
                  </a:schemeClr>
                </a:solidFill>
              </a:rPr>
              <a:t> -  </a:t>
            </a:r>
            <a:r>
              <a:rPr lang="en-US" sz="1800" dirty="0" smtClean="0">
                <a:solidFill>
                  <a:schemeClr val="tx2">
                    <a:lumMod val="50000"/>
                  </a:schemeClr>
                </a:solidFill>
              </a:rPr>
              <a:t> The </a:t>
            </a:r>
            <a:r>
              <a:rPr lang="en-US" sz="1800" dirty="0">
                <a:solidFill>
                  <a:schemeClr val="tx2">
                    <a:lumMod val="50000"/>
                  </a:schemeClr>
                </a:solidFill>
              </a:rPr>
              <a:t>JDBC driver class.</a:t>
            </a:r>
          </a:p>
          <a:p>
            <a:pPr>
              <a:lnSpc>
                <a:spcPct val="100000"/>
              </a:lnSpc>
              <a:defRPr/>
            </a:pPr>
            <a:r>
              <a:rPr lang="en-US" sz="1800" dirty="0">
                <a:solidFill>
                  <a:schemeClr val="tx2">
                    <a:lumMod val="50000"/>
                  </a:schemeClr>
                </a:solidFill>
              </a:rPr>
              <a:t>hibernate.connection.url - 	             </a:t>
            </a:r>
            <a:r>
              <a:rPr lang="en-US" sz="1800" dirty="0" smtClean="0">
                <a:solidFill>
                  <a:schemeClr val="tx2">
                    <a:lumMod val="50000"/>
                  </a:schemeClr>
                </a:solidFill>
              </a:rPr>
              <a:t>     The </a:t>
            </a:r>
            <a:r>
              <a:rPr lang="en-US" sz="1800" dirty="0">
                <a:solidFill>
                  <a:schemeClr val="tx2">
                    <a:lumMod val="50000"/>
                  </a:schemeClr>
                </a:solidFill>
              </a:rPr>
              <a:t>JDBC URL to the database instance.</a:t>
            </a:r>
          </a:p>
          <a:p>
            <a:pPr>
              <a:lnSpc>
                <a:spcPct val="100000"/>
              </a:lnSpc>
              <a:defRPr/>
            </a:pPr>
            <a:r>
              <a:rPr lang="en-US" sz="1800" dirty="0" err="1">
                <a:solidFill>
                  <a:schemeClr val="tx2">
                    <a:lumMod val="50000"/>
                  </a:schemeClr>
                </a:solidFill>
              </a:rPr>
              <a:t>hibernate.connection.username</a:t>
            </a:r>
            <a:r>
              <a:rPr lang="en-US" sz="1800" dirty="0">
                <a:solidFill>
                  <a:schemeClr val="tx2">
                    <a:lumMod val="50000"/>
                  </a:schemeClr>
                </a:solidFill>
              </a:rPr>
              <a:t> -      The database username.</a:t>
            </a:r>
          </a:p>
          <a:p>
            <a:pPr>
              <a:lnSpc>
                <a:spcPct val="100000"/>
              </a:lnSpc>
              <a:defRPr/>
            </a:pPr>
            <a:r>
              <a:rPr lang="en-US" sz="1800" dirty="0" err="1">
                <a:solidFill>
                  <a:schemeClr val="tx2">
                    <a:lumMod val="50000"/>
                  </a:schemeClr>
                </a:solidFill>
              </a:rPr>
              <a:t>hibernate.connection.password</a:t>
            </a:r>
            <a:r>
              <a:rPr lang="en-US" sz="1800" dirty="0">
                <a:solidFill>
                  <a:schemeClr val="tx2">
                    <a:lumMod val="50000"/>
                  </a:schemeClr>
                </a:solidFill>
              </a:rPr>
              <a:t> -       The database password.</a:t>
            </a:r>
          </a:p>
          <a:p>
            <a:pPr>
              <a:lnSpc>
                <a:spcPct val="100000"/>
              </a:lnSpc>
              <a:defRPr/>
            </a:pPr>
            <a:r>
              <a:rPr lang="en-US" sz="1800" dirty="0" err="1">
                <a:solidFill>
                  <a:schemeClr val="tx2">
                    <a:lumMod val="50000"/>
                  </a:schemeClr>
                </a:solidFill>
              </a:rPr>
              <a:t>hibernate.connection.pool_size</a:t>
            </a:r>
            <a:r>
              <a:rPr lang="en-US" sz="1800" dirty="0">
                <a:solidFill>
                  <a:schemeClr val="tx2">
                    <a:lumMod val="50000"/>
                  </a:schemeClr>
                </a:solidFill>
              </a:rPr>
              <a:t> -      </a:t>
            </a:r>
            <a:r>
              <a:rPr lang="en-US" sz="1800" dirty="0" smtClean="0">
                <a:solidFill>
                  <a:schemeClr val="tx2">
                    <a:lumMod val="50000"/>
                  </a:schemeClr>
                </a:solidFill>
              </a:rPr>
              <a:t> Limits </a:t>
            </a:r>
            <a:r>
              <a:rPr lang="en-US" sz="1800" dirty="0">
                <a:solidFill>
                  <a:schemeClr val="tx2">
                    <a:lumMod val="50000"/>
                  </a:schemeClr>
                </a:solidFill>
              </a:rPr>
              <a:t>the number of connections waiting in the 			              </a:t>
            </a:r>
            <a:r>
              <a:rPr lang="en-US" sz="1800" dirty="0" smtClean="0">
                <a:solidFill>
                  <a:schemeClr val="tx2">
                    <a:lumMod val="50000"/>
                  </a:schemeClr>
                </a:solidFill>
              </a:rPr>
              <a:t>   Hibernate </a:t>
            </a:r>
            <a:r>
              <a:rPr lang="en-US" sz="1800" dirty="0">
                <a:solidFill>
                  <a:schemeClr val="tx2">
                    <a:lumMod val="50000"/>
                  </a:schemeClr>
                </a:solidFill>
              </a:rPr>
              <a:t>database connection pool.</a:t>
            </a:r>
          </a:p>
          <a:p>
            <a:pPr>
              <a:lnSpc>
                <a:spcPct val="100000"/>
              </a:lnSpc>
              <a:defRPr/>
            </a:pPr>
            <a:r>
              <a:rPr lang="en-US" sz="1800" dirty="0" err="1">
                <a:solidFill>
                  <a:schemeClr val="tx2">
                    <a:lumMod val="50000"/>
                  </a:schemeClr>
                </a:solidFill>
              </a:rPr>
              <a:t>hibernate.connection.autocommit</a:t>
            </a:r>
            <a:r>
              <a:rPr lang="en-US" sz="1800" dirty="0">
                <a:solidFill>
                  <a:schemeClr val="tx2">
                    <a:lumMod val="50000"/>
                  </a:schemeClr>
                </a:solidFill>
              </a:rPr>
              <a:t> - </a:t>
            </a:r>
            <a:r>
              <a:rPr lang="en-US" sz="1800" dirty="0" smtClean="0">
                <a:solidFill>
                  <a:schemeClr val="tx2">
                    <a:lumMod val="50000"/>
                  </a:schemeClr>
                </a:solidFill>
              </a:rPr>
              <a:t> </a:t>
            </a:r>
            <a:r>
              <a:rPr lang="en-US" sz="1800" dirty="0">
                <a:solidFill>
                  <a:schemeClr val="tx2">
                    <a:lumMod val="50000"/>
                  </a:schemeClr>
                </a:solidFill>
              </a:rPr>
              <a:t>Allows </a:t>
            </a:r>
            <a:r>
              <a:rPr lang="en-US" sz="1800" dirty="0" err="1">
                <a:solidFill>
                  <a:schemeClr val="tx2">
                    <a:lumMod val="50000"/>
                  </a:schemeClr>
                </a:solidFill>
              </a:rPr>
              <a:t>autocommit</a:t>
            </a:r>
            <a:r>
              <a:rPr lang="en-US" sz="1800" dirty="0">
                <a:solidFill>
                  <a:schemeClr val="tx2">
                    <a:lumMod val="50000"/>
                  </a:schemeClr>
                </a:solidFill>
              </a:rPr>
              <a:t> mode to be used for the JDBC 			              connection.</a:t>
            </a:r>
          </a:p>
        </p:txBody>
      </p:sp>
    </p:spTree>
    <p:extLst>
      <p:ext uri="{BB962C8B-B14F-4D97-AF65-F5344CB8AC3E}">
        <p14:creationId xmlns:p14="http://schemas.microsoft.com/office/powerpoint/2010/main" val="1125476728"/>
      </p:ext>
    </p:extLst>
  </p:cSld>
  <p:clrMapOvr>
    <a:masterClrMapping/>
  </p:clrMapOvr>
  <p:transition spd="slow">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altLang="en-US"/>
              <a:t>Hibernate Configuration File</a:t>
            </a:r>
          </a:p>
        </p:txBody>
      </p:sp>
      <p:pic>
        <p:nvPicPr>
          <p:cNvPr id="18435" name="Picture 3" descr="SNAGHTML28c70f6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588" y="1304928"/>
            <a:ext cx="11342379" cy="509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06" name="AutoShape 6"/>
          <p:cNvSpPr>
            <a:spLocks noChangeArrowheads="1"/>
          </p:cNvSpPr>
          <p:nvPr/>
        </p:nvSpPr>
        <p:spPr bwMode="auto">
          <a:xfrm>
            <a:off x="8430605" y="5334000"/>
            <a:ext cx="2945633" cy="457200"/>
          </a:xfrm>
          <a:prstGeom prst="wedgeRectCallout">
            <a:avLst>
              <a:gd name="adj1" fmla="val -114847"/>
              <a:gd name="adj2" fmla="val -4912"/>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Mapping files name</a:t>
            </a:r>
          </a:p>
        </p:txBody>
      </p:sp>
      <p:sp>
        <p:nvSpPr>
          <p:cNvPr id="460810" name="AutoShape 10"/>
          <p:cNvSpPr>
            <a:spLocks noChangeArrowheads="1"/>
          </p:cNvSpPr>
          <p:nvPr/>
        </p:nvSpPr>
        <p:spPr bwMode="auto">
          <a:xfrm>
            <a:off x="7719589" y="1752600"/>
            <a:ext cx="3656648" cy="457200"/>
          </a:xfrm>
          <a:prstGeom prst="wedgeRectCallout">
            <a:avLst>
              <a:gd name="adj1" fmla="val -69273"/>
              <a:gd name="adj2" fmla="val 220139"/>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Database driver name</a:t>
            </a:r>
          </a:p>
        </p:txBody>
      </p:sp>
      <p:sp>
        <p:nvSpPr>
          <p:cNvPr id="460811" name="AutoShape 11"/>
          <p:cNvSpPr>
            <a:spLocks noChangeArrowheads="1"/>
          </p:cNvSpPr>
          <p:nvPr/>
        </p:nvSpPr>
        <p:spPr bwMode="auto">
          <a:xfrm>
            <a:off x="8227457" y="2590800"/>
            <a:ext cx="3148780" cy="457200"/>
          </a:xfrm>
          <a:prstGeom prst="wedgeRectCallout">
            <a:avLst>
              <a:gd name="adj1" fmla="val -78227"/>
              <a:gd name="adj2" fmla="val 136806"/>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Database url</a:t>
            </a:r>
          </a:p>
        </p:txBody>
      </p:sp>
      <p:sp>
        <p:nvSpPr>
          <p:cNvPr id="460813" name="AutoShape 13"/>
          <p:cNvSpPr>
            <a:spLocks noChangeArrowheads="1"/>
          </p:cNvSpPr>
          <p:nvPr/>
        </p:nvSpPr>
        <p:spPr bwMode="auto">
          <a:xfrm>
            <a:off x="8836898" y="3276600"/>
            <a:ext cx="2844059" cy="457200"/>
          </a:xfrm>
          <a:prstGeom prst="wedgeRectCallout">
            <a:avLst>
              <a:gd name="adj1" fmla="val -97319"/>
              <a:gd name="adj2" fmla="val 79861"/>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User name</a:t>
            </a:r>
          </a:p>
        </p:txBody>
      </p:sp>
      <p:sp>
        <p:nvSpPr>
          <p:cNvPr id="460814" name="AutoShape 14"/>
          <p:cNvSpPr>
            <a:spLocks noChangeArrowheads="1"/>
          </p:cNvSpPr>
          <p:nvPr/>
        </p:nvSpPr>
        <p:spPr bwMode="auto">
          <a:xfrm>
            <a:off x="8532177" y="3810000"/>
            <a:ext cx="3351927" cy="381000"/>
          </a:xfrm>
          <a:prstGeom prst="wedgeRectCallout">
            <a:avLst>
              <a:gd name="adj1" fmla="val -67991"/>
              <a:gd name="adj2" fmla="val 37917"/>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Password</a:t>
            </a:r>
          </a:p>
        </p:txBody>
      </p:sp>
      <p:sp>
        <p:nvSpPr>
          <p:cNvPr id="460815" name="AutoShape 15"/>
          <p:cNvSpPr>
            <a:spLocks noChangeArrowheads="1"/>
          </p:cNvSpPr>
          <p:nvPr/>
        </p:nvSpPr>
        <p:spPr bwMode="auto">
          <a:xfrm>
            <a:off x="3351928" y="2743200"/>
            <a:ext cx="3351927" cy="609600"/>
          </a:xfrm>
          <a:prstGeom prst="wedgeRectCallout">
            <a:avLst>
              <a:gd name="adj1" fmla="val -17426"/>
              <a:gd name="adj2" fmla="val 212500"/>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Connection pool size</a:t>
            </a:r>
          </a:p>
        </p:txBody>
      </p:sp>
      <p:sp>
        <p:nvSpPr>
          <p:cNvPr id="460818" name="AutoShape 18"/>
          <p:cNvSpPr>
            <a:spLocks noChangeArrowheads="1"/>
          </p:cNvSpPr>
          <p:nvPr/>
        </p:nvSpPr>
        <p:spPr bwMode="auto">
          <a:xfrm>
            <a:off x="5484971" y="4267200"/>
            <a:ext cx="3148780" cy="457200"/>
          </a:xfrm>
          <a:prstGeom prst="wedgeRectCallout">
            <a:avLst>
              <a:gd name="adj1" fmla="val -69556"/>
              <a:gd name="adj2" fmla="val 79861"/>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SQL dialect</a:t>
            </a:r>
          </a:p>
        </p:txBody>
      </p:sp>
    </p:spTree>
    <p:extLst>
      <p:ext uri="{BB962C8B-B14F-4D97-AF65-F5344CB8AC3E}">
        <p14:creationId xmlns:p14="http://schemas.microsoft.com/office/powerpoint/2010/main" val="44700152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10"/>
                                        </p:tgtEl>
                                        <p:attrNameLst>
                                          <p:attrName>style.visibility</p:attrName>
                                        </p:attrNameLst>
                                      </p:cBhvr>
                                      <p:to>
                                        <p:strVal val="visible"/>
                                      </p:to>
                                    </p:set>
                                    <p:animEffect transition="in" filter="blinds(horizontal)">
                                      <p:cBhvr>
                                        <p:cTn id="7" dur="500"/>
                                        <p:tgtEl>
                                          <p:spTgt spid="460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460810"/>
                                        </p:tgtEl>
                                      </p:cBhvr>
                                    </p:animEffect>
                                    <p:set>
                                      <p:cBhvr>
                                        <p:cTn id="12" dur="1" fill="hold">
                                          <p:stCondLst>
                                            <p:cond delay="499"/>
                                          </p:stCondLst>
                                        </p:cTn>
                                        <p:tgtEl>
                                          <p:spTgt spid="460810"/>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460811"/>
                                        </p:tgtEl>
                                        <p:attrNameLst>
                                          <p:attrName>style.visibility</p:attrName>
                                        </p:attrNameLst>
                                      </p:cBhvr>
                                      <p:to>
                                        <p:strVal val="visible"/>
                                      </p:to>
                                    </p:set>
                                    <p:animEffect transition="in" filter="blinds(horizontal)">
                                      <p:cBhvr>
                                        <p:cTn id="15" dur="500"/>
                                        <p:tgtEl>
                                          <p:spTgt spid="4608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460811"/>
                                        </p:tgtEl>
                                      </p:cBhvr>
                                    </p:animEffect>
                                    <p:set>
                                      <p:cBhvr>
                                        <p:cTn id="20" dur="1" fill="hold">
                                          <p:stCondLst>
                                            <p:cond delay="499"/>
                                          </p:stCondLst>
                                        </p:cTn>
                                        <p:tgtEl>
                                          <p:spTgt spid="460811"/>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460813"/>
                                        </p:tgtEl>
                                        <p:attrNameLst>
                                          <p:attrName>style.visibility</p:attrName>
                                        </p:attrNameLst>
                                      </p:cBhvr>
                                      <p:to>
                                        <p:strVal val="visible"/>
                                      </p:to>
                                    </p:set>
                                    <p:animEffect transition="in" filter="blinds(horizontal)">
                                      <p:cBhvr>
                                        <p:cTn id="23" dur="500"/>
                                        <p:tgtEl>
                                          <p:spTgt spid="4608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grpId="1" nodeType="clickEffect">
                                  <p:stCondLst>
                                    <p:cond delay="0"/>
                                  </p:stCondLst>
                                  <p:childTnLst>
                                    <p:animEffect transition="out" filter="blinds(horizontal)">
                                      <p:cBhvr>
                                        <p:cTn id="27" dur="500"/>
                                        <p:tgtEl>
                                          <p:spTgt spid="460813"/>
                                        </p:tgtEl>
                                      </p:cBhvr>
                                    </p:animEffect>
                                    <p:set>
                                      <p:cBhvr>
                                        <p:cTn id="28" dur="1" fill="hold">
                                          <p:stCondLst>
                                            <p:cond delay="499"/>
                                          </p:stCondLst>
                                        </p:cTn>
                                        <p:tgtEl>
                                          <p:spTgt spid="460813"/>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460814"/>
                                        </p:tgtEl>
                                        <p:attrNameLst>
                                          <p:attrName>style.visibility</p:attrName>
                                        </p:attrNameLst>
                                      </p:cBhvr>
                                      <p:to>
                                        <p:strVal val="visible"/>
                                      </p:to>
                                    </p:set>
                                    <p:animEffect transition="in" filter="blinds(horizontal)">
                                      <p:cBhvr>
                                        <p:cTn id="31" dur="500"/>
                                        <p:tgtEl>
                                          <p:spTgt spid="4608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grpId="1" nodeType="clickEffect">
                                  <p:stCondLst>
                                    <p:cond delay="0"/>
                                  </p:stCondLst>
                                  <p:childTnLst>
                                    <p:animEffect transition="out" filter="blinds(horizontal)">
                                      <p:cBhvr>
                                        <p:cTn id="35" dur="500"/>
                                        <p:tgtEl>
                                          <p:spTgt spid="460814"/>
                                        </p:tgtEl>
                                      </p:cBhvr>
                                    </p:animEffect>
                                    <p:set>
                                      <p:cBhvr>
                                        <p:cTn id="36" dur="1" fill="hold">
                                          <p:stCondLst>
                                            <p:cond delay="499"/>
                                          </p:stCondLst>
                                        </p:cTn>
                                        <p:tgtEl>
                                          <p:spTgt spid="460814"/>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460815"/>
                                        </p:tgtEl>
                                        <p:attrNameLst>
                                          <p:attrName>style.visibility</p:attrName>
                                        </p:attrNameLst>
                                      </p:cBhvr>
                                      <p:to>
                                        <p:strVal val="visible"/>
                                      </p:to>
                                    </p:set>
                                    <p:animEffect transition="in" filter="blinds(horizontal)">
                                      <p:cBhvr>
                                        <p:cTn id="39" dur="500"/>
                                        <p:tgtEl>
                                          <p:spTgt spid="4608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xit" presetSubtype="10" fill="hold" grpId="1" nodeType="clickEffect">
                                  <p:stCondLst>
                                    <p:cond delay="0"/>
                                  </p:stCondLst>
                                  <p:childTnLst>
                                    <p:animEffect transition="out" filter="blinds(horizontal)">
                                      <p:cBhvr>
                                        <p:cTn id="43" dur="500"/>
                                        <p:tgtEl>
                                          <p:spTgt spid="460815"/>
                                        </p:tgtEl>
                                      </p:cBhvr>
                                    </p:animEffect>
                                    <p:set>
                                      <p:cBhvr>
                                        <p:cTn id="44" dur="1" fill="hold">
                                          <p:stCondLst>
                                            <p:cond delay="499"/>
                                          </p:stCondLst>
                                        </p:cTn>
                                        <p:tgtEl>
                                          <p:spTgt spid="460815"/>
                                        </p:tgtEl>
                                        <p:attrNameLst>
                                          <p:attrName>style.visibility</p:attrName>
                                        </p:attrNameLst>
                                      </p:cBhvr>
                                      <p:to>
                                        <p:strVal val="hidden"/>
                                      </p:to>
                                    </p:set>
                                  </p:childTnLst>
                                </p:cTn>
                              </p:par>
                              <p:par>
                                <p:cTn id="45" presetID="3" presetClass="entr" presetSubtype="10" fill="hold" grpId="0" nodeType="withEffect">
                                  <p:stCondLst>
                                    <p:cond delay="0"/>
                                  </p:stCondLst>
                                  <p:childTnLst>
                                    <p:set>
                                      <p:cBhvr>
                                        <p:cTn id="46" dur="1" fill="hold">
                                          <p:stCondLst>
                                            <p:cond delay="0"/>
                                          </p:stCondLst>
                                        </p:cTn>
                                        <p:tgtEl>
                                          <p:spTgt spid="460818"/>
                                        </p:tgtEl>
                                        <p:attrNameLst>
                                          <p:attrName>style.visibility</p:attrName>
                                        </p:attrNameLst>
                                      </p:cBhvr>
                                      <p:to>
                                        <p:strVal val="visible"/>
                                      </p:to>
                                    </p:set>
                                    <p:animEffect transition="in" filter="blinds(horizontal)">
                                      <p:cBhvr>
                                        <p:cTn id="47" dur="500"/>
                                        <p:tgtEl>
                                          <p:spTgt spid="4608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xit" presetSubtype="10" fill="hold" grpId="1" nodeType="clickEffect">
                                  <p:stCondLst>
                                    <p:cond delay="0"/>
                                  </p:stCondLst>
                                  <p:childTnLst>
                                    <p:animEffect transition="out" filter="blinds(horizontal)">
                                      <p:cBhvr>
                                        <p:cTn id="51" dur="500"/>
                                        <p:tgtEl>
                                          <p:spTgt spid="460818"/>
                                        </p:tgtEl>
                                      </p:cBhvr>
                                    </p:animEffect>
                                    <p:set>
                                      <p:cBhvr>
                                        <p:cTn id="52" dur="1" fill="hold">
                                          <p:stCondLst>
                                            <p:cond delay="499"/>
                                          </p:stCondLst>
                                        </p:cTn>
                                        <p:tgtEl>
                                          <p:spTgt spid="460818"/>
                                        </p:tgtEl>
                                        <p:attrNameLst>
                                          <p:attrName>style.visibility</p:attrName>
                                        </p:attrNameLst>
                                      </p:cBhvr>
                                      <p:to>
                                        <p:strVal val="hidden"/>
                                      </p:to>
                                    </p:set>
                                  </p:childTnLst>
                                </p:cTn>
                              </p:par>
                              <p:par>
                                <p:cTn id="53" presetID="3" presetClass="entr" presetSubtype="10" fill="hold" grpId="0" nodeType="withEffect">
                                  <p:stCondLst>
                                    <p:cond delay="0"/>
                                  </p:stCondLst>
                                  <p:childTnLst>
                                    <p:set>
                                      <p:cBhvr>
                                        <p:cTn id="54" dur="1" fill="hold">
                                          <p:stCondLst>
                                            <p:cond delay="0"/>
                                          </p:stCondLst>
                                        </p:cTn>
                                        <p:tgtEl>
                                          <p:spTgt spid="460806"/>
                                        </p:tgtEl>
                                        <p:attrNameLst>
                                          <p:attrName>style.visibility</p:attrName>
                                        </p:attrNameLst>
                                      </p:cBhvr>
                                      <p:to>
                                        <p:strVal val="visible"/>
                                      </p:to>
                                    </p:set>
                                    <p:animEffect transition="in" filter="blinds(horizontal)">
                                      <p:cBhvr>
                                        <p:cTn id="55" dur="500"/>
                                        <p:tgtEl>
                                          <p:spTgt spid="460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6" grpId="0" animBg="1"/>
      <p:bldP spid="460810" grpId="0" animBg="1"/>
      <p:bldP spid="460810" grpId="1" animBg="1"/>
      <p:bldP spid="460811" grpId="0" animBg="1"/>
      <p:bldP spid="460811" grpId="1" animBg="1"/>
      <p:bldP spid="460813" grpId="0" animBg="1"/>
      <p:bldP spid="460813" grpId="1" animBg="1"/>
      <p:bldP spid="460814" grpId="0" animBg="1"/>
      <p:bldP spid="460814" grpId="1" animBg="1"/>
      <p:bldP spid="460815" grpId="0" animBg="1"/>
      <p:bldP spid="460815" grpId="1" animBg="1"/>
      <p:bldP spid="460818" grpId="0" animBg="1"/>
      <p:bldP spid="4608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11016" y="533400"/>
            <a:ext cx="11376237" cy="5791200"/>
          </a:xfrm>
        </p:spPr>
        <p:txBody>
          <a:bodyPr/>
          <a:lstStyle/>
          <a:p>
            <a:pPr marL="0" indent="0">
              <a:lnSpc>
                <a:spcPct val="100000"/>
              </a:lnSpc>
              <a:buFont typeface="Arial" pitchFamily="34" charset="0"/>
              <a:buNone/>
              <a:defRPr/>
            </a:pPr>
            <a:r>
              <a:rPr sz="1800" b="1"/>
              <a:t>hibernate.hbm2ddl.auto</a:t>
            </a:r>
          </a:p>
          <a:p>
            <a:pPr marL="0" indent="0">
              <a:lnSpc>
                <a:spcPct val="100000"/>
              </a:lnSpc>
              <a:buFont typeface="Arial" pitchFamily="34" charset="0"/>
              <a:buNone/>
              <a:defRPr/>
            </a:pPr>
            <a:r>
              <a:rPr sz="1800"/>
              <a:t> Automatically validates or exports schema DDL to the database when the </a:t>
            </a:r>
            <a:r>
              <a:rPr sz="1800" err="1"/>
              <a:t>SessionFactory</a:t>
            </a:r>
            <a:r>
              <a:rPr sz="1800"/>
              <a:t> is created. With create-drop, the database schema will be dropped when the </a:t>
            </a:r>
            <a:r>
              <a:rPr sz="1800" err="1"/>
              <a:t>SessionFactory</a:t>
            </a:r>
            <a:r>
              <a:rPr sz="1800"/>
              <a:t> is closed explicitly.</a:t>
            </a:r>
          </a:p>
          <a:p>
            <a:pPr marL="0" indent="0">
              <a:lnSpc>
                <a:spcPct val="100000"/>
              </a:lnSpc>
              <a:buFont typeface="Arial" pitchFamily="34" charset="0"/>
              <a:buNone/>
              <a:defRPr/>
            </a:pPr>
            <a:endParaRPr sz="1800"/>
          </a:p>
          <a:p>
            <a:pPr marL="0" indent="0">
              <a:lnSpc>
                <a:spcPct val="100000"/>
              </a:lnSpc>
              <a:buFont typeface="Arial" pitchFamily="34" charset="0"/>
              <a:buNone/>
              <a:defRPr/>
            </a:pPr>
            <a:r>
              <a:rPr sz="1800"/>
              <a:t>e.g. validate | update | create | create-drop</a:t>
            </a:r>
          </a:p>
          <a:p>
            <a:pPr marL="0" indent="0">
              <a:lnSpc>
                <a:spcPct val="100000"/>
              </a:lnSpc>
              <a:buFont typeface="Arial" pitchFamily="34" charset="0"/>
              <a:buNone/>
              <a:defRPr/>
            </a:pPr>
            <a:endParaRPr sz="1800"/>
          </a:p>
          <a:p>
            <a:pPr marL="0" indent="0">
              <a:lnSpc>
                <a:spcPct val="100000"/>
              </a:lnSpc>
              <a:buFont typeface="Arial" pitchFamily="34" charset="0"/>
              <a:buNone/>
              <a:defRPr/>
            </a:pPr>
            <a:r>
              <a:rPr sz="1800"/>
              <a:t>So the list of possible options are,</a:t>
            </a:r>
          </a:p>
          <a:p>
            <a:pPr>
              <a:lnSpc>
                <a:spcPct val="100000"/>
              </a:lnSpc>
              <a:defRPr/>
            </a:pPr>
            <a:r>
              <a:rPr sz="1800" i="1"/>
              <a:t>validate</a:t>
            </a:r>
            <a:r>
              <a:rPr sz="1800"/>
              <a:t>: validate the schema, makes no changes to the database.</a:t>
            </a:r>
          </a:p>
          <a:p>
            <a:pPr>
              <a:lnSpc>
                <a:spcPct val="100000"/>
              </a:lnSpc>
              <a:defRPr/>
            </a:pPr>
            <a:r>
              <a:rPr sz="1800" i="1"/>
              <a:t>update</a:t>
            </a:r>
            <a:r>
              <a:rPr sz="1800"/>
              <a:t>: update the schema.</a:t>
            </a:r>
          </a:p>
          <a:p>
            <a:pPr>
              <a:lnSpc>
                <a:spcPct val="100000"/>
              </a:lnSpc>
              <a:defRPr/>
            </a:pPr>
            <a:r>
              <a:rPr sz="1800" i="1"/>
              <a:t>create</a:t>
            </a:r>
            <a:r>
              <a:rPr sz="1800"/>
              <a:t>: creates the schema, destroying previous data.</a:t>
            </a:r>
          </a:p>
          <a:p>
            <a:pPr>
              <a:lnSpc>
                <a:spcPct val="100000"/>
              </a:lnSpc>
              <a:defRPr/>
            </a:pPr>
            <a:r>
              <a:rPr sz="1800" i="1"/>
              <a:t>create-drop</a:t>
            </a:r>
            <a:r>
              <a:rPr sz="1800"/>
              <a:t>: drop the schema at the end of the session.</a:t>
            </a:r>
          </a:p>
          <a:p>
            <a:pPr marL="0" indent="0">
              <a:buFont typeface="Arial" pitchFamily="34" charset="0"/>
              <a:buNone/>
              <a:defRPr/>
            </a:pPr>
            <a:endParaRPr/>
          </a:p>
        </p:txBody>
      </p:sp>
    </p:spTree>
    <p:extLst>
      <p:ext uri="{BB962C8B-B14F-4D97-AF65-F5344CB8AC3E}">
        <p14:creationId xmlns:p14="http://schemas.microsoft.com/office/powerpoint/2010/main" val="707415041"/>
      </p:ext>
    </p:extLst>
  </p:cSld>
  <p:clrMapOvr>
    <a:masterClrMapping/>
  </p:clrMapOvr>
  <p:transition spd="slow">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Persisting Object– CRUD Operations</a:t>
            </a:r>
          </a:p>
        </p:txBody>
      </p:sp>
      <p:sp>
        <p:nvSpPr>
          <p:cNvPr id="18435" name="Content Placeholder 2"/>
          <p:cNvSpPr>
            <a:spLocks noGrp="1"/>
          </p:cNvSpPr>
          <p:nvPr>
            <p:ph sz="quarter" idx="10"/>
          </p:nvPr>
        </p:nvSpPr>
        <p:spPr>
          <a:xfrm>
            <a:off x="711016" y="990600"/>
            <a:ext cx="10969943" cy="5562600"/>
          </a:xfrm>
        </p:spPr>
        <p:txBody>
          <a:bodyPr/>
          <a:lstStyle/>
          <a:p>
            <a:pPr marL="0" indent="0" algn="just">
              <a:lnSpc>
                <a:spcPct val="100000"/>
              </a:lnSpc>
              <a:spcAft>
                <a:spcPct val="0"/>
              </a:spcAft>
              <a:buFont typeface="Arial" charset="0"/>
              <a:buNone/>
              <a:defRPr/>
            </a:pPr>
            <a:r>
              <a:rPr lang="en-US" altLang="en-US" sz="1800" dirty="0">
                <a:solidFill>
                  <a:schemeClr val="tx2">
                    <a:lumMod val="50000"/>
                  </a:schemeClr>
                </a:solidFill>
              </a:rPr>
              <a:t>The entire concept of Hibernate is to take the values from Java class attributes and persist them to a database table. A mapping document helps Hibernate in determining how to pull the values from the classes and map them with table and associated fields.</a:t>
            </a:r>
          </a:p>
          <a:p>
            <a:pPr marL="0" indent="0" algn="just">
              <a:lnSpc>
                <a:spcPct val="100000"/>
              </a:lnSpc>
              <a:spcAft>
                <a:spcPct val="0"/>
              </a:spcAft>
              <a:buFont typeface="Arial" charset="0"/>
              <a:buNone/>
              <a:defRPr/>
            </a:pPr>
            <a:r>
              <a:rPr lang="en-US" altLang="en-US" sz="1800" dirty="0">
                <a:solidFill>
                  <a:schemeClr val="tx2">
                    <a:lumMod val="50000"/>
                  </a:schemeClr>
                </a:solidFill>
              </a:rPr>
              <a:t>Java classes whose objects or instances will be stored in database tables are called persistent classes in Hibernate. Hibernate works best if these classes follow some simple rules, also known as the Plain Old Java Object (POJO) programming model. </a:t>
            </a:r>
          </a:p>
          <a:p>
            <a:pPr marL="0" indent="0" algn="just">
              <a:lnSpc>
                <a:spcPct val="100000"/>
              </a:lnSpc>
              <a:spcAft>
                <a:spcPct val="0"/>
              </a:spcAft>
              <a:buFont typeface="Arial" charset="0"/>
              <a:buNone/>
              <a:defRPr/>
            </a:pPr>
            <a:endParaRPr lang="en-US" altLang="en-US" dirty="0" smtClean="0"/>
          </a:p>
          <a:p>
            <a:pPr marL="0" indent="0" algn="just">
              <a:lnSpc>
                <a:spcPct val="100000"/>
              </a:lnSpc>
              <a:spcAft>
                <a:spcPct val="0"/>
              </a:spcAft>
              <a:buFont typeface="Arial" charset="0"/>
              <a:buNone/>
              <a:defRPr/>
            </a:pPr>
            <a:r>
              <a:rPr lang="en-US" altLang="en-US" b="1" dirty="0" smtClean="0"/>
              <a:t>Step 1: Create POJO Class</a:t>
            </a:r>
          </a:p>
          <a:p>
            <a:pPr marL="0" indent="0" algn="just">
              <a:lnSpc>
                <a:spcPct val="100000"/>
              </a:lnSpc>
              <a:spcAft>
                <a:spcPct val="0"/>
              </a:spcAft>
              <a:buFont typeface="Arial" charset="0"/>
              <a:buNone/>
              <a:defRPr/>
            </a:pPr>
            <a:endParaRPr lang="en-US" altLang="en-US" b="1" dirty="0" smtClean="0"/>
          </a:p>
          <a:p>
            <a:pPr marL="0" indent="0" algn="just">
              <a:lnSpc>
                <a:spcPct val="100000"/>
              </a:lnSpc>
              <a:spcAft>
                <a:spcPct val="0"/>
              </a:spcAft>
              <a:buFont typeface="Arial" charset="0"/>
              <a:buNone/>
              <a:defRPr/>
            </a:pPr>
            <a:endParaRPr lang="en-US" altLang="en-US" dirty="0" smtClean="0"/>
          </a:p>
        </p:txBody>
      </p:sp>
      <p:pic>
        <p:nvPicPr>
          <p:cNvPr id="2048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736" y="3276600"/>
            <a:ext cx="5396094"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707" y="3289300"/>
            <a:ext cx="4570809"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2977319"/>
      </p:ext>
    </p:extLst>
  </p:cSld>
  <p:clrMapOvr>
    <a:masterClrMapping/>
  </p:clrMapOvr>
  <p:transition spd="slow">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sz="quarter" idx="10"/>
          </p:nvPr>
        </p:nvSpPr>
        <p:spPr>
          <a:xfrm>
            <a:off x="711016" y="381000"/>
            <a:ext cx="10969943" cy="5943600"/>
          </a:xfrm>
        </p:spPr>
        <p:txBody>
          <a:bodyPr/>
          <a:lstStyle/>
          <a:p>
            <a:pPr marL="0" indent="0" algn="just">
              <a:lnSpc>
                <a:spcPct val="100000"/>
              </a:lnSpc>
              <a:spcAft>
                <a:spcPct val="0"/>
              </a:spcAft>
              <a:buFont typeface="Arial" charset="0"/>
              <a:buNone/>
            </a:pPr>
            <a:r>
              <a:rPr lang="en-US" altLang="en-US" b="1" smtClean="0"/>
              <a:t>Step 2: Create Database</a:t>
            </a:r>
          </a:p>
          <a:p>
            <a:pPr marL="0" indent="0" algn="just">
              <a:lnSpc>
                <a:spcPct val="100000"/>
              </a:lnSpc>
              <a:spcAft>
                <a:spcPct val="0"/>
              </a:spcAft>
              <a:buFont typeface="Arial" charset="0"/>
              <a:buNone/>
            </a:pPr>
            <a:endParaRPr lang="en-US" altLang="en-US" b="1" smtClean="0"/>
          </a:p>
          <a:p>
            <a:pPr marL="0" indent="0" algn="just">
              <a:lnSpc>
                <a:spcPct val="100000"/>
              </a:lnSpc>
              <a:spcAft>
                <a:spcPct val="0"/>
              </a:spcAft>
              <a:buFont typeface="Arial" charset="0"/>
              <a:buNone/>
            </a:pPr>
            <a:endParaRPr lang="en-US" altLang="en-US" b="1" smtClean="0"/>
          </a:p>
          <a:p>
            <a:pPr marL="0" indent="0" algn="just">
              <a:lnSpc>
                <a:spcPct val="100000"/>
              </a:lnSpc>
              <a:spcAft>
                <a:spcPct val="0"/>
              </a:spcAft>
              <a:buFont typeface="Arial" charset="0"/>
              <a:buNone/>
            </a:pPr>
            <a:endParaRPr lang="en-US" altLang="en-US" b="1" smtClean="0"/>
          </a:p>
          <a:p>
            <a:pPr marL="0" indent="0" algn="just">
              <a:lnSpc>
                <a:spcPct val="100000"/>
              </a:lnSpc>
              <a:spcAft>
                <a:spcPct val="0"/>
              </a:spcAft>
              <a:buFont typeface="Arial" charset="0"/>
              <a:buNone/>
            </a:pPr>
            <a:endParaRPr lang="en-US" altLang="en-US" b="1" smtClean="0"/>
          </a:p>
          <a:p>
            <a:pPr marL="0" indent="0" algn="just">
              <a:lnSpc>
                <a:spcPct val="100000"/>
              </a:lnSpc>
              <a:spcAft>
                <a:spcPct val="0"/>
              </a:spcAft>
              <a:buFont typeface="Arial" charset="0"/>
              <a:buNone/>
            </a:pPr>
            <a:endParaRPr lang="en-US" altLang="en-US" b="1" smtClean="0"/>
          </a:p>
          <a:p>
            <a:pPr marL="0" indent="0" algn="just">
              <a:lnSpc>
                <a:spcPct val="100000"/>
              </a:lnSpc>
              <a:spcAft>
                <a:spcPct val="0"/>
              </a:spcAft>
              <a:buFont typeface="Arial" charset="0"/>
              <a:buNone/>
            </a:pPr>
            <a:endParaRPr lang="en-US" altLang="en-US" b="1" smtClean="0"/>
          </a:p>
          <a:p>
            <a:pPr marL="0" indent="0" algn="just">
              <a:lnSpc>
                <a:spcPct val="100000"/>
              </a:lnSpc>
              <a:spcAft>
                <a:spcPct val="0"/>
              </a:spcAft>
              <a:buFont typeface="Arial" charset="0"/>
              <a:buNone/>
            </a:pPr>
            <a:r>
              <a:rPr lang="en-US" altLang="en-US" b="1" smtClean="0"/>
              <a:t>Step 3: Create Mapping Configuration File</a:t>
            </a:r>
          </a:p>
          <a:p>
            <a:pPr marL="0" indent="0" algn="just">
              <a:lnSpc>
                <a:spcPct val="100000"/>
              </a:lnSpc>
              <a:spcAft>
                <a:spcPct val="0"/>
              </a:spcAft>
              <a:buFont typeface="Arial" charset="0"/>
              <a:buNone/>
            </a:pPr>
            <a:endParaRPr lang="en-US" altLang="en-US" b="1" smtClean="0"/>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325" y="762000"/>
            <a:ext cx="385979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309" y="2819400"/>
            <a:ext cx="6703854"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8377714"/>
      </p:ext>
    </p:extLst>
  </p:cSld>
  <p:clrMapOvr>
    <a:masterClrMapping/>
  </p:clrMapOvr>
  <p:transition spd="slow">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609441" y="457200"/>
            <a:ext cx="10969943" cy="5867400"/>
          </a:xfrm>
        </p:spPr>
        <p:txBody>
          <a:bodyPr/>
          <a:lstStyle/>
          <a:p>
            <a:pPr marL="0" indent="0" algn="just">
              <a:lnSpc>
                <a:spcPct val="100000"/>
              </a:lnSpc>
              <a:buFont typeface="Arial" charset="0"/>
              <a:buNone/>
              <a:defRPr/>
            </a:pPr>
            <a:r>
              <a:rPr lang="en-US" sz="1800" dirty="0">
                <a:solidFill>
                  <a:schemeClr val="tx2">
                    <a:lumMod val="50000"/>
                  </a:schemeClr>
                </a:solidFill>
              </a:rPr>
              <a:t>You should save the mapping document in a file with the format .hbm.xml. We saved our mapping document in the file Employee.hbm.xml. Let us see little detail about the mapping document:</a:t>
            </a:r>
          </a:p>
          <a:p>
            <a:pPr algn="just">
              <a:lnSpc>
                <a:spcPct val="100000"/>
              </a:lnSpc>
              <a:defRPr/>
            </a:pPr>
            <a:r>
              <a:rPr lang="en-US" sz="1800" dirty="0">
                <a:solidFill>
                  <a:schemeClr val="tx2">
                    <a:lumMod val="50000"/>
                  </a:schemeClr>
                </a:solidFill>
              </a:rPr>
              <a:t>The mapping document is an XML document having as the root element, which contains all the &lt;class&gt; elements.</a:t>
            </a:r>
          </a:p>
          <a:p>
            <a:pPr algn="just">
              <a:lnSpc>
                <a:spcPct val="100000"/>
              </a:lnSpc>
              <a:defRPr/>
            </a:pPr>
            <a:r>
              <a:rPr lang="en-US" sz="1800" dirty="0">
                <a:solidFill>
                  <a:schemeClr val="tx2">
                    <a:lumMod val="50000"/>
                  </a:schemeClr>
                </a:solidFill>
              </a:rPr>
              <a:t>The &lt;class&gt; elements are used to define specific mappings from a Java classes to the database tables. The Java class name is specified using the name attribute of the class element and the database table name is specified using the table attribute. </a:t>
            </a:r>
          </a:p>
          <a:p>
            <a:pPr algn="just">
              <a:lnSpc>
                <a:spcPct val="100000"/>
              </a:lnSpc>
              <a:defRPr/>
            </a:pPr>
            <a:r>
              <a:rPr lang="en-US" sz="1800" dirty="0">
                <a:solidFill>
                  <a:schemeClr val="tx2">
                    <a:lumMod val="50000"/>
                  </a:schemeClr>
                </a:solidFill>
              </a:rPr>
              <a:t>The &lt;meta&gt; element is optional element and can be used to create the class description. </a:t>
            </a:r>
          </a:p>
          <a:p>
            <a:pPr algn="just">
              <a:lnSpc>
                <a:spcPct val="100000"/>
              </a:lnSpc>
              <a:defRPr/>
            </a:pPr>
            <a:r>
              <a:rPr lang="en-US" sz="1800" dirty="0">
                <a:solidFill>
                  <a:schemeClr val="tx2">
                    <a:lumMod val="50000"/>
                  </a:schemeClr>
                </a:solidFill>
              </a:rPr>
              <a:t>The &lt;id&gt; element maps the unique ID attribute in class to the primary key of the database table. The name attribute of the id element refers to the property in the class and the column attribute refers to the column in the database table. The type attribute holds the hibernate mapping type, this mapping types will convert from Java to SQL data type. </a:t>
            </a:r>
          </a:p>
          <a:p>
            <a:pPr algn="just">
              <a:lnSpc>
                <a:spcPct val="100000"/>
              </a:lnSpc>
              <a:defRPr/>
            </a:pPr>
            <a:r>
              <a:rPr lang="en-US" sz="1800" dirty="0">
                <a:solidFill>
                  <a:schemeClr val="tx2">
                    <a:lumMod val="50000"/>
                  </a:schemeClr>
                </a:solidFill>
              </a:rPr>
              <a:t>The &lt;generator&gt; element within the id element is used to generate the primary key values automatically. The class attribute of the generator element is set to native to let hibernate pick up either identity, sequence, or </a:t>
            </a:r>
            <a:r>
              <a:rPr lang="en-US" sz="1800" dirty="0" err="1">
                <a:solidFill>
                  <a:schemeClr val="tx2">
                    <a:lumMod val="50000"/>
                  </a:schemeClr>
                </a:solidFill>
              </a:rPr>
              <a:t>hilo</a:t>
            </a:r>
            <a:r>
              <a:rPr lang="en-US" sz="1800" dirty="0">
                <a:solidFill>
                  <a:schemeClr val="tx2">
                    <a:lumMod val="50000"/>
                  </a:schemeClr>
                </a:solidFill>
              </a:rPr>
              <a:t> algorithm to create primary key depending upon the capabilities of the underlying database</a:t>
            </a:r>
            <a:r>
              <a:rPr lang="en-US" sz="1800" dirty="0" smtClean="0">
                <a:solidFill>
                  <a:schemeClr val="tx2">
                    <a:lumMod val="50000"/>
                  </a:schemeClr>
                </a:solidFill>
              </a:rPr>
              <a:t>.</a:t>
            </a:r>
            <a:endParaRPr lang="en-US" sz="1800" dirty="0">
              <a:solidFill>
                <a:schemeClr val="tx2">
                  <a:lumMod val="50000"/>
                </a:schemeClr>
              </a:solidFill>
            </a:endParaRPr>
          </a:p>
        </p:txBody>
      </p:sp>
    </p:spTree>
    <p:extLst>
      <p:ext uri="{BB962C8B-B14F-4D97-AF65-F5344CB8AC3E}">
        <p14:creationId xmlns:p14="http://schemas.microsoft.com/office/powerpoint/2010/main" val="2422527373"/>
      </p:ext>
    </p:extLst>
  </p:cSld>
  <p:clrMapOvr>
    <a:masterClrMapping/>
  </p:clrMapOvr>
  <p:transition spd="slow">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1" y="411480"/>
            <a:ext cx="5483384" cy="5748020"/>
          </a:xfrm>
        </p:spPr>
        <p:txBody>
          <a:bodyPr>
            <a:normAutofit fontScale="70000" lnSpcReduction="20000"/>
          </a:bodyPr>
          <a:lstStyle/>
          <a:p>
            <a:pPr marL="285750" indent="-285750">
              <a:buFont typeface="Arial" panose="020B0604020202020204" pitchFamily="34" charset="0"/>
              <a:buChar char="•"/>
              <a:defRPr/>
            </a:pPr>
            <a:r>
              <a:rPr lang="en-US" sz="1800" dirty="0">
                <a:solidFill>
                  <a:srgbClr val="404040"/>
                </a:solidFill>
                <a:latin typeface="Calibri" panose="020F0502020204030204" pitchFamily="34" charset="0"/>
              </a:rPr>
              <a:t>JDBC Overview </a:t>
            </a:r>
          </a:p>
          <a:p>
            <a:pPr marL="742950" lvl="1" indent="-285750">
              <a:buFont typeface="Arial" panose="020B0604020202020204" pitchFamily="34" charset="0"/>
              <a:buChar char="•"/>
              <a:defRPr/>
            </a:pPr>
            <a:r>
              <a:rPr lang="en-US" dirty="0">
                <a:solidFill>
                  <a:srgbClr val="404040"/>
                </a:solidFill>
                <a:latin typeface="Calibri" panose="020F0502020204030204" pitchFamily="34" charset="0"/>
              </a:rPr>
              <a:t>Pros and Cons of JDBC</a:t>
            </a:r>
          </a:p>
          <a:p>
            <a:pPr marL="285750" indent="-285750">
              <a:buFont typeface="Arial" panose="020B0604020202020204" pitchFamily="34" charset="0"/>
              <a:buChar char="•"/>
              <a:defRPr/>
            </a:pPr>
            <a:r>
              <a:rPr lang="en-US" sz="1800" dirty="0">
                <a:solidFill>
                  <a:srgbClr val="404040"/>
                </a:solidFill>
                <a:latin typeface="Calibri" panose="020F0502020204030204" pitchFamily="34" charset="0"/>
              </a:rPr>
              <a:t>ORM Overview </a:t>
            </a:r>
          </a:p>
          <a:p>
            <a:pPr marL="742950" lvl="1" indent="-285750">
              <a:buFont typeface="Arial" panose="020B0604020202020204" pitchFamily="34" charset="0"/>
              <a:buChar char="•"/>
              <a:defRPr/>
            </a:pPr>
            <a:r>
              <a:rPr lang="en-US" dirty="0">
                <a:solidFill>
                  <a:srgbClr val="404040"/>
                </a:solidFill>
                <a:latin typeface="Calibri" panose="020F0502020204030204" pitchFamily="34" charset="0"/>
              </a:rPr>
              <a:t>Advantage of ORM</a:t>
            </a:r>
          </a:p>
          <a:p>
            <a:pPr marL="285750" indent="-285750">
              <a:buFont typeface="Arial" panose="020B0604020202020204" pitchFamily="34" charset="0"/>
              <a:buChar char="•"/>
              <a:defRPr/>
            </a:pPr>
            <a:r>
              <a:rPr lang="en-US" sz="1800" dirty="0">
                <a:solidFill>
                  <a:srgbClr val="404040"/>
                </a:solidFill>
                <a:latin typeface="Calibri" panose="020F0502020204030204" pitchFamily="34" charset="0"/>
              </a:rPr>
              <a:t>Hibernate Overview</a:t>
            </a:r>
          </a:p>
          <a:p>
            <a:pPr marL="285750" indent="-285750">
              <a:buFont typeface="Arial" panose="020B0604020202020204" pitchFamily="34" charset="0"/>
              <a:buChar char="•"/>
              <a:defRPr/>
            </a:pPr>
            <a:r>
              <a:rPr lang="en-US" sz="1800" dirty="0">
                <a:solidFill>
                  <a:srgbClr val="404040"/>
                </a:solidFill>
                <a:latin typeface="Calibri" panose="020F0502020204030204" pitchFamily="34" charset="0"/>
              </a:rPr>
              <a:t>Hibernate Architecture</a:t>
            </a:r>
          </a:p>
          <a:p>
            <a:pPr marL="285750" indent="-285750">
              <a:buFont typeface="Arial" panose="020B0604020202020204" pitchFamily="34" charset="0"/>
              <a:buChar char="•"/>
              <a:defRPr/>
            </a:pPr>
            <a:r>
              <a:rPr lang="en-US" sz="1800" dirty="0">
                <a:solidFill>
                  <a:srgbClr val="404040"/>
                </a:solidFill>
                <a:latin typeface="Calibri" panose="020F0502020204030204" pitchFamily="34" charset="0"/>
              </a:rPr>
              <a:t>Hibernate Configuration </a:t>
            </a:r>
          </a:p>
          <a:p>
            <a:pPr marL="285750" indent="-285750">
              <a:buFont typeface="Arial" panose="020B0604020202020204" pitchFamily="34" charset="0"/>
              <a:buChar char="•"/>
              <a:defRPr/>
            </a:pPr>
            <a:r>
              <a:rPr lang="en-US" sz="1800" dirty="0">
                <a:solidFill>
                  <a:srgbClr val="404040"/>
                </a:solidFill>
                <a:latin typeface="Calibri" panose="020F0502020204030204" pitchFamily="34" charset="0"/>
              </a:rPr>
              <a:t>Crud Operations</a:t>
            </a:r>
          </a:p>
          <a:p>
            <a:pPr marL="285750" indent="-285750">
              <a:buFont typeface="Arial" panose="020B0604020202020204" pitchFamily="34" charset="0"/>
              <a:buChar char="•"/>
              <a:defRPr/>
            </a:pPr>
            <a:r>
              <a:rPr lang="en-US" sz="1800" dirty="0">
                <a:solidFill>
                  <a:srgbClr val="404040"/>
                </a:solidFill>
                <a:latin typeface="Calibri" panose="020F0502020204030204" pitchFamily="34" charset="0"/>
              </a:rPr>
              <a:t>Hibernate components</a:t>
            </a:r>
          </a:p>
          <a:p>
            <a:pPr marL="742950" lvl="1" indent="-285750">
              <a:buFont typeface="Arial" panose="020B0604020202020204" pitchFamily="34" charset="0"/>
              <a:buChar char="•"/>
              <a:defRPr/>
            </a:pPr>
            <a:r>
              <a:rPr lang="en-US" dirty="0">
                <a:solidFill>
                  <a:srgbClr val="404040"/>
                </a:solidFill>
                <a:latin typeface="Calibri" panose="020F0502020204030204" pitchFamily="34" charset="0"/>
              </a:rPr>
              <a:t>Configuration</a:t>
            </a:r>
          </a:p>
          <a:p>
            <a:pPr marL="742950" lvl="1" indent="-285750">
              <a:buFont typeface="Arial" panose="020B0604020202020204" pitchFamily="34" charset="0"/>
              <a:buChar char="•"/>
              <a:defRPr/>
            </a:pPr>
            <a:r>
              <a:rPr lang="en-US" dirty="0">
                <a:solidFill>
                  <a:srgbClr val="404040"/>
                </a:solidFill>
                <a:latin typeface="Calibri" panose="020F0502020204030204" pitchFamily="34" charset="0"/>
              </a:rPr>
              <a:t>Session Factory </a:t>
            </a:r>
          </a:p>
          <a:p>
            <a:pPr marL="742950" lvl="1" indent="-285750">
              <a:buFont typeface="Arial" panose="020B0604020202020204" pitchFamily="34" charset="0"/>
              <a:buChar char="•"/>
              <a:defRPr/>
            </a:pPr>
            <a:r>
              <a:rPr lang="en-US" dirty="0">
                <a:solidFill>
                  <a:srgbClr val="404040"/>
                </a:solidFill>
                <a:latin typeface="Calibri" panose="020F0502020204030204" pitchFamily="34" charset="0"/>
              </a:rPr>
              <a:t>Session </a:t>
            </a:r>
          </a:p>
          <a:p>
            <a:pPr marL="742950" lvl="1" indent="-285750">
              <a:buFont typeface="Arial" panose="020B0604020202020204" pitchFamily="34" charset="0"/>
              <a:buChar char="•"/>
              <a:defRPr/>
            </a:pPr>
            <a:r>
              <a:rPr lang="en-US" dirty="0">
                <a:solidFill>
                  <a:srgbClr val="404040"/>
                </a:solidFill>
                <a:latin typeface="Calibri" panose="020F0502020204030204" pitchFamily="34" charset="0"/>
              </a:rPr>
              <a:t>Transaction </a:t>
            </a:r>
          </a:p>
          <a:p>
            <a:pPr marL="285750" indent="-285750">
              <a:buFont typeface="Arial" panose="020B0604020202020204" pitchFamily="34" charset="0"/>
              <a:buChar char="•"/>
              <a:defRPr/>
            </a:pPr>
            <a:r>
              <a:rPr lang="en-US" sz="1800" dirty="0">
                <a:solidFill>
                  <a:srgbClr val="404040"/>
                </a:solidFill>
                <a:latin typeface="Calibri" panose="020F0502020204030204" pitchFamily="34" charset="0"/>
              </a:rPr>
              <a:t>JPA Introduction </a:t>
            </a:r>
          </a:p>
          <a:p>
            <a:pPr marL="285750" indent="-285750">
              <a:buFont typeface="Arial" panose="020B0604020202020204" pitchFamily="34" charset="0"/>
              <a:buChar char="•"/>
              <a:defRPr/>
            </a:pPr>
            <a:r>
              <a:rPr lang="en-US" sz="1800" dirty="0">
                <a:solidFill>
                  <a:srgbClr val="404040"/>
                </a:solidFill>
                <a:latin typeface="Calibri" panose="020F0502020204030204" pitchFamily="34" charset="0"/>
              </a:rPr>
              <a:t>ORM Challenges</a:t>
            </a:r>
          </a:p>
          <a:p>
            <a:pPr marL="285750" indent="-285750">
              <a:buFont typeface="Arial" panose="020B0604020202020204" pitchFamily="34" charset="0"/>
              <a:buChar char="•"/>
              <a:defRPr/>
            </a:pPr>
            <a:r>
              <a:rPr lang="en-US" sz="1800" dirty="0">
                <a:solidFill>
                  <a:srgbClr val="404040"/>
                </a:solidFill>
                <a:latin typeface="Calibri" panose="020F0502020204030204" pitchFamily="34" charset="0"/>
              </a:rPr>
              <a:t>Persistence Lifecycle</a:t>
            </a:r>
          </a:p>
          <a:p>
            <a:pPr marL="285750" indent="-285750">
              <a:buFont typeface="Arial" panose="020B0604020202020204" pitchFamily="34" charset="0"/>
              <a:buChar char="•"/>
              <a:defRPr/>
            </a:pPr>
            <a:r>
              <a:rPr lang="en-US" sz="1800" dirty="0">
                <a:solidFill>
                  <a:srgbClr val="404040"/>
                </a:solidFill>
                <a:latin typeface="Calibri" panose="020F0502020204030204" pitchFamily="34" charset="0"/>
              </a:rPr>
              <a:t>Object Equality </a:t>
            </a:r>
          </a:p>
          <a:p>
            <a:pPr marL="285750" indent="-285750">
              <a:buFont typeface="Arial" panose="020B0604020202020204" pitchFamily="34" charset="0"/>
              <a:buChar char="•"/>
              <a:defRPr/>
            </a:pPr>
            <a:r>
              <a:rPr lang="en-US" sz="1800" dirty="0">
                <a:solidFill>
                  <a:srgbClr val="404040"/>
                </a:solidFill>
                <a:latin typeface="Calibri" panose="020F0502020204030204" pitchFamily="34" charset="0"/>
              </a:rPr>
              <a:t>Different Inheritance Mapping</a:t>
            </a:r>
          </a:p>
          <a:p>
            <a:pPr marL="285750" indent="-285750">
              <a:buFont typeface="Arial" panose="020B0604020202020204" pitchFamily="34" charset="0"/>
              <a:buChar char="•"/>
              <a:defRPr/>
            </a:pPr>
            <a:r>
              <a:rPr lang="en-US" sz="1800" dirty="0">
                <a:solidFill>
                  <a:srgbClr val="404040"/>
                </a:solidFill>
                <a:latin typeface="Calibri" panose="020F0502020204030204" pitchFamily="34" charset="0"/>
              </a:rPr>
              <a:t>HQL/JPA QL</a:t>
            </a:r>
          </a:p>
        </p:txBody>
      </p:sp>
    </p:spTree>
    <p:extLst>
      <p:ext uri="{BB962C8B-B14F-4D97-AF65-F5344CB8AC3E}">
        <p14:creationId xmlns:p14="http://schemas.microsoft.com/office/powerpoint/2010/main" val="14334107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sz="quarter" idx="10"/>
          </p:nvPr>
        </p:nvSpPr>
        <p:spPr>
          <a:xfrm>
            <a:off x="711015" y="457200"/>
            <a:ext cx="11274663" cy="5867400"/>
          </a:xfrm>
        </p:spPr>
        <p:txBody>
          <a:bodyPr/>
          <a:lstStyle/>
          <a:p>
            <a:pPr marL="0" indent="0" algn="just">
              <a:lnSpc>
                <a:spcPct val="100000"/>
              </a:lnSpc>
              <a:spcAft>
                <a:spcPct val="0"/>
              </a:spcAft>
              <a:buFont typeface="Arial" charset="0"/>
              <a:buNone/>
              <a:defRPr/>
            </a:pPr>
            <a:r>
              <a:rPr lang="en-US" sz="1800" dirty="0">
                <a:solidFill>
                  <a:schemeClr val="tx2">
                    <a:lumMod val="50000"/>
                  </a:schemeClr>
                </a:solidFill>
              </a:rPr>
              <a:t>The &lt;property&gt; element is used to map a Java class property to a column in the database table. The name attribute of the element refers to the property in the class and the column attribute refers to the column in the database table. The type attribute holds the hibernate mapping type, this mapping types will convert from Java to SQL data type.</a:t>
            </a:r>
          </a:p>
          <a:p>
            <a:pPr marL="0" indent="0" algn="just">
              <a:lnSpc>
                <a:spcPct val="100000"/>
              </a:lnSpc>
              <a:spcAft>
                <a:spcPct val="0"/>
              </a:spcAft>
              <a:buFont typeface="Arial" charset="0"/>
              <a:buNone/>
              <a:defRPr/>
            </a:pPr>
            <a:endParaRPr lang="en-US" altLang="en-US" b="1" dirty="0"/>
          </a:p>
          <a:p>
            <a:pPr marL="0" indent="0" algn="just">
              <a:lnSpc>
                <a:spcPct val="100000"/>
              </a:lnSpc>
              <a:spcAft>
                <a:spcPct val="0"/>
              </a:spcAft>
              <a:buFont typeface="Arial" charset="0"/>
              <a:buNone/>
              <a:defRPr/>
            </a:pPr>
            <a:r>
              <a:rPr lang="en-US" altLang="en-US" b="1" dirty="0" smtClean="0"/>
              <a:t>Step 4: Add  .</a:t>
            </a:r>
            <a:r>
              <a:rPr lang="en-US" altLang="en-US" b="1" dirty="0" err="1" smtClean="0"/>
              <a:t>hbm</a:t>
            </a:r>
            <a:r>
              <a:rPr lang="en-US" altLang="en-US" b="1" dirty="0" smtClean="0"/>
              <a:t> file entry to configuration file</a:t>
            </a:r>
          </a:p>
          <a:p>
            <a:pPr marL="0" indent="0">
              <a:spcAft>
                <a:spcPct val="0"/>
              </a:spcAft>
              <a:buFont typeface="Arial" charset="0"/>
              <a:buNone/>
              <a:defRPr/>
            </a:pPr>
            <a:endParaRPr lang="en-US" altLang="en-US" dirty="0" smtClean="0"/>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165" y="2209800"/>
            <a:ext cx="7757679"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1942484"/>
      </p:ext>
    </p:extLst>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sz="quarter" idx="10"/>
          </p:nvPr>
        </p:nvSpPr>
        <p:spPr>
          <a:xfrm>
            <a:off x="711016" y="381000"/>
            <a:ext cx="10969943" cy="5943600"/>
          </a:xfrm>
        </p:spPr>
        <p:txBody>
          <a:bodyPr/>
          <a:lstStyle/>
          <a:p>
            <a:pPr marL="0" indent="0" algn="just">
              <a:lnSpc>
                <a:spcPct val="100000"/>
              </a:lnSpc>
              <a:spcAft>
                <a:spcPct val="0"/>
              </a:spcAft>
              <a:buFont typeface="Arial" charset="0"/>
              <a:buNone/>
            </a:pPr>
            <a:r>
              <a:rPr lang="en-US" altLang="en-US" b="1" smtClean="0"/>
              <a:t>Step 5: Create Application Class</a:t>
            </a:r>
          </a:p>
          <a:p>
            <a:pPr marL="0" indent="0" algn="just">
              <a:lnSpc>
                <a:spcPct val="100000"/>
              </a:lnSpc>
              <a:spcAft>
                <a:spcPct val="0"/>
              </a:spcAft>
              <a:buFont typeface="Arial" charset="0"/>
              <a:buNone/>
            </a:pPr>
            <a:r>
              <a:rPr lang="en-US" altLang="en-US" smtClean="0"/>
              <a:t>/* Method to CREATE an employee in the database */ </a:t>
            </a: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752" y="1295400"/>
            <a:ext cx="656419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4117201"/>
      </p:ext>
    </p:extLst>
  </p:cSld>
  <p:clrMapOvr>
    <a:masterClrMapping/>
  </p:clrMapOvr>
  <p:transition spd="slow">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sz="quarter" idx="10"/>
          </p:nvPr>
        </p:nvSpPr>
        <p:spPr>
          <a:xfrm>
            <a:off x="711016" y="381000"/>
            <a:ext cx="10969943" cy="5943600"/>
          </a:xfrm>
        </p:spPr>
        <p:txBody>
          <a:bodyPr/>
          <a:lstStyle/>
          <a:p>
            <a:pPr marL="0" indent="0" algn="just">
              <a:lnSpc>
                <a:spcPct val="100000"/>
              </a:lnSpc>
              <a:spcAft>
                <a:spcPct val="0"/>
              </a:spcAft>
              <a:buFont typeface="Arial" charset="0"/>
              <a:buNone/>
            </a:pPr>
            <a:r>
              <a:rPr lang="en-US" altLang="en-US" smtClean="0"/>
              <a:t>/* Method to READ all the employees */ </a:t>
            </a:r>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p:txBody>
      </p:sp>
      <p:pic>
        <p:nvPicPr>
          <p:cNvPr id="2560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456" y="990600"/>
            <a:ext cx="6907001"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6467117"/>
      </p:ext>
    </p:extLst>
  </p:cSld>
  <p:clrMapOvr>
    <a:masterClrMapping/>
  </p:clrMapOvr>
  <p:transition spd="slow">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sz="quarter" idx="10"/>
          </p:nvPr>
        </p:nvSpPr>
        <p:spPr>
          <a:xfrm>
            <a:off x="711016" y="304800"/>
            <a:ext cx="10969943" cy="6019800"/>
          </a:xfrm>
        </p:spPr>
        <p:txBody>
          <a:bodyPr/>
          <a:lstStyle/>
          <a:p>
            <a:pPr marL="0" indent="0" algn="just">
              <a:lnSpc>
                <a:spcPct val="100000"/>
              </a:lnSpc>
              <a:spcAft>
                <a:spcPct val="0"/>
              </a:spcAft>
              <a:buFont typeface="Arial" charset="0"/>
              <a:buNone/>
            </a:pPr>
            <a:r>
              <a:rPr lang="en-US" altLang="en-US" smtClean="0"/>
              <a:t>/* Method to UPDATE salary for an employee */</a:t>
            </a:r>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r>
              <a:rPr lang="en-US" altLang="en-US" smtClean="0"/>
              <a:t>/* Method to DELETE an employee from the records */</a:t>
            </a:r>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309" y="609600"/>
            <a:ext cx="6322953"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792" y="3581400"/>
            <a:ext cx="6195986"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5894970"/>
      </p:ext>
    </p:extLst>
  </p:cSld>
  <p:clrMapOvr>
    <a:masterClrMapping/>
  </p:clrMapOvr>
  <p:transition spd="slow">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sz="quarter" idx="10"/>
          </p:nvPr>
        </p:nvSpPr>
        <p:spPr>
          <a:xfrm>
            <a:off x="711016" y="457200"/>
            <a:ext cx="10969943" cy="5867400"/>
          </a:xfrm>
        </p:spPr>
        <p:txBody>
          <a:bodyPr/>
          <a:lstStyle/>
          <a:p>
            <a:pPr marL="0" indent="0" algn="just">
              <a:lnSpc>
                <a:spcPct val="100000"/>
              </a:lnSpc>
              <a:spcAft>
                <a:spcPct val="0"/>
              </a:spcAft>
              <a:buFont typeface="Arial" charset="0"/>
              <a:buNone/>
            </a:pPr>
            <a:r>
              <a:rPr lang="en-US" altLang="en-US" smtClean="0"/>
              <a:t>/* Main Method -*/</a:t>
            </a:r>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a:p>
            <a:pPr marL="0" indent="0" algn="just">
              <a:lnSpc>
                <a:spcPct val="100000"/>
              </a:lnSpc>
              <a:spcAft>
                <a:spcPct val="0"/>
              </a:spcAft>
              <a:buFont typeface="Arial" charset="0"/>
              <a:buNone/>
            </a:pPr>
            <a:endParaRPr lang="en-US" altLang="en-US" smtClean="0"/>
          </a:p>
        </p:txBody>
      </p:sp>
      <p:pic>
        <p:nvPicPr>
          <p:cNvPr id="276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030" y="914400"/>
            <a:ext cx="6919698"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1021220"/>
      </p:ext>
    </p:extLst>
  </p:cSld>
  <p:clrMapOvr>
    <a:masterClrMapping/>
  </p:clrMapOvr>
  <p:transition spd="slow">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6" y="533400"/>
            <a:ext cx="10969943" cy="5791200"/>
          </a:xfrm>
        </p:spPr>
        <p:txBody>
          <a:bodyPr/>
          <a:lstStyle/>
          <a:p>
            <a:pPr marL="0" indent="0" algn="just">
              <a:lnSpc>
                <a:spcPct val="100000"/>
              </a:lnSpc>
              <a:buFont typeface="Arial" charset="0"/>
              <a:buNone/>
              <a:defRPr/>
            </a:pPr>
            <a:r>
              <a:rPr lang="en-US" sz="1800" dirty="0"/>
              <a:t>Compilation and </a:t>
            </a:r>
            <a:r>
              <a:rPr lang="en-US" sz="1800" dirty="0" smtClean="0"/>
              <a:t>Execution</a:t>
            </a:r>
          </a:p>
          <a:p>
            <a:pPr marL="0" indent="0" algn="just">
              <a:lnSpc>
                <a:spcPct val="100000"/>
              </a:lnSpc>
              <a:buFont typeface="Arial" charset="0"/>
              <a:buNone/>
              <a:defRPr/>
            </a:pPr>
            <a:endParaRPr lang="en-US" sz="1800" dirty="0"/>
          </a:p>
          <a:p>
            <a:pPr algn="just">
              <a:lnSpc>
                <a:spcPct val="100000"/>
              </a:lnSpc>
              <a:defRPr/>
            </a:pPr>
            <a:r>
              <a:rPr lang="en-US" sz="1800" dirty="0" smtClean="0"/>
              <a:t>Create </a:t>
            </a:r>
            <a:r>
              <a:rPr lang="en-US" sz="1800" dirty="0"/>
              <a:t>hibernate.cfg.xml configuration file as explained in </a:t>
            </a:r>
            <a:r>
              <a:rPr lang="en-US" sz="1800" dirty="0" smtClean="0"/>
              <a:t>configuration.</a:t>
            </a:r>
          </a:p>
          <a:p>
            <a:pPr algn="just">
              <a:lnSpc>
                <a:spcPct val="100000"/>
              </a:lnSpc>
              <a:defRPr/>
            </a:pPr>
            <a:r>
              <a:rPr lang="en-US" sz="1800" dirty="0" smtClean="0"/>
              <a:t>Create </a:t>
            </a:r>
            <a:r>
              <a:rPr lang="en-US" sz="1800" dirty="0"/>
              <a:t>Employee.hbm.xml mapping file as shown above</a:t>
            </a:r>
            <a:r>
              <a:rPr lang="en-US" sz="1800" dirty="0" smtClean="0"/>
              <a:t>.</a:t>
            </a:r>
          </a:p>
          <a:p>
            <a:pPr algn="just">
              <a:lnSpc>
                <a:spcPct val="100000"/>
              </a:lnSpc>
              <a:defRPr/>
            </a:pPr>
            <a:r>
              <a:rPr lang="en-US" sz="1800" dirty="0" smtClean="0"/>
              <a:t>Create </a:t>
            </a:r>
            <a:r>
              <a:rPr lang="en-US" sz="1800" dirty="0"/>
              <a:t>Employee.java source file as shown above and compile it</a:t>
            </a:r>
            <a:r>
              <a:rPr lang="en-US" sz="1800" dirty="0" smtClean="0"/>
              <a:t>.</a:t>
            </a:r>
          </a:p>
          <a:p>
            <a:pPr algn="just">
              <a:lnSpc>
                <a:spcPct val="100000"/>
              </a:lnSpc>
              <a:defRPr/>
            </a:pPr>
            <a:r>
              <a:rPr lang="en-US" sz="1800" dirty="0" smtClean="0"/>
              <a:t>Create </a:t>
            </a:r>
            <a:r>
              <a:rPr lang="en-US" sz="1800" dirty="0"/>
              <a:t>ManageEmployee.java source file as shown above and compile </a:t>
            </a:r>
            <a:r>
              <a:rPr lang="en-US" sz="1800" dirty="0" smtClean="0"/>
              <a:t>it.</a:t>
            </a:r>
          </a:p>
          <a:p>
            <a:pPr algn="just">
              <a:lnSpc>
                <a:spcPct val="100000"/>
              </a:lnSpc>
              <a:defRPr/>
            </a:pPr>
            <a:r>
              <a:rPr lang="en-US" sz="1800" dirty="0" smtClean="0"/>
              <a:t>Execute </a:t>
            </a:r>
            <a:r>
              <a:rPr lang="en-US" sz="1800" dirty="0" err="1"/>
              <a:t>ManageEmployee</a:t>
            </a:r>
            <a:r>
              <a:rPr lang="en-US" sz="1800" dirty="0"/>
              <a:t> binary to run the program</a:t>
            </a:r>
            <a:r>
              <a:rPr lang="en-US" sz="1800" dirty="0" smtClean="0"/>
              <a:t>.</a:t>
            </a:r>
          </a:p>
          <a:p>
            <a:pPr algn="just">
              <a:lnSpc>
                <a:spcPct val="100000"/>
              </a:lnSpc>
              <a:defRPr/>
            </a:pPr>
            <a:endParaRPr lang="en-US" dirty="0"/>
          </a:p>
          <a:p>
            <a:pPr algn="just">
              <a:lnSpc>
                <a:spcPct val="100000"/>
              </a:lnSpc>
              <a:defRPr/>
            </a:pPr>
            <a:endParaRPr lang="en-US" dirty="0"/>
          </a:p>
        </p:txBody>
      </p:sp>
    </p:spTree>
    <p:extLst>
      <p:ext uri="{BB962C8B-B14F-4D97-AF65-F5344CB8AC3E}">
        <p14:creationId xmlns:p14="http://schemas.microsoft.com/office/powerpoint/2010/main" val="1866391983"/>
      </p:ext>
    </p:extLst>
  </p:cSld>
  <p:clrMapOvr>
    <a:masterClrMapping/>
  </p:clrMapOvr>
  <p:transition spd="slow">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Get vs Load</a:t>
            </a:r>
          </a:p>
        </p:txBody>
      </p:sp>
      <p:sp>
        <p:nvSpPr>
          <p:cNvPr id="3" name="Content Placeholder 2"/>
          <p:cNvSpPr>
            <a:spLocks noGrp="1"/>
          </p:cNvSpPr>
          <p:nvPr>
            <p:ph sz="quarter" idx="10"/>
          </p:nvPr>
        </p:nvSpPr>
        <p:spPr/>
        <p:txBody>
          <a:bodyPr/>
          <a:lstStyle/>
          <a:p>
            <a:pPr marL="0" indent="0">
              <a:lnSpc>
                <a:spcPct val="100000"/>
              </a:lnSpc>
              <a:buFont typeface="Arial" charset="0"/>
              <a:buNone/>
              <a:defRPr/>
            </a:pPr>
            <a:r>
              <a:rPr lang="en-US" sz="1800" dirty="0" err="1"/>
              <a:t>session.get</a:t>
            </a:r>
            <a:r>
              <a:rPr lang="en-US" sz="1800" dirty="0"/>
              <a:t>()</a:t>
            </a:r>
          </a:p>
          <a:p>
            <a:pPr>
              <a:lnSpc>
                <a:spcPct val="100000"/>
              </a:lnSpc>
              <a:defRPr/>
            </a:pPr>
            <a:r>
              <a:rPr lang="en-US" sz="1800" dirty="0"/>
              <a:t>It always hit the database and return the real object, an object that represent the database row, not proxy.</a:t>
            </a:r>
          </a:p>
          <a:p>
            <a:pPr>
              <a:lnSpc>
                <a:spcPct val="100000"/>
              </a:lnSpc>
              <a:defRPr/>
            </a:pPr>
            <a:r>
              <a:rPr lang="en-US" sz="1800" dirty="0"/>
              <a:t>If no row found , it return null</a:t>
            </a:r>
            <a:r>
              <a:rPr lang="en-US" sz="1800" dirty="0" smtClean="0"/>
              <a:t>.</a:t>
            </a:r>
            <a:endParaRPr lang="en-US" sz="1800" dirty="0"/>
          </a:p>
          <a:p>
            <a:pPr>
              <a:lnSpc>
                <a:spcPct val="100000"/>
              </a:lnSpc>
              <a:defRPr/>
            </a:pPr>
            <a:endParaRPr lang="en-US" sz="1800" dirty="0"/>
          </a:p>
          <a:p>
            <a:pPr marL="0" indent="0">
              <a:lnSpc>
                <a:spcPct val="100000"/>
              </a:lnSpc>
              <a:buFont typeface="Arial" charset="0"/>
              <a:buNone/>
              <a:defRPr/>
            </a:pPr>
            <a:r>
              <a:rPr lang="en-US" sz="1800" dirty="0" err="1"/>
              <a:t>session.load</a:t>
            </a:r>
            <a:r>
              <a:rPr lang="en-US" sz="1800" dirty="0"/>
              <a:t>()</a:t>
            </a:r>
          </a:p>
          <a:p>
            <a:pPr>
              <a:lnSpc>
                <a:spcPct val="100000"/>
              </a:lnSpc>
              <a:defRPr/>
            </a:pPr>
            <a:r>
              <a:rPr lang="en-US" sz="1800" dirty="0"/>
              <a:t>It will always return a “proxy” (Hibernate term) without hitting the database. In Hibernate, proxy is an object with the given identifier value, its properties are not initialized yet, it just look like a temporary fake object.</a:t>
            </a:r>
          </a:p>
          <a:p>
            <a:pPr>
              <a:lnSpc>
                <a:spcPct val="100000"/>
              </a:lnSpc>
              <a:defRPr/>
            </a:pPr>
            <a:r>
              <a:rPr lang="en-US" sz="1800" dirty="0"/>
              <a:t>If no row found , it will throws an </a:t>
            </a:r>
            <a:r>
              <a:rPr lang="en-US" sz="1800" dirty="0" err="1"/>
              <a:t>ObjectNotFoundException</a:t>
            </a:r>
            <a:r>
              <a:rPr lang="en-US" sz="1800" dirty="0"/>
              <a:t>.</a:t>
            </a:r>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r>
              <a:rPr lang="en-US" dirty="0" smtClean="0"/>
              <a:t>For details:</a:t>
            </a:r>
          </a:p>
          <a:p>
            <a:pPr marL="0" indent="0">
              <a:buFont typeface="Arial" charset="0"/>
              <a:buNone/>
              <a:defRPr/>
            </a:pPr>
            <a:r>
              <a:rPr lang="en-US" dirty="0">
                <a:hlinkClick r:id="rId2"/>
              </a:rPr>
              <a:t>http://</a:t>
            </a:r>
            <a:r>
              <a:rPr lang="en-US" dirty="0" smtClean="0">
                <a:hlinkClick r:id="rId2"/>
              </a:rPr>
              <a:t>www.journaldev.com/3472/hibernate-session-get-vs-load-difference-with-examples</a:t>
            </a:r>
            <a:endParaRPr lang="en-US" dirty="0" smtClean="0"/>
          </a:p>
          <a:p>
            <a:pPr marL="0" indent="0">
              <a:buFont typeface="Arial" charset="0"/>
              <a:buNone/>
              <a:defRPr/>
            </a:pPr>
            <a:endParaRPr lang="en-US" dirty="0"/>
          </a:p>
        </p:txBody>
      </p:sp>
    </p:spTree>
    <p:extLst>
      <p:ext uri="{BB962C8B-B14F-4D97-AF65-F5344CB8AC3E}">
        <p14:creationId xmlns:p14="http://schemas.microsoft.com/office/powerpoint/2010/main" val="4103149708"/>
      </p:ext>
    </p:extLst>
  </p:cSld>
  <p:clrMapOvr>
    <a:masterClrMapping/>
  </p:clrMapOvr>
  <p:transition spd="slow">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Merge vs Update</a:t>
            </a:r>
          </a:p>
        </p:txBody>
      </p:sp>
      <p:sp>
        <p:nvSpPr>
          <p:cNvPr id="30723" name="Content Placeholder 2"/>
          <p:cNvSpPr>
            <a:spLocks noGrp="1"/>
          </p:cNvSpPr>
          <p:nvPr>
            <p:ph sz="quarter" idx="10"/>
          </p:nvPr>
        </p:nvSpPr>
        <p:spPr/>
        <p:txBody>
          <a:bodyPr/>
          <a:lstStyle/>
          <a:p>
            <a:pPr marL="0" indent="0">
              <a:spcAft>
                <a:spcPct val="0"/>
              </a:spcAft>
              <a:buFont typeface="Arial" charset="0"/>
              <a:buNone/>
            </a:pPr>
            <a:r>
              <a:rPr lang="en-US" altLang="en-US" sz="1800" smtClean="0"/>
              <a:t>Update - should be used to save the data when the session does not contain an already persistent instance with the same identifier.</a:t>
            </a:r>
            <a:br>
              <a:rPr lang="en-US" altLang="en-US" sz="1800" smtClean="0"/>
            </a:br>
            <a:r>
              <a:rPr lang="en-US" altLang="en-US" sz="1800" smtClean="0"/>
              <a:t/>
            </a:r>
            <a:br>
              <a:rPr lang="en-US" altLang="en-US" sz="1800" smtClean="0"/>
            </a:br>
            <a:r>
              <a:rPr lang="en-US" altLang="en-US" sz="1800" smtClean="0"/>
              <a:t>Merge - should be used to save the modifications at any time without knowing about the state of a session.</a:t>
            </a:r>
          </a:p>
          <a:p>
            <a:pPr marL="0" indent="0">
              <a:spcAft>
                <a:spcPct val="0"/>
              </a:spcAft>
              <a:buFont typeface="Arial" charset="0"/>
              <a:buNone/>
            </a:pPr>
            <a:endParaRPr lang="en-US" altLang="en-US" sz="1800" smtClean="0"/>
          </a:p>
          <a:p>
            <a:pPr marL="0" indent="0">
              <a:spcAft>
                <a:spcPct val="0"/>
              </a:spcAft>
              <a:buFont typeface="Arial" charset="0"/>
              <a:buNone/>
            </a:pPr>
            <a:r>
              <a:rPr lang="en-US" altLang="en-US" sz="1800" smtClean="0"/>
              <a:t>For details:</a:t>
            </a:r>
          </a:p>
          <a:p>
            <a:pPr marL="0" indent="0">
              <a:spcAft>
                <a:spcPct val="0"/>
              </a:spcAft>
              <a:buFont typeface="Arial" charset="0"/>
              <a:buNone/>
            </a:pPr>
            <a:r>
              <a:rPr lang="en-US" altLang="en-US" sz="1800" smtClean="0">
                <a:hlinkClick r:id="rId2"/>
              </a:rPr>
              <a:t>http://www.java4s.com/hibernate/difference-between-merge-and-update-methods-in-hibernate/</a:t>
            </a:r>
            <a:endParaRPr lang="en-US" altLang="en-US" sz="1800" smtClean="0"/>
          </a:p>
          <a:p>
            <a:pPr marL="0" indent="0">
              <a:spcAft>
                <a:spcPct val="0"/>
              </a:spcAft>
              <a:buFont typeface="Arial" charset="0"/>
              <a:buNone/>
            </a:pPr>
            <a:endParaRPr lang="en-US" altLang="en-US" sz="1800" smtClean="0"/>
          </a:p>
        </p:txBody>
      </p:sp>
    </p:spTree>
    <p:extLst>
      <p:ext uri="{BB962C8B-B14F-4D97-AF65-F5344CB8AC3E}">
        <p14:creationId xmlns:p14="http://schemas.microsoft.com/office/powerpoint/2010/main" val="1642553438"/>
      </p:ext>
    </p:extLst>
  </p:cSld>
  <p:clrMapOvr>
    <a:masterClrMapping/>
  </p:clrMapOvr>
  <p:transition spd="slow">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t>Save vs persist</a:t>
            </a:r>
          </a:p>
        </p:txBody>
      </p:sp>
      <p:sp>
        <p:nvSpPr>
          <p:cNvPr id="3" name="Content Placeholder 2"/>
          <p:cNvSpPr>
            <a:spLocks noGrp="1"/>
          </p:cNvSpPr>
          <p:nvPr>
            <p:ph sz="quarter" idx="10"/>
          </p:nvPr>
        </p:nvSpPr>
        <p:spPr>
          <a:xfrm>
            <a:off x="711015" y="990600"/>
            <a:ext cx="11274663" cy="5562600"/>
          </a:xfrm>
        </p:spPr>
        <p:txBody>
          <a:bodyPr/>
          <a:lstStyle/>
          <a:p>
            <a:pPr>
              <a:lnSpc>
                <a:spcPct val="100000"/>
              </a:lnSpc>
              <a:defRPr/>
            </a:pPr>
            <a:r>
              <a:rPr lang="en-US" sz="1800" dirty="0"/>
              <a:t>First difference between save and persist is there return type. Similar to save method persist also INSERT records into database but </a:t>
            </a:r>
            <a:r>
              <a:rPr lang="en-US" sz="1800" b="1" dirty="0"/>
              <a:t>return type of persist is void</a:t>
            </a:r>
            <a:r>
              <a:rPr lang="en-US" sz="1800" dirty="0"/>
              <a:t> while return type of save is Serializable object. </a:t>
            </a:r>
            <a:br>
              <a:rPr lang="en-US" sz="1800" dirty="0"/>
            </a:br>
            <a:endParaRPr lang="en-US" sz="1800" dirty="0"/>
          </a:p>
          <a:p>
            <a:pPr>
              <a:lnSpc>
                <a:spcPct val="100000"/>
              </a:lnSpc>
              <a:defRPr/>
            </a:pPr>
            <a:r>
              <a:rPr lang="en-US" sz="1800" dirty="0"/>
              <a:t>2</a:t>
            </a:r>
            <a:r>
              <a:rPr lang="en-US" sz="1800" dirty="0" smtClean="0"/>
              <a:t>) </a:t>
            </a:r>
            <a:r>
              <a:rPr lang="en-US" sz="1800" dirty="0"/>
              <a:t>One more thing which differentiate persist and save method in Hibernate is that is there behavior on outside of transaction boundaries. persist() method guarantees that it will not execute an INSERT statement if it is called outside of </a:t>
            </a:r>
            <a:r>
              <a:rPr lang="en-US" sz="1800" dirty="0" smtClean="0"/>
              <a:t>transaction boundaries</a:t>
            </a:r>
            <a:r>
              <a:rPr lang="en-US" sz="1800" dirty="0"/>
              <a:t>. save() method does not guarantee the same, it returns an identifier, and if an INSERT has to be executed to get the identifier (e.g. "identity" generator), this INSERT happens immediately, no matter if you are inside or outside of a transaction.</a:t>
            </a:r>
          </a:p>
          <a:p>
            <a:pPr>
              <a:lnSpc>
                <a:spcPct val="100000"/>
              </a:lnSpc>
              <a:defRPr/>
            </a:pPr>
            <a:endParaRPr lang="en-US" sz="1800" dirty="0"/>
          </a:p>
          <a:p>
            <a:pPr>
              <a:lnSpc>
                <a:spcPct val="100000"/>
              </a:lnSpc>
              <a:defRPr/>
            </a:pPr>
            <a:r>
              <a:rPr lang="en-US" sz="1800" dirty="0" smtClean="0"/>
              <a:t>3) </a:t>
            </a:r>
            <a:r>
              <a:rPr lang="en-US" sz="1800" dirty="0"/>
              <a:t>Fourth difference between save and persist method in Hibernate is related to previous difference on save vs persist. Because of its above behavior of persist method outside transaction boundary, its useful in long-running conversations with an extended Session context. On the other hand save method is not good in a long-running conversation with an extended Session context.</a:t>
            </a:r>
          </a:p>
          <a:p>
            <a:pPr marL="0" indent="0">
              <a:lnSpc>
                <a:spcPct val="100000"/>
              </a:lnSpc>
              <a:buFont typeface="Arial" charset="0"/>
              <a:buNone/>
              <a:defRPr/>
            </a:pPr>
            <a:r>
              <a:rPr lang="en-US" sz="1800" dirty="0"/>
              <a:t/>
            </a:r>
            <a:br>
              <a:rPr lang="en-US" sz="1800" dirty="0"/>
            </a:br>
            <a:r>
              <a:rPr lang="en-US" sz="1800" dirty="0"/>
              <a:t>Read more: </a:t>
            </a:r>
            <a:r>
              <a:rPr lang="en-US" sz="1800" dirty="0">
                <a:hlinkClick r:id="rId2"/>
              </a:rPr>
              <a:t>http://javarevisited.blogspot.com/2012/09/difference-hibernate-save-vs-persist-and-saveOrUpdate.html#ixzz4K2G0WtZJ</a:t>
            </a:r>
            <a:endParaRPr lang="en-US" sz="1800" dirty="0"/>
          </a:p>
        </p:txBody>
      </p:sp>
    </p:spTree>
    <p:extLst>
      <p:ext uri="{BB962C8B-B14F-4D97-AF65-F5344CB8AC3E}">
        <p14:creationId xmlns:p14="http://schemas.microsoft.com/office/powerpoint/2010/main" val="2736794184"/>
      </p:ext>
    </p:extLst>
  </p:cSld>
  <p:clrMapOvr>
    <a:masterClrMapping/>
  </p:clrMapOvr>
  <p:transition spd="slow">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00076" y="2481360"/>
            <a:ext cx="8809804" cy="741900"/>
          </a:xfrm>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sz="4000" dirty="0" smtClean="0">
                <a:solidFill>
                  <a:srgbClr val="FFFFFF"/>
                </a:solidFill>
              </a:rPr>
              <a:t/>
            </a:r>
            <a:br>
              <a:rPr lang="en-US" altLang="en-US" sz="4000" dirty="0" smtClean="0">
                <a:solidFill>
                  <a:srgbClr val="FFFFFF"/>
                </a:solidFill>
              </a:rPr>
            </a:br>
            <a:r>
              <a:rPr lang="en-US" altLang="en-US" sz="4000" dirty="0">
                <a:solidFill>
                  <a:srgbClr val="FFFFFF"/>
                </a:solidFill>
              </a:rPr>
              <a:t>Hibernate Components</a:t>
            </a:r>
            <a:br>
              <a:rPr lang="en-US" altLang="en-US" sz="4000" dirty="0">
                <a:solidFill>
                  <a:srgbClr val="FFFFFF"/>
                </a:solidFill>
              </a:rPr>
            </a:br>
            <a:r>
              <a:rPr lang="en-US" altLang="en-US" sz="4000" dirty="0">
                <a:solidFill>
                  <a:srgbClr val="FFFFFF"/>
                </a:solidFill>
              </a:rPr>
              <a:t/>
            </a:r>
            <a:br>
              <a:rPr lang="en-US" altLang="en-US" sz="4000" dirty="0">
                <a:solidFill>
                  <a:srgbClr val="FFFFFF"/>
                </a:solidFill>
              </a:rPr>
            </a:br>
            <a:endParaRPr lang="en-US" b="1" dirty="0">
              <a:solidFill>
                <a:schemeClr val="bg1"/>
              </a:solidFill>
              <a:latin typeface="+mj-lt"/>
            </a:endParaRPr>
          </a:p>
        </p:txBody>
      </p:sp>
    </p:spTree>
    <p:extLst>
      <p:ext uri="{BB962C8B-B14F-4D97-AF65-F5344CB8AC3E}">
        <p14:creationId xmlns:p14="http://schemas.microsoft.com/office/powerpoint/2010/main" val="1108015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normAutofit/>
          </a:bodyPr>
          <a:lstStyle/>
          <a:p>
            <a:pPr marL="0" indent="0">
              <a:buNone/>
            </a:pPr>
            <a:r>
              <a:rPr lang="en-US" dirty="0" smtClean="0"/>
              <a:t>Learning basic hibernate topics including-</a:t>
            </a:r>
          </a:p>
          <a:p>
            <a:pPr marL="285750" indent="-285750">
              <a:buFont typeface="Arial" panose="020B0604020202020204" pitchFamily="34" charset="0"/>
              <a:buChar char="•"/>
              <a:defRPr/>
            </a:pPr>
            <a:r>
              <a:rPr lang="en-US" dirty="0" smtClean="0">
                <a:solidFill>
                  <a:srgbClr val="404040"/>
                </a:solidFill>
                <a:latin typeface="Calibri" panose="020F0502020204030204" pitchFamily="34" charset="0"/>
              </a:rPr>
              <a:t>Overview</a:t>
            </a:r>
            <a:endParaRPr lang="en-US" dirty="0">
              <a:solidFill>
                <a:srgbClr val="404040"/>
              </a:solidFill>
              <a:latin typeface="Calibri" panose="020F0502020204030204" pitchFamily="34" charset="0"/>
            </a:endParaRPr>
          </a:p>
          <a:p>
            <a:pPr marL="285750" indent="-285750">
              <a:buFont typeface="Arial" panose="020B0604020202020204" pitchFamily="34" charset="0"/>
              <a:buChar char="•"/>
              <a:defRPr/>
            </a:pPr>
            <a:r>
              <a:rPr lang="en-US" dirty="0">
                <a:solidFill>
                  <a:srgbClr val="404040"/>
                </a:solidFill>
                <a:latin typeface="Calibri" panose="020F0502020204030204" pitchFamily="34" charset="0"/>
              </a:rPr>
              <a:t>Hibernate Architecture</a:t>
            </a:r>
          </a:p>
          <a:p>
            <a:pPr marL="285750" indent="-285750">
              <a:buFont typeface="Arial" panose="020B0604020202020204" pitchFamily="34" charset="0"/>
              <a:buChar char="•"/>
              <a:defRPr/>
            </a:pPr>
            <a:r>
              <a:rPr lang="en-US" dirty="0">
                <a:solidFill>
                  <a:srgbClr val="404040"/>
                </a:solidFill>
                <a:latin typeface="Calibri" panose="020F0502020204030204" pitchFamily="34" charset="0"/>
              </a:rPr>
              <a:t>Hibernate Configuration </a:t>
            </a:r>
          </a:p>
          <a:p>
            <a:pPr marL="285750" indent="-285750">
              <a:buFont typeface="Arial" panose="020B0604020202020204" pitchFamily="34" charset="0"/>
              <a:buChar char="•"/>
              <a:defRPr/>
            </a:pPr>
            <a:r>
              <a:rPr lang="en-US" dirty="0">
                <a:solidFill>
                  <a:srgbClr val="404040"/>
                </a:solidFill>
                <a:latin typeface="Calibri" panose="020F0502020204030204" pitchFamily="34" charset="0"/>
              </a:rPr>
              <a:t>Crud Operations</a:t>
            </a:r>
          </a:p>
          <a:p>
            <a:pPr marL="285750" indent="-285750">
              <a:buFont typeface="Arial" panose="020B0604020202020204" pitchFamily="34" charset="0"/>
              <a:buChar char="•"/>
              <a:defRPr/>
            </a:pPr>
            <a:r>
              <a:rPr lang="en-US" dirty="0">
                <a:solidFill>
                  <a:srgbClr val="404040"/>
                </a:solidFill>
                <a:latin typeface="Calibri" panose="020F0502020204030204" pitchFamily="34" charset="0"/>
              </a:rPr>
              <a:t>Hibernate components</a:t>
            </a:r>
          </a:p>
          <a:p>
            <a:pPr marL="285750" indent="-285750">
              <a:buFont typeface="Arial" panose="020B0604020202020204" pitchFamily="34" charset="0"/>
              <a:buChar char="•"/>
              <a:defRPr/>
            </a:pPr>
            <a:r>
              <a:rPr lang="en-US" dirty="0" smtClean="0">
                <a:solidFill>
                  <a:srgbClr val="404040"/>
                </a:solidFill>
                <a:latin typeface="Calibri" panose="020F0502020204030204" pitchFamily="34" charset="0"/>
              </a:rPr>
              <a:t>Persistence </a:t>
            </a:r>
            <a:r>
              <a:rPr lang="en-US" dirty="0">
                <a:solidFill>
                  <a:srgbClr val="404040"/>
                </a:solidFill>
                <a:latin typeface="Calibri" panose="020F0502020204030204" pitchFamily="34" charset="0"/>
              </a:rPr>
              <a:t>Lifecycle</a:t>
            </a:r>
          </a:p>
          <a:p>
            <a:pPr marL="285750" indent="-285750">
              <a:buFont typeface="Arial" panose="020B0604020202020204" pitchFamily="34" charset="0"/>
              <a:buChar char="•"/>
              <a:defRPr/>
            </a:pPr>
            <a:r>
              <a:rPr lang="en-US" dirty="0">
                <a:solidFill>
                  <a:srgbClr val="404040"/>
                </a:solidFill>
                <a:latin typeface="Calibri" panose="020F0502020204030204" pitchFamily="34" charset="0"/>
              </a:rPr>
              <a:t>Object Equality </a:t>
            </a:r>
          </a:p>
          <a:p>
            <a:pPr marL="285750" indent="-285750">
              <a:buFont typeface="Arial" panose="020B0604020202020204" pitchFamily="34" charset="0"/>
              <a:buChar char="•"/>
              <a:defRPr/>
            </a:pPr>
            <a:r>
              <a:rPr lang="en-US" dirty="0">
                <a:solidFill>
                  <a:srgbClr val="404040"/>
                </a:solidFill>
                <a:latin typeface="Calibri" panose="020F0502020204030204" pitchFamily="34" charset="0"/>
              </a:rPr>
              <a:t>Different Inheritance Mapping</a:t>
            </a:r>
          </a:p>
          <a:p>
            <a:pPr marL="285750" indent="-285750">
              <a:buFont typeface="Arial" panose="020B0604020202020204" pitchFamily="34" charset="0"/>
              <a:buChar char="•"/>
              <a:defRPr/>
            </a:pPr>
            <a:r>
              <a:rPr lang="en-US" dirty="0">
                <a:solidFill>
                  <a:srgbClr val="404040"/>
                </a:solidFill>
                <a:latin typeface="Calibri" panose="020F0502020204030204" pitchFamily="34" charset="0"/>
              </a:rPr>
              <a:t>HQL/JPA QL</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2118321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altLang="en-US"/>
              <a:t>Configuration</a:t>
            </a:r>
          </a:p>
        </p:txBody>
      </p:sp>
      <p:sp>
        <p:nvSpPr>
          <p:cNvPr id="26627" name="Rectangle 4"/>
          <p:cNvSpPr>
            <a:spLocks noGrp="1" noChangeArrowheads="1"/>
          </p:cNvSpPr>
          <p:nvPr>
            <p:ph type="body" sz="half" idx="1"/>
          </p:nvPr>
        </p:nvSpPr>
        <p:spPr>
          <a:xfrm>
            <a:off x="594629" y="1282700"/>
            <a:ext cx="11086328" cy="4648200"/>
          </a:xfrm>
        </p:spPr>
        <p:txBody>
          <a:bodyPr/>
          <a:lstStyle/>
          <a:p>
            <a:pPr algn="just">
              <a:lnSpc>
                <a:spcPct val="100000"/>
              </a:lnSpc>
              <a:defRPr/>
            </a:pPr>
            <a:r>
              <a:rPr sz="1800" kern="1200"/>
              <a:t>Hibernate uses the Configuration object to read configuration files and store it in memory for further use.</a:t>
            </a:r>
          </a:p>
          <a:p>
            <a:pPr algn="just">
              <a:lnSpc>
                <a:spcPct val="100000"/>
              </a:lnSpc>
              <a:defRPr/>
            </a:pPr>
            <a:r>
              <a:rPr sz="1800" kern="1200"/>
              <a:t>The application uses a Configuration instance to specify the location of mapping documents and Hibernate-specific properties and then create the </a:t>
            </a:r>
            <a:r>
              <a:rPr sz="1800" kern="1200" err="1"/>
              <a:t>SessionFactory</a:t>
            </a:r>
            <a:r>
              <a:rPr sz="1800" kern="1200"/>
              <a:t>.</a:t>
            </a:r>
          </a:p>
          <a:p>
            <a:pPr algn="just">
              <a:lnSpc>
                <a:spcPct val="100000"/>
              </a:lnSpc>
              <a:defRPr/>
            </a:pPr>
            <a:r>
              <a:rPr sz="1800" kern="1200"/>
              <a:t>You can also configure your hibernate application programmatically as follows:</a:t>
            </a:r>
          </a:p>
        </p:txBody>
      </p:sp>
      <p:pic>
        <p:nvPicPr>
          <p:cNvPr id="266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735" y="3657603"/>
            <a:ext cx="65261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683" y="3581405"/>
            <a:ext cx="5535758"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5739" y="3276600"/>
            <a:ext cx="651340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154864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circle(in)">
                                      <p:cBhvr>
                                        <p:cTn id="7" dur="2000"/>
                                        <p:tgtEl>
                                          <p:spTgt spid="266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nodeType="clickEffect">
                                  <p:stCondLst>
                                    <p:cond delay="0"/>
                                  </p:stCondLst>
                                  <p:childTnLst>
                                    <p:animEffect transition="out" filter="fade">
                                      <p:cBhvr>
                                        <p:cTn id="11" dur="500"/>
                                        <p:tgtEl>
                                          <p:spTgt spid="26631"/>
                                        </p:tgtEl>
                                      </p:cBhvr>
                                    </p:animEffect>
                                    <p:set>
                                      <p:cBhvr>
                                        <p:cTn id="12" dur="1" fill="hold">
                                          <p:stCondLst>
                                            <p:cond delay="499"/>
                                          </p:stCondLst>
                                        </p:cTn>
                                        <p:tgtEl>
                                          <p:spTgt spid="26631"/>
                                        </p:tgtEl>
                                        <p:attrNameLst>
                                          <p:attrName>style.visibility</p:attrName>
                                        </p:attrNameLst>
                                      </p:cBhvr>
                                      <p:to>
                                        <p:strVal val="hidden"/>
                                      </p:to>
                                    </p:set>
                                  </p:childTnLst>
                                </p:cTn>
                              </p:par>
                              <p:par>
                                <p:cTn id="13" presetID="6" presetClass="entr" presetSubtype="16" fill="hold" nodeType="withEffect">
                                  <p:stCondLst>
                                    <p:cond delay="0"/>
                                  </p:stCondLst>
                                  <p:childTnLst>
                                    <p:set>
                                      <p:cBhvr>
                                        <p:cTn id="14" dur="1" fill="hold">
                                          <p:stCondLst>
                                            <p:cond delay="0"/>
                                          </p:stCondLst>
                                        </p:cTn>
                                        <p:tgtEl>
                                          <p:spTgt spid="26629"/>
                                        </p:tgtEl>
                                        <p:attrNameLst>
                                          <p:attrName>style.visibility</p:attrName>
                                        </p:attrNameLst>
                                      </p:cBhvr>
                                      <p:to>
                                        <p:strVal val="visible"/>
                                      </p:to>
                                    </p:set>
                                    <p:animEffect transition="in" filter="circle(in)">
                                      <p:cBhvr>
                                        <p:cTn id="15" dur="2000"/>
                                        <p:tgtEl>
                                          <p:spTgt spid="2662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nodeType="clickEffect">
                                  <p:stCondLst>
                                    <p:cond delay="0"/>
                                  </p:stCondLst>
                                  <p:childTnLst>
                                    <p:animEffect transition="out" filter="fade">
                                      <p:cBhvr>
                                        <p:cTn id="19" dur="500"/>
                                        <p:tgtEl>
                                          <p:spTgt spid="26629"/>
                                        </p:tgtEl>
                                      </p:cBhvr>
                                    </p:animEffect>
                                    <p:set>
                                      <p:cBhvr>
                                        <p:cTn id="20" dur="1" fill="hold">
                                          <p:stCondLst>
                                            <p:cond delay="499"/>
                                          </p:stCondLst>
                                        </p:cTn>
                                        <p:tgtEl>
                                          <p:spTgt spid="26629"/>
                                        </p:tgtEl>
                                        <p:attrNameLst>
                                          <p:attrName>style.visibility</p:attrName>
                                        </p:attrNameLst>
                                      </p:cBhvr>
                                      <p:to>
                                        <p:strVal val="hidden"/>
                                      </p:to>
                                    </p:set>
                                  </p:childTnLst>
                                </p:cTn>
                              </p:par>
                              <p:par>
                                <p:cTn id="21" presetID="6" presetClass="entr" presetSubtype="16" fill="hold" nodeType="withEffect">
                                  <p:stCondLst>
                                    <p:cond delay="0"/>
                                  </p:stCondLst>
                                  <p:childTnLst>
                                    <p:set>
                                      <p:cBhvr>
                                        <p:cTn id="22" dur="1" fill="hold">
                                          <p:stCondLst>
                                            <p:cond delay="0"/>
                                          </p:stCondLst>
                                        </p:cTn>
                                        <p:tgtEl>
                                          <p:spTgt spid="26630"/>
                                        </p:tgtEl>
                                        <p:attrNameLst>
                                          <p:attrName>style.visibility</p:attrName>
                                        </p:attrNameLst>
                                      </p:cBhvr>
                                      <p:to>
                                        <p:strVal val="visible"/>
                                      </p:to>
                                    </p:set>
                                    <p:animEffect transition="in" filter="circle(in)">
                                      <p:cBhvr>
                                        <p:cTn id="23" dur="20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altLang="en-US"/>
              <a:t>Session Factory</a:t>
            </a:r>
          </a:p>
        </p:txBody>
      </p:sp>
      <p:sp>
        <p:nvSpPr>
          <p:cNvPr id="28675" name="Rectangle 4"/>
          <p:cNvSpPr>
            <a:spLocks noGrp="1" noChangeArrowheads="1"/>
          </p:cNvSpPr>
          <p:nvPr>
            <p:ph type="body" sz="half" idx="1"/>
          </p:nvPr>
        </p:nvSpPr>
        <p:spPr>
          <a:xfrm>
            <a:off x="594629" y="1282700"/>
            <a:ext cx="10984755" cy="4648200"/>
          </a:xfrm>
        </p:spPr>
        <p:txBody>
          <a:bodyPr/>
          <a:lstStyle/>
          <a:p>
            <a:pPr algn="just">
              <a:lnSpc>
                <a:spcPct val="100000"/>
              </a:lnSpc>
              <a:defRPr/>
            </a:pPr>
            <a:r>
              <a:rPr sz="1800" kern="1200"/>
              <a:t>The application obtains Session instances from a </a:t>
            </a:r>
            <a:r>
              <a:rPr sz="1800" kern="1200" err="1"/>
              <a:t>SessionFactory</a:t>
            </a:r>
            <a:r>
              <a:rPr sz="1800" kern="1200"/>
              <a:t>.</a:t>
            </a:r>
          </a:p>
          <a:p>
            <a:pPr algn="just">
              <a:lnSpc>
                <a:spcPct val="100000"/>
              </a:lnSpc>
              <a:defRPr/>
            </a:pPr>
            <a:r>
              <a:rPr sz="1800" kern="1200"/>
              <a:t>Typically, a session factory is shared among many application threads. There is typically a single </a:t>
            </a:r>
            <a:r>
              <a:rPr sz="1800" kern="1200" err="1"/>
              <a:t>SessionFactory</a:t>
            </a:r>
            <a:r>
              <a:rPr sz="1800" kern="1200"/>
              <a:t> for the whole application.</a:t>
            </a:r>
          </a:p>
          <a:p>
            <a:pPr algn="just">
              <a:lnSpc>
                <a:spcPct val="100000"/>
              </a:lnSpc>
              <a:defRPr/>
            </a:pPr>
            <a:r>
              <a:rPr sz="1800" kern="1200"/>
              <a:t>If your application needs to work with more than one database than you will have to work with two different session factories.</a:t>
            </a:r>
          </a:p>
        </p:txBody>
      </p:sp>
    </p:spTree>
    <p:extLst>
      <p:ext uri="{BB962C8B-B14F-4D97-AF65-F5344CB8AC3E}">
        <p14:creationId xmlns:p14="http://schemas.microsoft.com/office/powerpoint/2010/main" val="2236409774"/>
      </p:ext>
    </p:extLst>
  </p:cSld>
  <p:clrMapOvr>
    <a:masterClrMapping/>
  </p:clrMapOvr>
  <p:transition spd="slow">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altLang="en-US"/>
              <a:t>Session</a:t>
            </a:r>
          </a:p>
        </p:txBody>
      </p:sp>
      <p:sp>
        <p:nvSpPr>
          <p:cNvPr id="29699" name="Rectangle 4"/>
          <p:cNvSpPr>
            <a:spLocks noGrp="1" noChangeArrowheads="1"/>
          </p:cNvSpPr>
          <p:nvPr>
            <p:ph type="body" sz="half" idx="1"/>
          </p:nvPr>
        </p:nvSpPr>
        <p:spPr>
          <a:xfrm>
            <a:off x="594629" y="1282700"/>
            <a:ext cx="5702930" cy="4648200"/>
          </a:xfrm>
        </p:spPr>
        <p:txBody>
          <a:bodyPr/>
          <a:lstStyle/>
          <a:p>
            <a:pPr algn="just">
              <a:lnSpc>
                <a:spcPct val="100000"/>
              </a:lnSpc>
              <a:defRPr/>
            </a:pPr>
            <a:r>
              <a:rPr sz="1800"/>
              <a:t>Represents a conversation between java application and database.</a:t>
            </a:r>
          </a:p>
          <a:p>
            <a:pPr algn="just">
              <a:lnSpc>
                <a:spcPct val="100000"/>
              </a:lnSpc>
              <a:defRPr/>
            </a:pPr>
            <a:endParaRPr sz="1800"/>
          </a:p>
          <a:p>
            <a:pPr algn="just">
              <a:lnSpc>
                <a:spcPct val="100000"/>
              </a:lnSpc>
              <a:defRPr/>
            </a:pPr>
            <a:r>
              <a:rPr sz="1800"/>
              <a:t>It’s a Non-thread safe object. Your design should share one session interface in one thread only.</a:t>
            </a:r>
          </a:p>
          <a:p>
            <a:pPr algn="just">
              <a:lnSpc>
                <a:spcPct val="100000"/>
              </a:lnSpc>
              <a:defRPr/>
            </a:pPr>
            <a:endParaRPr sz="1800"/>
          </a:p>
          <a:p>
            <a:pPr algn="just">
              <a:lnSpc>
                <a:spcPct val="100000"/>
              </a:lnSpc>
              <a:defRPr/>
            </a:pPr>
            <a:r>
              <a:rPr sz="1800"/>
              <a:t>Each session can have zero or more data-base transactions.</a:t>
            </a:r>
          </a:p>
          <a:p>
            <a:pPr algn="just">
              <a:lnSpc>
                <a:spcPct val="100000"/>
              </a:lnSpc>
              <a:defRPr/>
            </a:pPr>
            <a:endParaRPr sz="1800"/>
          </a:p>
          <a:p>
            <a:pPr algn="just">
              <a:lnSpc>
                <a:spcPct val="100000"/>
              </a:lnSpc>
              <a:defRPr/>
            </a:pPr>
            <a:r>
              <a:rPr sz="1800"/>
              <a:t>Provides interface to perform CRUD operations on database.</a:t>
            </a:r>
          </a:p>
        </p:txBody>
      </p:sp>
      <p:graphicFrame>
        <p:nvGraphicFramePr>
          <p:cNvPr id="468044" name="Group 76"/>
          <p:cNvGraphicFramePr>
            <a:graphicFrameLocks noGrp="1"/>
          </p:cNvGraphicFramePr>
          <p:nvPr/>
        </p:nvGraphicFramePr>
        <p:xfrm>
          <a:off x="6703854" y="1905000"/>
          <a:ext cx="4977103" cy="3330574"/>
        </p:xfrm>
        <a:graphic>
          <a:graphicData uri="http://schemas.openxmlformats.org/drawingml/2006/table">
            <a:tbl>
              <a:tblPr/>
              <a:tblGrid>
                <a:gridCol w="1523603"/>
                <a:gridCol w="3453500"/>
              </a:tblGrid>
              <a:tr h="603585">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rgbClr val="4D4D4D"/>
                          </a:solidFill>
                          <a:effectLst/>
                          <a:latin typeface="Georgia" pitchFamily="18" charset="0"/>
                          <a:ea typeface="ＭＳ Ｐゴシック" pitchFamily="34" charset="-128"/>
                        </a:rPr>
                        <a:t>Return Type</a:t>
                      </a:r>
                    </a:p>
                  </a:txBody>
                  <a:tcPr marL="121888" marR="121888"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1" i="0" u="none" strike="noStrike" cap="none" normalizeH="0" baseline="0" smtClean="0">
                          <a:ln>
                            <a:noFill/>
                          </a:ln>
                          <a:solidFill>
                            <a:srgbClr val="4D4D4D"/>
                          </a:solidFill>
                          <a:effectLst/>
                          <a:latin typeface="Georgia" pitchFamily="18" charset="0"/>
                          <a:ea typeface="ＭＳ Ｐゴシック" pitchFamily="34" charset="-128"/>
                        </a:rPr>
                        <a:t>Method</a:t>
                      </a:r>
                    </a:p>
                  </a:txBody>
                  <a:tcPr marL="121888" marR="121888"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r>
              <a:tr h="603585">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Georgia" pitchFamily="18" charset="0"/>
                          <a:ea typeface="ＭＳ Ｐゴシック" pitchFamily="34" charset="-128"/>
                        </a:rPr>
                        <a:t>Object</a:t>
                      </a:r>
                    </a:p>
                  </a:txBody>
                  <a:tcPr marL="121888" marR="121888"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Load (Class cls,  Serializable id)</a:t>
                      </a:r>
                    </a:p>
                  </a:txBody>
                  <a:tcPr marL="121888" marR="121888"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814">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chemeClr val="tx1"/>
                          </a:solidFill>
                          <a:effectLst/>
                          <a:latin typeface="Georgia" pitchFamily="18" charset="0"/>
                          <a:ea typeface="ＭＳ Ｐゴシック" pitchFamily="34" charset="-128"/>
                        </a:rPr>
                        <a:t>Serializable</a:t>
                      </a:r>
                    </a:p>
                  </a:txBody>
                  <a:tcPr marL="121888" marR="121888"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Save (Object obj)</a:t>
                      </a:r>
                    </a:p>
                  </a:txBody>
                  <a:tcPr marL="121888" marR="121888"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518">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void</a:t>
                      </a:r>
                    </a:p>
                  </a:txBody>
                  <a:tcPr marL="121888" marR="121888"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Update (Object obj)</a:t>
                      </a:r>
                    </a:p>
                  </a:txBody>
                  <a:tcPr marL="121888" marR="121888"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518">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void</a:t>
                      </a:r>
                    </a:p>
                  </a:txBody>
                  <a:tcPr marL="121888" marR="121888"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flush()</a:t>
                      </a:r>
                    </a:p>
                  </a:txBody>
                  <a:tcPr marL="121888" marR="121888"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518">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Transaction</a:t>
                      </a:r>
                    </a:p>
                  </a:txBody>
                  <a:tcPr marL="121888" marR="121888"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beginTransaction ()</a:t>
                      </a:r>
                    </a:p>
                  </a:txBody>
                  <a:tcPr marL="121888" marR="121888"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518">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Connection</a:t>
                      </a:r>
                    </a:p>
                  </a:txBody>
                  <a:tcPr marL="121888" marR="121888"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close()</a:t>
                      </a:r>
                    </a:p>
                  </a:txBody>
                  <a:tcPr marL="121888" marR="121888"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518">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void</a:t>
                      </a:r>
                    </a:p>
                  </a:txBody>
                  <a:tcPr marL="121888" marR="121888"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Delete (Object obj)</a:t>
                      </a:r>
                    </a:p>
                  </a:txBody>
                  <a:tcPr marL="121888" marR="121888"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73" name="Text Box 30"/>
          <p:cNvSpPr txBox="1">
            <a:spLocks noChangeArrowheads="1"/>
          </p:cNvSpPr>
          <p:nvPr/>
        </p:nvSpPr>
        <p:spPr bwMode="auto">
          <a:xfrm>
            <a:off x="6297561" y="1447805"/>
            <a:ext cx="511253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miter lim="800000"/>
                <a:headEnd/>
                <a:tailEnd/>
              </a14:hiddenLine>
            </a:ext>
          </a:extLst>
        </p:spPr>
        <p:txBody>
          <a:bodyPr lIns="92075" tIns="46038" rIns="92075" bIns="46038">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fontAlgn="base">
              <a:lnSpc>
                <a:spcPct val="100000"/>
              </a:lnSpc>
              <a:spcBef>
                <a:spcPct val="50000"/>
              </a:spcBef>
              <a:spcAft>
                <a:spcPct val="0"/>
              </a:spcAft>
              <a:buClrTx/>
              <a:buSzTx/>
              <a:buFontTx/>
              <a:buNone/>
            </a:pPr>
            <a:r>
              <a:rPr lang="en-US" altLang="en-US" sz="1800" smtClean="0">
                <a:solidFill>
                  <a:srgbClr val="355F99"/>
                </a:solidFill>
                <a:latin typeface="Times New Roman" pitchFamily="18" charset="0"/>
              </a:rPr>
              <a:t>    Important Methods of </a:t>
            </a:r>
            <a:r>
              <a:rPr lang="en-US" altLang="en-US" sz="1800" i="1" smtClean="0">
                <a:solidFill>
                  <a:srgbClr val="355F99"/>
                </a:solidFill>
                <a:latin typeface="Times New Roman" pitchFamily="18" charset="0"/>
              </a:rPr>
              <a:t>Session</a:t>
            </a:r>
            <a:endParaRPr lang="en-US" altLang="en-US" sz="2400" smtClean="0">
              <a:solidFill>
                <a:srgbClr val="355F99"/>
              </a:solidFill>
              <a:latin typeface="Times New Roman" pitchFamily="18" charset="0"/>
            </a:endParaRPr>
          </a:p>
        </p:txBody>
      </p:sp>
    </p:spTree>
    <p:extLst>
      <p:ext uri="{BB962C8B-B14F-4D97-AF65-F5344CB8AC3E}">
        <p14:creationId xmlns:p14="http://schemas.microsoft.com/office/powerpoint/2010/main" val="1462168819"/>
      </p:ext>
    </p:extLst>
  </p:cSld>
  <p:clrMapOvr>
    <a:masterClrMapping/>
  </p:clrMapOvr>
  <p:transition spd="slow">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altLang="en-US"/>
              <a:t>Session</a:t>
            </a:r>
          </a:p>
        </p:txBody>
      </p:sp>
      <p:sp>
        <p:nvSpPr>
          <p:cNvPr id="30723" name="Rectangle 4"/>
          <p:cNvSpPr>
            <a:spLocks noGrp="1" noChangeArrowheads="1"/>
          </p:cNvSpPr>
          <p:nvPr>
            <p:ph type="body" sz="half" idx="1"/>
          </p:nvPr>
        </p:nvSpPr>
        <p:spPr>
          <a:xfrm>
            <a:off x="594629" y="1282700"/>
            <a:ext cx="11086328" cy="4648200"/>
          </a:xfrm>
        </p:spPr>
        <p:txBody>
          <a:bodyPr/>
          <a:lstStyle/>
          <a:p>
            <a:pPr algn="just">
              <a:lnSpc>
                <a:spcPct val="100000"/>
              </a:lnSpc>
              <a:defRPr/>
            </a:pPr>
            <a:r>
              <a:rPr sz="1800"/>
              <a:t>Database CRUD operations are performed by using a session object.</a:t>
            </a:r>
          </a:p>
          <a:p>
            <a:pPr algn="just">
              <a:lnSpc>
                <a:spcPct val="100000"/>
              </a:lnSpc>
              <a:defRPr/>
            </a:pPr>
            <a:r>
              <a:rPr sz="1800"/>
              <a:t>The Hibernate notion of a </a:t>
            </a:r>
            <a:r>
              <a:rPr sz="1800" i="1"/>
              <a:t>session </a:t>
            </a:r>
            <a:r>
              <a:rPr sz="1800"/>
              <a:t>is something between </a:t>
            </a:r>
            <a:r>
              <a:rPr sz="1800" i="1"/>
              <a:t>connection </a:t>
            </a:r>
            <a:r>
              <a:rPr sz="1800"/>
              <a:t>and </a:t>
            </a:r>
            <a:r>
              <a:rPr sz="1800" i="1"/>
              <a:t>transaction</a:t>
            </a:r>
            <a:r>
              <a:rPr sz="1800"/>
              <a:t>.  It may be easier to think of a session as a cache or collection of loaded objects relating to a single unit of work.</a:t>
            </a:r>
          </a:p>
          <a:p>
            <a:pPr algn="just">
              <a:lnSpc>
                <a:spcPct val="100000"/>
              </a:lnSpc>
              <a:defRPr/>
            </a:pPr>
            <a:r>
              <a:rPr sz="1800"/>
              <a:t>There can never be conflicting representations of the same database row at the end of a unit of work. In the persistence context, at most a single object represents any database row.</a:t>
            </a:r>
          </a:p>
          <a:p>
            <a:pPr algn="just">
              <a:lnSpc>
                <a:spcPct val="100000"/>
              </a:lnSpc>
              <a:defRPr/>
            </a:pPr>
            <a:r>
              <a:rPr sz="1800"/>
              <a:t>If a database entity is loaded more than once in a session, JVM would return the same POJO </a:t>
            </a:r>
            <a:r>
              <a:rPr sz="1800" err="1"/>
              <a:t>everytime</a:t>
            </a:r>
            <a:r>
              <a:rPr sz="1800"/>
              <a:t>. It means, a persistent object (equivalent to a row/entity in the database) is unique within a session at JVM level.</a:t>
            </a:r>
          </a:p>
          <a:p>
            <a:pPr marL="0" indent="0" algn="just">
              <a:lnSpc>
                <a:spcPct val="100000"/>
              </a:lnSpc>
              <a:buFont typeface="Arial" pitchFamily="34" charset="0"/>
              <a:buNone/>
              <a:defRPr/>
            </a:pPr>
            <a:endParaRPr sz="1800"/>
          </a:p>
          <a:p>
            <a:pPr marL="0" indent="0" algn="just">
              <a:lnSpc>
                <a:spcPct val="100000"/>
              </a:lnSpc>
              <a:buFont typeface="Arial" pitchFamily="34" charset="0"/>
              <a:buNone/>
              <a:defRPr/>
            </a:pPr>
            <a:r>
              <a:rPr sz="1800"/>
              <a:t>Important Points:</a:t>
            </a:r>
          </a:p>
          <a:p>
            <a:pPr marL="0" indent="0" algn="just">
              <a:lnSpc>
                <a:spcPct val="100000"/>
              </a:lnSpc>
              <a:buFont typeface="Arial" pitchFamily="34" charset="0"/>
              <a:buNone/>
              <a:defRPr/>
            </a:pPr>
            <a:r>
              <a:rPr sz="1800"/>
              <a:t>To check if session contain any changes which must be synchronized with the database, sessions </a:t>
            </a:r>
            <a:r>
              <a:rPr sz="1800" b="1" err="1"/>
              <a:t>isDirty</a:t>
            </a:r>
            <a:r>
              <a:rPr sz="1800" b="1"/>
              <a:t>() </a:t>
            </a:r>
            <a:r>
              <a:rPr sz="1800"/>
              <a:t>method can be used. It will tell, would any DML operations be executed if we flushed this session?</a:t>
            </a:r>
          </a:p>
          <a:p>
            <a:pPr marL="0" indent="0" algn="just">
              <a:lnSpc>
                <a:spcPct val="100000"/>
              </a:lnSpc>
              <a:buFont typeface="Arial" pitchFamily="34" charset="0"/>
              <a:buNone/>
              <a:defRPr/>
            </a:pPr>
            <a:endParaRPr sz="1800"/>
          </a:p>
        </p:txBody>
      </p:sp>
    </p:spTree>
    <p:extLst>
      <p:ext uri="{BB962C8B-B14F-4D97-AF65-F5344CB8AC3E}">
        <p14:creationId xmlns:p14="http://schemas.microsoft.com/office/powerpoint/2010/main" val="3263483115"/>
      </p:ext>
    </p:extLst>
  </p:cSld>
  <p:clrMapOvr>
    <a:masterClrMapping/>
  </p:clrMapOvr>
  <p:transition spd="slow">
    <p:split orient="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altLang="en-US"/>
              <a:t>Session (Contd..)</a:t>
            </a:r>
          </a:p>
        </p:txBody>
      </p:sp>
      <p:pic>
        <p:nvPicPr>
          <p:cNvPr id="37891" name="Picture 7" descr="SNAGHTML235257a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162" y="1295400"/>
            <a:ext cx="10665222"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9021087"/>
      </p:ext>
    </p:extLst>
  </p:cSld>
  <p:clrMapOvr>
    <a:masterClrMapping/>
  </p:clrMapOvr>
  <p:transition spd="slow">
    <p:split orient="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Factory vs Session</a:t>
            </a:r>
            <a:endParaRPr lang="en-US" dirty="0"/>
          </a:p>
        </p:txBody>
      </p:sp>
      <p:sp>
        <p:nvSpPr>
          <p:cNvPr id="3" name="Content Placeholder 2"/>
          <p:cNvSpPr>
            <a:spLocks noGrp="1"/>
          </p:cNvSpPr>
          <p:nvPr>
            <p:ph sz="half" idx="1"/>
          </p:nvPr>
        </p:nvSpPr>
        <p:spPr>
          <a:xfrm>
            <a:off x="711015" y="990600"/>
            <a:ext cx="11071516" cy="5486400"/>
          </a:xfrm>
        </p:spPr>
        <p:txBody>
          <a:bodyPr/>
          <a:lstStyle/>
          <a:p>
            <a:pPr marL="0" indent="0">
              <a:lnSpc>
                <a:spcPct val="100000"/>
              </a:lnSpc>
              <a:buNone/>
            </a:pPr>
            <a:r>
              <a:rPr lang="en-US" sz="1800" b="1" dirty="0" smtClean="0"/>
              <a:t>Session </a:t>
            </a:r>
            <a:r>
              <a:rPr lang="en-US" sz="1800" b="1" dirty="0"/>
              <a:t>Factory </a:t>
            </a:r>
            <a:r>
              <a:rPr lang="en-US" sz="1800" dirty="0"/>
              <a:t>is Thread Safe: that is many threads can access it concurrently and request for sessions. It holds cached data that has been read in one unit of work and may be reused in a future unit of work. Good practice is to create it when the application is initialized.</a:t>
            </a:r>
            <a:br>
              <a:rPr lang="en-US" sz="1800" dirty="0"/>
            </a:br>
            <a:r>
              <a:rPr lang="en-US" sz="1800" dirty="0"/>
              <a:t>SessionFactory is Hibernate’s concept of a single datastore and is threadsafe so that many threads can access it concurrently and request for sessions and immutable cache of compiled mappings for a single database. A SessionFactory</a:t>
            </a:r>
            <a:r>
              <a:rPr lang="en-US" sz="1800" b="1" dirty="0"/>
              <a:t> </a:t>
            </a:r>
            <a:r>
              <a:rPr lang="en-US" sz="1800" dirty="0"/>
              <a:t>is usually only built once at startup. SessionFactory should be wrapped in some kind of singleton so that it can be easily accessed in an application code</a:t>
            </a:r>
            <a:r>
              <a:rPr lang="en-US" sz="1800" dirty="0" smtClean="0"/>
              <a:t>.</a:t>
            </a:r>
            <a:endParaRPr lang="en-US" sz="1800" b="1" dirty="0" smtClean="0"/>
          </a:p>
          <a:p>
            <a:pPr marL="0" indent="0">
              <a:lnSpc>
                <a:spcPct val="100000"/>
              </a:lnSpc>
              <a:buNone/>
            </a:pPr>
            <a:endParaRPr lang="en-US" sz="1800" dirty="0"/>
          </a:p>
          <a:p>
            <a:pPr marL="0" indent="0">
              <a:lnSpc>
                <a:spcPct val="100000"/>
              </a:lnSpc>
              <a:buNone/>
            </a:pPr>
            <a:r>
              <a:rPr lang="en-US" sz="1800" b="1" dirty="0" smtClean="0"/>
              <a:t>Session</a:t>
            </a:r>
            <a:r>
              <a:rPr lang="en-US" sz="1800" dirty="0" smtClean="0"/>
              <a:t> </a:t>
            </a:r>
            <a:r>
              <a:rPr lang="en-US" sz="1800" dirty="0"/>
              <a:t>is not Thread Safe. A Session</a:t>
            </a:r>
            <a:r>
              <a:rPr lang="en-US" sz="1800" b="1" dirty="0"/>
              <a:t> </a:t>
            </a:r>
            <a:r>
              <a:rPr lang="en-US" sz="1800" dirty="0"/>
              <a:t>is a light weight and a non-threadsafe object (No, you cannot share it between threads) that represents a single unit-of-work with the database. Sessions are opened by a SessionFactory and then are closed when all work is complete. Session is the primary interface for the persistence service. A session obtains a database connection lazily (i.e. only when required). To avoid creating too many sessions, ThreadLocal class can be used as shown below to get the current session no matter how many times you make call to the currentSession() method.</a:t>
            </a:r>
          </a:p>
          <a:p>
            <a:endParaRPr lang="en-US" dirty="0"/>
          </a:p>
        </p:txBody>
      </p:sp>
    </p:spTree>
    <p:extLst>
      <p:ext uri="{BB962C8B-B14F-4D97-AF65-F5344CB8AC3E}">
        <p14:creationId xmlns:p14="http://schemas.microsoft.com/office/powerpoint/2010/main" val="2385566297"/>
      </p:ext>
    </p:extLst>
  </p:cSld>
  <p:clrMapOvr>
    <a:masterClrMapping/>
  </p:clrMapOvr>
  <p:transition spd="slow">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altLang="en-US"/>
              <a:t>Transaction</a:t>
            </a:r>
          </a:p>
        </p:txBody>
      </p:sp>
      <p:sp>
        <p:nvSpPr>
          <p:cNvPr id="32771" name="Rectangle 4"/>
          <p:cNvSpPr>
            <a:spLocks noGrp="1" noChangeArrowheads="1"/>
          </p:cNvSpPr>
          <p:nvPr>
            <p:ph type="body" sz="half" idx="1"/>
          </p:nvPr>
        </p:nvSpPr>
        <p:spPr>
          <a:xfrm>
            <a:off x="711015" y="1219200"/>
            <a:ext cx="5478624" cy="5334000"/>
          </a:xfrm>
        </p:spPr>
        <p:txBody>
          <a:bodyPr/>
          <a:lstStyle/>
          <a:p>
            <a:pPr algn="just">
              <a:lnSpc>
                <a:spcPct val="100000"/>
              </a:lnSpc>
              <a:defRPr/>
            </a:pPr>
            <a:r>
              <a:rPr sz="1800" dirty="0"/>
              <a:t>Group of operations that constitutes single unit of work</a:t>
            </a:r>
          </a:p>
          <a:p>
            <a:pPr algn="just">
              <a:lnSpc>
                <a:spcPct val="100000"/>
              </a:lnSpc>
              <a:defRPr/>
            </a:pPr>
            <a:endParaRPr sz="1800" dirty="0"/>
          </a:p>
          <a:p>
            <a:pPr algn="just">
              <a:lnSpc>
                <a:spcPct val="100000"/>
              </a:lnSpc>
              <a:defRPr/>
            </a:pPr>
            <a:r>
              <a:rPr sz="1800" dirty="0"/>
              <a:t>Operations under a transaction are atomic</a:t>
            </a:r>
          </a:p>
          <a:p>
            <a:pPr algn="just">
              <a:lnSpc>
                <a:spcPct val="100000"/>
              </a:lnSpc>
              <a:defRPr/>
            </a:pPr>
            <a:endParaRPr sz="1800" dirty="0"/>
          </a:p>
          <a:p>
            <a:pPr algn="just">
              <a:lnSpc>
                <a:spcPct val="100000"/>
              </a:lnSpc>
              <a:defRPr/>
            </a:pPr>
            <a:r>
              <a:rPr sz="1800" dirty="0"/>
              <a:t>Transactions are associated with hibernate session</a:t>
            </a:r>
          </a:p>
          <a:p>
            <a:pPr algn="just">
              <a:lnSpc>
                <a:spcPct val="100000"/>
              </a:lnSpc>
              <a:defRPr/>
            </a:pPr>
            <a:endParaRPr sz="1800" dirty="0"/>
          </a:p>
          <a:p>
            <a:pPr algn="just">
              <a:lnSpc>
                <a:spcPct val="100000"/>
              </a:lnSpc>
              <a:defRPr/>
            </a:pPr>
            <a:r>
              <a:rPr sz="1800" dirty="0"/>
              <a:t>A hibernate session can have multiple transactions.</a:t>
            </a:r>
          </a:p>
          <a:p>
            <a:pPr algn="just">
              <a:lnSpc>
                <a:spcPct val="100000"/>
              </a:lnSpc>
              <a:defRPr/>
            </a:pPr>
            <a:endParaRPr sz="1800" dirty="0"/>
          </a:p>
          <a:p>
            <a:pPr algn="just">
              <a:lnSpc>
                <a:spcPct val="100000"/>
              </a:lnSpc>
              <a:defRPr/>
            </a:pPr>
            <a:r>
              <a:rPr sz="1800" dirty="0"/>
              <a:t>When using commit() method on a transaction object, explicit call to flush is not required, as commit automatically flushes session.</a:t>
            </a:r>
          </a:p>
        </p:txBody>
      </p:sp>
      <p:pic>
        <p:nvPicPr>
          <p:cNvPr id="38916" name="Picture 7" descr="SNAGHTML235a8c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7561" y="1295403"/>
            <a:ext cx="5891265" cy="512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9493246"/>
      </p:ext>
    </p:extLst>
  </p:cSld>
  <p:clrMapOvr>
    <a:masterClrMapping/>
  </p:clrMapOvr>
  <p:transition spd="slow">
    <p:split orient="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altLang="en-US"/>
              <a:t>Exercise</a:t>
            </a:r>
          </a:p>
        </p:txBody>
      </p:sp>
      <p:sp>
        <p:nvSpPr>
          <p:cNvPr id="38915" name="Rectangle 3"/>
          <p:cNvSpPr>
            <a:spLocks noGrp="1" noChangeArrowheads="1"/>
          </p:cNvSpPr>
          <p:nvPr>
            <p:ph type="body" sz="half" idx="1"/>
          </p:nvPr>
        </p:nvSpPr>
        <p:spPr>
          <a:xfrm>
            <a:off x="594629" y="1282700"/>
            <a:ext cx="10781608" cy="4648200"/>
          </a:xfrm>
        </p:spPr>
        <p:txBody>
          <a:bodyPr/>
          <a:lstStyle/>
          <a:p>
            <a:pPr algn="just">
              <a:lnSpc>
                <a:spcPct val="100000"/>
              </a:lnSpc>
              <a:defRPr/>
            </a:pPr>
            <a:r>
              <a:rPr sz="1800"/>
              <a:t>Create a database </a:t>
            </a:r>
            <a:r>
              <a:rPr sz="1800" err="1"/>
              <a:t>BookStoreDB</a:t>
            </a:r>
            <a:r>
              <a:rPr sz="1800"/>
              <a:t>. Create a simple java project named </a:t>
            </a:r>
            <a:r>
              <a:rPr sz="1800" err="1"/>
              <a:t>BookStoreApp</a:t>
            </a:r>
            <a:r>
              <a:rPr sz="1800"/>
              <a:t>. Add hibernate and MySQL libraries to the project</a:t>
            </a:r>
          </a:p>
          <a:p>
            <a:pPr algn="just">
              <a:lnSpc>
                <a:spcPct val="100000"/>
              </a:lnSpc>
              <a:defRPr/>
            </a:pPr>
            <a:endParaRPr sz="1800"/>
          </a:p>
          <a:p>
            <a:pPr algn="just">
              <a:lnSpc>
                <a:spcPct val="100000"/>
              </a:lnSpc>
              <a:defRPr/>
            </a:pPr>
            <a:r>
              <a:rPr sz="1800"/>
              <a:t>Create hibernate.cfg.xml file and configure it</a:t>
            </a:r>
          </a:p>
          <a:p>
            <a:pPr algn="just">
              <a:lnSpc>
                <a:spcPct val="100000"/>
              </a:lnSpc>
              <a:defRPr/>
            </a:pPr>
            <a:r>
              <a:rPr sz="1800"/>
              <a:t>Create a POJO - Book with fields ISBN number, book title and publication date</a:t>
            </a:r>
          </a:p>
          <a:p>
            <a:pPr algn="just">
              <a:lnSpc>
                <a:spcPct val="100000"/>
              </a:lnSpc>
              <a:defRPr/>
            </a:pPr>
            <a:endParaRPr sz="1800"/>
          </a:p>
          <a:p>
            <a:pPr algn="just">
              <a:lnSpc>
                <a:spcPct val="100000"/>
              </a:lnSpc>
              <a:defRPr/>
            </a:pPr>
            <a:r>
              <a:rPr sz="1800"/>
              <a:t>Create a mapping file named Book.hbm.xml and map the properties to the table column</a:t>
            </a:r>
          </a:p>
          <a:p>
            <a:pPr algn="just">
              <a:lnSpc>
                <a:spcPct val="100000"/>
              </a:lnSpc>
              <a:defRPr/>
            </a:pPr>
            <a:endParaRPr sz="1800"/>
          </a:p>
          <a:p>
            <a:pPr algn="just">
              <a:lnSpc>
                <a:spcPct val="100000"/>
              </a:lnSpc>
              <a:defRPr/>
            </a:pPr>
            <a:r>
              <a:rPr sz="1800"/>
              <a:t>Create a java class </a:t>
            </a:r>
            <a:r>
              <a:rPr sz="1800" err="1"/>
              <a:t>BookStoreApp</a:t>
            </a:r>
            <a:r>
              <a:rPr sz="1800"/>
              <a:t>. Inside main method, add books to the database and verify that they get added to the database.</a:t>
            </a:r>
          </a:p>
        </p:txBody>
      </p:sp>
    </p:spTree>
    <p:extLst>
      <p:ext uri="{BB962C8B-B14F-4D97-AF65-F5344CB8AC3E}">
        <p14:creationId xmlns:p14="http://schemas.microsoft.com/office/powerpoint/2010/main" val="2496859616"/>
      </p:ext>
    </p:extLst>
  </p:cSld>
  <p:clrMapOvr>
    <a:masterClrMapping/>
  </p:clrMapOvr>
  <p:transition spd="slow">
    <p:split orient="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altLang="en-US"/>
              <a:t>Different style of configuration</a:t>
            </a:r>
          </a:p>
        </p:txBody>
      </p:sp>
      <p:sp>
        <p:nvSpPr>
          <p:cNvPr id="39939" name="Rectangle 3"/>
          <p:cNvSpPr>
            <a:spLocks noGrp="1" noChangeArrowheads="1"/>
          </p:cNvSpPr>
          <p:nvPr>
            <p:ph type="body" sz="half" idx="1"/>
          </p:nvPr>
        </p:nvSpPr>
        <p:spPr>
          <a:xfrm>
            <a:off x="594629" y="1282700"/>
            <a:ext cx="10883181" cy="4648200"/>
          </a:xfrm>
        </p:spPr>
        <p:txBody>
          <a:bodyPr/>
          <a:lstStyle/>
          <a:p>
            <a:pPr algn="just">
              <a:lnSpc>
                <a:spcPct val="100000"/>
              </a:lnSpc>
              <a:defRPr/>
            </a:pPr>
            <a:r>
              <a:rPr sz="1800"/>
              <a:t>For Hibernate 2.x, we use hibernate configuration XML configuration files to configure environment properties. We map persistence objects with persistence schema in different mapping files.</a:t>
            </a:r>
          </a:p>
          <a:p>
            <a:pPr algn="just">
              <a:lnSpc>
                <a:spcPct val="100000"/>
              </a:lnSpc>
              <a:defRPr/>
            </a:pPr>
            <a:r>
              <a:rPr sz="1800"/>
              <a:t>With the release of JAVA 5, came the concept of annotations. Annotations have become popular as an alternative for the XML configuration. Hibernate 3.x API has support for hibernate annotations.</a:t>
            </a:r>
          </a:p>
          <a:p>
            <a:pPr algn="just">
              <a:lnSpc>
                <a:spcPct val="100000"/>
              </a:lnSpc>
              <a:defRPr/>
            </a:pPr>
            <a:r>
              <a:rPr sz="1800"/>
              <a:t>Different annotations can be used in a persistence POJO class to map it with an database entity.</a:t>
            </a:r>
          </a:p>
          <a:p>
            <a:pPr algn="just">
              <a:lnSpc>
                <a:spcPct val="100000"/>
              </a:lnSpc>
              <a:defRPr/>
            </a:pPr>
            <a:r>
              <a:rPr sz="1800"/>
              <a:t>You use either use XML or annotations for mapping. Using XML or annotation is a matter of individual choice.</a:t>
            </a:r>
          </a:p>
        </p:txBody>
      </p:sp>
    </p:spTree>
    <p:extLst>
      <p:ext uri="{BB962C8B-B14F-4D97-AF65-F5344CB8AC3E}">
        <p14:creationId xmlns:p14="http://schemas.microsoft.com/office/powerpoint/2010/main" val="3067310086"/>
      </p:ext>
    </p:extLst>
  </p:cSld>
  <p:clrMapOvr>
    <a:masterClrMapping/>
  </p:clrMapOvr>
  <p:transition spd="slow">
    <p:split orient="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00076" y="2481360"/>
            <a:ext cx="8809804" cy="741900"/>
          </a:xfrm>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sz="4000" dirty="0" smtClean="0">
                <a:solidFill>
                  <a:srgbClr val="FFFFFF"/>
                </a:solidFill>
              </a:rPr>
              <a:t/>
            </a:r>
            <a:br>
              <a:rPr lang="en-US" altLang="en-US" sz="4000" dirty="0" smtClean="0">
                <a:solidFill>
                  <a:srgbClr val="FFFFFF"/>
                </a:solidFill>
              </a:rPr>
            </a:br>
            <a:r>
              <a:rPr lang="en-US" altLang="en-US" sz="4000" dirty="0">
                <a:solidFill>
                  <a:srgbClr val="FFFFFF"/>
                </a:solidFill>
              </a:rPr>
              <a:t>JPA Introduction</a:t>
            </a:r>
            <a:br>
              <a:rPr lang="en-US" altLang="en-US" sz="4000" dirty="0">
                <a:solidFill>
                  <a:srgbClr val="FFFFFF"/>
                </a:solidFill>
              </a:rPr>
            </a:br>
            <a:r>
              <a:rPr lang="en-US" altLang="en-US" sz="4000" dirty="0">
                <a:solidFill>
                  <a:srgbClr val="FFFFFF"/>
                </a:solidFill>
              </a:rPr>
              <a:t/>
            </a:r>
            <a:br>
              <a:rPr lang="en-US" altLang="en-US" sz="4000" dirty="0">
                <a:solidFill>
                  <a:srgbClr val="FFFFFF"/>
                </a:solidFill>
              </a:rPr>
            </a:br>
            <a:endParaRPr lang="en-US" b="1" dirty="0">
              <a:solidFill>
                <a:schemeClr val="bg1"/>
              </a:solidFill>
              <a:latin typeface="+mj-lt"/>
            </a:endParaRPr>
          </a:p>
        </p:txBody>
      </p:sp>
    </p:spTree>
    <p:extLst>
      <p:ext uri="{BB962C8B-B14F-4D97-AF65-F5344CB8AC3E}">
        <p14:creationId xmlns:p14="http://schemas.microsoft.com/office/powerpoint/2010/main" val="2091250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00076" y="2481360"/>
            <a:ext cx="8809804" cy="741900"/>
          </a:xfrm>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sz="4000" dirty="0" smtClean="0">
                <a:solidFill>
                  <a:srgbClr val="FFFFFF"/>
                </a:solidFill>
              </a:rPr>
              <a:t/>
            </a:r>
            <a:br>
              <a:rPr lang="en-US" altLang="en-US" sz="4000" dirty="0" smtClean="0">
                <a:solidFill>
                  <a:srgbClr val="FFFFFF"/>
                </a:solidFill>
              </a:rPr>
            </a:br>
            <a:r>
              <a:rPr lang="en-US" altLang="en-US" sz="4000" dirty="0" smtClean="0">
                <a:solidFill>
                  <a:srgbClr val="FFFFFF"/>
                </a:solidFill>
              </a:rPr>
              <a:t>Overview</a:t>
            </a:r>
            <a:r>
              <a:rPr lang="en-US" altLang="en-US" sz="4000" dirty="0">
                <a:solidFill>
                  <a:srgbClr val="FFFFFF"/>
                </a:solidFill>
              </a:rPr>
              <a:t/>
            </a:r>
            <a:br>
              <a:rPr lang="en-US" altLang="en-US" sz="4000" dirty="0">
                <a:solidFill>
                  <a:srgbClr val="FFFFFF"/>
                </a:solidFill>
              </a:rPr>
            </a:br>
            <a:endParaRPr lang="en-US" b="1" dirty="0">
              <a:solidFill>
                <a:schemeClr val="bg1"/>
              </a:solidFill>
              <a:latin typeface="+mj-lt"/>
            </a:endParaRPr>
          </a:p>
        </p:txBody>
      </p:sp>
    </p:spTree>
    <p:extLst>
      <p:ext uri="{BB962C8B-B14F-4D97-AF65-F5344CB8AC3E}">
        <p14:creationId xmlns:p14="http://schemas.microsoft.com/office/powerpoint/2010/main" val="9133829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altLang="en-US"/>
              <a:t>Introduction to JPA</a:t>
            </a:r>
          </a:p>
        </p:txBody>
      </p:sp>
      <p:sp>
        <p:nvSpPr>
          <p:cNvPr id="40963" name="Rectangle 3"/>
          <p:cNvSpPr>
            <a:spLocks noGrp="1" noChangeArrowheads="1"/>
          </p:cNvSpPr>
          <p:nvPr>
            <p:ph type="body" sz="half" idx="1"/>
          </p:nvPr>
        </p:nvSpPr>
        <p:spPr>
          <a:xfrm>
            <a:off x="594629" y="1282700"/>
            <a:ext cx="10883181" cy="4648200"/>
          </a:xfrm>
        </p:spPr>
        <p:txBody>
          <a:bodyPr/>
          <a:lstStyle/>
          <a:p>
            <a:pPr algn="just">
              <a:lnSpc>
                <a:spcPct val="100000"/>
              </a:lnSpc>
              <a:defRPr/>
            </a:pPr>
            <a:r>
              <a:rPr sz="1800"/>
              <a:t>Hibernate, Top-Link etc. became popular as an ORM solution. Due to the popularity of different ORM frameworks, SUN (now Oracle) decided to publish a specification for the ORM.</a:t>
            </a:r>
          </a:p>
          <a:p>
            <a:pPr algn="just">
              <a:lnSpc>
                <a:spcPct val="100000"/>
              </a:lnSpc>
              <a:defRPr/>
            </a:pPr>
            <a:r>
              <a:rPr sz="1800"/>
              <a:t>Java Persistence API (JPA) is the specification for ORM applications provided by SUN. It has a set of interfaces in </a:t>
            </a:r>
            <a:r>
              <a:rPr sz="1800" err="1"/>
              <a:t>javax.persistence</a:t>
            </a:r>
            <a:r>
              <a:rPr sz="1800"/>
              <a:t> package.  A provider of JPA needs to support JPA specifications and also provide implementation of JPA interfaces.</a:t>
            </a:r>
          </a:p>
        </p:txBody>
      </p:sp>
    </p:spTree>
    <p:extLst>
      <p:ext uri="{BB962C8B-B14F-4D97-AF65-F5344CB8AC3E}">
        <p14:creationId xmlns:p14="http://schemas.microsoft.com/office/powerpoint/2010/main" val="1082268599"/>
      </p:ext>
    </p:extLst>
  </p:cSld>
  <p:clrMapOvr>
    <a:masterClrMapping/>
  </p:clrMapOvr>
  <p:transition spd="slow">
    <p:split orient="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altLang="en-US"/>
              <a:t>Lets do it using JPA</a:t>
            </a:r>
          </a:p>
        </p:txBody>
      </p:sp>
      <p:sp>
        <p:nvSpPr>
          <p:cNvPr id="41987" name="Rectangle 4"/>
          <p:cNvSpPr txBox="1">
            <a:spLocks noChangeArrowheads="1"/>
          </p:cNvSpPr>
          <p:nvPr/>
        </p:nvSpPr>
        <p:spPr bwMode="auto">
          <a:xfrm>
            <a:off x="594629" y="1282700"/>
            <a:ext cx="11289475" cy="4648200"/>
          </a:xfrm>
          <a:prstGeom prst="rect">
            <a:avLst/>
          </a:prstGeom>
          <a:noFill/>
          <a:ln>
            <a:noFill/>
          </a:ln>
          <a:effectLst/>
          <a:extLst/>
        </p:spPr>
        <p:txBody>
          <a:bodyPr lIns="91429" tIns="45714" rIns="91429" bIns="45714"/>
          <a:lstStyle>
            <a:lvl1pPr marL="285750" indent="-285750" eaLnBrk="0" hangingPunct="0">
              <a:defRPr sz="2000" i="1">
                <a:solidFill>
                  <a:schemeClr val="bg1"/>
                </a:solidFill>
                <a:latin typeface="Georgia" pitchFamily="18" charset="0"/>
                <a:ea typeface="ＭＳ Ｐゴシック" pitchFamily="34" charset="-128"/>
              </a:defRPr>
            </a:lvl1pPr>
            <a:lvl2pPr marL="495300" eaLnBrk="0" hangingPunct="0">
              <a:defRPr sz="2000" i="1">
                <a:solidFill>
                  <a:schemeClr val="bg1"/>
                </a:solidFill>
                <a:latin typeface="Georgia" pitchFamily="18" charset="0"/>
                <a:ea typeface="ＭＳ Ｐゴシック" pitchFamily="34" charset="-128"/>
              </a:defRPr>
            </a:lvl2pPr>
            <a:lvl3pPr marL="1143000" indent="-228600" eaLnBrk="0" hangingPunct="0">
              <a:defRPr sz="2000" i="1">
                <a:solidFill>
                  <a:schemeClr val="bg1"/>
                </a:solidFill>
                <a:latin typeface="Georgia" pitchFamily="18" charset="0"/>
                <a:ea typeface="ＭＳ Ｐゴシック" pitchFamily="34" charset="-128"/>
              </a:defRPr>
            </a:lvl3pPr>
            <a:lvl4pPr marL="1600200" indent="-228600" eaLnBrk="0" hangingPunct="0">
              <a:defRPr sz="2000" i="1">
                <a:solidFill>
                  <a:schemeClr val="bg1"/>
                </a:solidFill>
                <a:latin typeface="Georgia" pitchFamily="18" charset="0"/>
                <a:ea typeface="ＭＳ Ｐゴシック" pitchFamily="34" charset="-128"/>
              </a:defRPr>
            </a:lvl4pPr>
            <a:lvl5pPr marL="2057400" indent="-228600" eaLnBrk="0" hangingPunct="0">
              <a:defRPr sz="2000" i="1">
                <a:solidFill>
                  <a:schemeClr val="bg1"/>
                </a:solidFill>
                <a:latin typeface="Georgia" pitchFamily="18" charset="0"/>
                <a:ea typeface="ＭＳ Ｐゴシック" pitchFamily="34" charset="-128"/>
              </a:defRPr>
            </a:lvl5pPr>
            <a:lvl6pPr marL="2514600" indent="-228600" eaLnBrk="0" fontAlgn="base" hangingPunct="0">
              <a:spcBef>
                <a:spcPct val="0"/>
              </a:spcBef>
              <a:spcAft>
                <a:spcPct val="0"/>
              </a:spcAft>
              <a:defRPr sz="2000" i="1">
                <a:solidFill>
                  <a:schemeClr val="bg1"/>
                </a:solidFill>
                <a:latin typeface="Georgia" pitchFamily="18" charset="0"/>
                <a:ea typeface="ＭＳ Ｐゴシック" pitchFamily="34" charset="-128"/>
              </a:defRPr>
            </a:lvl6pPr>
            <a:lvl7pPr marL="2971800" indent="-228600" eaLnBrk="0" fontAlgn="base" hangingPunct="0">
              <a:spcBef>
                <a:spcPct val="0"/>
              </a:spcBef>
              <a:spcAft>
                <a:spcPct val="0"/>
              </a:spcAft>
              <a:defRPr sz="2000" i="1">
                <a:solidFill>
                  <a:schemeClr val="bg1"/>
                </a:solidFill>
                <a:latin typeface="Georgia" pitchFamily="18" charset="0"/>
                <a:ea typeface="ＭＳ Ｐゴシック" pitchFamily="34" charset="-128"/>
              </a:defRPr>
            </a:lvl7pPr>
            <a:lvl8pPr marL="3429000" indent="-228600" eaLnBrk="0" fontAlgn="base" hangingPunct="0">
              <a:spcBef>
                <a:spcPct val="0"/>
              </a:spcBef>
              <a:spcAft>
                <a:spcPct val="0"/>
              </a:spcAft>
              <a:defRPr sz="2000" i="1">
                <a:solidFill>
                  <a:schemeClr val="bg1"/>
                </a:solidFill>
                <a:latin typeface="Georgia" pitchFamily="18" charset="0"/>
                <a:ea typeface="ＭＳ Ｐゴシック" pitchFamily="34" charset="-128"/>
              </a:defRPr>
            </a:lvl8pPr>
            <a:lvl9pPr marL="3886200" indent="-228600" eaLnBrk="0" fontAlgn="base" hangingPunct="0">
              <a:spcBef>
                <a:spcPct val="0"/>
              </a:spcBef>
              <a:spcAft>
                <a:spcPct val="0"/>
              </a:spcAft>
              <a:defRPr sz="2000" i="1">
                <a:solidFill>
                  <a:schemeClr val="bg1"/>
                </a:solidFill>
                <a:latin typeface="Georgia" pitchFamily="18" charset="0"/>
                <a:ea typeface="ＭＳ Ｐゴシック" pitchFamily="34" charset="-128"/>
              </a:defRPr>
            </a:lvl9pPr>
          </a:lstStyle>
          <a:p>
            <a:pPr algn="just" defTabSz="914400" fontAlgn="base">
              <a:lnSpc>
                <a:spcPct val="120000"/>
              </a:lnSpc>
              <a:spcBef>
                <a:spcPct val="20000"/>
              </a:spcBef>
              <a:spcAft>
                <a:spcPct val="0"/>
              </a:spcAft>
              <a:buClr>
                <a:srgbClr val="086482"/>
              </a:buClr>
              <a:buFont typeface="Arial" pitchFamily="34" charset="0"/>
              <a:buChar char="•"/>
              <a:defRPr/>
            </a:pPr>
            <a:r>
              <a:rPr lang="en-US" sz="1800" i="0" dirty="0" smtClean="0">
                <a:solidFill>
                  <a:srgbClr val="254D50">
                    <a:lumMod val="50000"/>
                  </a:srgbClr>
                </a:solidFill>
                <a:latin typeface="Calibri" pitchFamily="34" charset="0"/>
                <a:ea typeface="ＭＳ Ｐゴシック"/>
              </a:rPr>
              <a:t>We will start with an example of hibernate with JPA and learn the concepts later. We will analyze it later as it is going to help us in basics. To start with, We have the following problem statement.</a:t>
            </a:r>
          </a:p>
          <a:p>
            <a:pPr algn="just" defTabSz="914400" fontAlgn="base">
              <a:lnSpc>
                <a:spcPct val="120000"/>
              </a:lnSpc>
              <a:spcBef>
                <a:spcPct val="20000"/>
              </a:spcBef>
              <a:spcAft>
                <a:spcPct val="0"/>
              </a:spcAft>
              <a:buClr>
                <a:srgbClr val="086482"/>
              </a:buClr>
              <a:buFont typeface="Arial" pitchFamily="34" charset="0"/>
              <a:buChar char="•"/>
              <a:defRPr/>
            </a:pPr>
            <a:endParaRPr lang="en-US" sz="1800" i="0" dirty="0" smtClean="0">
              <a:solidFill>
                <a:srgbClr val="254D50">
                  <a:lumMod val="50000"/>
                </a:srgbClr>
              </a:solidFill>
              <a:latin typeface="Calibri" pitchFamily="34" charset="0"/>
              <a:ea typeface="ＭＳ Ｐゴシック"/>
            </a:endParaRPr>
          </a:p>
          <a:p>
            <a:pPr algn="just" defTabSz="914400" fontAlgn="base">
              <a:lnSpc>
                <a:spcPct val="120000"/>
              </a:lnSpc>
              <a:spcBef>
                <a:spcPct val="20000"/>
              </a:spcBef>
              <a:spcAft>
                <a:spcPct val="0"/>
              </a:spcAft>
              <a:buClr>
                <a:srgbClr val="086482"/>
              </a:buClr>
              <a:buFont typeface="Arial" pitchFamily="34" charset="0"/>
              <a:buChar char="•"/>
              <a:defRPr/>
            </a:pPr>
            <a:r>
              <a:rPr lang="en-US" sz="1800" i="0" dirty="0" smtClean="0">
                <a:solidFill>
                  <a:srgbClr val="254D50">
                    <a:lumMod val="50000"/>
                  </a:srgbClr>
                </a:solidFill>
                <a:latin typeface="Calibri" pitchFamily="34" charset="0"/>
                <a:ea typeface="ＭＳ Ｐゴシック"/>
              </a:rPr>
              <a:t>Save a user object to the database table PERSON.</a:t>
            </a:r>
          </a:p>
          <a:p>
            <a:pPr lvl="1" defTabSz="914400" fontAlgn="base">
              <a:lnSpc>
                <a:spcPct val="120000"/>
              </a:lnSpc>
              <a:spcBef>
                <a:spcPct val="20000"/>
              </a:spcBef>
              <a:spcAft>
                <a:spcPct val="0"/>
              </a:spcAft>
              <a:buClr>
                <a:srgbClr val="355F99"/>
              </a:buClr>
              <a:buFont typeface="Wingdings" pitchFamily="2" charset="2"/>
              <a:buNone/>
              <a:defRPr/>
            </a:pPr>
            <a:endParaRPr lang="en-US" sz="1400" dirty="0" smtClean="0">
              <a:solidFill>
                <a:srgbClr val="4D4D4D"/>
              </a:solidFill>
            </a:endParaRPr>
          </a:p>
        </p:txBody>
      </p:sp>
      <p:graphicFrame>
        <p:nvGraphicFramePr>
          <p:cNvPr id="6" name="Table 5"/>
          <p:cNvGraphicFramePr>
            <a:graphicFrameLocks noGrp="1"/>
          </p:cNvGraphicFramePr>
          <p:nvPr/>
        </p:nvGraphicFramePr>
        <p:xfrm>
          <a:off x="1117309" y="3519488"/>
          <a:ext cx="8125884" cy="1509712"/>
        </p:xfrm>
        <a:graphic>
          <a:graphicData uri="http://schemas.openxmlformats.org/drawingml/2006/table">
            <a:tbl>
              <a:tblPr firstRow="1" bandRow="1">
                <a:tableStyleId>{5C22544A-7EE6-4342-B048-85BDC9FD1C3A}</a:tableStyleId>
              </a:tblPr>
              <a:tblGrid>
                <a:gridCol w="4062942"/>
                <a:gridCol w="4062942"/>
              </a:tblGrid>
              <a:tr h="396490">
                <a:tc>
                  <a:txBody>
                    <a:bodyPr/>
                    <a:lstStyle/>
                    <a:p>
                      <a:r>
                        <a:rPr lang="en-US" sz="1800" dirty="0" smtClean="0">
                          <a:solidFill>
                            <a:srgbClr val="FFFFFF"/>
                          </a:solidFill>
                        </a:rPr>
                        <a:t>Column Name</a:t>
                      </a:r>
                      <a:endParaRPr lang="en-US" sz="1800" dirty="0">
                        <a:solidFill>
                          <a:srgbClr val="FFFFFF"/>
                        </a:solidFill>
                      </a:endParaRPr>
                    </a:p>
                  </a:txBody>
                  <a:tcPr marL="121888" marR="121888" marT="45749" marB="45749"/>
                </a:tc>
                <a:tc>
                  <a:txBody>
                    <a:bodyPr/>
                    <a:lstStyle/>
                    <a:p>
                      <a:r>
                        <a:rPr lang="en-US" sz="1800" b="1" kern="1200" dirty="0" smtClean="0">
                          <a:solidFill>
                            <a:srgbClr val="FFFFFF"/>
                          </a:solidFill>
                          <a:latin typeface="+mn-lt"/>
                          <a:ea typeface="+mn-ea"/>
                          <a:cs typeface="+mn-cs"/>
                        </a:rPr>
                        <a:t>Description</a:t>
                      </a:r>
                      <a:endParaRPr lang="en-US" sz="1800" b="1" kern="1200" dirty="0">
                        <a:solidFill>
                          <a:srgbClr val="FFFFFF"/>
                        </a:solidFill>
                        <a:latin typeface="+mn-lt"/>
                        <a:ea typeface="+mn-ea"/>
                        <a:cs typeface="+mn-cs"/>
                      </a:endParaRPr>
                    </a:p>
                  </a:txBody>
                  <a:tcPr marL="121888" marR="121888" marT="45749" marB="45749"/>
                </a:tc>
              </a:tr>
              <a:tr h="371074">
                <a:tc>
                  <a:txBody>
                    <a:bodyPr/>
                    <a:lstStyle/>
                    <a:p>
                      <a:r>
                        <a:rPr lang="en-US" sz="1800" dirty="0" smtClean="0"/>
                        <a:t>ID</a:t>
                      </a:r>
                      <a:endParaRPr lang="en-US" sz="1800" dirty="0"/>
                    </a:p>
                  </a:txBody>
                  <a:tcPr marL="121888" marR="121888" marT="45749" marB="45749"/>
                </a:tc>
                <a:tc>
                  <a:txBody>
                    <a:bodyPr/>
                    <a:lstStyle/>
                    <a:p>
                      <a:r>
                        <a:rPr lang="en-US" sz="1800" dirty="0" smtClean="0"/>
                        <a:t>DB Generated key</a:t>
                      </a:r>
                      <a:endParaRPr lang="en-US" sz="1800" dirty="0"/>
                    </a:p>
                  </a:txBody>
                  <a:tcPr marL="121888" marR="121888" marT="45749" marB="45749"/>
                </a:tc>
              </a:tr>
              <a:tr h="371074">
                <a:tc>
                  <a:txBody>
                    <a:bodyPr/>
                    <a:lstStyle/>
                    <a:p>
                      <a:r>
                        <a:rPr lang="en-US" sz="1800" kern="1200" dirty="0" smtClean="0">
                          <a:solidFill>
                            <a:schemeClr val="dk1"/>
                          </a:solidFill>
                          <a:latin typeface="+mn-lt"/>
                          <a:ea typeface="+mn-ea"/>
                          <a:cs typeface="+mn-cs"/>
                        </a:rPr>
                        <a:t>PERSON_NAME</a:t>
                      </a:r>
                      <a:endParaRPr lang="en-US" sz="1800" dirty="0"/>
                    </a:p>
                  </a:txBody>
                  <a:tcPr marL="121888" marR="121888" marT="45749" marB="45749"/>
                </a:tc>
                <a:tc>
                  <a:txBody>
                    <a:bodyPr/>
                    <a:lstStyle/>
                    <a:p>
                      <a:r>
                        <a:rPr lang="en-US" sz="1800" dirty="0" smtClean="0"/>
                        <a:t>NOT NULL</a:t>
                      </a:r>
                      <a:endParaRPr lang="en-US" sz="1800" dirty="0"/>
                    </a:p>
                  </a:txBody>
                  <a:tcPr marL="121888" marR="121888" marT="45749" marB="45749"/>
                </a:tc>
              </a:tr>
              <a:tr h="371074">
                <a:tc>
                  <a:txBody>
                    <a:bodyPr/>
                    <a:lstStyle/>
                    <a:p>
                      <a:r>
                        <a:rPr lang="en-US" sz="1800" dirty="0" smtClean="0"/>
                        <a:t>DESCRIPTION</a:t>
                      </a:r>
                      <a:endParaRPr lang="en-US" sz="1800" dirty="0"/>
                    </a:p>
                  </a:txBody>
                  <a:tcPr marL="121888" marR="121888" marT="45749" marB="4574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NOT NULL</a:t>
                      </a:r>
                    </a:p>
                  </a:txBody>
                  <a:tcPr marL="121888" marR="121888" marT="45749" marB="45749"/>
                </a:tc>
              </a:tr>
            </a:tbl>
          </a:graphicData>
        </a:graphic>
      </p:graphicFrame>
    </p:spTree>
    <p:extLst>
      <p:ext uri="{BB962C8B-B14F-4D97-AF65-F5344CB8AC3E}">
        <p14:creationId xmlns:p14="http://schemas.microsoft.com/office/powerpoint/2010/main" val="1088028310"/>
      </p:ext>
    </p:extLst>
  </p:cSld>
  <p:clrMapOvr>
    <a:masterClrMapping/>
  </p:clrMapOvr>
  <p:transition spd="slow">
    <p:split orient="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r>
              <a:rPr lang="en-US" altLang="en-US" smtClean="0"/>
              <a:t>Step 1: Create META-INF/persistence.xml</a:t>
            </a:r>
          </a:p>
        </p:txBody>
      </p:sp>
      <p:sp>
        <p:nvSpPr>
          <p:cNvPr id="43011" name="Rectangle 4"/>
          <p:cNvSpPr txBox="1">
            <a:spLocks noChangeArrowheads="1"/>
          </p:cNvSpPr>
          <p:nvPr/>
        </p:nvSpPr>
        <p:spPr bwMode="auto">
          <a:xfrm>
            <a:off x="594629" y="1066800"/>
            <a:ext cx="11289475" cy="4864100"/>
          </a:xfrm>
          <a:prstGeom prst="rect">
            <a:avLst/>
          </a:prstGeom>
          <a:noFill/>
          <a:ln>
            <a:noFill/>
          </a:ln>
          <a:effectLst/>
          <a:extLst/>
        </p:spPr>
        <p:txBody>
          <a:bodyPr lIns="91429" tIns="45714" rIns="91429" bIns="45714"/>
          <a:lstStyle>
            <a:lvl1pPr marL="285750" indent="-285750" eaLnBrk="0" hangingPunct="0">
              <a:defRPr sz="2000" i="1">
                <a:solidFill>
                  <a:schemeClr val="bg1"/>
                </a:solidFill>
                <a:latin typeface="Georgia" pitchFamily="18" charset="0"/>
                <a:ea typeface="ＭＳ Ｐゴシック" pitchFamily="34" charset="-128"/>
              </a:defRPr>
            </a:lvl1pPr>
            <a:lvl2pPr marL="495300" eaLnBrk="0" hangingPunct="0">
              <a:defRPr sz="2000" i="1">
                <a:solidFill>
                  <a:schemeClr val="bg1"/>
                </a:solidFill>
                <a:latin typeface="Georgia" pitchFamily="18" charset="0"/>
                <a:ea typeface="ＭＳ Ｐゴシック" pitchFamily="34" charset="-128"/>
              </a:defRPr>
            </a:lvl2pPr>
            <a:lvl3pPr marL="1143000" indent="-228600" eaLnBrk="0" hangingPunct="0">
              <a:defRPr sz="2000" i="1">
                <a:solidFill>
                  <a:schemeClr val="bg1"/>
                </a:solidFill>
                <a:latin typeface="Georgia" pitchFamily="18" charset="0"/>
                <a:ea typeface="ＭＳ Ｐゴシック" pitchFamily="34" charset="-128"/>
              </a:defRPr>
            </a:lvl3pPr>
            <a:lvl4pPr marL="1600200" indent="-228600" eaLnBrk="0" hangingPunct="0">
              <a:defRPr sz="2000" i="1">
                <a:solidFill>
                  <a:schemeClr val="bg1"/>
                </a:solidFill>
                <a:latin typeface="Georgia" pitchFamily="18" charset="0"/>
                <a:ea typeface="ＭＳ Ｐゴシック" pitchFamily="34" charset="-128"/>
              </a:defRPr>
            </a:lvl4pPr>
            <a:lvl5pPr marL="2057400" indent="-228600" eaLnBrk="0" hangingPunct="0">
              <a:defRPr sz="2000" i="1">
                <a:solidFill>
                  <a:schemeClr val="bg1"/>
                </a:solidFill>
                <a:latin typeface="Georgia" pitchFamily="18" charset="0"/>
                <a:ea typeface="ＭＳ Ｐゴシック" pitchFamily="34" charset="-128"/>
              </a:defRPr>
            </a:lvl5pPr>
            <a:lvl6pPr marL="2514600" indent="-228600" eaLnBrk="0" fontAlgn="base" hangingPunct="0">
              <a:spcBef>
                <a:spcPct val="0"/>
              </a:spcBef>
              <a:spcAft>
                <a:spcPct val="0"/>
              </a:spcAft>
              <a:defRPr sz="2000" i="1">
                <a:solidFill>
                  <a:schemeClr val="bg1"/>
                </a:solidFill>
                <a:latin typeface="Georgia" pitchFamily="18" charset="0"/>
                <a:ea typeface="ＭＳ Ｐゴシック" pitchFamily="34" charset="-128"/>
              </a:defRPr>
            </a:lvl6pPr>
            <a:lvl7pPr marL="2971800" indent="-228600" eaLnBrk="0" fontAlgn="base" hangingPunct="0">
              <a:spcBef>
                <a:spcPct val="0"/>
              </a:spcBef>
              <a:spcAft>
                <a:spcPct val="0"/>
              </a:spcAft>
              <a:defRPr sz="2000" i="1">
                <a:solidFill>
                  <a:schemeClr val="bg1"/>
                </a:solidFill>
                <a:latin typeface="Georgia" pitchFamily="18" charset="0"/>
                <a:ea typeface="ＭＳ Ｐゴシック" pitchFamily="34" charset="-128"/>
              </a:defRPr>
            </a:lvl7pPr>
            <a:lvl8pPr marL="3429000" indent="-228600" eaLnBrk="0" fontAlgn="base" hangingPunct="0">
              <a:spcBef>
                <a:spcPct val="0"/>
              </a:spcBef>
              <a:spcAft>
                <a:spcPct val="0"/>
              </a:spcAft>
              <a:defRPr sz="2000" i="1">
                <a:solidFill>
                  <a:schemeClr val="bg1"/>
                </a:solidFill>
                <a:latin typeface="Georgia" pitchFamily="18" charset="0"/>
                <a:ea typeface="ＭＳ Ｐゴシック" pitchFamily="34" charset="-128"/>
              </a:defRPr>
            </a:lvl8pPr>
            <a:lvl9pPr marL="3886200" indent="-228600" eaLnBrk="0" fontAlgn="base" hangingPunct="0">
              <a:spcBef>
                <a:spcPct val="0"/>
              </a:spcBef>
              <a:spcAft>
                <a:spcPct val="0"/>
              </a:spcAft>
              <a:defRPr sz="2000" i="1">
                <a:solidFill>
                  <a:schemeClr val="bg1"/>
                </a:solidFill>
                <a:latin typeface="Georgia" pitchFamily="18" charset="0"/>
                <a:ea typeface="ＭＳ Ｐゴシック" pitchFamily="34" charset="-128"/>
              </a:defRPr>
            </a:lvl9pPr>
          </a:lstStyle>
          <a:p>
            <a:pPr defTabSz="914400" fontAlgn="base">
              <a:spcBef>
                <a:spcPct val="20000"/>
              </a:spcBef>
              <a:spcAft>
                <a:spcPct val="0"/>
              </a:spcAft>
              <a:buClr>
                <a:srgbClr val="086482"/>
              </a:buClr>
              <a:buFont typeface="Arial" pitchFamily="34" charset="0"/>
              <a:buChar char="•"/>
              <a:defRPr/>
            </a:pPr>
            <a:r>
              <a:rPr lang="en-US" sz="1800" i="0" dirty="0" smtClean="0">
                <a:solidFill>
                  <a:srgbClr val="254D50">
                    <a:lumMod val="50000"/>
                  </a:srgbClr>
                </a:solidFill>
                <a:latin typeface="Calibri" pitchFamily="34" charset="0"/>
                <a:ea typeface="ＭＳ Ｐゴシック"/>
              </a:rPr>
              <a:t>We need to put environment specific configuration in META-INF/persistence.xml.</a:t>
            </a:r>
          </a:p>
          <a:p>
            <a:pPr defTabSz="914400" fontAlgn="base">
              <a:spcBef>
                <a:spcPct val="20000"/>
              </a:spcBef>
              <a:spcAft>
                <a:spcPct val="0"/>
              </a:spcAft>
              <a:buClr>
                <a:srgbClr val="086482"/>
              </a:buClr>
              <a:buFont typeface="Arial" pitchFamily="34" charset="0"/>
              <a:buChar char="•"/>
              <a:defRPr/>
            </a:pPr>
            <a:r>
              <a:rPr lang="en-US" sz="1800" i="0" dirty="0" smtClean="0">
                <a:solidFill>
                  <a:srgbClr val="254D50">
                    <a:lumMod val="50000"/>
                  </a:srgbClr>
                </a:solidFill>
                <a:latin typeface="Calibri" pitchFamily="34" charset="0"/>
                <a:ea typeface="ＭＳ Ｐゴシック"/>
              </a:rPr>
              <a:t> META-INF folder should be created in the class path.</a:t>
            </a:r>
          </a:p>
          <a:p>
            <a:pPr lvl="1" defTabSz="914400" fontAlgn="base">
              <a:lnSpc>
                <a:spcPct val="120000"/>
              </a:lnSpc>
              <a:spcBef>
                <a:spcPct val="20000"/>
              </a:spcBef>
              <a:spcAft>
                <a:spcPct val="0"/>
              </a:spcAft>
              <a:buClr>
                <a:srgbClr val="355F99"/>
              </a:buClr>
              <a:buFont typeface="Wingdings" pitchFamily="2" charset="2"/>
              <a:buNone/>
              <a:defRPr/>
            </a:pPr>
            <a:endParaRPr lang="en-US" sz="1400" dirty="0" smtClean="0">
              <a:solidFill>
                <a:srgbClr val="4D4D4D"/>
              </a:solidFill>
            </a:endParaRPr>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735" y="2124080"/>
            <a:ext cx="9751060" cy="422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06" name="AutoShape 6"/>
          <p:cNvSpPr>
            <a:spLocks noChangeArrowheads="1"/>
          </p:cNvSpPr>
          <p:nvPr/>
        </p:nvSpPr>
        <p:spPr bwMode="auto">
          <a:xfrm>
            <a:off x="8125883" y="5334000"/>
            <a:ext cx="2945633" cy="596900"/>
          </a:xfrm>
          <a:prstGeom prst="wedgeRectCallout">
            <a:avLst>
              <a:gd name="adj1" fmla="val -91991"/>
              <a:gd name="adj2" fmla="val -489000"/>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Mapping POJO </a:t>
            </a:r>
          </a:p>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Class</a:t>
            </a:r>
          </a:p>
        </p:txBody>
      </p:sp>
      <p:sp>
        <p:nvSpPr>
          <p:cNvPr id="460810" name="AutoShape 10"/>
          <p:cNvSpPr>
            <a:spLocks noChangeArrowheads="1"/>
          </p:cNvSpPr>
          <p:nvPr/>
        </p:nvSpPr>
        <p:spPr bwMode="auto">
          <a:xfrm>
            <a:off x="7414868" y="1752600"/>
            <a:ext cx="3656648" cy="457200"/>
          </a:xfrm>
          <a:prstGeom prst="wedgeRectCallout">
            <a:avLst>
              <a:gd name="adj1" fmla="val -63602"/>
              <a:gd name="adj2" fmla="val 403472"/>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Database driver name</a:t>
            </a:r>
          </a:p>
        </p:txBody>
      </p:sp>
      <p:sp>
        <p:nvSpPr>
          <p:cNvPr id="460811" name="AutoShape 11"/>
          <p:cNvSpPr>
            <a:spLocks noChangeArrowheads="1"/>
          </p:cNvSpPr>
          <p:nvPr/>
        </p:nvSpPr>
        <p:spPr bwMode="auto">
          <a:xfrm>
            <a:off x="7922736" y="2590800"/>
            <a:ext cx="3148780" cy="457200"/>
          </a:xfrm>
          <a:prstGeom prst="wedgeRectCallout">
            <a:avLst>
              <a:gd name="adj1" fmla="val -75472"/>
              <a:gd name="adj2" fmla="val 275000"/>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Database url</a:t>
            </a:r>
          </a:p>
        </p:txBody>
      </p:sp>
      <p:sp>
        <p:nvSpPr>
          <p:cNvPr id="460813" name="AutoShape 13"/>
          <p:cNvSpPr>
            <a:spLocks noChangeArrowheads="1"/>
          </p:cNvSpPr>
          <p:nvPr/>
        </p:nvSpPr>
        <p:spPr bwMode="auto">
          <a:xfrm>
            <a:off x="8532179" y="3276600"/>
            <a:ext cx="2844059" cy="457200"/>
          </a:xfrm>
          <a:prstGeom prst="wedgeRectCallout">
            <a:avLst>
              <a:gd name="adj1" fmla="val -39361"/>
              <a:gd name="adj2" fmla="val 155903"/>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User name</a:t>
            </a:r>
          </a:p>
        </p:txBody>
      </p:sp>
      <p:sp>
        <p:nvSpPr>
          <p:cNvPr id="460814" name="AutoShape 14"/>
          <p:cNvSpPr>
            <a:spLocks noChangeArrowheads="1"/>
          </p:cNvSpPr>
          <p:nvPr/>
        </p:nvSpPr>
        <p:spPr bwMode="auto">
          <a:xfrm>
            <a:off x="8227458" y="3810000"/>
            <a:ext cx="3351927" cy="381000"/>
          </a:xfrm>
          <a:prstGeom prst="wedgeRectCallout">
            <a:avLst>
              <a:gd name="adj1" fmla="val -1958"/>
              <a:gd name="adj2" fmla="val 125833"/>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Password</a:t>
            </a:r>
          </a:p>
        </p:txBody>
      </p:sp>
      <p:sp>
        <p:nvSpPr>
          <p:cNvPr id="460815" name="AutoShape 15"/>
          <p:cNvSpPr>
            <a:spLocks noChangeArrowheads="1"/>
          </p:cNvSpPr>
          <p:nvPr/>
        </p:nvSpPr>
        <p:spPr bwMode="auto">
          <a:xfrm>
            <a:off x="3047206" y="2743200"/>
            <a:ext cx="3351927" cy="381000"/>
          </a:xfrm>
          <a:prstGeom prst="wedgeRectCallout">
            <a:avLst>
              <a:gd name="adj1" fmla="val 11653"/>
              <a:gd name="adj2" fmla="val 454079"/>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Connection pool size</a:t>
            </a:r>
          </a:p>
        </p:txBody>
      </p:sp>
      <p:sp>
        <p:nvSpPr>
          <p:cNvPr id="460818" name="AutoShape 18"/>
          <p:cNvSpPr>
            <a:spLocks noChangeArrowheads="1"/>
          </p:cNvSpPr>
          <p:nvPr/>
        </p:nvSpPr>
        <p:spPr bwMode="auto">
          <a:xfrm>
            <a:off x="5180251" y="4267200"/>
            <a:ext cx="3148780" cy="457200"/>
          </a:xfrm>
          <a:prstGeom prst="wedgeRectCallout">
            <a:avLst>
              <a:gd name="adj1" fmla="val -11222"/>
              <a:gd name="adj2" fmla="val -156944"/>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SQL dialect</a:t>
            </a:r>
          </a:p>
        </p:txBody>
      </p:sp>
      <p:sp>
        <p:nvSpPr>
          <p:cNvPr id="12" name="AutoShape 10"/>
          <p:cNvSpPr>
            <a:spLocks noChangeArrowheads="1"/>
          </p:cNvSpPr>
          <p:nvPr/>
        </p:nvSpPr>
        <p:spPr bwMode="auto">
          <a:xfrm>
            <a:off x="516332" y="3733800"/>
            <a:ext cx="3656648" cy="457200"/>
          </a:xfrm>
          <a:prstGeom prst="wedgeRectCallout">
            <a:avLst>
              <a:gd name="adj1" fmla="val 49838"/>
              <a:gd name="adj2" fmla="val -341690"/>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Persistence unit</a:t>
            </a:r>
          </a:p>
        </p:txBody>
      </p:sp>
    </p:spTree>
    <p:extLst>
      <p:ext uri="{BB962C8B-B14F-4D97-AF65-F5344CB8AC3E}">
        <p14:creationId xmlns:p14="http://schemas.microsoft.com/office/powerpoint/2010/main" val="1832864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460810"/>
                                        </p:tgtEl>
                                        <p:attrNameLst>
                                          <p:attrName>style.visibility</p:attrName>
                                        </p:attrNameLst>
                                      </p:cBhvr>
                                      <p:to>
                                        <p:strVal val="visible"/>
                                      </p:to>
                                    </p:set>
                                    <p:animEffect transition="in" filter="blinds(horizontal)">
                                      <p:cBhvr>
                                        <p:cTn id="15" dur="500"/>
                                        <p:tgtEl>
                                          <p:spTgt spid="4608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460810"/>
                                        </p:tgtEl>
                                      </p:cBhvr>
                                    </p:animEffect>
                                    <p:set>
                                      <p:cBhvr>
                                        <p:cTn id="20" dur="1" fill="hold">
                                          <p:stCondLst>
                                            <p:cond delay="499"/>
                                          </p:stCondLst>
                                        </p:cTn>
                                        <p:tgtEl>
                                          <p:spTgt spid="460810"/>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460811"/>
                                        </p:tgtEl>
                                        <p:attrNameLst>
                                          <p:attrName>style.visibility</p:attrName>
                                        </p:attrNameLst>
                                      </p:cBhvr>
                                      <p:to>
                                        <p:strVal val="visible"/>
                                      </p:to>
                                    </p:set>
                                    <p:animEffect transition="in" filter="blinds(horizontal)">
                                      <p:cBhvr>
                                        <p:cTn id="23" dur="500"/>
                                        <p:tgtEl>
                                          <p:spTgt spid="4608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grpId="1" nodeType="clickEffect">
                                  <p:stCondLst>
                                    <p:cond delay="0"/>
                                  </p:stCondLst>
                                  <p:childTnLst>
                                    <p:animEffect transition="out" filter="blinds(horizontal)">
                                      <p:cBhvr>
                                        <p:cTn id="27" dur="500"/>
                                        <p:tgtEl>
                                          <p:spTgt spid="460811"/>
                                        </p:tgtEl>
                                      </p:cBhvr>
                                    </p:animEffect>
                                    <p:set>
                                      <p:cBhvr>
                                        <p:cTn id="28" dur="1" fill="hold">
                                          <p:stCondLst>
                                            <p:cond delay="499"/>
                                          </p:stCondLst>
                                        </p:cTn>
                                        <p:tgtEl>
                                          <p:spTgt spid="460811"/>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460813"/>
                                        </p:tgtEl>
                                        <p:attrNameLst>
                                          <p:attrName>style.visibility</p:attrName>
                                        </p:attrNameLst>
                                      </p:cBhvr>
                                      <p:to>
                                        <p:strVal val="visible"/>
                                      </p:to>
                                    </p:set>
                                    <p:animEffect transition="in" filter="blinds(horizontal)">
                                      <p:cBhvr>
                                        <p:cTn id="31" dur="500"/>
                                        <p:tgtEl>
                                          <p:spTgt spid="4608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grpId="1" nodeType="clickEffect">
                                  <p:stCondLst>
                                    <p:cond delay="0"/>
                                  </p:stCondLst>
                                  <p:childTnLst>
                                    <p:animEffect transition="out" filter="blinds(horizontal)">
                                      <p:cBhvr>
                                        <p:cTn id="35" dur="500"/>
                                        <p:tgtEl>
                                          <p:spTgt spid="460813"/>
                                        </p:tgtEl>
                                      </p:cBhvr>
                                    </p:animEffect>
                                    <p:set>
                                      <p:cBhvr>
                                        <p:cTn id="36" dur="1" fill="hold">
                                          <p:stCondLst>
                                            <p:cond delay="499"/>
                                          </p:stCondLst>
                                        </p:cTn>
                                        <p:tgtEl>
                                          <p:spTgt spid="460813"/>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460814"/>
                                        </p:tgtEl>
                                        <p:attrNameLst>
                                          <p:attrName>style.visibility</p:attrName>
                                        </p:attrNameLst>
                                      </p:cBhvr>
                                      <p:to>
                                        <p:strVal val="visible"/>
                                      </p:to>
                                    </p:set>
                                    <p:animEffect transition="in" filter="blinds(horizontal)">
                                      <p:cBhvr>
                                        <p:cTn id="39" dur="500"/>
                                        <p:tgtEl>
                                          <p:spTgt spid="4608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xit" presetSubtype="10" fill="hold" grpId="1" nodeType="clickEffect">
                                  <p:stCondLst>
                                    <p:cond delay="0"/>
                                  </p:stCondLst>
                                  <p:childTnLst>
                                    <p:animEffect transition="out" filter="blinds(horizontal)">
                                      <p:cBhvr>
                                        <p:cTn id="43" dur="500"/>
                                        <p:tgtEl>
                                          <p:spTgt spid="460814"/>
                                        </p:tgtEl>
                                      </p:cBhvr>
                                    </p:animEffect>
                                    <p:set>
                                      <p:cBhvr>
                                        <p:cTn id="44" dur="1" fill="hold">
                                          <p:stCondLst>
                                            <p:cond delay="499"/>
                                          </p:stCondLst>
                                        </p:cTn>
                                        <p:tgtEl>
                                          <p:spTgt spid="460814"/>
                                        </p:tgtEl>
                                        <p:attrNameLst>
                                          <p:attrName>style.visibility</p:attrName>
                                        </p:attrNameLst>
                                      </p:cBhvr>
                                      <p:to>
                                        <p:strVal val="hidden"/>
                                      </p:to>
                                    </p:set>
                                  </p:childTnLst>
                                </p:cTn>
                              </p:par>
                              <p:par>
                                <p:cTn id="45" presetID="3" presetClass="entr" presetSubtype="10" fill="hold" grpId="0" nodeType="withEffect">
                                  <p:stCondLst>
                                    <p:cond delay="0"/>
                                  </p:stCondLst>
                                  <p:childTnLst>
                                    <p:set>
                                      <p:cBhvr>
                                        <p:cTn id="46" dur="1" fill="hold">
                                          <p:stCondLst>
                                            <p:cond delay="0"/>
                                          </p:stCondLst>
                                        </p:cTn>
                                        <p:tgtEl>
                                          <p:spTgt spid="460815"/>
                                        </p:tgtEl>
                                        <p:attrNameLst>
                                          <p:attrName>style.visibility</p:attrName>
                                        </p:attrNameLst>
                                      </p:cBhvr>
                                      <p:to>
                                        <p:strVal val="visible"/>
                                      </p:to>
                                    </p:set>
                                    <p:animEffect transition="in" filter="blinds(horizontal)">
                                      <p:cBhvr>
                                        <p:cTn id="47" dur="500"/>
                                        <p:tgtEl>
                                          <p:spTgt spid="46081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xit" presetSubtype="10" fill="hold" grpId="1" nodeType="clickEffect">
                                  <p:stCondLst>
                                    <p:cond delay="0"/>
                                  </p:stCondLst>
                                  <p:childTnLst>
                                    <p:animEffect transition="out" filter="blinds(horizontal)">
                                      <p:cBhvr>
                                        <p:cTn id="51" dur="500"/>
                                        <p:tgtEl>
                                          <p:spTgt spid="460815"/>
                                        </p:tgtEl>
                                      </p:cBhvr>
                                    </p:animEffect>
                                    <p:set>
                                      <p:cBhvr>
                                        <p:cTn id="52" dur="1" fill="hold">
                                          <p:stCondLst>
                                            <p:cond delay="499"/>
                                          </p:stCondLst>
                                        </p:cTn>
                                        <p:tgtEl>
                                          <p:spTgt spid="460815"/>
                                        </p:tgtEl>
                                        <p:attrNameLst>
                                          <p:attrName>style.visibility</p:attrName>
                                        </p:attrNameLst>
                                      </p:cBhvr>
                                      <p:to>
                                        <p:strVal val="hidden"/>
                                      </p:to>
                                    </p:set>
                                  </p:childTnLst>
                                </p:cTn>
                              </p:par>
                              <p:par>
                                <p:cTn id="53" presetID="3" presetClass="entr" presetSubtype="10" fill="hold" grpId="0" nodeType="withEffect">
                                  <p:stCondLst>
                                    <p:cond delay="0"/>
                                  </p:stCondLst>
                                  <p:childTnLst>
                                    <p:set>
                                      <p:cBhvr>
                                        <p:cTn id="54" dur="1" fill="hold">
                                          <p:stCondLst>
                                            <p:cond delay="0"/>
                                          </p:stCondLst>
                                        </p:cTn>
                                        <p:tgtEl>
                                          <p:spTgt spid="460818"/>
                                        </p:tgtEl>
                                        <p:attrNameLst>
                                          <p:attrName>style.visibility</p:attrName>
                                        </p:attrNameLst>
                                      </p:cBhvr>
                                      <p:to>
                                        <p:strVal val="visible"/>
                                      </p:to>
                                    </p:set>
                                    <p:animEffect transition="in" filter="blinds(horizontal)">
                                      <p:cBhvr>
                                        <p:cTn id="55" dur="500"/>
                                        <p:tgtEl>
                                          <p:spTgt spid="46081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xit" presetSubtype="10" fill="hold" grpId="1" nodeType="clickEffect">
                                  <p:stCondLst>
                                    <p:cond delay="0"/>
                                  </p:stCondLst>
                                  <p:childTnLst>
                                    <p:animEffect transition="out" filter="blinds(horizontal)">
                                      <p:cBhvr>
                                        <p:cTn id="59" dur="500"/>
                                        <p:tgtEl>
                                          <p:spTgt spid="460818"/>
                                        </p:tgtEl>
                                      </p:cBhvr>
                                    </p:animEffect>
                                    <p:set>
                                      <p:cBhvr>
                                        <p:cTn id="60" dur="1" fill="hold">
                                          <p:stCondLst>
                                            <p:cond delay="499"/>
                                          </p:stCondLst>
                                        </p:cTn>
                                        <p:tgtEl>
                                          <p:spTgt spid="460818"/>
                                        </p:tgtEl>
                                        <p:attrNameLst>
                                          <p:attrName>style.visibility</p:attrName>
                                        </p:attrNameLst>
                                      </p:cBhvr>
                                      <p:to>
                                        <p:strVal val="hidden"/>
                                      </p:to>
                                    </p:set>
                                  </p:childTnLst>
                                </p:cTn>
                              </p:par>
                              <p:par>
                                <p:cTn id="61" presetID="3" presetClass="entr" presetSubtype="10" fill="hold" grpId="0" nodeType="withEffect">
                                  <p:stCondLst>
                                    <p:cond delay="0"/>
                                  </p:stCondLst>
                                  <p:childTnLst>
                                    <p:set>
                                      <p:cBhvr>
                                        <p:cTn id="62" dur="1" fill="hold">
                                          <p:stCondLst>
                                            <p:cond delay="0"/>
                                          </p:stCondLst>
                                        </p:cTn>
                                        <p:tgtEl>
                                          <p:spTgt spid="460806"/>
                                        </p:tgtEl>
                                        <p:attrNameLst>
                                          <p:attrName>style.visibility</p:attrName>
                                        </p:attrNameLst>
                                      </p:cBhvr>
                                      <p:to>
                                        <p:strVal val="visible"/>
                                      </p:to>
                                    </p:set>
                                    <p:animEffect transition="in" filter="blinds(horizontal)">
                                      <p:cBhvr>
                                        <p:cTn id="63" dur="500"/>
                                        <p:tgtEl>
                                          <p:spTgt spid="460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6" grpId="0" animBg="1"/>
      <p:bldP spid="460810" grpId="0" animBg="1"/>
      <p:bldP spid="460810" grpId="1" animBg="1"/>
      <p:bldP spid="460811" grpId="0" animBg="1"/>
      <p:bldP spid="460811" grpId="1" animBg="1"/>
      <p:bldP spid="460813" grpId="0" animBg="1"/>
      <p:bldP spid="460813" grpId="1" animBg="1"/>
      <p:bldP spid="460814" grpId="0" animBg="1"/>
      <p:bldP spid="460814" grpId="1" animBg="1"/>
      <p:bldP spid="460815" grpId="0" animBg="1"/>
      <p:bldP spid="460815" grpId="1" animBg="1"/>
      <p:bldP spid="460818" grpId="0" animBg="1"/>
      <p:bldP spid="460818" grpId="1" animBg="1"/>
      <p:bldP spid="12" grpId="0" animBg="1"/>
      <p:bldP spid="12"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r>
              <a:rPr lang="en-US" altLang="en-US" smtClean="0"/>
              <a:t>Step 2: Create annotated pojo</a:t>
            </a:r>
          </a:p>
        </p:txBody>
      </p:sp>
      <p:pic>
        <p:nvPicPr>
          <p:cNvPr id="460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027" y="1343025"/>
            <a:ext cx="7776724" cy="475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10"/>
          <p:cNvSpPr>
            <a:spLocks noChangeArrowheads="1"/>
          </p:cNvSpPr>
          <p:nvPr/>
        </p:nvSpPr>
        <p:spPr bwMode="auto">
          <a:xfrm>
            <a:off x="7414868" y="1392238"/>
            <a:ext cx="3656648" cy="457200"/>
          </a:xfrm>
          <a:prstGeom prst="wedgeRectCallout">
            <a:avLst>
              <a:gd name="adj1" fmla="val -206074"/>
              <a:gd name="adj2" fmla="val -41690"/>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This pojo is an entity</a:t>
            </a:r>
          </a:p>
        </p:txBody>
      </p:sp>
      <p:sp>
        <p:nvSpPr>
          <p:cNvPr id="14" name="AutoShape 10"/>
          <p:cNvSpPr>
            <a:spLocks noChangeArrowheads="1"/>
          </p:cNvSpPr>
          <p:nvPr/>
        </p:nvSpPr>
        <p:spPr bwMode="auto">
          <a:xfrm>
            <a:off x="7008574" y="1371600"/>
            <a:ext cx="3656648" cy="457200"/>
          </a:xfrm>
          <a:prstGeom prst="wedgeRectCallout">
            <a:avLst>
              <a:gd name="adj1" fmla="val -145861"/>
              <a:gd name="adj2" fmla="val 3472"/>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Table Mapping</a:t>
            </a:r>
          </a:p>
        </p:txBody>
      </p:sp>
      <p:sp>
        <p:nvSpPr>
          <p:cNvPr id="15" name="AutoShape 10"/>
          <p:cNvSpPr>
            <a:spLocks noChangeArrowheads="1"/>
          </p:cNvSpPr>
          <p:nvPr/>
        </p:nvSpPr>
        <p:spPr bwMode="auto">
          <a:xfrm>
            <a:off x="7211721" y="1905000"/>
            <a:ext cx="3656648" cy="457200"/>
          </a:xfrm>
          <a:prstGeom prst="wedgeRectCallout">
            <a:avLst>
              <a:gd name="adj1" fmla="val -196398"/>
              <a:gd name="adj2" fmla="val -25560"/>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ID Mapping</a:t>
            </a:r>
          </a:p>
        </p:txBody>
      </p:sp>
      <p:sp>
        <p:nvSpPr>
          <p:cNvPr id="16" name="AutoShape 10"/>
          <p:cNvSpPr>
            <a:spLocks noChangeArrowheads="1"/>
          </p:cNvSpPr>
          <p:nvPr/>
        </p:nvSpPr>
        <p:spPr bwMode="auto">
          <a:xfrm>
            <a:off x="7414868" y="2514600"/>
            <a:ext cx="3656648" cy="457200"/>
          </a:xfrm>
          <a:prstGeom prst="wedgeRectCallout">
            <a:avLst>
              <a:gd name="adj1" fmla="val -99088"/>
              <a:gd name="adj2" fmla="val -122333"/>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Auto Generation</a:t>
            </a:r>
          </a:p>
        </p:txBody>
      </p:sp>
      <p:sp>
        <p:nvSpPr>
          <p:cNvPr id="17" name="AutoShape 10"/>
          <p:cNvSpPr>
            <a:spLocks noChangeArrowheads="1"/>
          </p:cNvSpPr>
          <p:nvPr/>
        </p:nvSpPr>
        <p:spPr bwMode="auto">
          <a:xfrm>
            <a:off x="7414868" y="3276600"/>
            <a:ext cx="3656648" cy="457200"/>
          </a:xfrm>
          <a:prstGeom prst="wedgeRectCallout">
            <a:avLst>
              <a:gd name="adj1" fmla="val -181343"/>
              <a:gd name="adj2" fmla="val -202977"/>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Column Mapping</a:t>
            </a:r>
          </a:p>
        </p:txBody>
      </p:sp>
    </p:spTree>
    <p:extLst>
      <p:ext uri="{BB962C8B-B14F-4D97-AF65-F5344CB8AC3E}">
        <p14:creationId xmlns:p14="http://schemas.microsoft.com/office/powerpoint/2010/main" val="3292364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14"/>
                                        </p:tgtEl>
                                      </p:cBhvr>
                                    </p:animEffect>
                                    <p:set>
                                      <p:cBhvr>
                                        <p:cTn id="20" dur="1" fill="hold">
                                          <p:stCondLst>
                                            <p:cond delay="499"/>
                                          </p:stCondLst>
                                        </p:cTn>
                                        <p:tgtEl>
                                          <p:spTgt spid="14"/>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grpId="1" nodeType="clickEffect">
                                  <p:stCondLst>
                                    <p:cond delay="0"/>
                                  </p:stCondLst>
                                  <p:childTnLst>
                                    <p:animEffect transition="out" filter="blinds(horizontal)">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grpId="1" nodeType="clickEffect">
                                  <p:stCondLst>
                                    <p:cond delay="0"/>
                                  </p:stCondLst>
                                  <p:childTnLst>
                                    <p:animEffect transition="out" filter="blinds(horizontal)">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16" grpId="0" animBg="1"/>
      <p:bldP spid="16" grpId="1" animBg="1"/>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r>
              <a:rPr lang="en-US" altLang="en-US" smtClean="0"/>
              <a:t>Step 3: Map POJO class in persistence.xml</a:t>
            </a:r>
          </a:p>
        </p:txBody>
      </p:sp>
      <p:sp>
        <p:nvSpPr>
          <p:cNvPr id="49155" name="Rectangle 4"/>
          <p:cNvSpPr txBox="1">
            <a:spLocks noChangeArrowheads="1"/>
          </p:cNvSpPr>
          <p:nvPr/>
        </p:nvSpPr>
        <p:spPr bwMode="auto">
          <a:xfrm>
            <a:off x="594629" y="1282700"/>
            <a:ext cx="11289475" cy="4648200"/>
          </a:xfrm>
          <a:prstGeom prst="rect">
            <a:avLst/>
          </a:prstGeom>
          <a:noFill/>
          <a:ln>
            <a:noFill/>
          </a:ln>
          <a:effectLst/>
          <a:extLst/>
        </p:spPr>
        <p:txBody>
          <a:bodyPr lIns="91429" tIns="45714" rIns="91429" bIns="45714"/>
          <a:lstStyle>
            <a:lvl1pPr marL="285750" indent="-285750" eaLnBrk="0" hangingPunct="0">
              <a:defRPr sz="1600">
                <a:solidFill>
                  <a:schemeClr val="bg2"/>
                </a:solidFill>
                <a:latin typeface="Arial" charset="0"/>
                <a:ea typeface="ＭＳ Ｐゴシック" pitchFamily="34" charset="-128"/>
              </a:defRPr>
            </a:lvl1pPr>
            <a:lvl2pPr marL="742950" indent="-285750" eaLnBrk="0" hangingPunct="0">
              <a:defRPr sz="1600">
                <a:solidFill>
                  <a:schemeClr val="bg2"/>
                </a:solidFill>
                <a:latin typeface="Arial" charset="0"/>
                <a:ea typeface="ＭＳ Ｐゴシック" pitchFamily="34" charset="-128"/>
              </a:defRPr>
            </a:lvl2pPr>
            <a:lvl3pPr marL="1143000" indent="-228600" eaLnBrk="0" hangingPunct="0">
              <a:defRPr sz="1600">
                <a:solidFill>
                  <a:schemeClr val="bg2"/>
                </a:solidFill>
                <a:latin typeface="Arial" charset="0"/>
                <a:ea typeface="ＭＳ Ｐゴシック" pitchFamily="34" charset="-128"/>
              </a:defRPr>
            </a:lvl3pPr>
            <a:lvl4pPr marL="1600200" indent="-228600" eaLnBrk="0" hangingPunct="0">
              <a:defRPr sz="1600">
                <a:solidFill>
                  <a:schemeClr val="bg2"/>
                </a:solidFill>
                <a:latin typeface="Arial" charset="0"/>
                <a:ea typeface="ＭＳ Ｐゴシック" pitchFamily="34" charset="-128"/>
              </a:defRPr>
            </a:lvl4pPr>
            <a:lvl5pPr marL="2057400" indent="-228600" eaLnBrk="0" hangingPunct="0">
              <a:defRPr sz="1600">
                <a:solidFill>
                  <a:schemeClr val="bg2"/>
                </a:solidFill>
                <a:latin typeface="Arial" charset="0"/>
                <a:ea typeface="ＭＳ Ｐゴシック" pitchFamily="34" charset="-128"/>
              </a:defRPr>
            </a:lvl5pPr>
            <a:lvl6pPr marL="2514600" indent="-228600"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eaLnBrk="0" fontAlgn="base" hangingPunct="0">
              <a:spcBef>
                <a:spcPct val="0"/>
              </a:spcBef>
              <a:spcAft>
                <a:spcPct val="0"/>
              </a:spcAft>
              <a:defRPr sz="1600">
                <a:solidFill>
                  <a:schemeClr val="bg2"/>
                </a:solidFill>
                <a:latin typeface="Arial" charset="0"/>
                <a:ea typeface="ＭＳ Ｐゴシック" pitchFamily="34" charset="-128"/>
              </a:defRPr>
            </a:lvl9pPr>
          </a:lstStyle>
          <a:p>
            <a:pPr defTabSz="914400" fontAlgn="base">
              <a:spcBef>
                <a:spcPct val="20000"/>
              </a:spcBef>
              <a:spcAft>
                <a:spcPct val="0"/>
              </a:spcAft>
              <a:buClr>
                <a:srgbClr val="086482"/>
              </a:buClr>
              <a:buFont typeface="Arial" pitchFamily="34" charset="0"/>
              <a:buChar char="•"/>
              <a:defRPr/>
            </a:pPr>
            <a:r>
              <a:rPr lang="en-US" sz="1800" dirty="0">
                <a:solidFill>
                  <a:srgbClr val="254D50">
                    <a:lumMod val="50000"/>
                  </a:srgbClr>
                </a:solidFill>
                <a:latin typeface="Calibri" pitchFamily="34" charset="0"/>
                <a:ea typeface="ＭＳ Ｐゴシック"/>
              </a:rPr>
              <a:t>We need map the </a:t>
            </a:r>
            <a:r>
              <a:rPr lang="en-US" sz="1800" dirty="0" err="1">
                <a:solidFill>
                  <a:srgbClr val="254D50">
                    <a:lumMod val="50000"/>
                  </a:srgbClr>
                </a:solidFill>
                <a:latin typeface="Calibri" pitchFamily="34" charset="0"/>
                <a:ea typeface="ＭＳ Ｐゴシック"/>
              </a:rPr>
              <a:t>pojo</a:t>
            </a:r>
            <a:r>
              <a:rPr lang="en-US" sz="1800" dirty="0">
                <a:solidFill>
                  <a:srgbClr val="254D50">
                    <a:lumMod val="50000"/>
                  </a:srgbClr>
                </a:solidFill>
                <a:latin typeface="Calibri" pitchFamily="34" charset="0"/>
                <a:ea typeface="ＭＳ Ｐゴシック"/>
              </a:rPr>
              <a:t> class in persistence unit.</a:t>
            </a:r>
          </a:p>
          <a:p>
            <a:pPr defTabSz="914400" fontAlgn="base">
              <a:spcBef>
                <a:spcPct val="20000"/>
              </a:spcBef>
              <a:spcAft>
                <a:spcPct val="0"/>
              </a:spcAft>
              <a:buClr>
                <a:srgbClr val="086482"/>
              </a:buClr>
              <a:buFont typeface="Arial" pitchFamily="34" charset="0"/>
              <a:buChar char="•"/>
              <a:defRPr/>
            </a:pPr>
            <a:r>
              <a:rPr lang="en-US" sz="1800" dirty="0">
                <a:solidFill>
                  <a:srgbClr val="254D50">
                    <a:lumMod val="50000"/>
                  </a:srgbClr>
                </a:solidFill>
                <a:latin typeface="Calibri" pitchFamily="34" charset="0"/>
                <a:ea typeface="ＭＳ Ｐゴシック"/>
              </a:rPr>
              <a:t> If you </a:t>
            </a:r>
            <a:r>
              <a:rPr lang="en-US" sz="1800" dirty="0" smtClean="0">
                <a:solidFill>
                  <a:srgbClr val="254D50">
                    <a:lumMod val="50000"/>
                  </a:srgbClr>
                </a:solidFill>
                <a:latin typeface="Calibri" pitchFamily="34" charset="0"/>
                <a:ea typeface="ＭＳ Ｐゴシック"/>
              </a:rPr>
              <a:t>set the </a:t>
            </a:r>
            <a:r>
              <a:rPr lang="en-US" sz="1800" dirty="0">
                <a:solidFill>
                  <a:srgbClr val="254D50">
                    <a:lumMod val="50000"/>
                  </a:srgbClr>
                </a:solidFill>
                <a:latin typeface="Calibri" pitchFamily="34" charset="0"/>
                <a:ea typeface="ＭＳ Ｐゴシック"/>
              </a:rPr>
              <a:t>property ‘</a:t>
            </a:r>
            <a:r>
              <a:rPr lang="en-US" sz="1800" dirty="0" err="1">
                <a:solidFill>
                  <a:srgbClr val="254D50">
                    <a:lumMod val="50000"/>
                  </a:srgbClr>
                </a:solidFill>
                <a:latin typeface="Calibri" pitchFamily="34" charset="0"/>
                <a:ea typeface="ＭＳ Ｐゴシック"/>
              </a:rPr>
              <a:t>hibernate.archive.autodetection</a:t>
            </a:r>
            <a:r>
              <a:rPr lang="en-US" sz="1800" dirty="0">
                <a:solidFill>
                  <a:srgbClr val="254D50">
                    <a:lumMod val="50000"/>
                  </a:srgbClr>
                </a:solidFill>
                <a:latin typeface="Calibri" pitchFamily="34" charset="0"/>
                <a:ea typeface="ＭＳ Ｐゴシック"/>
              </a:rPr>
              <a:t>’ to ‘class’, all the </a:t>
            </a:r>
            <a:r>
              <a:rPr lang="en-US" sz="1800" dirty="0" err="1">
                <a:solidFill>
                  <a:srgbClr val="254D50">
                    <a:lumMod val="50000"/>
                  </a:srgbClr>
                </a:solidFill>
                <a:latin typeface="Calibri" pitchFamily="34" charset="0"/>
                <a:ea typeface="ＭＳ Ｐゴシック"/>
              </a:rPr>
              <a:t>pojo</a:t>
            </a:r>
            <a:r>
              <a:rPr lang="en-US" sz="1800" dirty="0">
                <a:solidFill>
                  <a:srgbClr val="254D50">
                    <a:lumMod val="50000"/>
                  </a:srgbClr>
                </a:solidFill>
                <a:latin typeface="Calibri" pitchFamily="34" charset="0"/>
                <a:ea typeface="ＭＳ Ｐゴシック"/>
              </a:rPr>
              <a:t> classes will </a:t>
            </a:r>
            <a:r>
              <a:rPr lang="en-US" sz="1800" dirty="0" smtClean="0">
                <a:solidFill>
                  <a:srgbClr val="254D50">
                    <a:lumMod val="50000"/>
                  </a:srgbClr>
                </a:solidFill>
                <a:latin typeface="Calibri" pitchFamily="34" charset="0"/>
                <a:ea typeface="ＭＳ Ｐゴシック"/>
              </a:rPr>
              <a:t>be detected </a:t>
            </a:r>
            <a:r>
              <a:rPr lang="en-US" sz="1800" dirty="0">
                <a:solidFill>
                  <a:srgbClr val="254D50">
                    <a:lumMod val="50000"/>
                  </a:srgbClr>
                </a:solidFill>
                <a:latin typeface="Calibri" pitchFamily="34" charset="0"/>
                <a:ea typeface="ＭＳ Ｐゴシック"/>
              </a:rPr>
              <a:t>automatically (No need to provide </a:t>
            </a:r>
            <a:r>
              <a:rPr lang="en-US" sz="1800" dirty="0" err="1">
                <a:solidFill>
                  <a:srgbClr val="254D50">
                    <a:lumMod val="50000"/>
                  </a:srgbClr>
                </a:solidFill>
                <a:latin typeface="Calibri" pitchFamily="34" charset="0"/>
                <a:ea typeface="ＭＳ Ｐゴシック"/>
              </a:rPr>
              <a:t>pojo</a:t>
            </a:r>
            <a:r>
              <a:rPr lang="en-US" sz="1800" dirty="0">
                <a:solidFill>
                  <a:srgbClr val="254D50">
                    <a:lumMod val="50000"/>
                  </a:srgbClr>
                </a:solidFill>
                <a:latin typeface="Calibri" pitchFamily="34" charset="0"/>
                <a:ea typeface="ＭＳ Ｐゴシック"/>
              </a:rPr>
              <a:t> class mapping</a:t>
            </a:r>
            <a:r>
              <a:rPr lang="en-US" sz="1800" dirty="0" smtClean="0">
                <a:solidFill>
                  <a:srgbClr val="254D50">
                    <a:lumMod val="50000"/>
                  </a:srgbClr>
                </a:solidFill>
                <a:latin typeface="Calibri" pitchFamily="34" charset="0"/>
                <a:ea typeface="ＭＳ Ｐゴシック"/>
              </a:rPr>
              <a:t>).</a:t>
            </a:r>
            <a:endParaRPr lang="en-US" sz="1800" dirty="0">
              <a:solidFill>
                <a:srgbClr val="254D50">
                  <a:lumMod val="50000"/>
                </a:srgbClr>
              </a:solidFill>
              <a:latin typeface="Calibri" pitchFamily="34" charset="0"/>
              <a:ea typeface="ＭＳ Ｐゴシック"/>
            </a:endParaRPr>
          </a:p>
        </p:txBody>
      </p:sp>
      <p:pic>
        <p:nvPicPr>
          <p:cNvPr id="47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735" y="2286000"/>
            <a:ext cx="9751060" cy="406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06" name="AutoShape 6"/>
          <p:cNvSpPr>
            <a:spLocks noChangeArrowheads="1"/>
          </p:cNvSpPr>
          <p:nvPr/>
        </p:nvSpPr>
        <p:spPr bwMode="auto">
          <a:xfrm>
            <a:off x="8125883" y="5334000"/>
            <a:ext cx="2945633" cy="596900"/>
          </a:xfrm>
          <a:prstGeom prst="wedgeRectCallout">
            <a:avLst>
              <a:gd name="adj1" fmla="val -83486"/>
              <a:gd name="adj2" fmla="val -468653"/>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Mapping POJO </a:t>
            </a:r>
          </a:p>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Class</a:t>
            </a:r>
          </a:p>
        </p:txBody>
      </p:sp>
    </p:spTree>
    <p:extLst>
      <p:ext uri="{BB962C8B-B14F-4D97-AF65-F5344CB8AC3E}">
        <p14:creationId xmlns:p14="http://schemas.microsoft.com/office/powerpoint/2010/main" val="3306376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60806"/>
                                        </p:tgtEl>
                                        <p:attrNameLst>
                                          <p:attrName>style.visibility</p:attrName>
                                        </p:attrNameLst>
                                      </p:cBhvr>
                                      <p:to>
                                        <p:strVal val="visible"/>
                                      </p:to>
                                    </p:set>
                                    <p:animEffect transition="in" filter="blinds(horizontal)">
                                      <p:cBhvr>
                                        <p:cTn id="7" dur="500"/>
                                        <p:tgtEl>
                                          <p:spTgt spid="460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r>
              <a:rPr lang="en-US" altLang="en-US" smtClean="0"/>
              <a:t>Step 4: Client Application</a:t>
            </a: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015" y="1362080"/>
            <a:ext cx="10286438"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10"/>
          <p:cNvSpPr>
            <a:spLocks noChangeArrowheads="1"/>
          </p:cNvSpPr>
          <p:nvPr/>
        </p:nvSpPr>
        <p:spPr bwMode="auto">
          <a:xfrm>
            <a:off x="7414868" y="1392238"/>
            <a:ext cx="3656648" cy="457200"/>
          </a:xfrm>
          <a:prstGeom prst="wedgeRectCallout">
            <a:avLst>
              <a:gd name="adj1" fmla="val -60912"/>
              <a:gd name="adj2" fmla="val 184116"/>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Persistence Unit</a:t>
            </a:r>
          </a:p>
        </p:txBody>
      </p:sp>
      <p:sp>
        <p:nvSpPr>
          <p:cNvPr id="11" name="AutoShape 10"/>
          <p:cNvSpPr>
            <a:spLocks noChangeArrowheads="1"/>
          </p:cNvSpPr>
          <p:nvPr/>
        </p:nvSpPr>
        <p:spPr bwMode="auto">
          <a:xfrm>
            <a:off x="7719589" y="2057400"/>
            <a:ext cx="4062942" cy="457200"/>
          </a:xfrm>
          <a:prstGeom prst="wedgeRectCallout">
            <a:avLst>
              <a:gd name="adj1" fmla="val -162528"/>
              <a:gd name="adj2" fmla="val 113148"/>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Create entity manager</a:t>
            </a:r>
          </a:p>
        </p:txBody>
      </p:sp>
      <p:sp>
        <p:nvSpPr>
          <p:cNvPr id="12" name="AutoShape 10"/>
          <p:cNvSpPr>
            <a:spLocks noChangeArrowheads="1"/>
          </p:cNvSpPr>
          <p:nvPr/>
        </p:nvSpPr>
        <p:spPr bwMode="auto">
          <a:xfrm>
            <a:off x="7719589" y="2895600"/>
            <a:ext cx="4062942" cy="457200"/>
          </a:xfrm>
          <a:prstGeom prst="wedgeRectCallout">
            <a:avLst>
              <a:gd name="adj1" fmla="val -151884"/>
              <a:gd name="adj2" fmla="val 35731"/>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Start Transaction</a:t>
            </a:r>
          </a:p>
        </p:txBody>
      </p:sp>
      <p:sp>
        <p:nvSpPr>
          <p:cNvPr id="18" name="AutoShape 10"/>
          <p:cNvSpPr>
            <a:spLocks noChangeArrowheads="1"/>
          </p:cNvSpPr>
          <p:nvPr/>
        </p:nvSpPr>
        <p:spPr bwMode="auto">
          <a:xfrm>
            <a:off x="7618015" y="3962400"/>
            <a:ext cx="4062942" cy="457200"/>
          </a:xfrm>
          <a:prstGeom prst="wedgeRectCallout">
            <a:avLst>
              <a:gd name="adj1" fmla="val -122366"/>
              <a:gd name="adj2" fmla="val -86852"/>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Persist the pojo</a:t>
            </a:r>
          </a:p>
        </p:txBody>
      </p:sp>
      <p:sp>
        <p:nvSpPr>
          <p:cNvPr id="19" name="AutoShape 10"/>
          <p:cNvSpPr>
            <a:spLocks noChangeArrowheads="1"/>
          </p:cNvSpPr>
          <p:nvPr/>
        </p:nvSpPr>
        <p:spPr bwMode="auto">
          <a:xfrm>
            <a:off x="7618015" y="4724400"/>
            <a:ext cx="4062942" cy="457200"/>
          </a:xfrm>
          <a:prstGeom prst="wedgeRectCallout">
            <a:avLst>
              <a:gd name="adj1" fmla="val -144139"/>
              <a:gd name="adj2" fmla="val -209431"/>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Commit Transaction</a:t>
            </a:r>
          </a:p>
        </p:txBody>
      </p:sp>
      <p:sp>
        <p:nvSpPr>
          <p:cNvPr id="20" name="AutoShape 10"/>
          <p:cNvSpPr>
            <a:spLocks noChangeArrowheads="1"/>
          </p:cNvSpPr>
          <p:nvPr/>
        </p:nvSpPr>
        <p:spPr bwMode="auto">
          <a:xfrm>
            <a:off x="7618015" y="5486400"/>
            <a:ext cx="4062942" cy="457200"/>
          </a:xfrm>
          <a:prstGeom prst="wedgeRectCallout">
            <a:avLst>
              <a:gd name="adj1" fmla="val -134463"/>
              <a:gd name="adj2" fmla="val -102977"/>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Close entity Manager</a:t>
            </a:r>
          </a:p>
        </p:txBody>
      </p:sp>
    </p:spTree>
    <p:extLst>
      <p:ext uri="{BB962C8B-B14F-4D97-AF65-F5344CB8AC3E}">
        <p14:creationId xmlns:p14="http://schemas.microsoft.com/office/powerpoint/2010/main" val="4246058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grpId="1" nodeType="clickEffect">
                                  <p:stCondLst>
                                    <p:cond delay="0"/>
                                  </p:stCondLst>
                                  <p:childTnLst>
                                    <p:animEffect transition="out" filter="blinds(horizontal)">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grpId="1" nodeType="clickEffect">
                                  <p:stCondLst>
                                    <p:cond delay="0"/>
                                  </p:stCondLst>
                                  <p:childTnLst>
                                    <p:animEffect transition="out" filter="blinds(horizontal)">
                                      <p:cBhvr>
                                        <p:cTn id="35" dur="500"/>
                                        <p:tgtEl>
                                          <p:spTgt spid="18"/>
                                        </p:tgtEl>
                                      </p:cBhvr>
                                    </p:animEffect>
                                    <p:set>
                                      <p:cBhvr>
                                        <p:cTn id="36" dur="1" fill="hold">
                                          <p:stCondLst>
                                            <p:cond delay="499"/>
                                          </p:stCondLst>
                                        </p:cTn>
                                        <p:tgtEl>
                                          <p:spTgt spid="18"/>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linds(horizontal)">
                                      <p:cBhvr>
                                        <p:cTn id="39" dur="500"/>
                                        <p:tgtEl>
                                          <p:spTgt spid="1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xit" presetSubtype="10" fill="hold" grpId="1" nodeType="clickEffect">
                                  <p:stCondLst>
                                    <p:cond delay="0"/>
                                  </p:stCondLst>
                                  <p:childTnLst>
                                    <p:animEffect transition="out" filter="blinds(horizontal)">
                                      <p:cBhvr>
                                        <p:cTn id="43" dur="500"/>
                                        <p:tgtEl>
                                          <p:spTgt spid="19"/>
                                        </p:tgtEl>
                                      </p:cBhvr>
                                    </p:animEffect>
                                    <p:set>
                                      <p:cBhvr>
                                        <p:cTn id="44" dur="1" fill="hold">
                                          <p:stCondLst>
                                            <p:cond delay="499"/>
                                          </p:stCondLst>
                                        </p:cTn>
                                        <p:tgtEl>
                                          <p:spTgt spid="19"/>
                                        </p:tgtEl>
                                        <p:attrNameLst>
                                          <p:attrName>style.visibility</p:attrName>
                                        </p:attrNameLst>
                                      </p:cBhvr>
                                      <p:to>
                                        <p:strVal val="hidden"/>
                                      </p:to>
                                    </p:set>
                                  </p:childTnLst>
                                </p:cTn>
                              </p:par>
                              <p:par>
                                <p:cTn id="45" presetID="3" presetClass="entr" presetSubtype="1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linds(horizontal)">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8" grpId="0" animBg="1"/>
      <p:bldP spid="18" grpId="1" animBg="1"/>
      <p:bldP spid="19" grpId="0" animBg="1"/>
      <p:bldP spid="19" grpId="1" animBg="1"/>
      <p:bldP spid="2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altLang="en-US"/>
              <a:t>Persistence.xml</a:t>
            </a:r>
          </a:p>
        </p:txBody>
      </p:sp>
      <p:sp>
        <p:nvSpPr>
          <p:cNvPr id="40963" name="Rectangle 3"/>
          <p:cNvSpPr>
            <a:spLocks noGrp="1" noChangeArrowheads="1"/>
          </p:cNvSpPr>
          <p:nvPr>
            <p:ph type="body" sz="half" idx="1"/>
          </p:nvPr>
        </p:nvSpPr>
        <p:spPr>
          <a:xfrm>
            <a:off x="594629" y="1282700"/>
            <a:ext cx="10883181" cy="4648200"/>
          </a:xfrm>
        </p:spPr>
        <p:txBody>
          <a:bodyPr/>
          <a:lstStyle/>
          <a:p>
            <a:pPr algn="just">
              <a:lnSpc>
                <a:spcPct val="100000"/>
              </a:lnSpc>
              <a:defRPr/>
            </a:pPr>
            <a:r>
              <a:rPr sz="1800"/>
              <a:t>A JPA application expects persistence.xml file in META-INF folder. This file is used to define environment properties. This file is the equivalent of hibernate.cfg.xml.</a:t>
            </a:r>
          </a:p>
          <a:p>
            <a:pPr algn="just">
              <a:lnSpc>
                <a:spcPct val="100000"/>
              </a:lnSpc>
              <a:defRPr/>
            </a:pPr>
            <a:r>
              <a:rPr sz="1800"/>
              <a:t>We define at least one persistence unit in persistence.xml. A persistence unit represents one environment.</a:t>
            </a:r>
          </a:p>
          <a:p>
            <a:pPr algn="just">
              <a:lnSpc>
                <a:spcPct val="100000"/>
              </a:lnSpc>
              <a:defRPr/>
            </a:pPr>
            <a:r>
              <a:rPr sz="1800"/>
              <a:t>We need to define persistence provider to define the underlying ORM API.</a:t>
            </a:r>
          </a:p>
          <a:p>
            <a:pPr marL="0" indent="0">
              <a:lnSpc>
                <a:spcPct val="100000"/>
              </a:lnSpc>
              <a:buFont typeface="Wingdings" pitchFamily="2" charset="2"/>
              <a:buNone/>
              <a:defRPr/>
            </a:pPr>
            <a:r>
              <a:rPr sz="1800"/>
              <a:t>	</a:t>
            </a:r>
            <a:r>
              <a:rPr sz="1800" b="1">
                <a:solidFill>
                  <a:srgbClr val="FF0000"/>
                </a:solidFill>
              </a:rPr>
              <a:t>&lt;provider&gt;</a:t>
            </a:r>
            <a:r>
              <a:rPr sz="1800" b="1" err="1">
                <a:solidFill>
                  <a:srgbClr val="FF0000"/>
                </a:solidFill>
              </a:rPr>
              <a:t>org.hibernate.ejb.HibernatePersistence</a:t>
            </a:r>
            <a:r>
              <a:rPr sz="1800" b="1">
                <a:solidFill>
                  <a:srgbClr val="FF0000"/>
                </a:solidFill>
              </a:rPr>
              <a:t>&lt;/provider&gt;</a:t>
            </a:r>
          </a:p>
          <a:p>
            <a:pPr>
              <a:lnSpc>
                <a:spcPct val="100000"/>
              </a:lnSpc>
              <a:defRPr/>
            </a:pPr>
            <a:r>
              <a:rPr sz="1800"/>
              <a:t>We map POJO classes in the persistence.xml.</a:t>
            </a:r>
          </a:p>
        </p:txBody>
      </p:sp>
    </p:spTree>
    <p:extLst>
      <p:ext uri="{BB962C8B-B14F-4D97-AF65-F5344CB8AC3E}">
        <p14:creationId xmlns:p14="http://schemas.microsoft.com/office/powerpoint/2010/main" val="1245576025"/>
      </p:ext>
    </p:extLst>
  </p:cSld>
  <p:clrMapOvr>
    <a:masterClrMapping/>
  </p:clrMapOvr>
  <p:transition spd="slow">
    <p:split orient="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altLang="en-US"/>
              <a:t>Annotated POJO</a:t>
            </a:r>
          </a:p>
        </p:txBody>
      </p:sp>
      <p:sp>
        <p:nvSpPr>
          <p:cNvPr id="48131" name="Rectangle 3"/>
          <p:cNvSpPr>
            <a:spLocks noGrp="1" noChangeArrowheads="1"/>
          </p:cNvSpPr>
          <p:nvPr>
            <p:ph type="body" sz="half" idx="1"/>
          </p:nvPr>
        </p:nvSpPr>
        <p:spPr>
          <a:xfrm>
            <a:off x="594629" y="1282700"/>
            <a:ext cx="10883181" cy="4648200"/>
          </a:xfrm>
        </p:spPr>
        <p:txBody>
          <a:bodyPr/>
          <a:lstStyle/>
          <a:p>
            <a:pPr algn="just">
              <a:lnSpc>
                <a:spcPct val="100000"/>
              </a:lnSpc>
              <a:defRPr/>
            </a:pPr>
            <a:r>
              <a:rPr sz="1800"/>
              <a:t>@javax.persistence.Entity - We use this to define class as an entity.  We define class level annotation on the POJO class to map a POJO with a database table.</a:t>
            </a:r>
          </a:p>
          <a:p>
            <a:pPr algn="just">
              <a:lnSpc>
                <a:spcPct val="100000"/>
              </a:lnSpc>
              <a:defRPr/>
            </a:pPr>
            <a:r>
              <a:rPr sz="1800"/>
              <a:t>@Table  - By default, table name is taken as the class name. If you want to provide a different table name, you need to put this annotation on the POJO class.</a:t>
            </a:r>
          </a:p>
          <a:p>
            <a:pPr algn="just">
              <a:lnSpc>
                <a:spcPct val="100000"/>
              </a:lnSpc>
              <a:defRPr/>
            </a:pPr>
            <a:r>
              <a:rPr sz="1800"/>
              <a:t>@javax.persistence.Id - Database identity(primary key) can be defined on a POJO property by using this annotation.</a:t>
            </a:r>
          </a:p>
          <a:p>
            <a:pPr algn="just">
              <a:lnSpc>
                <a:spcPct val="100000"/>
              </a:lnSpc>
              <a:defRPr/>
            </a:pPr>
            <a:r>
              <a:rPr sz="1800"/>
              <a:t>@javax.persistence.GeneratedValue - If "Id" is an auto generated value, we use this annotation for defining an auto generation strategy.</a:t>
            </a:r>
          </a:p>
          <a:p>
            <a:pPr algn="just">
              <a:lnSpc>
                <a:spcPct val="100000"/>
              </a:lnSpc>
              <a:defRPr/>
            </a:pPr>
            <a:r>
              <a:rPr sz="1800"/>
              <a:t>@javax.persistence.Column - Every property of the POJO maps to a column in the mapped table. By default, name of the column is same to the name of the property. If you want to have a different column name, you have to map the POJO property with the column name by using this annotation. </a:t>
            </a:r>
          </a:p>
          <a:p>
            <a:pPr algn="just">
              <a:lnSpc>
                <a:spcPct val="100000"/>
              </a:lnSpc>
              <a:defRPr/>
            </a:pPr>
            <a:r>
              <a:rPr sz="1800">
                <a:solidFill>
                  <a:srgbClr val="FF0000"/>
                </a:solidFill>
              </a:rPr>
              <a:t>Similar to the hibernate, we choose to use either annotated configuration or xml configuration. If you want to use XML configuration in JPA environment, you need to place orm.xml file in the META-INF folder.</a:t>
            </a:r>
          </a:p>
        </p:txBody>
      </p:sp>
    </p:spTree>
    <p:extLst>
      <p:ext uri="{BB962C8B-B14F-4D97-AF65-F5344CB8AC3E}">
        <p14:creationId xmlns:p14="http://schemas.microsoft.com/office/powerpoint/2010/main" val="3774630667"/>
      </p:ext>
    </p:extLst>
  </p:cSld>
  <p:clrMapOvr>
    <a:masterClrMapping/>
  </p:clrMapOvr>
  <p:transition spd="slow">
    <p:split orient="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altLang="en-US"/>
              <a:t>Annotated POJO Cont…</a:t>
            </a:r>
          </a:p>
        </p:txBody>
      </p:sp>
      <p:sp>
        <p:nvSpPr>
          <p:cNvPr id="49155" name="Rectangle 3"/>
          <p:cNvSpPr>
            <a:spLocks noGrp="1" noChangeArrowheads="1"/>
          </p:cNvSpPr>
          <p:nvPr>
            <p:ph type="body" sz="half" idx="1"/>
          </p:nvPr>
        </p:nvSpPr>
        <p:spPr>
          <a:xfrm>
            <a:off x="594629" y="1282700"/>
            <a:ext cx="10883181" cy="4648200"/>
          </a:xfrm>
        </p:spPr>
        <p:txBody>
          <a:bodyPr/>
          <a:lstStyle/>
          <a:p>
            <a:pPr algn="just">
              <a:lnSpc>
                <a:spcPct val="100000"/>
              </a:lnSpc>
              <a:defRPr/>
            </a:pPr>
            <a:r>
              <a:rPr sz="1800"/>
              <a:t>You can define your annotations either on the properties or on the setter methods. If you have defined @Id annotation on the property, you will have to define all other column level annotations on properties.</a:t>
            </a:r>
          </a:p>
          <a:p>
            <a:pPr algn="just">
              <a:lnSpc>
                <a:spcPct val="100000"/>
              </a:lnSpc>
              <a:defRPr/>
            </a:pPr>
            <a:r>
              <a:rPr sz="1800"/>
              <a:t>If ID is auto generated, its setter method should be private. </a:t>
            </a:r>
          </a:p>
          <a:p>
            <a:pPr algn="just">
              <a:lnSpc>
                <a:spcPct val="100000"/>
              </a:lnSpc>
              <a:defRPr/>
            </a:pPr>
            <a:r>
              <a:rPr sz="1800"/>
              <a:t>We must add a no argument constructor to the POJO class. When an entity is loaded from the database, no argument constructor is called by the hibernate API.</a:t>
            </a:r>
          </a:p>
          <a:p>
            <a:pPr algn="just">
              <a:lnSpc>
                <a:spcPct val="100000"/>
              </a:lnSpc>
              <a:defRPr/>
            </a:pPr>
            <a:r>
              <a:rPr sz="1800"/>
              <a:t>JPA vendor also provide some additional functionalities (not supported by JPA) by providing their own annotations. We can use vendor specific annotations along with JPA annotations.</a:t>
            </a:r>
          </a:p>
        </p:txBody>
      </p:sp>
    </p:spTree>
    <p:extLst>
      <p:ext uri="{BB962C8B-B14F-4D97-AF65-F5344CB8AC3E}">
        <p14:creationId xmlns:p14="http://schemas.microsoft.com/office/powerpoint/2010/main" val="2073125308"/>
      </p:ext>
    </p:extLst>
  </p:cSld>
  <p:clrMapOvr>
    <a:masterClrMapping/>
  </p:clrMapOvr>
  <p:transition spd="slow">
    <p:split orient="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altLang="en-US"/>
              <a:t>JPA Client interfaces</a:t>
            </a:r>
          </a:p>
        </p:txBody>
      </p:sp>
      <p:sp>
        <p:nvSpPr>
          <p:cNvPr id="50179" name="Rectangle 3"/>
          <p:cNvSpPr>
            <a:spLocks noGrp="1" noChangeArrowheads="1"/>
          </p:cNvSpPr>
          <p:nvPr>
            <p:ph type="body" sz="half" idx="1"/>
          </p:nvPr>
        </p:nvSpPr>
        <p:spPr>
          <a:xfrm>
            <a:off x="594629" y="1282700"/>
            <a:ext cx="10883181" cy="4648200"/>
          </a:xfrm>
        </p:spPr>
        <p:txBody>
          <a:bodyPr/>
          <a:lstStyle/>
          <a:p>
            <a:pPr algn="just">
              <a:lnSpc>
                <a:spcPct val="100000"/>
              </a:lnSpc>
              <a:defRPr/>
            </a:pPr>
            <a:r>
              <a:rPr sz="1800" err="1">
                <a:solidFill>
                  <a:srgbClr val="FF0000"/>
                </a:solidFill>
              </a:rPr>
              <a:t>javax.persistence.Persistence</a:t>
            </a:r>
            <a:r>
              <a:rPr sz="1800">
                <a:solidFill>
                  <a:srgbClr val="FF0000"/>
                </a:solidFill>
              </a:rPr>
              <a:t>—</a:t>
            </a:r>
            <a:r>
              <a:rPr sz="1800"/>
              <a:t>A startup class that provides a static method for the creation of an </a:t>
            </a:r>
            <a:r>
              <a:rPr sz="1800" err="1"/>
              <a:t>EntityManagerFactory</a:t>
            </a:r>
            <a:r>
              <a:rPr sz="1800"/>
              <a:t>.</a:t>
            </a:r>
          </a:p>
          <a:p>
            <a:pPr algn="just">
              <a:lnSpc>
                <a:spcPct val="100000"/>
              </a:lnSpc>
              <a:defRPr/>
            </a:pPr>
            <a:r>
              <a:rPr sz="1800" err="1">
                <a:solidFill>
                  <a:srgbClr val="FF0000"/>
                </a:solidFill>
              </a:rPr>
              <a:t>javax.persistence.EntityManagerFactory</a:t>
            </a:r>
            <a:r>
              <a:rPr sz="1800">
                <a:solidFill>
                  <a:srgbClr val="FF0000"/>
                </a:solidFill>
              </a:rPr>
              <a:t>—</a:t>
            </a:r>
            <a:r>
              <a:rPr sz="1800"/>
              <a:t>The equivalent to a Hibernate </a:t>
            </a:r>
            <a:r>
              <a:rPr sz="1800" err="1"/>
              <a:t>SessionFactory</a:t>
            </a:r>
            <a:r>
              <a:rPr sz="1800"/>
              <a:t>. This runtime object represents a particular persistence unit. It’s thread-safe, is usually handled as a singleton, and provides methods for the creation of </a:t>
            </a:r>
            <a:r>
              <a:rPr sz="1800" err="1"/>
              <a:t>EntityManager</a:t>
            </a:r>
            <a:r>
              <a:rPr sz="1800"/>
              <a:t> instances.</a:t>
            </a:r>
          </a:p>
          <a:p>
            <a:pPr algn="just">
              <a:lnSpc>
                <a:spcPct val="100000"/>
              </a:lnSpc>
              <a:defRPr/>
            </a:pPr>
            <a:r>
              <a:rPr sz="1800" err="1">
                <a:solidFill>
                  <a:srgbClr val="FF0000"/>
                </a:solidFill>
              </a:rPr>
              <a:t>javax.persistence.EntityManager</a:t>
            </a:r>
            <a:r>
              <a:rPr sz="1800">
                <a:solidFill>
                  <a:srgbClr val="FF0000"/>
                </a:solidFill>
              </a:rPr>
              <a:t>—</a:t>
            </a:r>
            <a:r>
              <a:rPr sz="1800"/>
              <a:t>The equivalent to a Hibernate Session. This single-threaded, </a:t>
            </a:r>
            <a:r>
              <a:rPr sz="1800" err="1"/>
              <a:t>nonshared</a:t>
            </a:r>
            <a:r>
              <a:rPr sz="1800"/>
              <a:t> object represents a particular unit of work for data access. It provides methods to manage the lifecycle of entity instances and to create Query instances.</a:t>
            </a:r>
          </a:p>
          <a:p>
            <a:pPr algn="just">
              <a:lnSpc>
                <a:spcPct val="100000"/>
              </a:lnSpc>
              <a:defRPr/>
            </a:pPr>
            <a:r>
              <a:rPr sz="1800" err="1">
                <a:solidFill>
                  <a:srgbClr val="FF0000"/>
                </a:solidFill>
              </a:rPr>
              <a:t>javax.persistence.EntityTransaction</a:t>
            </a:r>
            <a:r>
              <a:rPr sz="1800">
                <a:solidFill>
                  <a:srgbClr val="FF0000"/>
                </a:solidFill>
              </a:rPr>
              <a:t>—</a:t>
            </a:r>
            <a:r>
              <a:rPr sz="1800"/>
              <a:t>This is the equivalent to a Hibernate Transaction, used in Java SE environments for the demarcation of RESOURCE_LOCAL transactions. In Java EE, you rely on the standardized </a:t>
            </a:r>
            <a:r>
              <a:rPr sz="1800" err="1"/>
              <a:t>javax.transaction.UserTransaction</a:t>
            </a:r>
            <a:r>
              <a:rPr sz="1800"/>
              <a:t> interface of JTA for programmatic transaction demarcation.</a:t>
            </a:r>
          </a:p>
        </p:txBody>
      </p:sp>
    </p:spTree>
    <p:extLst>
      <p:ext uri="{BB962C8B-B14F-4D97-AF65-F5344CB8AC3E}">
        <p14:creationId xmlns:p14="http://schemas.microsoft.com/office/powerpoint/2010/main" val="1912619074"/>
      </p:ext>
    </p:extLst>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JDBC Overview</a:t>
            </a:r>
          </a:p>
        </p:txBody>
      </p:sp>
      <p:sp>
        <p:nvSpPr>
          <p:cNvPr id="7171" name="Content Placeholder 2"/>
          <p:cNvSpPr>
            <a:spLocks noGrp="1"/>
          </p:cNvSpPr>
          <p:nvPr>
            <p:ph sz="quarter" idx="10"/>
          </p:nvPr>
        </p:nvSpPr>
        <p:spPr>
          <a:xfrm>
            <a:off x="609441" y="914400"/>
            <a:ext cx="11274663" cy="5334000"/>
          </a:xfrm>
        </p:spPr>
        <p:txBody>
          <a:bodyPr/>
          <a:lstStyle/>
          <a:p>
            <a:pPr>
              <a:lnSpc>
                <a:spcPct val="100000"/>
              </a:lnSpc>
              <a:spcBef>
                <a:spcPts val="600"/>
              </a:spcBef>
              <a:spcAft>
                <a:spcPts val="600"/>
              </a:spcAft>
              <a:defRPr/>
            </a:pPr>
            <a:r>
              <a:rPr lang="en-US" sz="1800" dirty="0">
                <a:solidFill>
                  <a:schemeClr val="tx2">
                    <a:lumMod val="50000"/>
                  </a:schemeClr>
                </a:solidFill>
              </a:rPr>
              <a:t>Java Database Connectivity (JDBC) is a specification that defines a consistent mechanism to connect a java application with a database. </a:t>
            </a:r>
          </a:p>
          <a:p>
            <a:pPr>
              <a:lnSpc>
                <a:spcPct val="100000"/>
              </a:lnSpc>
              <a:spcBef>
                <a:spcPts val="600"/>
              </a:spcBef>
              <a:spcAft>
                <a:spcPts val="600"/>
              </a:spcAft>
              <a:defRPr/>
            </a:pPr>
            <a:r>
              <a:rPr lang="en-US" sz="1800" dirty="0">
                <a:solidFill>
                  <a:schemeClr val="tx2">
                    <a:lumMod val="50000"/>
                  </a:schemeClr>
                </a:solidFill>
              </a:rPr>
              <a:t>JDBC API provides a set of interfaces and classes like Connection, Statement etc. in order to define the specification. </a:t>
            </a:r>
          </a:p>
          <a:p>
            <a:pPr>
              <a:lnSpc>
                <a:spcPct val="100000"/>
              </a:lnSpc>
              <a:spcBef>
                <a:spcPts val="600"/>
              </a:spcBef>
              <a:spcAft>
                <a:spcPts val="600"/>
              </a:spcAft>
              <a:defRPr/>
            </a:pPr>
            <a:r>
              <a:rPr lang="en-US" sz="1800" dirty="0">
                <a:solidFill>
                  <a:schemeClr val="tx2">
                    <a:lumMod val="50000"/>
                  </a:schemeClr>
                </a:solidFill>
              </a:rPr>
              <a:t>Different database vendor implements JDBC specification in order to support java database connectivity.</a:t>
            </a:r>
          </a:p>
          <a:p>
            <a:pPr>
              <a:lnSpc>
                <a:spcPct val="100000"/>
              </a:lnSpc>
              <a:spcBef>
                <a:spcPts val="600"/>
              </a:spcBef>
              <a:spcAft>
                <a:spcPts val="600"/>
              </a:spcAft>
              <a:defRPr/>
            </a:pPr>
            <a:r>
              <a:rPr lang="en-US" sz="1800" dirty="0">
                <a:solidFill>
                  <a:schemeClr val="tx2">
                    <a:lumMod val="50000"/>
                  </a:schemeClr>
                </a:solidFill>
              </a:rPr>
              <a:t>By importing database vendor specification API in our class path, we can use standard JDBC Interfaces to in our code to interact with the database.</a:t>
            </a:r>
          </a:p>
          <a:p>
            <a:pPr marL="0" indent="0">
              <a:spcBef>
                <a:spcPts val="600"/>
              </a:spcBef>
              <a:spcAft>
                <a:spcPts val="600"/>
              </a:spcAft>
              <a:buFont typeface="Arial" charset="0"/>
              <a:buNone/>
              <a:defRPr/>
            </a:pPr>
            <a:endParaRPr lang="en-US" sz="1800" dirty="0">
              <a:solidFill>
                <a:schemeClr val="tx2">
                  <a:lumMod val="50000"/>
                </a:schemeClr>
              </a:solidFill>
            </a:endParaRPr>
          </a:p>
          <a:p>
            <a:pPr marL="0" indent="0">
              <a:spcBef>
                <a:spcPts val="600"/>
              </a:spcBef>
              <a:spcAft>
                <a:spcPts val="600"/>
              </a:spcAft>
              <a:buFont typeface="Arial" charset="0"/>
              <a:buNone/>
              <a:defRPr/>
            </a:pPr>
            <a:r>
              <a:rPr lang="en-US" sz="1800" dirty="0">
                <a:solidFill>
                  <a:schemeClr val="tx2">
                    <a:lumMod val="50000"/>
                  </a:schemeClr>
                </a:solidFill>
              </a:rPr>
              <a:t>Pros of JDBC</a:t>
            </a:r>
          </a:p>
          <a:p>
            <a:pPr>
              <a:spcBef>
                <a:spcPts val="600"/>
              </a:spcBef>
              <a:spcAft>
                <a:spcPts val="600"/>
              </a:spcAft>
              <a:defRPr/>
            </a:pPr>
            <a:r>
              <a:rPr lang="en-US" sz="1800" dirty="0">
                <a:solidFill>
                  <a:schemeClr val="tx2">
                    <a:lumMod val="50000"/>
                  </a:schemeClr>
                </a:solidFill>
              </a:rPr>
              <a:t>Establishing a connection with the database.</a:t>
            </a:r>
          </a:p>
          <a:p>
            <a:pPr>
              <a:spcBef>
                <a:spcPts val="600"/>
              </a:spcBef>
              <a:spcAft>
                <a:spcPts val="600"/>
              </a:spcAft>
              <a:defRPr/>
            </a:pPr>
            <a:r>
              <a:rPr lang="en-US" sz="1800" dirty="0">
                <a:solidFill>
                  <a:schemeClr val="tx2">
                    <a:lumMod val="50000"/>
                  </a:schemeClr>
                </a:solidFill>
              </a:rPr>
              <a:t>Clean and simple SQL processing</a:t>
            </a:r>
          </a:p>
          <a:p>
            <a:pPr>
              <a:spcBef>
                <a:spcPts val="600"/>
              </a:spcBef>
              <a:spcAft>
                <a:spcPts val="600"/>
              </a:spcAft>
              <a:defRPr/>
            </a:pPr>
            <a:r>
              <a:rPr lang="en-US" sz="1800" dirty="0">
                <a:solidFill>
                  <a:schemeClr val="tx2">
                    <a:lumMod val="50000"/>
                  </a:schemeClr>
                </a:solidFill>
              </a:rPr>
              <a:t>Query and update the database.</a:t>
            </a:r>
          </a:p>
          <a:p>
            <a:pPr>
              <a:spcBef>
                <a:spcPts val="600"/>
              </a:spcBef>
              <a:spcAft>
                <a:spcPts val="600"/>
              </a:spcAft>
              <a:defRPr/>
            </a:pPr>
            <a:r>
              <a:rPr lang="en-US" sz="1800" dirty="0">
                <a:solidFill>
                  <a:schemeClr val="tx2">
                    <a:lumMod val="50000"/>
                  </a:schemeClr>
                </a:solidFill>
              </a:rPr>
              <a:t>Process the result.</a:t>
            </a:r>
          </a:p>
          <a:p>
            <a:pPr>
              <a:spcBef>
                <a:spcPts val="600"/>
              </a:spcBef>
              <a:spcAft>
                <a:spcPts val="600"/>
              </a:spcAft>
              <a:defRPr/>
            </a:pPr>
            <a:r>
              <a:rPr lang="en-US" sz="1800" dirty="0">
                <a:solidFill>
                  <a:schemeClr val="tx2">
                    <a:lumMod val="50000"/>
                  </a:schemeClr>
                </a:solidFill>
              </a:rPr>
              <a:t>Very good for small applications</a:t>
            </a:r>
          </a:p>
          <a:p>
            <a:pPr>
              <a:defRPr/>
            </a:pPr>
            <a:endParaRPr lang="en-US" dirty="0"/>
          </a:p>
          <a:p>
            <a:pPr marL="0" indent="0">
              <a:buFont typeface="Arial" charset="0"/>
              <a:buNone/>
              <a:defRPr/>
            </a:pPr>
            <a:endParaRPr lang="en-US" dirty="0"/>
          </a:p>
        </p:txBody>
      </p:sp>
    </p:spTree>
    <p:extLst>
      <p:ext uri="{BB962C8B-B14F-4D97-AF65-F5344CB8AC3E}">
        <p14:creationId xmlns:p14="http://schemas.microsoft.com/office/powerpoint/2010/main" val="3752050323"/>
      </p:ext>
    </p:extLst>
  </p:cSld>
  <p:clrMapOvr>
    <a:masterClrMapping/>
  </p:clrMapOvr>
  <p:transition spd="slow">
    <p:split orient="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altLang="en-US"/>
              <a:t>Exercise</a:t>
            </a:r>
          </a:p>
        </p:txBody>
      </p:sp>
      <p:sp>
        <p:nvSpPr>
          <p:cNvPr id="51203" name="Rectangle 3"/>
          <p:cNvSpPr>
            <a:spLocks noGrp="1" noChangeArrowheads="1"/>
          </p:cNvSpPr>
          <p:nvPr>
            <p:ph type="body" sz="half" idx="1"/>
          </p:nvPr>
        </p:nvSpPr>
        <p:spPr>
          <a:xfrm>
            <a:off x="594629" y="1282700"/>
            <a:ext cx="10883181" cy="4648200"/>
          </a:xfrm>
        </p:spPr>
        <p:txBody>
          <a:bodyPr/>
          <a:lstStyle/>
          <a:p>
            <a:pPr>
              <a:lnSpc>
                <a:spcPct val="100000"/>
              </a:lnSpc>
              <a:defRPr/>
            </a:pPr>
            <a:r>
              <a:rPr sz="1800"/>
              <a:t>Create a database </a:t>
            </a:r>
            <a:r>
              <a:rPr sz="1800" err="1"/>
              <a:t>BookStoreDB</a:t>
            </a:r>
            <a:r>
              <a:rPr sz="1800"/>
              <a:t>. Create a simple java project named </a:t>
            </a:r>
            <a:r>
              <a:rPr sz="1800" err="1"/>
              <a:t>BookStoreApp</a:t>
            </a:r>
            <a:r>
              <a:rPr sz="1800"/>
              <a:t>. Add hibernate and MySQL libraries to the project</a:t>
            </a:r>
          </a:p>
          <a:p>
            <a:pPr>
              <a:lnSpc>
                <a:spcPct val="100000"/>
              </a:lnSpc>
              <a:defRPr/>
            </a:pPr>
            <a:endParaRPr sz="1800"/>
          </a:p>
          <a:p>
            <a:pPr>
              <a:lnSpc>
                <a:spcPct val="100000"/>
              </a:lnSpc>
              <a:defRPr/>
            </a:pPr>
            <a:r>
              <a:rPr sz="1800"/>
              <a:t>Create persistence.xml file and configure it</a:t>
            </a:r>
          </a:p>
          <a:p>
            <a:pPr>
              <a:lnSpc>
                <a:spcPct val="100000"/>
              </a:lnSpc>
              <a:defRPr/>
            </a:pPr>
            <a:endParaRPr sz="1800"/>
          </a:p>
          <a:p>
            <a:pPr>
              <a:lnSpc>
                <a:spcPct val="100000"/>
              </a:lnSpc>
              <a:defRPr/>
            </a:pPr>
            <a:r>
              <a:rPr sz="1800"/>
              <a:t>Create a POJO Book with fields ISBN number, book title and publication date</a:t>
            </a:r>
          </a:p>
          <a:p>
            <a:pPr>
              <a:lnSpc>
                <a:spcPct val="100000"/>
              </a:lnSpc>
              <a:defRPr/>
            </a:pPr>
            <a:endParaRPr sz="1800"/>
          </a:p>
          <a:p>
            <a:pPr>
              <a:lnSpc>
                <a:spcPct val="100000"/>
              </a:lnSpc>
              <a:defRPr/>
            </a:pPr>
            <a:r>
              <a:rPr sz="1800"/>
              <a:t>Create a mapping POJO and map the properties to the table column</a:t>
            </a:r>
          </a:p>
          <a:p>
            <a:pPr>
              <a:lnSpc>
                <a:spcPct val="100000"/>
              </a:lnSpc>
              <a:defRPr/>
            </a:pPr>
            <a:endParaRPr sz="1800"/>
          </a:p>
          <a:p>
            <a:pPr>
              <a:lnSpc>
                <a:spcPct val="100000"/>
              </a:lnSpc>
              <a:defRPr/>
            </a:pPr>
            <a:r>
              <a:rPr sz="1800"/>
              <a:t>Create a java class </a:t>
            </a:r>
            <a:r>
              <a:rPr sz="1800" err="1"/>
              <a:t>BookStoreApp</a:t>
            </a:r>
            <a:r>
              <a:rPr sz="1800"/>
              <a:t>. Inside main method, add books to the database and verify it</a:t>
            </a:r>
          </a:p>
        </p:txBody>
      </p:sp>
    </p:spTree>
    <p:extLst>
      <p:ext uri="{BB962C8B-B14F-4D97-AF65-F5344CB8AC3E}">
        <p14:creationId xmlns:p14="http://schemas.microsoft.com/office/powerpoint/2010/main" val="1031818517"/>
      </p:ext>
    </p:extLst>
  </p:cSld>
  <p:clrMapOvr>
    <a:masterClrMapping/>
  </p:clrMapOvr>
  <p:transition spd="slow">
    <p:split orient="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00076" y="2481360"/>
            <a:ext cx="8809804" cy="741900"/>
          </a:xfrm>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sz="4000" dirty="0" smtClean="0">
                <a:solidFill>
                  <a:srgbClr val="FFFFFF"/>
                </a:solidFill>
              </a:rPr>
              <a:t/>
            </a:r>
            <a:br>
              <a:rPr lang="en-US" altLang="en-US" sz="4000" dirty="0" smtClean="0">
                <a:solidFill>
                  <a:srgbClr val="FFFFFF"/>
                </a:solidFill>
              </a:rPr>
            </a:br>
            <a:r>
              <a:rPr lang="en-US" altLang="en-US" sz="4000" dirty="0">
                <a:solidFill>
                  <a:srgbClr val="FFFFFF"/>
                </a:solidFill>
              </a:rPr>
              <a:t>ORM Challenges</a:t>
            </a:r>
            <a:br>
              <a:rPr lang="en-US" altLang="en-US" sz="4000" dirty="0">
                <a:solidFill>
                  <a:srgbClr val="FFFFFF"/>
                </a:solidFill>
              </a:rPr>
            </a:br>
            <a:r>
              <a:rPr lang="en-US" altLang="en-US" sz="4000" dirty="0">
                <a:solidFill>
                  <a:srgbClr val="FFFFFF"/>
                </a:solidFill>
              </a:rPr>
              <a:t/>
            </a:r>
            <a:br>
              <a:rPr lang="en-US" altLang="en-US" sz="4000" dirty="0">
                <a:solidFill>
                  <a:srgbClr val="FFFFFF"/>
                </a:solidFill>
              </a:rPr>
            </a:br>
            <a:endParaRPr lang="en-US" b="1" dirty="0">
              <a:solidFill>
                <a:schemeClr val="bg1"/>
              </a:solidFill>
              <a:latin typeface="+mj-lt"/>
            </a:endParaRPr>
          </a:p>
        </p:txBody>
      </p:sp>
    </p:spTree>
    <p:extLst>
      <p:ext uri="{BB962C8B-B14F-4D97-AF65-F5344CB8AC3E}">
        <p14:creationId xmlns:p14="http://schemas.microsoft.com/office/powerpoint/2010/main" val="14368299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altLang="en-US"/>
              <a:t>Database primary Key</a:t>
            </a:r>
          </a:p>
        </p:txBody>
      </p:sp>
      <p:sp>
        <p:nvSpPr>
          <p:cNvPr id="52227" name="Rectangle 3"/>
          <p:cNvSpPr>
            <a:spLocks noGrp="1" noChangeArrowheads="1"/>
          </p:cNvSpPr>
          <p:nvPr>
            <p:ph type="body" sz="half" idx="1"/>
          </p:nvPr>
        </p:nvSpPr>
        <p:spPr>
          <a:xfrm>
            <a:off x="594629" y="1282700"/>
            <a:ext cx="10781608" cy="4648200"/>
          </a:xfrm>
        </p:spPr>
        <p:txBody>
          <a:bodyPr/>
          <a:lstStyle/>
          <a:p>
            <a:pPr algn="just">
              <a:lnSpc>
                <a:spcPct val="100000"/>
              </a:lnSpc>
              <a:defRPr/>
            </a:pPr>
            <a:r>
              <a:rPr sz="1800"/>
              <a:t>Primary key for a table is a set of columns which can uniquely identify a row of the table. At database level, we can define primary key of a table in below two different ways:</a:t>
            </a:r>
          </a:p>
          <a:p>
            <a:pPr algn="just">
              <a:lnSpc>
                <a:spcPct val="100000"/>
              </a:lnSpc>
              <a:defRPr/>
            </a:pPr>
            <a:endParaRPr sz="1800"/>
          </a:p>
          <a:p>
            <a:pPr lvl="1" algn="just">
              <a:lnSpc>
                <a:spcPct val="100000"/>
              </a:lnSpc>
              <a:defRPr/>
            </a:pPr>
            <a:r>
              <a:rPr sz="1600">
                <a:solidFill>
                  <a:srgbClr val="FF0000"/>
                </a:solidFill>
              </a:rPr>
              <a:t>Natural Primary Key –</a:t>
            </a:r>
            <a:r>
              <a:rPr sz="1600"/>
              <a:t> A natural key is a key with business meaning: an attribute or combination of attributes that is unique by virtue of its business semantics.</a:t>
            </a:r>
          </a:p>
          <a:p>
            <a:pPr lvl="1" algn="just">
              <a:lnSpc>
                <a:spcPct val="100000"/>
              </a:lnSpc>
              <a:defRPr/>
            </a:pPr>
            <a:r>
              <a:rPr sz="1600">
                <a:solidFill>
                  <a:srgbClr val="FF0000"/>
                </a:solidFill>
              </a:rPr>
              <a:t>Surrogate Key –</a:t>
            </a:r>
            <a:r>
              <a:rPr sz="1600"/>
              <a:t> Surrogate keys have no business meaning— they are unique values generated by the database or application.</a:t>
            </a:r>
          </a:p>
          <a:p>
            <a:pPr algn="just">
              <a:lnSpc>
                <a:spcPct val="100000"/>
              </a:lnSpc>
              <a:defRPr/>
            </a:pPr>
            <a:endParaRPr sz="1800"/>
          </a:p>
          <a:p>
            <a:pPr algn="just">
              <a:lnSpc>
                <a:spcPct val="100000"/>
              </a:lnSpc>
              <a:defRPr/>
            </a:pPr>
            <a:r>
              <a:rPr sz="1800"/>
              <a:t>In ORM tool, different states of a POJO (transient, persistent or detached) can be managed by the primary key.</a:t>
            </a:r>
          </a:p>
          <a:p>
            <a:pPr algn="just">
              <a:lnSpc>
                <a:spcPct val="100000"/>
              </a:lnSpc>
              <a:defRPr/>
            </a:pPr>
            <a:r>
              <a:rPr sz="1800"/>
              <a:t>Primary key is responsible to uniquely identify a persistent object in a session. For the ORM tools perspective, value of a primary key should not be changed.</a:t>
            </a:r>
          </a:p>
        </p:txBody>
      </p:sp>
    </p:spTree>
    <p:extLst>
      <p:ext uri="{BB962C8B-B14F-4D97-AF65-F5344CB8AC3E}">
        <p14:creationId xmlns:p14="http://schemas.microsoft.com/office/powerpoint/2010/main" val="83118233"/>
      </p:ext>
    </p:extLst>
  </p:cSld>
  <p:clrMapOvr>
    <a:masterClrMapping/>
  </p:clrMapOvr>
  <p:transition spd="slow">
    <p:split orient="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altLang="en-US"/>
              <a:t>Selection of primary Key</a:t>
            </a:r>
          </a:p>
        </p:txBody>
      </p:sp>
      <p:sp>
        <p:nvSpPr>
          <p:cNvPr id="53251" name="Rectangle 3"/>
          <p:cNvSpPr>
            <a:spLocks noGrp="1" noChangeArrowheads="1"/>
          </p:cNvSpPr>
          <p:nvPr>
            <p:ph type="body" sz="half" idx="1"/>
          </p:nvPr>
        </p:nvSpPr>
        <p:spPr>
          <a:xfrm>
            <a:off x="594629" y="1282700"/>
            <a:ext cx="10781608" cy="4648200"/>
          </a:xfrm>
        </p:spPr>
        <p:txBody>
          <a:bodyPr/>
          <a:lstStyle/>
          <a:p>
            <a:pPr algn="just">
              <a:lnSpc>
                <a:spcPct val="100000"/>
              </a:lnSpc>
              <a:defRPr/>
            </a:pPr>
            <a:r>
              <a:rPr sz="1800"/>
              <a:t>If you are planning to switch your legacy application (have existing database with natural primary keys) to hibernate application, you will have to work with natural keys. Also you will define your configuration according to the existing database.</a:t>
            </a:r>
          </a:p>
          <a:p>
            <a:pPr algn="just">
              <a:lnSpc>
                <a:spcPct val="100000"/>
              </a:lnSpc>
              <a:defRPr/>
            </a:pPr>
            <a:endParaRPr sz="1800"/>
          </a:p>
          <a:p>
            <a:pPr algn="just">
              <a:lnSpc>
                <a:spcPct val="100000"/>
              </a:lnSpc>
              <a:defRPr/>
            </a:pPr>
            <a:r>
              <a:rPr sz="1800"/>
              <a:t>But if you are planning to use hibernate in a new application then you should not work with natural keys. Below are the problems with natural keys:</a:t>
            </a:r>
          </a:p>
          <a:p>
            <a:pPr marL="628650" lvl="2" indent="-285750" algn="just">
              <a:lnSpc>
                <a:spcPct val="100000"/>
              </a:lnSpc>
              <a:buClr>
                <a:schemeClr val="accent1"/>
              </a:buClr>
              <a:buFont typeface="Courier New" pitchFamily="49" charset="0"/>
              <a:buChar char="o"/>
              <a:defRPr/>
            </a:pPr>
            <a:r>
              <a:rPr sz="1600"/>
              <a:t>If a natural key is changed in a table, all reference tables also must be altered.</a:t>
            </a:r>
          </a:p>
          <a:p>
            <a:pPr marL="628650" lvl="2" indent="-285750" algn="just">
              <a:lnSpc>
                <a:spcPct val="100000"/>
              </a:lnSpc>
              <a:buClr>
                <a:schemeClr val="accent1"/>
              </a:buClr>
              <a:buFont typeface="Courier New" pitchFamily="49" charset="0"/>
              <a:buChar char="o"/>
              <a:defRPr/>
            </a:pPr>
            <a:r>
              <a:rPr sz="1600"/>
              <a:t>If the value of primary key is changed, ORM tool have to work  more to distinguish different POJO states</a:t>
            </a:r>
          </a:p>
          <a:p>
            <a:pPr marL="628650" lvl="2" indent="-285750" algn="just">
              <a:lnSpc>
                <a:spcPct val="100000"/>
              </a:lnSpc>
              <a:buClr>
                <a:schemeClr val="accent1"/>
              </a:buClr>
              <a:buFont typeface="Courier New" pitchFamily="49" charset="0"/>
              <a:buChar char="o"/>
              <a:defRPr/>
            </a:pPr>
            <a:r>
              <a:rPr sz="1600"/>
              <a:t>Natural keys aren’t efficiently </a:t>
            </a:r>
            <a:r>
              <a:rPr sz="1600" err="1"/>
              <a:t>indexable</a:t>
            </a:r>
            <a:r>
              <a:rPr sz="1600"/>
              <a:t> by SQL databases.</a:t>
            </a:r>
          </a:p>
          <a:p>
            <a:pPr algn="just">
              <a:lnSpc>
                <a:spcPct val="100000"/>
              </a:lnSpc>
              <a:defRPr/>
            </a:pPr>
            <a:endParaRPr sz="1800"/>
          </a:p>
          <a:p>
            <a:pPr algn="just">
              <a:lnSpc>
                <a:spcPct val="100000"/>
              </a:lnSpc>
              <a:defRPr/>
            </a:pPr>
            <a:r>
              <a:rPr sz="1800"/>
              <a:t>For these reasons, we strongly recommend that new applications use synthetic identifiers (also called </a:t>
            </a:r>
            <a:r>
              <a:rPr sz="1800" i="1"/>
              <a:t>surrogate keys</a:t>
            </a:r>
            <a:r>
              <a:rPr sz="1800"/>
              <a:t>).</a:t>
            </a:r>
          </a:p>
          <a:p>
            <a:pPr algn="just">
              <a:lnSpc>
                <a:spcPct val="100000"/>
              </a:lnSpc>
              <a:defRPr/>
            </a:pPr>
            <a:r>
              <a:rPr sz="1800"/>
              <a:t>There are different primary key generation strategies supported by different database.  </a:t>
            </a:r>
          </a:p>
          <a:p>
            <a:pPr marL="495300" lvl="1" indent="0">
              <a:buFont typeface="Wingdings" pitchFamily="2" charset="2"/>
              <a:buNone/>
              <a:defRPr/>
            </a:pPr>
            <a:endParaRPr/>
          </a:p>
        </p:txBody>
      </p:sp>
    </p:spTree>
    <p:extLst>
      <p:ext uri="{BB962C8B-B14F-4D97-AF65-F5344CB8AC3E}">
        <p14:creationId xmlns:p14="http://schemas.microsoft.com/office/powerpoint/2010/main" val="1086088102"/>
      </p:ext>
    </p:extLst>
  </p:cSld>
  <p:clrMapOvr>
    <a:masterClrMapping/>
  </p:clrMapOvr>
  <p:transition spd="slow">
    <p:split orient="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smtClean="0"/>
              <a:t>Auto Generated values</a:t>
            </a:r>
          </a:p>
        </p:txBody>
      </p:sp>
      <p:sp>
        <p:nvSpPr>
          <p:cNvPr id="3" name="Content Placeholder 2"/>
          <p:cNvSpPr>
            <a:spLocks noGrp="1"/>
          </p:cNvSpPr>
          <p:nvPr>
            <p:ph sz="quarter" idx="10"/>
          </p:nvPr>
        </p:nvSpPr>
        <p:spPr/>
        <p:txBody>
          <a:bodyPr/>
          <a:lstStyle/>
          <a:p>
            <a:pPr marL="0" indent="0">
              <a:lnSpc>
                <a:spcPct val="100000"/>
              </a:lnSpc>
              <a:buFont typeface="Arial" charset="0"/>
              <a:buNone/>
              <a:defRPr/>
            </a:pPr>
            <a:r>
              <a:rPr lang="en-US" sz="1800" dirty="0" smtClean="0"/>
              <a:t>For </a:t>
            </a:r>
            <a:r>
              <a:rPr lang="en-US" sz="1800" i="1" dirty="0"/>
              <a:t>surrogate </a:t>
            </a:r>
            <a:r>
              <a:rPr lang="en-US" sz="1800" dirty="0" smtClean="0"/>
              <a:t>keys we prefer to use Auto generated  values.</a:t>
            </a:r>
          </a:p>
          <a:p>
            <a:pPr marL="0" indent="0">
              <a:lnSpc>
                <a:spcPct val="100000"/>
              </a:lnSpc>
              <a:buFont typeface="Arial" charset="0"/>
              <a:buNone/>
              <a:defRPr/>
            </a:pPr>
            <a:endParaRPr lang="en-US" sz="1800" dirty="0"/>
          </a:p>
          <a:p>
            <a:pPr marL="0" indent="0">
              <a:lnSpc>
                <a:spcPct val="100000"/>
              </a:lnSpc>
              <a:buFont typeface="Arial" charset="0"/>
              <a:buNone/>
              <a:defRPr/>
            </a:pPr>
            <a:r>
              <a:rPr lang="en-US" sz="1800" dirty="0"/>
              <a:t>Marking a field with the </a:t>
            </a:r>
            <a:r>
              <a:rPr lang="en-US" sz="1800" dirty="0">
                <a:hlinkClick r:id="rId2"/>
              </a:rPr>
              <a:t>@</a:t>
            </a:r>
            <a:r>
              <a:rPr lang="en-US" sz="1800" dirty="0" err="1">
                <a:hlinkClick r:id="rId2"/>
              </a:rPr>
              <a:t>GeneratedValue</a:t>
            </a:r>
            <a:r>
              <a:rPr lang="en-US" sz="1800" dirty="0"/>
              <a:t> annotation specifies that a value will be automatically generated for that field</a:t>
            </a:r>
            <a:r>
              <a:rPr lang="en-US" sz="1800" dirty="0" smtClean="0"/>
              <a:t>. Hibernate supports </a:t>
            </a:r>
            <a:r>
              <a:rPr lang="en-US" sz="1800" dirty="0"/>
              <a:t>different value generation strategies </a:t>
            </a:r>
            <a:r>
              <a:rPr lang="en-US" sz="1800" dirty="0" smtClean="0"/>
              <a:t>-</a:t>
            </a:r>
          </a:p>
          <a:p>
            <a:pPr marL="0" indent="0">
              <a:lnSpc>
                <a:spcPct val="100000"/>
              </a:lnSpc>
              <a:buFont typeface="Arial" charset="0"/>
              <a:buNone/>
              <a:defRPr/>
            </a:pPr>
            <a:endParaRPr lang="en-US" sz="1800" dirty="0"/>
          </a:p>
          <a:p>
            <a:pPr marL="0" indent="0">
              <a:lnSpc>
                <a:spcPct val="100000"/>
              </a:lnSpc>
              <a:buFont typeface="Arial" charset="0"/>
              <a:buNone/>
              <a:defRPr/>
            </a:pPr>
            <a:r>
              <a:rPr lang="en-US" sz="2000" b="1" dirty="0"/>
              <a:t>The Auto Strategy</a:t>
            </a:r>
          </a:p>
          <a:p>
            <a:pPr>
              <a:lnSpc>
                <a:spcPct val="100000"/>
              </a:lnSpc>
              <a:defRPr/>
            </a:pPr>
            <a:r>
              <a:rPr lang="en-US" sz="1800" dirty="0" err="1"/>
              <a:t>ObjectDB</a:t>
            </a:r>
            <a:r>
              <a:rPr lang="en-US" sz="1800" dirty="0"/>
              <a:t> maintains a special global number generator for every database. This number generator is used to generate automatic object IDs for entity objects with no primary key fields </a:t>
            </a:r>
            <a:r>
              <a:rPr lang="en-US" sz="1800" dirty="0" smtClean="0"/>
              <a:t>defined.</a:t>
            </a:r>
            <a:endParaRPr lang="en-US" sz="1800" dirty="0"/>
          </a:p>
          <a:p>
            <a:pPr>
              <a:lnSpc>
                <a:spcPct val="100000"/>
              </a:lnSpc>
              <a:defRPr/>
            </a:pPr>
            <a:r>
              <a:rPr lang="en-US" sz="1800" dirty="0"/>
              <a:t>The same number generator is also used to generate numeric values for primary key fields annotated by </a:t>
            </a:r>
            <a:r>
              <a:rPr lang="en-US" sz="1800" dirty="0">
                <a:hlinkClick r:id="rId2"/>
              </a:rPr>
              <a:t>@</a:t>
            </a:r>
            <a:r>
              <a:rPr lang="en-US" sz="1800" dirty="0" err="1">
                <a:hlinkClick r:id="rId2"/>
              </a:rPr>
              <a:t>GeneratedValue</a:t>
            </a:r>
            <a:r>
              <a:rPr lang="en-US" sz="1800" dirty="0"/>
              <a:t> with the </a:t>
            </a:r>
            <a:r>
              <a:rPr lang="en-US" sz="1800" dirty="0">
                <a:hlinkClick r:id="rId3"/>
              </a:rPr>
              <a:t>AUTO</a:t>
            </a:r>
            <a:r>
              <a:rPr lang="en-US" sz="1800" dirty="0"/>
              <a:t> strategy:</a:t>
            </a:r>
          </a:p>
          <a:p>
            <a:pPr marL="0" indent="0">
              <a:lnSpc>
                <a:spcPct val="100000"/>
              </a:lnSpc>
              <a:buFont typeface="Arial" charset="0"/>
              <a:buNone/>
              <a:defRPr/>
            </a:pPr>
            <a:endParaRPr lang="en-US" sz="1800" dirty="0"/>
          </a:p>
        </p:txBody>
      </p:sp>
      <p:pic>
        <p:nvPicPr>
          <p:cNvPr id="5734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783" y="4953000"/>
            <a:ext cx="62848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937674107"/>
      </p:ext>
    </p:extLst>
  </p:cSld>
  <p:clrMapOvr>
    <a:masterClrMapping/>
  </p:clrMapOvr>
  <p:transition spd="slow">
    <p:split orient="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noGrp="1"/>
          </p:cNvSpPr>
          <p:nvPr>
            <p:ph sz="quarter" idx="10"/>
          </p:nvPr>
        </p:nvSpPr>
        <p:spPr>
          <a:xfrm>
            <a:off x="711015" y="457200"/>
            <a:ext cx="11274663" cy="5867400"/>
          </a:xfrm>
        </p:spPr>
        <p:txBody>
          <a:bodyPr/>
          <a:lstStyle/>
          <a:p>
            <a:pPr marL="0" indent="0">
              <a:spcAft>
                <a:spcPct val="0"/>
              </a:spcAft>
              <a:buFont typeface="Arial" charset="0"/>
              <a:buNone/>
            </a:pPr>
            <a:r>
              <a:rPr lang="en-US" altLang="en-US" sz="1800" smtClean="0">
                <a:hlinkClick r:id="rId2"/>
              </a:rPr>
              <a:t>AUTO</a:t>
            </a:r>
            <a:r>
              <a:rPr lang="en-US" altLang="en-US" sz="1800" smtClean="0"/>
              <a:t> is the default strategy, so the following definition is equivalent:</a:t>
            </a:r>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lnSpc>
                <a:spcPct val="100000"/>
              </a:lnSpc>
              <a:spcAft>
                <a:spcPct val="0"/>
              </a:spcAft>
              <a:buFont typeface="Arial" charset="0"/>
              <a:buNone/>
            </a:pPr>
            <a:r>
              <a:rPr lang="en-US" altLang="en-US" sz="1800" smtClean="0"/>
              <a:t>During a commit the </a:t>
            </a:r>
            <a:r>
              <a:rPr lang="en-US" altLang="en-US" sz="1800" smtClean="0">
                <a:hlinkClick r:id="rId2"/>
              </a:rPr>
              <a:t>AUTO</a:t>
            </a:r>
            <a:r>
              <a:rPr lang="en-US" altLang="en-US" sz="1800" smtClean="0"/>
              <a:t> strategy uses the global number generator to generate a primary key for every new entity object. These generated values are unique at the database level and are never recycled.</a:t>
            </a:r>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r>
              <a:rPr lang="en-US" altLang="en-US" sz="2000" b="1" smtClean="0"/>
              <a:t>The Identity Strategy</a:t>
            </a:r>
          </a:p>
          <a:p>
            <a:pPr marL="0" indent="0">
              <a:lnSpc>
                <a:spcPct val="100000"/>
              </a:lnSpc>
              <a:spcAft>
                <a:spcPct val="0"/>
              </a:spcAft>
              <a:buFont typeface="Arial" charset="0"/>
              <a:buNone/>
            </a:pPr>
            <a:r>
              <a:rPr lang="en-US" altLang="en-US" sz="1800" smtClean="0"/>
              <a:t>The </a:t>
            </a:r>
            <a:r>
              <a:rPr lang="en-US" altLang="en-US" sz="1800" smtClean="0">
                <a:hlinkClick r:id="rId3"/>
              </a:rPr>
              <a:t>IDENTITY</a:t>
            </a:r>
            <a:r>
              <a:rPr lang="en-US" altLang="en-US" sz="1800" smtClean="0"/>
              <a:t> strategy is very similar to the </a:t>
            </a:r>
            <a:r>
              <a:rPr lang="en-US" altLang="en-US" sz="1800" smtClean="0">
                <a:hlinkClick r:id="rId2"/>
              </a:rPr>
              <a:t>AUTO</a:t>
            </a:r>
            <a:r>
              <a:rPr lang="en-US" altLang="en-US" sz="1800" smtClean="0"/>
              <a:t> strategy. The </a:t>
            </a:r>
            <a:r>
              <a:rPr lang="en-US" altLang="en-US" sz="1800" smtClean="0">
                <a:hlinkClick r:id="rId3"/>
              </a:rPr>
              <a:t>IDENTITY</a:t>
            </a:r>
            <a:r>
              <a:rPr lang="en-US" altLang="en-US" sz="1800" smtClean="0"/>
              <a:t> strategy also generates an automatic value during commit for every new entity object. The difference is that a separate identity generator is managed per type hierarchy, so generated values are unique only per type hierarchy.</a:t>
            </a:r>
          </a:p>
          <a:p>
            <a:pPr marL="0" indent="0">
              <a:lnSpc>
                <a:spcPct val="100000"/>
              </a:lnSpc>
              <a:spcAft>
                <a:spcPct val="0"/>
              </a:spcAft>
              <a:buFont typeface="Arial" charset="0"/>
              <a:buNone/>
            </a:pPr>
            <a:endParaRPr lang="en-US" altLang="en-US" sz="1800" smtClean="0"/>
          </a:p>
        </p:txBody>
      </p:sp>
      <p:pic>
        <p:nvPicPr>
          <p:cNvPr id="5837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3500" y="1066800"/>
            <a:ext cx="507867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8372"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2898" y="4876800"/>
            <a:ext cx="7029736"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510939281"/>
      </p:ext>
    </p:extLst>
  </p:cSld>
  <p:clrMapOvr>
    <a:masterClrMapping/>
  </p:clrMapOvr>
  <p:transition spd="slow">
    <p:split orient="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381000"/>
            <a:ext cx="11274663" cy="6096000"/>
          </a:xfrm>
        </p:spPr>
        <p:txBody>
          <a:bodyPr/>
          <a:lstStyle/>
          <a:p>
            <a:pPr marL="0" indent="0">
              <a:buFont typeface="Arial" charset="0"/>
              <a:buNone/>
              <a:defRPr/>
            </a:pPr>
            <a:r>
              <a:rPr lang="en-US" sz="2000" b="1" dirty="0"/>
              <a:t>The Sequence </a:t>
            </a:r>
            <a:r>
              <a:rPr lang="en-US" sz="2000" b="1" dirty="0" smtClean="0"/>
              <a:t>Strategy</a:t>
            </a:r>
          </a:p>
          <a:p>
            <a:pPr marL="0" indent="0">
              <a:lnSpc>
                <a:spcPct val="100000"/>
              </a:lnSpc>
              <a:buFont typeface="Arial" charset="0"/>
              <a:buNone/>
              <a:defRPr/>
            </a:pPr>
            <a:r>
              <a:rPr lang="en-US" sz="1800" dirty="0" smtClean="0"/>
              <a:t>The </a:t>
            </a:r>
            <a:r>
              <a:rPr lang="en-US" sz="1800" dirty="0"/>
              <a:t>sequence strategy consists of two parts - defining a named sequence and using the named sequence in one or more fields in one or more classes. The </a:t>
            </a:r>
            <a:r>
              <a:rPr lang="en-US" sz="1800" dirty="0">
                <a:hlinkClick r:id="rId2"/>
              </a:rPr>
              <a:t>@</a:t>
            </a:r>
            <a:r>
              <a:rPr lang="en-US" sz="1800" dirty="0" err="1">
                <a:hlinkClick r:id="rId2"/>
              </a:rPr>
              <a:t>SequenceGenerator</a:t>
            </a:r>
            <a:r>
              <a:rPr lang="en-US" sz="1800" dirty="0"/>
              <a:t> annotation is used to define a sequence and accepts a name, an initial value (the default is 1) and an allocation size (the default is 50). A sequence is global to the application and can be used by one or more fields in one or more classes. The </a:t>
            </a:r>
            <a:r>
              <a:rPr lang="en-US" sz="1800" dirty="0">
                <a:hlinkClick r:id="rId3"/>
              </a:rPr>
              <a:t>SEQUENCE</a:t>
            </a:r>
            <a:r>
              <a:rPr lang="en-US" sz="1800" dirty="0"/>
              <a:t> strategy is used in the </a:t>
            </a:r>
            <a:r>
              <a:rPr lang="en-US" sz="1800" dirty="0">
                <a:hlinkClick r:id="rId4"/>
              </a:rPr>
              <a:t>@</a:t>
            </a:r>
            <a:r>
              <a:rPr lang="en-US" sz="1800" dirty="0" err="1">
                <a:hlinkClick r:id="rId4"/>
              </a:rPr>
              <a:t>GeneratedValue</a:t>
            </a:r>
            <a:r>
              <a:rPr lang="en-US" sz="1800" dirty="0"/>
              <a:t> annotation to attach the given field to the previously defined named sequence</a:t>
            </a:r>
            <a:r>
              <a:rPr lang="en-US" sz="1800" dirty="0" smtClean="0"/>
              <a:t>:</a:t>
            </a:r>
          </a:p>
          <a:p>
            <a:pPr marL="0" indent="0">
              <a:lnSpc>
                <a:spcPct val="100000"/>
              </a:lnSpc>
              <a:buFont typeface="Arial" charset="0"/>
              <a:buNone/>
              <a:defRPr/>
            </a:pPr>
            <a:endParaRPr lang="en-US" sz="1800" dirty="0"/>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dirty="0"/>
          </a:p>
          <a:p>
            <a:pPr>
              <a:lnSpc>
                <a:spcPct val="100000"/>
              </a:lnSpc>
              <a:defRPr/>
            </a:pPr>
            <a:endParaRPr lang="en-US" sz="1800" dirty="0" smtClean="0"/>
          </a:p>
          <a:p>
            <a:pPr>
              <a:lnSpc>
                <a:spcPct val="100000"/>
              </a:lnSpc>
              <a:defRPr/>
            </a:pPr>
            <a:endParaRPr lang="en-US" sz="1800" dirty="0" smtClean="0"/>
          </a:p>
          <a:p>
            <a:pPr marL="0" indent="0">
              <a:lnSpc>
                <a:spcPct val="100000"/>
              </a:lnSpc>
              <a:buFont typeface="Arial" charset="0"/>
              <a:buNone/>
              <a:defRPr/>
            </a:pPr>
            <a:endParaRPr lang="en-US" sz="1800" dirty="0" smtClean="0"/>
          </a:p>
          <a:p>
            <a:pPr marL="0" indent="0">
              <a:lnSpc>
                <a:spcPct val="100000"/>
              </a:lnSpc>
              <a:buFont typeface="Arial" charset="0"/>
              <a:buNone/>
              <a:defRPr/>
            </a:pPr>
            <a:r>
              <a:rPr lang="en-US" sz="1800" dirty="0" smtClean="0"/>
              <a:t>Unlike</a:t>
            </a:r>
            <a:r>
              <a:rPr lang="en-US" sz="1800" dirty="0"/>
              <a:t> </a:t>
            </a:r>
            <a:r>
              <a:rPr lang="en-US" sz="1800" dirty="0">
                <a:hlinkClick r:id="rId5"/>
              </a:rPr>
              <a:t>AUTO</a:t>
            </a:r>
            <a:r>
              <a:rPr lang="en-US" sz="1800" dirty="0"/>
              <a:t> and </a:t>
            </a:r>
            <a:r>
              <a:rPr lang="en-US" sz="1800" dirty="0">
                <a:hlinkClick r:id="rId6"/>
              </a:rPr>
              <a:t>IDENTITY</a:t>
            </a:r>
            <a:r>
              <a:rPr lang="en-US" sz="1800" dirty="0"/>
              <a:t>, the </a:t>
            </a:r>
            <a:r>
              <a:rPr lang="en-US" sz="1800" dirty="0">
                <a:hlinkClick r:id="rId3"/>
              </a:rPr>
              <a:t>SEQUENCE</a:t>
            </a:r>
            <a:r>
              <a:rPr lang="en-US" sz="1800" dirty="0"/>
              <a:t> strategy generates an automatic value as soon as a new entity object is persisted (i.e. before commit). This may be useful when the primary key value is needed earlier. To minimize round trips to the database server, IDs are allocated in groups. The number of IDs in each allocation is specified by the </a:t>
            </a:r>
            <a:r>
              <a:rPr lang="en-US" sz="1800" dirty="0" err="1">
                <a:hlinkClick r:id="rId7"/>
              </a:rPr>
              <a:t>allocationSize</a:t>
            </a:r>
            <a:r>
              <a:rPr lang="en-US" sz="1800" dirty="0"/>
              <a:t> attribute. It is possible that some of the IDs in a given allocation will not be used. Therefore, this strategy does not guarantee there will be no gaps in sequence values.</a:t>
            </a:r>
          </a:p>
          <a:p>
            <a:pPr marL="0" indent="0">
              <a:buFont typeface="Arial" charset="0"/>
              <a:buNone/>
              <a:defRPr/>
            </a:pPr>
            <a:endParaRPr lang="en-US" sz="2000" b="1" dirty="0"/>
          </a:p>
          <a:p>
            <a:pPr marL="0" indent="0">
              <a:buFont typeface="Arial" charset="0"/>
              <a:buNone/>
              <a:defRPr/>
            </a:pPr>
            <a:endParaRPr lang="en-US" dirty="0"/>
          </a:p>
        </p:txBody>
      </p:sp>
      <p:pic>
        <p:nvPicPr>
          <p:cNvPr id="5939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9473" y="2590800"/>
            <a:ext cx="810260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12733998"/>
      </p:ext>
    </p:extLst>
  </p:cSld>
  <p:clrMapOvr>
    <a:masterClrMapping/>
  </p:clrMapOvr>
  <p:transition spd="slow">
    <p:split orient="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sz="quarter" idx="10"/>
          </p:nvPr>
        </p:nvSpPr>
        <p:spPr>
          <a:xfrm>
            <a:off x="711015" y="381000"/>
            <a:ext cx="11274663" cy="5943600"/>
          </a:xfrm>
        </p:spPr>
        <p:txBody>
          <a:bodyPr/>
          <a:lstStyle/>
          <a:p>
            <a:pPr marL="0" indent="0">
              <a:spcAft>
                <a:spcPct val="0"/>
              </a:spcAft>
              <a:buFont typeface="Arial" charset="0"/>
              <a:buNone/>
            </a:pPr>
            <a:r>
              <a:rPr lang="en-US" altLang="en-US" sz="2000" b="1" smtClean="0"/>
              <a:t>The Table Strategy</a:t>
            </a:r>
          </a:p>
          <a:p>
            <a:pPr marL="0" indent="0">
              <a:spcAft>
                <a:spcPct val="0"/>
              </a:spcAft>
              <a:buFont typeface="Arial" charset="0"/>
              <a:buNone/>
            </a:pPr>
            <a:endParaRPr lang="en-US" altLang="en-US" smtClean="0"/>
          </a:p>
          <a:p>
            <a:pPr marL="0" indent="0">
              <a:lnSpc>
                <a:spcPct val="100000"/>
              </a:lnSpc>
              <a:spcAft>
                <a:spcPct val="0"/>
              </a:spcAft>
              <a:buFont typeface="Arial" charset="0"/>
              <a:buNone/>
            </a:pPr>
            <a:r>
              <a:rPr lang="en-US" altLang="en-US" sz="1800" smtClean="0">
                <a:solidFill>
                  <a:schemeClr val="bg2"/>
                </a:solidFill>
              </a:rPr>
              <a:t>The </a:t>
            </a:r>
            <a:r>
              <a:rPr lang="en-US" altLang="en-US" sz="1800" smtClean="0">
                <a:solidFill>
                  <a:schemeClr val="bg2"/>
                </a:solidFill>
                <a:hlinkClick r:id="rId2"/>
              </a:rPr>
              <a:t>TABLE</a:t>
            </a:r>
            <a:r>
              <a:rPr lang="en-US" altLang="en-US" sz="1800" smtClean="0">
                <a:solidFill>
                  <a:schemeClr val="bg2"/>
                </a:solidFill>
              </a:rPr>
              <a:t> strategy is very similar to the </a:t>
            </a:r>
            <a:r>
              <a:rPr lang="en-US" altLang="en-US" sz="1800" smtClean="0">
                <a:solidFill>
                  <a:schemeClr val="bg2"/>
                </a:solidFill>
                <a:hlinkClick r:id="rId3"/>
              </a:rPr>
              <a:t>SEQUENCE</a:t>
            </a:r>
            <a:r>
              <a:rPr lang="en-US" altLang="en-US" sz="1800" smtClean="0">
                <a:solidFill>
                  <a:schemeClr val="bg2"/>
                </a:solidFill>
              </a:rPr>
              <a:t> strategy:</a:t>
            </a:r>
          </a:p>
          <a:p>
            <a:pPr marL="0" indent="0">
              <a:lnSpc>
                <a:spcPct val="100000"/>
              </a:lnSpc>
              <a:spcAft>
                <a:spcPct val="0"/>
              </a:spcAft>
              <a:buFont typeface="Arial" charset="0"/>
              <a:buNone/>
            </a:pPr>
            <a:endParaRPr lang="en-US" altLang="en-US" sz="1800" smtClean="0">
              <a:solidFill>
                <a:schemeClr val="bg2"/>
              </a:solidFill>
            </a:endParaRPr>
          </a:p>
          <a:p>
            <a:pPr marL="0" indent="0">
              <a:lnSpc>
                <a:spcPct val="100000"/>
              </a:lnSpc>
              <a:spcAft>
                <a:spcPct val="0"/>
              </a:spcAft>
              <a:buFont typeface="Arial" charset="0"/>
              <a:buNone/>
            </a:pPr>
            <a:endParaRPr lang="en-US" altLang="en-US" sz="1800" smtClean="0">
              <a:solidFill>
                <a:schemeClr val="bg2"/>
              </a:solidFill>
            </a:endParaRPr>
          </a:p>
          <a:p>
            <a:pPr marL="0" indent="0">
              <a:lnSpc>
                <a:spcPct val="100000"/>
              </a:lnSpc>
              <a:spcAft>
                <a:spcPct val="0"/>
              </a:spcAft>
              <a:buFont typeface="Arial" charset="0"/>
              <a:buNone/>
            </a:pPr>
            <a:endParaRPr lang="en-US" altLang="en-US" sz="1800" smtClean="0">
              <a:solidFill>
                <a:schemeClr val="bg2"/>
              </a:solidFill>
            </a:endParaRPr>
          </a:p>
          <a:p>
            <a:pPr marL="0" indent="0">
              <a:lnSpc>
                <a:spcPct val="100000"/>
              </a:lnSpc>
              <a:spcAft>
                <a:spcPct val="0"/>
              </a:spcAft>
              <a:buFont typeface="Arial" charset="0"/>
              <a:buNone/>
            </a:pPr>
            <a:endParaRPr lang="en-US" altLang="en-US" sz="1800" smtClean="0">
              <a:solidFill>
                <a:schemeClr val="bg2"/>
              </a:solidFill>
            </a:endParaRPr>
          </a:p>
          <a:p>
            <a:pPr marL="0" indent="0">
              <a:lnSpc>
                <a:spcPct val="100000"/>
              </a:lnSpc>
              <a:spcAft>
                <a:spcPct val="0"/>
              </a:spcAft>
              <a:buFont typeface="Arial" charset="0"/>
              <a:buNone/>
            </a:pPr>
            <a:endParaRPr lang="en-US" altLang="en-US" sz="1800" smtClean="0">
              <a:solidFill>
                <a:schemeClr val="bg2"/>
              </a:solidFill>
            </a:endParaRPr>
          </a:p>
          <a:p>
            <a:pPr marL="0" indent="0">
              <a:lnSpc>
                <a:spcPct val="100000"/>
              </a:lnSpc>
              <a:spcAft>
                <a:spcPct val="0"/>
              </a:spcAft>
              <a:buFont typeface="Arial" charset="0"/>
              <a:buNone/>
            </a:pPr>
            <a:endParaRPr lang="en-US" altLang="en-US" sz="1800" smtClean="0">
              <a:solidFill>
                <a:schemeClr val="bg2"/>
              </a:solidFill>
            </a:endParaRPr>
          </a:p>
          <a:p>
            <a:pPr marL="0" indent="0">
              <a:lnSpc>
                <a:spcPct val="100000"/>
              </a:lnSpc>
              <a:spcAft>
                <a:spcPct val="0"/>
              </a:spcAft>
              <a:buFont typeface="Arial" charset="0"/>
              <a:buNone/>
            </a:pPr>
            <a:r>
              <a:rPr lang="en-US" altLang="en-US" sz="1800" smtClean="0">
                <a:solidFill>
                  <a:schemeClr val="bg2"/>
                </a:solidFill>
              </a:rPr>
              <a:t>A tiny difference is related to the initial value attribute. Whereas the </a:t>
            </a:r>
            <a:r>
              <a:rPr lang="en-US" altLang="en-US" sz="1800" smtClean="0">
                <a:solidFill>
                  <a:schemeClr val="bg2"/>
                </a:solidFill>
                <a:hlinkClick r:id="rId3"/>
              </a:rPr>
              <a:t>SEQUENCE</a:t>
            </a:r>
            <a:r>
              <a:rPr lang="en-US" altLang="en-US" sz="1800" smtClean="0">
                <a:solidFill>
                  <a:schemeClr val="bg2"/>
                </a:solidFill>
              </a:rPr>
              <a:t> strategy maintains the next sequence number to be used the </a:t>
            </a:r>
            <a:r>
              <a:rPr lang="en-US" altLang="en-US" sz="1800" smtClean="0">
                <a:solidFill>
                  <a:schemeClr val="bg2"/>
                </a:solidFill>
                <a:hlinkClick r:id="rId2"/>
              </a:rPr>
              <a:t>TABLE</a:t>
            </a:r>
            <a:r>
              <a:rPr lang="en-US" altLang="en-US" sz="1800" smtClean="0">
                <a:solidFill>
                  <a:schemeClr val="bg2"/>
                </a:solidFill>
              </a:rPr>
              <a:t> strategy maintains the last value that was used. The implication for the initialValue attribute is that if you want sequence numbers to start with 1 in the </a:t>
            </a:r>
            <a:r>
              <a:rPr lang="en-US" altLang="en-US" sz="1800" smtClean="0">
                <a:solidFill>
                  <a:schemeClr val="bg2"/>
                </a:solidFill>
                <a:hlinkClick r:id="rId2"/>
              </a:rPr>
              <a:t>TABLE</a:t>
            </a:r>
            <a:r>
              <a:rPr lang="en-US" altLang="en-US" sz="1800" smtClean="0">
                <a:solidFill>
                  <a:schemeClr val="bg2"/>
                </a:solidFill>
              </a:rPr>
              <a:t> strategy initialValue=0 has to be specified in the </a:t>
            </a:r>
            <a:r>
              <a:rPr lang="en-US" altLang="en-US" sz="1800" smtClean="0">
                <a:solidFill>
                  <a:schemeClr val="bg2"/>
                </a:solidFill>
                <a:hlinkClick r:id="rId4"/>
              </a:rPr>
              <a:t>@SequenceGenerator</a:t>
            </a:r>
            <a:r>
              <a:rPr lang="en-US" altLang="en-US" sz="1800" smtClean="0">
                <a:solidFill>
                  <a:schemeClr val="bg2"/>
                </a:solidFill>
              </a:rPr>
              <a:t> annotation</a:t>
            </a:r>
            <a:r>
              <a:rPr lang="en-US" altLang="en-US" sz="1800" smtClean="0"/>
              <a:t>.</a:t>
            </a:r>
          </a:p>
          <a:p>
            <a:pPr marL="0" indent="0">
              <a:spcAft>
                <a:spcPct val="0"/>
              </a:spcAft>
              <a:buFont typeface="Arial" charset="0"/>
              <a:buNone/>
            </a:pPr>
            <a:endParaRPr lang="en-US" altLang="en-US" smtClean="0"/>
          </a:p>
        </p:txBody>
      </p:sp>
      <p:pic>
        <p:nvPicPr>
          <p:cNvPr id="604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4620" y="1295400"/>
            <a:ext cx="7046664"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705685614"/>
      </p:ext>
    </p:extLst>
  </p:cSld>
  <p:clrMapOvr>
    <a:masterClrMapping/>
  </p:clrMapOvr>
  <p:transition spd="slow">
    <p:split orient="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altLang="en-US"/>
              <a:t>Dynamic SQL generation</a:t>
            </a:r>
          </a:p>
        </p:txBody>
      </p:sp>
      <p:sp>
        <p:nvSpPr>
          <p:cNvPr id="54275" name="Rectangle 3"/>
          <p:cNvSpPr>
            <a:spLocks noGrp="1" noChangeArrowheads="1"/>
          </p:cNvSpPr>
          <p:nvPr>
            <p:ph type="body" sz="half" idx="1"/>
          </p:nvPr>
        </p:nvSpPr>
        <p:spPr>
          <a:xfrm>
            <a:off x="594629" y="1282700"/>
            <a:ext cx="10781608" cy="4648200"/>
          </a:xfrm>
        </p:spPr>
        <p:txBody>
          <a:bodyPr/>
          <a:lstStyle/>
          <a:p>
            <a:pPr algn="just">
              <a:lnSpc>
                <a:spcPct val="100000"/>
              </a:lnSpc>
              <a:defRPr/>
            </a:pPr>
            <a:r>
              <a:rPr sz="1800"/>
              <a:t>By default, Hibernate creates SQL CRUD statements for each persistent class on startup. In the default insert and update statement, all the columns of a table are inserted and updated.</a:t>
            </a:r>
          </a:p>
          <a:p>
            <a:pPr algn="just">
              <a:lnSpc>
                <a:spcPct val="100000"/>
              </a:lnSpc>
              <a:defRPr/>
            </a:pPr>
            <a:endParaRPr sz="1800"/>
          </a:p>
          <a:p>
            <a:pPr algn="just">
              <a:lnSpc>
                <a:spcPct val="100000"/>
              </a:lnSpc>
              <a:defRPr/>
            </a:pPr>
            <a:r>
              <a:rPr sz="1800"/>
              <a:t>We can configure dynamic creation of insert and update statement. For insert statement, null properties are not inserted as a part of insert statement. For update statement, if a property has not been changed, that will not take part in the update statement.</a:t>
            </a:r>
          </a:p>
          <a:p>
            <a:pPr algn="just">
              <a:lnSpc>
                <a:spcPct val="100000"/>
              </a:lnSpc>
              <a:defRPr/>
            </a:pPr>
            <a:endParaRPr sz="1800"/>
          </a:p>
          <a:p>
            <a:pPr marL="495300" lvl="1" indent="0">
              <a:buFont typeface="Wingdings" pitchFamily="2" charset="2"/>
              <a:buNone/>
              <a:defRPr/>
            </a:pPr>
            <a:endParaRPr/>
          </a:p>
        </p:txBody>
      </p:sp>
      <p:pic>
        <p:nvPicPr>
          <p:cNvPr id="614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735" y="4114800"/>
            <a:ext cx="995420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4046768"/>
      </p:ext>
    </p:extLst>
  </p:cSld>
  <p:clrMapOvr>
    <a:masterClrMapping/>
  </p:clrMapOvr>
  <p:transition spd="slow">
    <p:split orient="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altLang="en-US"/>
              <a:t>Immutable Entity</a:t>
            </a:r>
          </a:p>
        </p:txBody>
      </p:sp>
      <p:sp>
        <p:nvSpPr>
          <p:cNvPr id="55299" name="Rectangle 3"/>
          <p:cNvSpPr>
            <a:spLocks noGrp="1" noChangeArrowheads="1"/>
          </p:cNvSpPr>
          <p:nvPr>
            <p:ph type="body" sz="half" idx="1"/>
          </p:nvPr>
        </p:nvSpPr>
        <p:spPr>
          <a:xfrm>
            <a:off x="594629" y="1282700"/>
            <a:ext cx="10781608" cy="4648200"/>
          </a:xfrm>
        </p:spPr>
        <p:txBody>
          <a:bodyPr/>
          <a:lstStyle/>
          <a:p>
            <a:pPr algn="just">
              <a:lnSpc>
                <a:spcPct val="100000"/>
              </a:lnSpc>
              <a:defRPr/>
            </a:pPr>
            <a:r>
              <a:rPr sz="1800"/>
              <a:t>Instances of a particular class may be immutable. For example, in an online auction application, a Bid made for an item is immutable. Hence, no UPDATE statement ever needs to be executed on the BID table. We can configure our entity immutable.</a:t>
            </a:r>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r>
              <a:rPr sz="1800"/>
              <a:t>A POJO is immutable if no public setter methods for any properties of the class are exposed—all values are set in the constructor. But, if an immutable entity has public setter methods, then also update statements are not executed.</a:t>
            </a:r>
          </a:p>
        </p:txBody>
      </p:sp>
      <p:pic>
        <p:nvPicPr>
          <p:cNvPr id="624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309" y="2544768"/>
            <a:ext cx="9852634"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7092735"/>
      </p:ext>
    </p:extLst>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762000"/>
            <a:ext cx="11274663" cy="5562600"/>
          </a:xfrm>
        </p:spPr>
        <p:txBody>
          <a:bodyPr/>
          <a:lstStyle/>
          <a:p>
            <a:pPr marL="0" indent="0" algn="just">
              <a:lnSpc>
                <a:spcPct val="100000"/>
              </a:lnSpc>
              <a:buFont typeface="Arial" charset="0"/>
              <a:buNone/>
              <a:defRPr/>
            </a:pPr>
            <a:r>
              <a:rPr lang="en-US" sz="1800" dirty="0">
                <a:solidFill>
                  <a:schemeClr val="tx2">
                    <a:lumMod val="50000"/>
                  </a:schemeClr>
                </a:solidFill>
              </a:rPr>
              <a:t>Cons of JDBC</a:t>
            </a:r>
          </a:p>
          <a:p>
            <a:pPr algn="just">
              <a:lnSpc>
                <a:spcPct val="100000"/>
              </a:lnSpc>
              <a:defRPr/>
            </a:pPr>
            <a:r>
              <a:rPr lang="en-US" sz="1800" dirty="0">
                <a:solidFill>
                  <a:schemeClr val="tx2">
                    <a:lumMod val="50000"/>
                  </a:schemeClr>
                </a:solidFill>
              </a:rPr>
              <a:t>Different database vendor use different SQL statements (DDL, DML etc.). A Java programmer needs to work with database vendor specific SQL statements. </a:t>
            </a:r>
          </a:p>
          <a:p>
            <a:pPr algn="just">
              <a:lnSpc>
                <a:spcPct val="100000"/>
              </a:lnSpc>
              <a:defRPr/>
            </a:pPr>
            <a:r>
              <a:rPr lang="en-US" sz="1800" dirty="0">
                <a:solidFill>
                  <a:schemeClr val="tx2">
                    <a:lumMod val="50000"/>
                  </a:schemeClr>
                </a:solidFill>
              </a:rPr>
              <a:t>JAVA programmer has to work on individual columns of each row. </a:t>
            </a:r>
          </a:p>
          <a:p>
            <a:pPr lvl="1" algn="just">
              <a:lnSpc>
                <a:spcPct val="100000"/>
              </a:lnSpc>
              <a:defRPr/>
            </a:pPr>
            <a:r>
              <a:rPr lang="en-US" sz="1800" dirty="0">
                <a:solidFill>
                  <a:schemeClr val="tx2">
                    <a:lumMod val="50000"/>
                  </a:schemeClr>
                </a:solidFill>
              </a:rPr>
              <a:t>JAVA programmers has to fetch the database entities and initialize an object programmatically. </a:t>
            </a:r>
          </a:p>
          <a:p>
            <a:pPr algn="just">
              <a:lnSpc>
                <a:spcPct val="100000"/>
              </a:lnSpc>
              <a:defRPr/>
            </a:pPr>
            <a:r>
              <a:rPr lang="en-US" sz="1800" dirty="0">
                <a:solidFill>
                  <a:schemeClr val="tx2">
                    <a:lumMod val="50000"/>
                  </a:schemeClr>
                </a:solidFill>
              </a:rPr>
              <a:t>Difficult to map Relational concepts to Object Oriented Concepts.</a:t>
            </a:r>
          </a:p>
          <a:p>
            <a:pPr algn="just">
              <a:lnSpc>
                <a:spcPct val="100000"/>
              </a:lnSpc>
              <a:defRPr/>
            </a:pPr>
            <a:r>
              <a:rPr lang="en-US" sz="1800" dirty="0">
                <a:solidFill>
                  <a:schemeClr val="tx2">
                    <a:lumMod val="50000"/>
                  </a:schemeClr>
                </a:solidFill>
              </a:rPr>
              <a:t>Persisting object graph to relational model is an overhead</a:t>
            </a:r>
          </a:p>
          <a:p>
            <a:pPr algn="just">
              <a:lnSpc>
                <a:spcPct val="100000"/>
              </a:lnSpc>
              <a:defRPr/>
            </a:pPr>
            <a:r>
              <a:rPr lang="en-US" sz="1800" dirty="0">
                <a:solidFill>
                  <a:schemeClr val="tx2">
                    <a:lumMod val="50000"/>
                  </a:schemeClr>
                </a:solidFill>
              </a:rPr>
              <a:t>Querying the object graph is cumbersome.</a:t>
            </a:r>
          </a:p>
          <a:p>
            <a:pPr algn="just">
              <a:lnSpc>
                <a:spcPct val="100000"/>
              </a:lnSpc>
              <a:defRPr/>
            </a:pPr>
            <a:r>
              <a:rPr lang="en-US" sz="1800" dirty="0">
                <a:solidFill>
                  <a:schemeClr val="tx2">
                    <a:lumMod val="50000"/>
                  </a:schemeClr>
                </a:solidFill>
              </a:rPr>
              <a:t>Large number of classes (More Exercise on design, transaction Management </a:t>
            </a:r>
            <a:r>
              <a:rPr lang="en-US" sz="1800" dirty="0" err="1">
                <a:solidFill>
                  <a:schemeClr val="tx2">
                    <a:lumMod val="50000"/>
                  </a:schemeClr>
                </a:solidFill>
              </a:rPr>
              <a:t>etc</a:t>
            </a:r>
            <a:r>
              <a:rPr lang="en-US" sz="1800" dirty="0">
                <a:solidFill>
                  <a:schemeClr val="tx2">
                    <a:lumMod val="50000"/>
                  </a:schemeClr>
                </a:solidFill>
              </a:rPr>
              <a:t>)</a:t>
            </a:r>
          </a:p>
          <a:p>
            <a:pPr algn="just">
              <a:lnSpc>
                <a:spcPct val="100000"/>
              </a:lnSpc>
              <a:defRPr/>
            </a:pPr>
            <a:r>
              <a:rPr lang="en-US" sz="1800" dirty="0">
                <a:solidFill>
                  <a:schemeClr val="tx2">
                    <a:lumMod val="50000"/>
                  </a:schemeClr>
                </a:solidFill>
              </a:rPr>
              <a:t>Complex if it is used in large projects</a:t>
            </a:r>
          </a:p>
          <a:p>
            <a:pPr algn="just">
              <a:lnSpc>
                <a:spcPct val="100000"/>
              </a:lnSpc>
              <a:defRPr/>
            </a:pPr>
            <a:r>
              <a:rPr lang="en-US" sz="1800" dirty="0">
                <a:solidFill>
                  <a:schemeClr val="tx2">
                    <a:lumMod val="50000"/>
                  </a:schemeClr>
                </a:solidFill>
              </a:rPr>
              <a:t>Repetitive and complicated code.</a:t>
            </a:r>
          </a:p>
          <a:p>
            <a:pPr algn="just">
              <a:lnSpc>
                <a:spcPct val="100000"/>
              </a:lnSpc>
              <a:defRPr/>
            </a:pPr>
            <a:r>
              <a:rPr lang="en-US" sz="1800" dirty="0">
                <a:solidFill>
                  <a:schemeClr val="tx2">
                    <a:lumMod val="50000"/>
                  </a:schemeClr>
                </a:solidFill>
              </a:rPr>
              <a:t>As an object-oriented programmer, you would not like to take overhead of dealing with SQL.</a:t>
            </a:r>
          </a:p>
          <a:p>
            <a:pPr algn="just">
              <a:lnSpc>
                <a:spcPct val="100000"/>
              </a:lnSpc>
              <a:defRPr/>
            </a:pPr>
            <a:r>
              <a:rPr lang="en-US" sz="1800" dirty="0">
                <a:solidFill>
                  <a:schemeClr val="tx2">
                    <a:lumMod val="50000"/>
                  </a:schemeClr>
                </a:solidFill>
              </a:rPr>
              <a:t>No caching technique, no lazy fetching.</a:t>
            </a:r>
          </a:p>
          <a:p>
            <a:pPr>
              <a:defRPr/>
            </a:pPr>
            <a:endParaRPr lang="en-US" dirty="0"/>
          </a:p>
        </p:txBody>
      </p:sp>
    </p:spTree>
    <p:extLst>
      <p:ext uri="{BB962C8B-B14F-4D97-AF65-F5344CB8AC3E}">
        <p14:creationId xmlns:p14="http://schemas.microsoft.com/office/powerpoint/2010/main" val="773248164"/>
      </p:ext>
    </p:extLst>
  </p:cSld>
  <p:clrMapOvr>
    <a:masterClrMapping/>
  </p:clrMapOvr>
  <p:transition spd="slow">
    <p:split orient="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altLang="en-US"/>
              <a:t>Composite Properties</a:t>
            </a:r>
          </a:p>
        </p:txBody>
      </p:sp>
      <p:sp>
        <p:nvSpPr>
          <p:cNvPr id="56323" name="Rectangle 3"/>
          <p:cNvSpPr>
            <a:spLocks noGrp="1" noChangeArrowheads="1"/>
          </p:cNvSpPr>
          <p:nvPr>
            <p:ph type="body" sz="half" idx="1"/>
          </p:nvPr>
        </p:nvSpPr>
        <p:spPr>
          <a:xfrm>
            <a:off x="594629" y="1282700"/>
            <a:ext cx="10781608" cy="4648200"/>
          </a:xfrm>
        </p:spPr>
        <p:txBody>
          <a:bodyPr/>
          <a:lstStyle/>
          <a:p>
            <a:pPr>
              <a:lnSpc>
                <a:spcPct val="100000"/>
              </a:lnSpc>
              <a:defRPr/>
            </a:pPr>
            <a:r>
              <a:rPr sz="1800"/>
              <a:t>Let us suppose that we have address related fields in the employee table but we want to map those columns to the properties of Address class.</a:t>
            </a:r>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endParaRPr sz="1800"/>
          </a:p>
          <a:p>
            <a:pPr>
              <a:lnSpc>
                <a:spcPct val="100000"/>
              </a:lnSpc>
              <a:defRPr/>
            </a:pPr>
            <a:r>
              <a:rPr sz="1800"/>
              <a:t>Also an employee can have local address and permanent address.</a:t>
            </a:r>
          </a:p>
        </p:txBody>
      </p:sp>
      <p:graphicFrame>
        <p:nvGraphicFramePr>
          <p:cNvPr id="2" name="Table 1"/>
          <p:cNvGraphicFramePr>
            <a:graphicFrameLocks noGrp="1"/>
          </p:cNvGraphicFramePr>
          <p:nvPr/>
        </p:nvGraphicFramePr>
        <p:xfrm>
          <a:off x="914162" y="4343405"/>
          <a:ext cx="10360502" cy="371475"/>
        </p:xfrm>
        <a:graphic>
          <a:graphicData uri="http://schemas.openxmlformats.org/drawingml/2006/table">
            <a:tbl>
              <a:tblPr firstRow="1" bandRow="1">
                <a:tableStyleId>{5C22544A-7EE6-4342-B048-85BDC9FD1C3A}</a:tableStyleId>
              </a:tblPr>
              <a:tblGrid>
                <a:gridCol w="677789"/>
                <a:gridCol w="1556829"/>
                <a:gridCol w="2742484"/>
                <a:gridCol w="2539337"/>
                <a:gridCol w="1523603"/>
                <a:gridCol w="1320460"/>
              </a:tblGrid>
              <a:tr h="371475">
                <a:tc>
                  <a:txBody>
                    <a:bodyPr/>
                    <a:lstStyle/>
                    <a:p>
                      <a:r>
                        <a:rPr lang="en-US" sz="1800" dirty="0" smtClean="0">
                          <a:solidFill>
                            <a:srgbClr val="FFFFFF"/>
                          </a:solidFill>
                        </a:rPr>
                        <a:t>ID</a:t>
                      </a:r>
                      <a:endParaRPr lang="en-US" sz="1800" dirty="0">
                        <a:solidFill>
                          <a:srgbClr val="FFFFFF"/>
                        </a:solidFill>
                      </a:endParaRPr>
                    </a:p>
                  </a:txBody>
                  <a:tcPr marL="121888" marR="121888" marT="45798" marB="45798"/>
                </a:tc>
                <a:tc>
                  <a:txBody>
                    <a:bodyPr/>
                    <a:lstStyle/>
                    <a:p>
                      <a:r>
                        <a:rPr lang="en-US" sz="1800" b="1" kern="1200" dirty="0" smtClean="0">
                          <a:solidFill>
                            <a:srgbClr val="FFFFFF"/>
                          </a:solidFill>
                          <a:latin typeface="+mn-lt"/>
                          <a:ea typeface="+mn-ea"/>
                          <a:cs typeface="+mn-cs"/>
                        </a:rPr>
                        <a:t>NAME</a:t>
                      </a:r>
                      <a:endParaRPr lang="en-US" sz="1800" b="1" kern="1200" dirty="0">
                        <a:solidFill>
                          <a:srgbClr val="FFFFFF"/>
                        </a:solidFill>
                        <a:latin typeface="+mn-lt"/>
                        <a:ea typeface="+mn-ea"/>
                        <a:cs typeface="+mn-cs"/>
                      </a:endParaRPr>
                    </a:p>
                  </a:txBody>
                  <a:tcPr marL="121888" marR="121888" marT="45798" marB="45798"/>
                </a:tc>
                <a:tc>
                  <a:txBody>
                    <a:bodyPr/>
                    <a:lstStyle/>
                    <a:p>
                      <a:r>
                        <a:rPr lang="en-US" sz="1800" b="1" kern="1200" dirty="0" smtClean="0">
                          <a:solidFill>
                            <a:srgbClr val="FFFFFF"/>
                          </a:solidFill>
                          <a:latin typeface="+mn-lt"/>
                          <a:ea typeface="+mn-ea"/>
                          <a:cs typeface="+mn-cs"/>
                        </a:rPr>
                        <a:t>L_ADDRESS1</a:t>
                      </a:r>
                      <a:endParaRPr lang="en-US" sz="1800" b="1" kern="1200" dirty="0">
                        <a:solidFill>
                          <a:srgbClr val="FFFFFF"/>
                        </a:solidFill>
                        <a:latin typeface="+mn-lt"/>
                        <a:ea typeface="+mn-ea"/>
                        <a:cs typeface="+mn-cs"/>
                      </a:endParaRPr>
                    </a:p>
                  </a:txBody>
                  <a:tcPr marL="121888" marR="121888" marT="45798" marB="45798"/>
                </a:tc>
                <a:tc>
                  <a:txBody>
                    <a:bodyPr/>
                    <a:lstStyle/>
                    <a:p>
                      <a:r>
                        <a:rPr lang="en-US" sz="1800" b="1" kern="1200" dirty="0" smtClean="0">
                          <a:solidFill>
                            <a:srgbClr val="FFFFFF"/>
                          </a:solidFill>
                          <a:latin typeface="+mn-lt"/>
                          <a:ea typeface="+mn-ea"/>
                          <a:cs typeface="+mn-cs"/>
                        </a:rPr>
                        <a:t>L_ADDRESS2</a:t>
                      </a:r>
                      <a:endParaRPr lang="en-US" sz="1800" b="1" kern="1200" dirty="0">
                        <a:solidFill>
                          <a:srgbClr val="FFFFFF"/>
                        </a:solidFill>
                        <a:latin typeface="+mn-lt"/>
                        <a:ea typeface="+mn-ea"/>
                        <a:cs typeface="+mn-cs"/>
                      </a:endParaRPr>
                    </a:p>
                  </a:txBody>
                  <a:tcPr marL="121888" marR="121888" marT="45798" marB="45798"/>
                </a:tc>
                <a:tc>
                  <a:txBody>
                    <a:bodyPr/>
                    <a:lstStyle/>
                    <a:p>
                      <a:r>
                        <a:rPr lang="en-US" sz="1800" b="1" kern="1200" dirty="0" smtClean="0">
                          <a:solidFill>
                            <a:srgbClr val="FFFFFF"/>
                          </a:solidFill>
                          <a:latin typeface="+mn-lt"/>
                          <a:ea typeface="+mn-ea"/>
                          <a:cs typeface="+mn-cs"/>
                        </a:rPr>
                        <a:t>L_CITY</a:t>
                      </a:r>
                      <a:endParaRPr lang="en-US" sz="1800" b="1" kern="1200" dirty="0">
                        <a:solidFill>
                          <a:srgbClr val="FFFFFF"/>
                        </a:solidFill>
                        <a:latin typeface="+mn-lt"/>
                        <a:ea typeface="+mn-ea"/>
                        <a:cs typeface="+mn-cs"/>
                      </a:endParaRPr>
                    </a:p>
                  </a:txBody>
                  <a:tcPr marL="121888" marR="121888" marT="45798" marB="45798"/>
                </a:tc>
                <a:tc>
                  <a:txBody>
                    <a:bodyPr/>
                    <a:lstStyle/>
                    <a:p>
                      <a:r>
                        <a:rPr lang="en-US" sz="1800" b="1" kern="1200" dirty="0" smtClean="0">
                          <a:solidFill>
                            <a:srgbClr val="FFFFFF"/>
                          </a:solidFill>
                          <a:latin typeface="+mn-lt"/>
                          <a:ea typeface="+mn-ea"/>
                          <a:cs typeface="+mn-cs"/>
                        </a:rPr>
                        <a:t>L_PIN</a:t>
                      </a:r>
                      <a:endParaRPr lang="en-US" sz="1800" b="1" kern="1200" dirty="0">
                        <a:solidFill>
                          <a:srgbClr val="FFFFFF"/>
                        </a:solidFill>
                        <a:latin typeface="+mn-lt"/>
                        <a:ea typeface="+mn-ea"/>
                        <a:cs typeface="+mn-cs"/>
                      </a:endParaRPr>
                    </a:p>
                  </a:txBody>
                  <a:tcPr marL="121888" marR="121888" marT="45798" marB="45798"/>
                </a:tc>
              </a:tr>
            </a:tbl>
          </a:graphicData>
        </a:graphic>
      </p:graphicFrame>
      <p:pic>
        <p:nvPicPr>
          <p:cNvPr id="6350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311" y="2295530"/>
            <a:ext cx="4185676"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707" y="2133605"/>
            <a:ext cx="4062942"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3510" name="Straight Connector 3"/>
          <p:cNvCxnSpPr>
            <a:cxnSpLocks noChangeShapeType="1"/>
          </p:cNvCxnSpPr>
          <p:nvPr/>
        </p:nvCxnSpPr>
        <p:spPr bwMode="auto">
          <a:xfrm flipV="1">
            <a:off x="4977103" y="2295530"/>
            <a:ext cx="1422030" cy="7524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3511" name="Straight Connector 6"/>
          <p:cNvCxnSpPr>
            <a:cxnSpLocks noChangeShapeType="1"/>
          </p:cNvCxnSpPr>
          <p:nvPr/>
        </p:nvCxnSpPr>
        <p:spPr bwMode="auto">
          <a:xfrm flipH="1" flipV="1">
            <a:off x="4977105" y="3048000"/>
            <a:ext cx="1523603" cy="4572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3512" name="Straight Arrow Connector 8"/>
          <p:cNvCxnSpPr>
            <a:cxnSpLocks noChangeShapeType="1"/>
          </p:cNvCxnSpPr>
          <p:nvPr/>
        </p:nvCxnSpPr>
        <p:spPr bwMode="auto">
          <a:xfrm flipH="1">
            <a:off x="1320456" y="2671763"/>
            <a:ext cx="2133044" cy="167163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3513" name="Straight Arrow Connector 15"/>
          <p:cNvCxnSpPr>
            <a:cxnSpLocks noChangeShapeType="1"/>
          </p:cNvCxnSpPr>
          <p:nvPr/>
        </p:nvCxnSpPr>
        <p:spPr bwMode="auto">
          <a:xfrm flipH="1">
            <a:off x="2386978" y="2954338"/>
            <a:ext cx="1472816" cy="138906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3514" name="Straight Arrow Connector 12"/>
          <p:cNvCxnSpPr>
            <a:cxnSpLocks noChangeShapeType="1"/>
          </p:cNvCxnSpPr>
          <p:nvPr/>
        </p:nvCxnSpPr>
        <p:spPr bwMode="auto">
          <a:xfrm flipH="1">
            <a:off x="4672383" y="2671763"/>
            <a:ext cx="4977104" cy="167163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3515" name="Straight Arrow Connector 14"/>
          <p:cNvCxnSpPr>
            <a:cxnSpLocks noChangeShapeType="1"/>
          </p:cNvCxnSpPr>
          <p:nvPr/>
        </p:nvCxnSpPr>
        <p:spPr bwMode="auto">
          <a:xfrm flipH="1">
            <a:off x="7160935" y="2954338"/>
            <a:ext cx="2488552" cy="138906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3516" name="Straight Arrow Connector 17"/>
          <p:cNvCxnSpPr>
            <a:cxnSpLocks noChangeShapeType="1"/>
          </p:cNvCxnSpPr>
          <p:nvPr/>
        </p:nvCxnSpPr>
        <p:spPr bwMode="auto">
          <a:xfrm flipH="1">
            <a:off x="9446339" y="3276600"/>
            <a:ext cx="203147" cy="1066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3517" name="Straight Arrow Connector 19"/>
          <p:cNvCxnSpPr>
            <a:cxnSpLocks noChangeShapeType="1"/>
          </p:cNvCxnSpPr>
          <p:nvPr/>
        </p:nvCxnSpPr>
        <p:spPr bwMode="auto">
          <a:xfrm>
            <a:off x="9446339" y="3505200"/>
            <a:ext cx="914162" cy="838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814043657"/>
      </p:ext>
    </p:extLst>
  </p:cSld>
  <p:clrMapOvr>
    <a:masterClrMapping/>
  </p:clrMapOvr>
  <p:transition spd="slow">
    <p:split orient="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altLang="en-US"/>
              <a:t>JPA Embedded Property</a:t>
            </a:r>
          </a:p>
        </p:txBody>
      </p:sp>
      <p:sp>
        <p:nvSpPr>
          <p:cNvPr id="56323" name="Rectangle 3"/>
          <p:cNvSpPr>
            <a:spLocks noGrp="1" noChangeArrowheads="1"/>
          </p:cNvSpPr>
          <p:nvPr>
            <p:ph type="body" sz="half" idx="1"/>
          </p:nvPr>
        </p:nvSpPr>
        <p:spPr>
          <a:xfrm>
            <a:off x="594629" y="1282700"/>
            <a:ext cx="5195063" cy="1841500"/>
          </a:xfrm>
        </p:spPr>
        <p:txBody>
          <a:bodyPr/>
          <a:lstStyle/>
          <a:p>
            <a:pPr algn="just">
              <a:lnSpc>
                <a:spcPct val="100000"/>
              </a:lnSpc>
              <a:defRPr/>
            </a:pPr>
            <a:r>
              <a:rPr sz="1800"/>
              <a:t>Composite properties in Java Persistence specification are known as embedded classes. For a composite property, you can declare a particular property in the owning entity class as @Embedded.</a:t>
            </a:r>
          </a:p>
        </p:txBody>
      </p:sp>
      <p:pic>
        <p:nvPicPr>
          <p:cNvPr id="6451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950" y="1219205"/>
            <a:ext cx="5267011" cy="240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Group 1"/>
          <p:cNvGrpSpPr>
            <a:grpSpLocks/>
          </p:cNvGrpSpPr>
          <p:nvPr/>
        </p:nvGrpSpPr>
        <p:grpSpPr bwMode="auto">
          <a:xfrm>
            <a:off x="609443" y="3886200"/>
            <a:ext cx="11507436" cy="2743200"/>
            <a:chOff x="457200" y="3886200"/>
            <a:chExt cx="8632118" cy="2743200"/>
          </a:xfrm>
        </p:grpSpPr>
        <p:sp>
          <p:nvSpPr>
            <p:cNvPr id="62470" name="Rectangle 3"/>
            <p:cNvSpPr txBox="1">
              <a:spLocks noChangeArrowheads="1"/>
            </p:cNvSpPr>
            <p:nvPr/>
          </p:nvSpPr>
          <p:spPr bwMode="auto">
            <a:xfrm>
              <a:off x="457200" y="3886200"/>
              <a:ext cx="3896994" cy="2146300"/>
            </a:xfrm>
            <a:prstGeom prst="rect">
              <a:avLst/>
            </a:prstGeom>
            <a:noFill/>
            <a:ln>
              <a:noFill/>
            </a:ln>
            <a:effectLst/>
            <a:extLst/>
          </p:spPr>
          <p:txBody>
            <a:bodyPr lIns="91429" tIns="45714" rIns="91429" bIns="45714"/>
            <a:lstStyle>
              <a:lvl1pPr marL="285750" indent="-285750" eaLnBrk="0" hangingPunct="0">
                <a:defRPr sz="1600">
                  <a:solidFill>
                    <a:schemeClr val="bg2"/>
                  </a:solidFill>
                  <a:latin typeface="Arial" charset="0"/>
                  <a:ea typeface="ＭＳ Ｐゴシック" pitchFamily="34" charset="-128"/>
                </a:defRPr>
              </a:lvl1pPr>
              <a:lvl2pPr marL="742950" indent="-285750" eaLnBrk="0" hangingPunct="0">
                <a:defRPr sz="1600">
                  <a:solidFill>
                    <a:schemeClr val="bg2"/>
                  </a:solidFill>
                  <a:latin typeface="Arial" charset="0"/>
                  <a:ea typeface="ＭＳ Ｐゴシック" pitchFamily="34" charset="-128"/>
                </a:defRPr>
              </a:lvl2pPr>
              <a:lvl3pPr marL="1143000" indent="-228600" eaLnBrk="0" hangingPunct="0">
                <a:defRPr sz="1600">
                  <a:solidFill>
                    <a:schemeClr val="bg2"/>
                  </a:solidFill>
                  <a:latin typeface="Arial" charset="0"/>
                  <a:ea typeface="ＭＳ Ｐゴシック" pitchFamily="34" charset="-128"/>
                </a:defRPr>
              </a:lvl3pPr>
              <a:lvl4pPr marL="1600200" indent="-228600" eaLnBrk="0" hangingPunct="0">
                <a:defRPr sz="1600">
                  <a:solidFill>
                    <a:schemeClr val="bg2"/>
                  </a:solidFill>
                  <a:latin typeface="Arial" charset="0"/>
                  <a:ea typeface="ＭＳ Ｐゴシック" pitchFamily="34" charset="-128"/>
                </a:defRPr>
              </a:lvl4pPr>
              <a:lvl5pPr marL="2057400" indent="-228600" eaLnBrk="0" hangingPunct="0">
                <a:defRPr sz="1600">
                  <a:solidFill>
                    <a:schemeClr val="bg2"/>
                  </a:solidFill>
                  <a:latin typeface="Arial" charset="0"/>
                  <a:ea typeface="ＭＳ Ｐゴシック" pitchFamily="34" charset="-128"/>
                </a:defRPr>
              </a:lvl5pPr>
              <a:lvl6pPr marL="2514600" indent="-228600" eaLnBrk="0" fontAlgn="base" hangingPunct="0">
                <a:spcBef>
                  <a:spcPct val="0"/>
                </a:spcBef>
                <a:spcAft>
                  <a:spcPct val="0"/>
                </a:spcAft>
                <a:defRPr sz="1600">
                  <a:solidFill>
                    <a:schemeClr val="bg2"/>
                  </a:solidFill>
                  <a:latin typeface="Arial" charset="0"/>
                  <a:ea typeface="ＭＳ Ｐゴシック" pitchFamily="34" charset="-128"/>
                </a:defRPr>
              </a:lvl6pPr>
              <a:lvl7pPr marL="2971800" indent="-228600" eaLnBrk="0" fontAlgn="base" hangingPunct="0">
                <a:spcBef>
                  <a:spcPct val="0"/>
                </a:spcBef>
                <a:spcAft>
                  <a:spcPct val="0"/>
                </a:spcAft>
                <a:defRPr sz="1600">
                  <a:solidFill>
                    <a:schemeClr val="bg2"/>
                  </a:solidFill>
                  <a:latin typeface="Arial" charset="0"/>
                  <a:ea typeface="ＭＳ Ｐゴシック" pitchFamily="34" charset="-128"/>
                </a:defRPr>
              </a:lvl7pPr>
              <a:lvl8pPr marL="3429000" indent="-228600" eaLnBrk="0" fontAlgn="base" hangingPunct="0">
                <a:spcBef>
                  <a:spcPct val="0"/>
                </a:spcBef>
                <a:spcAft>
                  <a:spcPct val="0"/>
                </a:spcAft>
                <a:defRPr sz="1600">
                  <a:solidFill>
                    <a:schemeClr val="bg2"/>
                  </a:solidFill>
                  <a:latin typeface="Arial" charset="0"/>
                  <a:ea typeface="ＭＳ Ｐゴシック" pitchFamily="34" charset="-128"/>
                </a:defRPr>
              </a:lvl8pPr>
              <a:lvl9pPr marL="3886200" indent="-228600" eaLnBrk="0" fontAlgn="base" hangingPunct="0">
                <a:spcBef>
                  <a:spcPct val="0"/>
                </a:spcBef>
                <a:spcAft>
                  <a:spcPct val="0"/>
                </a:spcAft>
                <a:defRPr sz="1600">
                  <a:solidFill>
                    <a:schemeClr val="bg2"/>
                  </a:solidFill>
                  <a:latin typeface="Arial" charset="0"/>
                  <a:ea typeface="ＭＳ Ｐゴシック" pitchFamily="34" charset="-128"/>
                </a:defRPr>
              </a:lvl9pPr>
            </a:lstStyle>
            <a:p>
              <a:pPr algn="just" defTabSz="914400" fontAlgn="base">
                <a:spcBef>
                  <a:spcPct val="20000"/>
                </a:spcBef>
                <a:spcAft>
                  <a:spcPct val="0"/>
                </a:spcAft>
                <a:buClr>
                  <a:srgbClr val="086482"/>
                </a:buClr>
                <a:buFont typeface="Arial" charset="0"/>
                <a:buChar char="•"/>
                <a:defRPr/>
              </a:pPr>
              <a:r>
                <a:rPr lang="en-US" sz="1800" dirty="0" smtClean="0">
                  <a:solidFill>
                    <a:srgbClr val="254D50">
                      <a:lumMod val="50000"/>
                    </a:srgbClr>
                  </a:solidFill>
                  <a:latin typeface="Calibri" pitchFamily="34" charset="0"/>
                  <a:ea typeface="ＭＳ Ｐゴシック"/>
                </a:rPr>
                <a:t>If you don’t declare a property as @Embedded, and it isn’t of a pre-defined JDK type, Hibernate looks into the associated class for the @Embeddable annotation.</a:t>
              </a:r>
            </a:p>
          </p:txBody>
        </p:sp>
        <p:pic>
          <p:nvPicPr>
            <p:cNvPr id="645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4512" y="3886200"/>
              <a:ext cx="4734806"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303001677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altLang="en-US"/>
              <a:t>Embedded Property mapping</a:t>
            </a:r>
          </a:p>
        </p:txBody>
      </p:sp>
      <p:sp>
        <p:nvSpPr>
          <p:cNvPr id="56323" name="Rectangle 3"/>
          <p:cNvSpPr>
            <a:spLocks noGrp="1" noChangeArrowheads="1"/>
          </p:cNvSpPr>
          <p:nvPr>
            <p:ph type="body" sz="half" idx="1"/>
          </p:nvPr>
        </p:nvSpPr>
        <p:spPr>
          <a:xfrm>
            <a:off x="594629" y="1282700"/>
            <a:ext cx="11289475" cy="5041900"/>
          </a:xfrm>
        </p:spPr>
        <p:txBody>
          <a:bodyPr/>
          <a:lstStyle/>
          <a:p>
            <a:pPr algn="just">
              <a:lnSpc>
                <a:spcPct val="100000"/>
              </a:lnSpc>
              <a:defRPr/>
            </a:pPr>
            <a:r>
              <a:rPr sz="1800"/>
              <a:t>If you have define only one composite address (local address) property in the employee  POJO, mapping defined in Address POJO will work.</a:t>
            </a:r>
          </a:p>
          <a:p>
            <a:pPr algn="just">
              <a:lnSpc>
                <a:spcPct val="100000"/>
              </a:lnSpc>
              <a:defRPr/>
            </a:pPr>
            <a:r>
              <a:rPr sz="1800"/>
              <a:t>What would happen if your Employee POJO has two addresses – Local and Permanent Address? We can not map two different properties to a single database column i.e. local address city and permanent address city can not be mapped to the EMPLOYEE_ADDRESS table column.</a:t>
            </a:r>
          </a:p>
        </p:txBody>
      </p:sp>
    </p:spTree>
    <p:extLst>
      <p:ext uri="{BB962C8B-B14F-4D97-AF65-F5344CB8AC3E}">
        <p14:creationId xmlns:p14="http://schemas.microsoft.com/office/powerpoint/2010/main" val="1533255333"/>
      </p:ext>
    </p:extLst>
  </p:cSld>
  <p:clrMapOvr>
    <a:masterClrMapping/>
  </p:clrMapOvr>
  <p:transition spd="slow">
    <p:split orient="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altLang="en-US"/>
              <a:t>More than one embedded property</a:t>
            </a:r>
          </a:p>
        </p:txBody>
      </p:sp>
      <p:sp>
        <p:nvSpPr>
          <p:cNvPr id="56323" name="Rectangle 3"/>
          <p:cNvSpPr>
            <a:spLocks noGrp="1" noChangeArrowheads="1"/>
          </p:cNvSpPr>
          <p:nvPr>
            <p:ph type="body" sz="half" idx="1"/>
          </p:nvPr>
        </p:nvSpPr>
        <p:spPr>
          <a:xfrm>
            <a:off x="594629" y="1282700"/>
            <a:ext cx="11289475" cy="5041900"/>
          </a:xfrm>
        </p:spPr>
        <p:txBody>
          <a:bodyPr/>
          <a:lstStyle/>
          <a:p>
            <a:pPr algn="just">
              <a:lnSpc>
                <a:spcPct val="100000"/>
              </a:lnSpc>
              <a:defRPr/>
            </a:pPr>
            <a:r>
              <a:rPr sz="1800"/>
              <a:t>If your Employee POJO has two addresses – Local and Permanent Address, we need to override the attributes mapping of embeddable Address class.</a:t>
            </a:r>
          </a:p>
        </p:txBody>
      </p:sp>
      <p:pic>
        <p:nvPicPr>
          <p:cNvPr id="6656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042" y="1981200"/>
            <a:ext cx="11310636"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514845339"/>
      </p:ext>
    </p:extLst>
  </p:cSld>
  <p:clrMapOvr>
    <a:masterClrMapping/>
  </p:clrMapOvr>
  <p:transition spd="slow">
    <p:split orient="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smtClean="0"/>
              <a:t>Composite Key</a:t>
            </a:r>
          </a:p>
        </p:txBody>
      </p:sp>
      <p:sp>
        <p:nvSpPr>
          <p:cNvPr id="67587" name="Content Placeholder 2"/>
          <p:cNvSpPr>
            <a:spLocks noGrp="1"/>
          </p:cNvSpPr>
          <p:nvPr>
            <p:ph sz="quarter" idx="10"/>
          </p:nvPr>
        </p:nvSpPr>
        <p:spPr/>
        <p:txBody>
          <a:bodyPr/>
          <a:lstStyle/>
          <a:p>
            <a:pPr marL="0" indent="0">
              <a:lnSpc>
                <a:spcPct val="100000"/>
              </a:lnSpc>
              <a:spcAft>
                <a:spcPct val="0"/>
              </a:spcAft>
              <a:buFont typeface="Arial" charset="0"/>
              <a:buNone/>
            </a:pPr>
            <a:r>
              <a:rPr lang="en-US" altLang="en-US" sz="1800" smtClean="0"/>
              <a:t>If the table has a primary key then in Entity class we configure that column using @Id annotation. Even when the table doesn’t need a primary key, we must configure one column as id (one primary key is must).</a:t>
            </a:r>
            <a:br>
              <a:rPr lang="en-US" altLang="en-US" sz="1800" smtClean="0"/>
            </a:br>
            <a:r>
              <a:rPr lang="en-US" altLang="en-US" sz="1800" smtClean="0"/>
              <a:t> </a:t>
            </a:r>
            <a:br>
              <a:rPr lang="en-US" altLang="en-US" sz="1800" smtClean="0"/>
            </a:br>
            <a:r>
              <a:rPr lang="en-US" altLang="en-US" sz="1800" smtClean="0"/>
              <a:t>Now If the database table has more than one column as primary key then we call it as composite primary key, so if the table has multiple primary key columns , then in order to configure these primary key columns we need to create a new @Embeddable class containing the PK fields:</a:t>
            </a:r>
          </a:p>
          <a:p>
            <a:pPr marL="0" indent="0">
              <a:lnSpc>
                <a:spcPct val="100000"/>
              </a:lnSpc>
              <a:spcAft>
                <a:spcPct val="0"/>
              </a:spcAft>
              <a:buFont typeface="Arial" charset="0"/>
              <a:buNone/>
            </a:pPr>
            <a:endParaRPr lang="en-US" altLang="en-US" sz="1800" smtClean="0"/>
          </a:p>
        </p:txBody>
      </p:sp>
      <p:pic>
        <p:nvPicPr>
          <p:cNvPr id="675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162" y="3429005"/>
            <a:ext cx="5383398"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75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2280" y="3429005"/>
            <a:ext cx="4469236"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009294187"/>
      </p:ext>
    </p:extLst>
  </p:cSld>
  <p:clrMapOvr>
    <a:masterClrMapping/>
  </p:clrMapOvr>
  <p:transition spd="slow">
    <p:split orient="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00076" y="2481360"/>
            <a:ext cx="8809804" cy="741900"/>
          </a:xfrm>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sz="4000" dirty="0" smtClean="0">
                <a:solidFill>
                  <a:srgbClr val="FFFFFF"/>
                </a:solidFill>
              </a:rPr>
              <a:t/>
            </a:r>
            <a:br>
              <a:rPr lang="en-US" altLang="en-US" sz="4000" dirty="0" smtClean="0">
                <a:solidFill>
                  <a:srgbClr val="FFFFFF"/>
                </a:solidFill>
              </a:rPr>
            </a:br>
            <a:r>
              <a:rPr lang="en-US" altLang="en-US" sz="4000" dirty="0">
                <a:solidFill>
                  <a:srgbClr val="FFFFFF"/>
                </a:solidFill>
              </a:rPr>
              <a:t>Persistence Lifecycle</a:t>
            </a:r>
            <a:br>
              <a:rPr lang="en-US" altLang="en-US" sz="4000" dirty="0">
                <a:solidFill>
                  <a:srgbClr val="FFFFFF"/>
                </a:solidFill>
              </a:rPr>
            </a:br>
            <a:r>
              <a:rPr lang="en-US" altLang="en-US" sz="4000" dirty="0">
                <a:solidFill>
                  <a:srgbClr val="FFFFFF"/>
                </a:solidFill>
              </a:rPr>
              <a:t/>
            </a:r>
            <a:br>
              <a:rPr lang="en-US" altLang="en-US" sz="4000" dirty="0">
                <a:solidFill>
                  <a:srgbClr val="FFFFFF"/>
                </a:solidFill>
              </a:rPr>
            </a:br>
            <a:endParaRPr lang="en-US" b="1" dirty="0">
              <a:solidFill>
                <a:schemeClr val="bg1"/>
              </a:solidFill>
              <a:latin typeface="+mj-lt"/>
            </a:endParaRPr>
          </a:p>
        </p:txBody>
      </p:sp>
    </p:spTree>
    <p:extLst>
      <p:ext uri="{BB962C8B-B14F-4D97-AF65-F5344CB8AC3E}">
        <p14:creationId xmlns:p14="http://schemas.microsoft.com/office/powerpoint/2010/main" val="1235499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altLang="en-US"/>
              <a:t>Persistence Lifecycle</a:t>
            </a:r>
          </a:p>
        </p:txBody>
      </p:sp>
      <p:sp>
        <p:nvSpPr>
          <p:cNvPr id="57347" name="Rectangle 17"/>
          <p:cNvSpPr>
            <a:spLocks noGrp="1" noChangeArrowheads="1"/>
          </p:cNvSpPr>
          <p:nvPr>
            <p:ph type="body" sz="half" idx="1"/>
          </p:nvPr>
        </p:nvSpPr>
        <p:spPr>
          <a:xfrm>
            <a:off x="711015" y="990600"/>
            <a:ext cx="5478624" cy="5334000"/>
          </a:xfrm>
        </p:spPr>
        <p:txBody>
          <a:bodyPr/>
          <a:lstStyle/>
          <a:p>
            <a:pPr>
              <a:lnSpc>
                <a:spcPct val="100000"/>
              </a:lnSpc>
              <a:defRPr/>
            </a:pPr>
            <a:r>
              <a:rPr sz="1800"/>
              <a:t>Refers  to the states an object goes through during its life</a:t>
            </a:r>
          </a:p>
          <a:p>
            <a:pPr>
              <a:lnSpc>
                <a:spcPct val="100000"/>
              </a:lnSpc>
              <a:defRPr/>
            </a:pPr>
            <a:endParaRPr sz="1800"/>
          </a:p>
          <a:p>
            <a:pPr>
              <a:lnSpc>
                <a:spcPct val="100000"/>
              </a:lnSpc>
              <a:defRPr/>
            </a:pPr>
            <a:r>
              <a:rPr sz="1800"/>
              <a:t>Objects can have one of the four states</a:t>
            </a:r>
          </a:p>
          <a:p>
            <a:pPr lvl="1">
              <a:lnSpc>
                <a:spcPct val="100000"/>
              </a:lnSpc>
              <a:defRPr/>
            </a:pPr>
            <a:r>
              <a:rPr sz="1600"/>
              <a:t>Transient object</a:t>
            </a:r>
          </a:p>
          <a:p>
            <a:pPr lvl="1">
              <a:lnSpc>
                <a:spcPct val="100000"/>
              </a:lnSpc>
              <a:defRPr/>
            </a:pPr>
            <a:r>
              <a:rPr sz="1600"/>
              <a:t>Persistent  or managed object</a:t>
            </a:r>
          </a:p>
          <a:p>
            <a:pPr lvl="1">
              <a:lnSpc>
                <a:spcPct val="100000"/>
              </a:lnSpc>
              <a:defRPr/>
            </a:pPr>
            <a:r>
              <a:rPr sz="1600"/>
              <a:t>Removed object</a:t>
            </a:r>
          </a:p>
          <a:p>
            <a:pPr lvl="1">
              <a:lnSpc>
                <a:spcPct val="100000"/>
              </a:lnSpc>
              <a:defRPr/>
            </a:pPr>
            <a:r>
              <a:rPr sz="1600"/>
              <a:t>Detached object</a:t>
            </a:r>
          </a:p>
        </p:txBody>
      </p:sp>
      <p:pic>
        <p:nvPicPr>
          <p:cNvPr id="6963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7105" y="2362200"/>
            <a:ext cx="715458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225010313"/>
      </p:ext>
    </p:extLst>
  </p:cSld>
  <p:clrMapOvr>
    <a:masterClrMapping/>
  </p:clrMapOvr>
  <p:transition spd="slow">
    <p:split orient="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altLang="en-US"/>
              <a:t>Transient Object</a:t>
            </a:r>
          </a:p>
        </p:txBody>
      </p:sp>
      <p:sp>
        <p:nvSpPr>
          <p:cNvPr id="58371" name="Rectangle 4"/>
          <p:cNvSpPr>
            <a:spLocks noGrp="1" noChangeArrowheads="1"/>
          </p:cNvSpPr>
          <p:nvPr>
            <p:ph type="body" sz="half" idx="1"/>
          </p:nvPr>
        </p:nvSpPr>
        <p:spPr>
          <a:xfrm>
            <a:off x="594629" y="1282700"/>
            <a:ext cx="11187902" cy="4648200"/>
          </a:xfrm>
        </p:spPr>
        <p:txBody>
          <a:bodyPr/>
          <a:lstStyle/>
          <a:p>
            <a:pPr>
              <a:lnSpc>
                <a:spcPct val="100000"/>
              </a:lnSpc>
              <a:defRPr/>
            </a:pPr>
            <a:r>
              <a:rPr sz="1800"/>
              <a:t>Object created using new operator that has not been saved in the database</a:t>
            </a:r>
          </a:p>
          <a:p>
            <a:pPr>
              <a:lnSpc>
                <a:spcPct val="100000"/>
              </a:lnSpc>
              <a:defRPr/>
            </a:pPr>
            <a:endParaRPr sz="1800"/>
          </a:p>
          <a:p>
            <a:pPr>
              <a:lnSpc>
                <a:spcPct val="100000"/>
              </a:lnSpc>
              <a:defRPr/>
            </a:pPr>
            <a:r>
              <a:rPr sz="1800"/>
              <a:t>These objects does not map to a row in database</a:t>
            </a:r>
          </a:p>
          <a:p>
            <a:pPr>
              <a:lnSpc>
                <a:spcPct val="100000"/>
              </a:lnSpc>
              <a:defRPr/>
            </a:pPr>
            <a:endParaRPr sz="1800"/>
          </a:p>
          <a:p>
            <a:pPr>
              <a:lnSpc>
                <a:spcPct val="100000"/>
              </a:lnSpc>
              <a:defRPr/>
            </a:pPr>
            <a:r>
              <a:rPr sz="1800"/>
              <a:t>These Objects are not associated with hibernate session</a:t>
            </a:r>
          </a:p>
          <a:p>
            <a:pPr>
              <a:lnSpc>
                <a:spcPct val="100000"/>
              </a:lnSpc>
              <a:defRPr/>
            </a:pPr>
            <a:endParaRPr sz="1800"/>
          </a:p>
          <a:p>
            <a:pPr>
              <a:lnSpc>
                <a:spcPct val="100000"/>
              </a:lnSpc>
              <a:defRPr/>
            </a:pPr>
            <a:r>
              <a:rPr sz="1800"/>
              <a:t>State of such objects is lost if no object is referencing them</a:t>
            </a:r>
          </a:p>
          <a:p>
            <a:pPr>
              <a:lnSpc>
                <a:spcPct val="100000"/>
              </a:lnSpc>
              <a:defRPr/>
            </a:pPr>
            <a:endParaRPr sz="1800"/>
          </a:p>
          <a:p>
            <a:pPr>
              <a:lnSpc>
                <a:spcPct val="100000"/>
              </a:lnSpc>
              <a:defRPr/>
            </a:pPr>
            <a:r>
              <a:rPr sz="1800"/>
              <a:t>Objects that are referenced by only other transient objects are also transient object</a:t>
            </a:r>
          </a:p>
        </p:txBody>
      </p:sp>
      <p:pic>
        <p:nvPicPr>
          <p:cNvPr id="7066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739" y="4572000"/>
            <a:ext cx="1081546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729923068"/>
      </p:ext>
    </p:extLst>
  </p:cSld>
  <p:clrMapOvr>
    <a:masterClrMapping/>
  </p:clrMapOvr>
  <p:transition spd="slow">
    <p:split orient="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altLang="en-US"/>
              <a:t>Persistent Object</a:t>
            </a:r>
          </a:p>
        </p:txBody>
      </p:sp>
      <p:sp>
        <p:nvSpPr>
          <p:cNvPr id="59395" name="Rectangle 4"/>
          <p:cNvSpPr>
            <a:spLocks noGrp="1" noChangeArrowheads="1"/>
          </p:cNvSpPr>
          <p:nvPr>
            <p:ph type="body" sz="half" idx="1"/>
          </p:nvPr>
        </p:nvSpPr>
        <p:spPr>
          <a:xfrm>
            <a:off x="594629" y="1282700"/>
            <a:ext cx="11289475" cy="4965700"/>
          </a:xfrm>
        </p:spPr>
        <p:txBody>
          <a:bodyPr/>
          <a:lstStyle/>
          <a:p>
            <a:pPr>
              <a:lnSpc>
                <a:spcPct val="100000"/>
              </a:lnSpc>
              <a:defRPr/>
            </a:pPr>
            <a:r>
              <a:rPr sz="1800"/>
              <a:t>An object with database identity</a:t>
            </a:r>
          </a:p>
          <a:p>
            <a:pPr>
              <a:lnSpc>
                <a:spcPct val="100000"/>
              </a:lnSpc>
              <a:defRPr/>
            </a:pPr>
            <a:r>
              <a:rPr sz="1800"/>
              <a:t>Objects persisted in the database by calling one of the methods like save etc.</a:t>
            </a:r>
          </a:p>
          <a:p>
            <a:pPr>
              <a:lnSpc>
                <a:spcPct val="100000"/>
              </a:lnSpc>
              <a:defRPr/>
            </a:pPr>
            <a:r>
              <a:rPr sz="1800"/>
              <a:t>Maps to a row in database</a:t>
            </a:r>
          </a:p>
          <a:p>
            <a:pPr>
              <a:lnSpc>
                <a:spcPct val="100000"/>
              </a:lnSpc>
              <a:defRPr/>
            </a:pPr>
            <a:r>
              <a:rPr sz="1800"/>
              <a:t>Is retrieved from database by execution of a query</a:t>
            </a:r>
          </a:p>
          <a:p>
            <a:pPr>
              <a:lnSpc>
                <a:spcPct val="100000"/>
              </a:lnSpc>
              <a:defRPr/>
            </a:pPr>
            <a:r>
              <a:rPr sz="1800"/>
              <a:t>Is retrieved from another persistence object</a:t>
            </a:r>
          </a:p>
          <a:p>
            <a:pPr>
              <a:lnSpc>
                <a:spcPct val="100000"/>
              </a:lnSpc>
              <a:defRPr/>
            </a:pPr>
            <a:endParaRPr sz="1800"/>
          </a:p>
        </p:txBody>
      </p:sp>
      <p:pic>
        <p:nvPicPr>
          <p:cNvPr id="7168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736" y="3505200"/>
            <a:ext cx="10563648"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678195798"/>
      </p:ext>
    </p:extLst>
  </p:cSld>
  <p:clrMapOvr>
    <a:masterClrMapping/>
  </p:clrMapOvr>
  <p:transition spd="slow">
    <p:split orient="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altLang="en-US"/>
              <a:t>Persistent Object Cont…</a:t>
            </a:r>
          </a:p>
        </p:txBody>
      </p:sp>
      <p:sp>
        <p:nvSpPr>
          <p:cNvPr id="59395" name="Rectangle 4"/>
          <p:cNvSpPr>
            <a:spLocks noGrp="1" noChangeArrowheads="1"/>
          </p:cNvSpPr>
          <p:nvPr>
            <p:ph type="body" sz="half" idx="1"/>
          </p:nvPr>
        </p:nvSpPr>
        <p:spPr>
          <a:xfrm>
            <a:off x="594629" y="1282700"/>
            <a:ext cx="11289475" cy="4965700"/>
          </a:xfrm>
        </p:spPr>
        <p:txBody>
          <a:bodyPr/>
          <a:lstStyle/>
          <a:p>
            <a:pPr algn="just">
              <a:lnSpc>
                <a:spcPct val="100000"/>
              </a:lnSpc>
              <a:defRPr/>
            </a:pPr>
            <a:r>
              <a:rPr sz="1800"/>
              <a:t>A persistent object is associated with persistence context and its modification is cached in the persistence context.</a:t>
            </a:r>
          </a:p>
          <a:p>
            <a:pPr algn="just">
              <a:lnSpc>
                <a:spcPct val="100000"/>
              </a:lnSpc>
              <a:defRPr/>
            </a:pPr>
            <a:r>
              <a:rPr sz="1800"/>
              <a:t>A persistent object is unique in its persistence context. If you fetch a database entity twice in the persistence context, you will have the same object in both requests.</a:t>
            </a:r>
          </a:p>
          <a:p>
            <a:pPr algn="just">
              <a:lnSpc>
                <a:spcPct val="100000"/>
              </a:lnSpc>
              <a:defRPr/>
            </a:pPr>
            <a:r>
              <a:rPr sz="1800"/>
              <a:t>Select Query is fired for the first time access. Object is returned from the cache in consequent requests.</a:t>
            </a:r>
          </a:p>
          <a:p>
            <a:pPr>
              <a:lnSpc>
                <a:spcPct val="100000"/>
              </a:lnSpc>
              <a:defRPr/>
            </a:pPr>
            <a:endParaRPr sz="1800"/>
          </a:p>
        </p:txBody>
      </p:sp>
      <p:pic>
        <p:nvPicPr>
          <p:cNvPr id="727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736" y="3325818"/>
            <a:ext cx="10157354"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AutoShape 10"/>
          <p:cNvSpPr>
            <a:spLocks noChangeArrowheads="1"/>
          </p:cNvSpPr>
          <p:nvPr/>
        </p:nvSpPr>
        <p:spPr bwMode="auto">
          <a:xfrm>
            <a:off x="8125883" y="3581400"/>
            <a:ext cx="3656648" cy="457200"/>
          </a:xfrm>
          <a:prstGeom prst="wedgeRectCallout">
            <a:avLst>
              <a:gd name="adj1" fmla="val -58796"/>
              <a:gd name="adj2" fmla="val 206338"/>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If statement is executed</a:t>
            </a:r>
          </a:p>
        </p:txBody>
      </p:sp>
    </p:spTree>
    <p:extLst>
      <p:ext uri="{BB962C8B-B14F-4D97-AF65-F5344CB8AC3E}">
        <p14:creationId xmlns:p14="http://schemas.microsoft.com/office/powerpoint/2010/main" val="359182724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ORM Overview</a:t>
            </a:r>
          </a:p>
        </p:txBody>
      </p:sp>
      <p:sp>
        <p:nvSpPr>
          <p:cNvPr id="3" name="Content Placeholder 2"/>
          <p:cNvSpPr>
            <a:spLocks noGrp="1"/>
          </p:cNvSpPr>
          <p:nvPr>
            <p:ph sz="quarter" idx="10"/>
          </p:nvPr>
        </p:nvSpPr>
        <p:spPr/>
        <p:txBody>
          <a:bodyPr/>
          <a:lstStyle/>
          <a:p>
            <a:pPr algn="just">
              <a:lnSpc>
                <a:spcPct val="100000"/>
              </a:lnSpc>
              <a:defRPr/>
            </a:pPr>
            <a:r>
              <a:rPr lang="en-US" sz="1800" dirty="0">
                <a:solidFill>
                  <a:schemeClr val="tx2">
                    <a:lumMod val="50000"/>
                  </a:schemeClr>
                </a:solidFill>
              </a:rPr>
              <a:t>In a nutshell, Object/Relational Mapping is the automated (and transparent) persistence of objects in a Java application to the tables in a relational database, using metadata that describes the mapping between the objects and the database.</a:t>
            </a:r>
          </a:p>
          <a:p>
            <a:pPr marL="231775" lvl="1" indent="-231775" algn="just">
              <a:lnSpc>
                <a:spcPct val="100000"/>
              </a:lnSpc>
              <a:buSzPct val="125000"/>
              <a:buFont typeface="Arial" charset="0"/>
              <a:buChar char="•"/>
              <a:defRPr/>
            </a:pPr>
            <a:r>
              <a:rPr lang="en-US" sz="1800" dirty="0">
                <a:solidFill>
                  <a:schemeClr val="tx2">
                    <a:lumMod val="50000"/>
                  </a:schemeClr>
                </a:solidFill>
              </a:rPr>
              <a:t>This creates, in effect, a "virtual object database" that can be used from within the programming language.</a:t>
            </a:r>
          </a:p>
          <a:p>
            <a:pPr algn="just">
              <a:lnSpc>
                <a:spcPct val="100000"/>
              </a:lnSpc>
              <a:defRPr/>
            </a:pPr>
            <a:r>
              <a:rPr lang="en-US" sz="1800" dirty="0">
                <a:solidFill>
                  <a:schemeClr val="tx2">
                    <a:lumMod val="50000"/>
                  </a:schemeClr>
                </a:solidFill>
              </a:rPr>
              <a:t>A JAVA programmer works with JAVA objects instead-of writing complex vendor specific SQL statements in JAVA code.</a:t>
            </a:r>
          </a:p>
          <a:p>
            <a:pPr algn="just">
              <a:lnSpc>
                <a:spcPct val="100000"/>
              </a:lnSpc>
              <a:defRPr/>
            </a:pPr>
            <a:r>
              <a:rPr lang="en-US" sz="1800" dirty="0">
                <a:solidFill>
                  <a:schemeClr val="tx2">
                    <a:lumMod val="50000"/>
                  </a:schemeClr>
                </a:solidFill>
              </a:rPr>
              <a:t>A table is mapped to a JAVA class and this mapping is done in configuration files. </a:t>
            </a:r>
          </a:p>
          <a:p>
            <a:pPr algn="just">
              <a:lnSpc>
                <a:spcPct val="100000"/>
              </a:lnSpc>
              <a:defRPr/>
            </a:pPr>
            <a:endParaRPr lang="en-US" sz="1800" dirty="0">
              <a:solidFill>
                <a:schemeClr val="tx2">
                  <a:lumMod val="50000"/>
                </a:schemeClr>
              </a:solidFill>
            </a:endParaRPr>
          </a:p>
          <a:p>
            <a:pPr marL="0" indent="0" algn="just">
              <a:lnSpc>
                <a:spcPct val="100000"/>
              </a:lnSpc>
              <a:buFont typeface="Arial" charset="0"/>
              <a:buNone/>
              <a:defRPr/>
            </a:pPr>
            <a:r>
              <a:rPr lang="en-US" sz="1800" dirty="0">
                <a:solidFill>
                  <a:schemeClr val="tx2">
                    <a:lumMod val="50000"/>
                  </a:schemeClr>
                </a:solidFill>
              </a:rPr>
              <a:t>Advantages of ORM:</a:t>
            </a:r>
          </a:p>
          <a:p>
            <a:pPr marL="231775" lvl="1" indent="-231775" algn="just">
              <a:lnSpc>
                <a:spcPct val="100000"/>
              </a:lnSpc>
              <a:buSzPct val="125000"/>
              <a:buFont typeface="Arial" charset="0"/>
              <a:buChar char="•"/>
              <a:defRPr/>
            </a:pPr>
            <a:r>
              <a:rPr lang="en-US" sz="1800" dirty="0">
                <a:solidFill>
                  <a:schemeClr val="tx2">
                    <a:lumMod val="50000"/>
                  </a:schemeClr>
                </a:solidFill>
              </a:rPr>
              <a:t>An API for performing basic CRUD operations on objects of persistent classes</a:t>
            </a:r>
          </a:p>
          <a:p>
            <a:pPr marL="231775" lvl="1" indent="-231775" algn="just">
              <a:lnSpc>
                <a:spcPct val="100000"/>
              </a:lnSpc>
              <a:buSzPct val="125000"/>
              <a:buFont typeface="Arial" charset="0"/>
              <a:buChar char="•"/>
              <a:defRPr/>
            </a:pPr>
            <a:r>
              <a:rPr lang="en-US" sz="1800" dirty="0">
                <a:solidFill>
                  <a:schemeClr val="tx2">
                    <a:lumMod val="50000"/>
                  </a:schemeClr>
                </a:solidFill>
              </a:rPr>
              <a:t>A language or API for specifying queries that refer to classes and properties of classes</a:t>
            </a:r>
          </a:p>
          <a:p>
            <a:pPr marL="231775" lvl="1" indent="-231775" algn="just">
              <a:lnSpc>
                <a:spcPct val="100000"/>
              </a:lnSpc>
              <a:buSzPct val="125000"/>
              <a:buFont typeface="Arial" charset="0"/>
              <a:buChar char="•"/>
              <a:defRPr/>
            </a:pPr>
            <a:r>
              <a:rPr lang="en-US" sz="1800" dirty="0">
                <a:solidFill>
                  <a:schemeClr val="tx2">
                    <a:lumMod val="50000"/>
                  </a:schemeClr>
                </a:solidFill>
              </a:rPr>
              <a:t>A facility for specifying mapping metadata</a:t>
            </a:r>
          </a:p>
          <a:p>
            <a:pPr marL="231775" lvl="1" indent="-231775" algn="just">
              <a:lnSpc>
                <a:spcPct val="100000"/>
              </a:lnSpc>
              <a:buSzPct val="125000"/>
              <a:buFont typeface="Arial" charset="0"/>
              <a:buChar char="•"/>
              <a:defRPr/>
            </a:pPr>
            <a:r>
              <a:rPr lang="en-US" sz="1800" dirty="0">
                <a:solidFill>
                  <a:schemeClr val="tx2">
                    <a:lumMod val="50000"/>
                  </a:schemeClr>
                </a:solidFill>
              </a:rPr>
              <a:t>A technique for the ORM implementation to interact with transactional objects to perform dirty checking, lazy association fetching, and other optimization functions.</a:t>
            </a:r>
          </a:p>
          <a:p>
            <a:pPr>
              <a:defRPr/>
            </a:pPr>
            <a:endParaRPr lang="en-US" dirty="0"/>
          </a:p>
        </p:txBody>
      </p:sp>
    </p:spTree>
    <p:extLst>
      <p:ext uri="{BB962C8B-B14F-4D97-AF65-F5344CB8AC3E}">
        <p14:creationId xmlns:p14="http://schemas.microsoft.com/office/powerpoint/2010/main" val="1579631936"/>
      </p:ext>
    </p:extLst>
  </p:cSld>
  <p:clrMapOvr>
    <a:masterClrMapping/>
  </p:clrMapOvr>
  <p:transition spd="slow">
    <p:split orient="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altLang="en-US"/>
              <a:t>Detached Object</a:t>
            </a:r>
          </a:p>
        </p:txBody>
      </p:sp>
      <p:sp>
        <p:nvSpPr>
          <p:cNvPr id="61443" name="Rectangle 4"/>
          <p:cNvSpPr>
            <a:spLocks noGrp="1" noChangeArrowheads="1"/>
          </p:cNvSpPr>
          <p:nvPr>
            <p:ph type="body" sz="half" idx="1"/>
          </p:nvPr>
        </p:nvSpPr>
        <p:spPr>
          <a:xfrm>
            <a:off x="594629" y="1282700"/>
            <a:ext cx="11187902" cy="4648200"/>
          </a:xfrm>
        </p:spPr>
        <p:txBody>
          <a:bodyPr/>
          <a:lstStyle/>
          <a:p>
            <a:pPr algn="just">
              <a:lnSpc>
                <a:spcPct val="100000"/>
              </a:lnSpc>
              <a:defRPr/>
            </a:pPr>
            <a:r>
              <a:rPr sz="1800"/>
              <a:t>A detached object is associated with database identity but it is not attached with any  persistence context.</a:t>
            </a:r>
          </a:p>
          <a:p>
            <a:pPr algn="just">
              <a:lnSpc>
                <a:spcPct val="100000"/>
              </a:lnSpc>
              <a:defRPr/>
            </a:pPr>
            <a:r>
              <a:rPr sz="1800"/>
              <a:t>Any change to the state of detached object is not synchronized with database</a:t>
            </a:r>
          </a:p>
          <a:p>
            <a:pPr algn="just">
              <a:lnSpc>
                <a:spcPct val="100000"/>
              </a:lnSpc>
              <a:defRPr/>
            </a:pPr>
            <a:r>
              <a:rPr sz="1800"/>
              <a:t>Detached objects can be re attached to same or another persistence context</a:t>
            </a:r>
          </a:p>
          <a:p>
            <a:pPr algn="just">
              <a:lnSpc>
                <a:spcPct val="100000"/>
              </a:lnSpc>
              <a:defRPr/>
            </a:pPr>
            <a:r>
              <a:rPr sz="1800"/>
              <a:t>When a persistence context is closed, all attached persistent objects become detached.</a:t>
            </a:r>
          </a:p>
          <a:p>
            <a:pPr algn="just">
              <a:defRPr/>
            </a:pPr>
            <a:endParaRPr/>
          </a:p>
        </p:txBody>
      </p:sp>
      <p:pic>
        <p:nvPicPr>
          <p:cNvPr id="7373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162" y="3200405"/>
            <a:ext cx="9344766" cy="332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AutoShape 10"/>
          <p:cNvSpPr>
            <a:spLocks noChangeArrowheads="1"/>
          </p:cNvSpPr>
          <p:nvPr/>
        </p:nvSpPr>
        <p:spPr bwMode="auto">
          <a:xfrm>
            <a:off x="6195986" y="4191000"/>
            <a:ext cx="3656648" cy="533400"/>
          </a:xfrm>
          <a:prstGeom prst="wedgeRectCallout">
            <a:avLst>
              <a:gd name="adj1" fmla="val -104301"/>
              <a:gd name="adj2" fmla="val 312912"/>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Changes will not be persisted</a:t>
            </a:r>
          </a:p>
        </p:txBody>
      </p:sp>
    </p:spTree>
    <p:extLst>
      <p:ext uri="{BB962C8B-B14F-4D97-AF65-F5344CB8AC3E}">
        <p14:creationId xmlns:p14="http://schemas.microsoft.com/office/powerpoint/2010/main" val="248601822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altLang="en-US"/>
              <a:t>Removed Object</a:t>
            </a:r>
          </a:p>
        </p:txBody>
      </p:sp>
      <p:sp>
        <p:nvSpPr>
          <p:cNvPr id="60419" name="Rectangle 4"/>
          <p:cNvSpPr>
            <a:spLocks noGrp="1" noChangeArrowheads="1"/>
          </p:cNvSpPr>
          <p:nvPr>
            <p:ph type="body" sz="half" idx="1"/>
          </p:nvPr>
        </p:nvSpPr>
        <p:spPr>
          <a:xfrm>
            <a:off x="594629" y="1282700"/>
            <a:ext cx="11391049" cy="4648200"/>
          </a:xfrm>
        </p:spPr>
        <p:txBody>
          <a:bodyPr/>
          <a:lstStyle/>
          <a:p>
            <a:pPr>
              <a:lnSpc>
                <a:spcPct val="100000"/>
              </a:lnSpc>
              <a:defRPr/>
            </a:pPr>
            <a:r>
              <a:rPr sz="1800"/>
              <a:t>Is an object scheduled for deletion from database.</a:t>
            </a:r>
          </a:p>
          <a:p>
            <a:pPr>
              <a:lnSpc>
                <a:spcPct val="100000"/>
              </a:lnSpc>
              <a:defRPr/>
            </a:pPr>
            <a:endParaRPr sz="1800"/>
          </a:p>
          <a:p>
            <a:pPr>
              <a:lnSpc>
                <a:spcPct val="100000"/>
              </a:lnSpc>
              <a:defRPr/>
            </a:pPr>
            <a:r>
              <a:rPr sz="1800"/>
              <a:t>A row in the database corresponding to this object will be deleted.</a:t>
            </a:r>
          </a:p>
          <a:p>
            <a:pPr>
              <a:lnSpc>
                <a:spcPct val="100000"/>
              </a:lnSpc>
              <a:defRPr/>
            </a:pPr>
            <a:endParaRPr sz="1800"/>
          </a:p>
          <a:p>
            <a:pPr>
              <a:lnSpc>
                <a:spcPct val="100000"/>
              </a:lnSpc>
              <a:defRPr/>
            </a:pPr>
            <a:r>
              <a:rPr sz="1800"/>
              <a:t>Should not be used after a transaction is committed.</a:t>
            </a:r>
          </a:p>
          <a:p>
            <a:pPr>
              <a:lnSpc>
                <a:spcPct val="100000"/>
              </a:lnSpc>
              <a:defRPr/>
            </a:pPr>
            <a:endParaRPr sz="1800"/>
          </a:p>
          <a:p>
            <a:pPr>
              <a:lnSpc>
                <a:spcPct val="100000"/>
              </a:lnSpc>
              <a:defRPr/>
            </a:pPr>
            <a:r>
              <a:rPr sz="1800"/>
              <a:t>It may be present in JVM but there is no row corresponding to it in the database.</a:t>
            </a:r>
          </a:p>
          <a:p>
            <a:pPr>
              <a:defRPr/>
            </a:pPr>
            <a:endParaRPr/>
          </a:p>
        </p:txBody>
      </p:sp>
    </p:spTree>
    <p:extLst>
      <p:ext uri="{BB962C8B-B14F-4D97-AF65-F5344CB8AC3E}">
        <p14:creationId xmlns:p14="http://schemas.microsoft.com/office/powerpoint/2010/main" val="402874949"/>
      </p:ext>
    </p:extLst>
  </p:cSld>
  <p:clrMapOvr>
    <a:masterClrMapping/>
  </p:clrMapOvr>
  <p:transition spd="slow">
    <p:split orient="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altLang="en-US"/>
              <a:t>Persistent to Detached</a:t>
            </a:r>
          </a:p>
        </p:txBody>
      </p:sp>
      <p:sp>
        <p:nvSpPr>
          <p:cNvPr id="61443" name="Rectangle 4"/>
          <p:cNvSpPr>
            <a:spLocks noGrp="1" noChangeArrowheads="1"/>
          </p:cNvSpPr>
          <p:nvPr>
            <p:ph type="body" sz="half" idx="1"/>
          </p:nvPr>
        </p:nvSpPr>
        <p:spPr>
          <a:xfrm>
            <a:off x="594629" y="1282700"/>
            <a:ext cx="11187902" cy="4648200"/>
          </a:xfrm>
        </p:spPr>
        <p:txBody>
          <a:bodyPr/>
          <a:lstStyle/>
          <a:p>
            <a:pPr algn="just">
              <a:lnSpc>
                <a:spcPct val="100000"/>
              </a:lnSpc>
              <a:defRPr/>
            </a:pPr>
            <a:r>
              <a:rPr sz="1800"/>
              <a:t>When a persistence context is closed, all the persisted objects attached to the persistence context become detached.</a:t>
            </a:r>
          </a:p>
          <a:p>
            <a:pPr algn="just">
              <a:lnSpc>
                <a:spcPct val="100000"/>
              </a:lnSpc>
              <a:defRPr/>
            </a:pPr>
            <a:r>
              <a:rPr sz="1800"/>
              <a:t>If you want to detach a single persistent object without closing the persistence context, you can either call JPA entity manager's </a:t>
            </a:r>
            <a:r>
              <a:rPr sz="1800" b="1">
                <a:solidFill>
                  <a:srgbClr val="FF0000"/>
                </a:solidFill>
              </a:rPr>
              <a:t>detach(Object </a:t>
            </a:r>
            <a:r>
              <a:rPr sz="1800" b="1" err="1">
                <a:solidFill>
                  <a:srgbClr val="FF0000"/>
                </a:solidFill>
              </a:rPr>
              <a:t>pojo</a:t>
            </a:r>
            <a:r>
              <a:rPr sz="1800" b="1">
                <a:solidFill>
                  <a:srgbClr val="FF0000"/>
                </a:solidFill>
              </a:rPr>
              <a:t>) </a:t>
            </a:r>
            <a:r>
              <a:rPr sz="1800"/>
              <a:t>method or you can call hibernate session's </a:t>
            </a:r>
            <a:r>
              <a:rPr sz="1800" b="1">
                <a:solidFill>
                  <a:srgbClr val="FF0000"/>
                </a:solidFill>
              </a:rPr>
              <a:t>evict(Object </a:t>
            </a:r>
            <a:r>
              <a:rPr sz="1800" b="1" err="1">
                <a:solidFill>
                  <a:srgbClr val="FF0000"/>
                </a:solidFill>
              </a:rPr>
              <a:t>pojo</a:t>
            </a:r>
            <a:r>
              <a:rPr sz="1800" b="1">
                <a:solidFill>
                  <a:srgbClr val="FF0000"/>
                </a:solidFill>
              </a:rPr>
              <a:t>) </a:t>
            </a:r>
            <a:r>
              <a:rPr sz="1800"/>
              <a:t>method.</a:t>
            </a:r>
          </a:p>
          <a:p>
            <a:pPr algn="just">
              <a:defRPr/>
            </a:pPr>
            <a:endParaRPr/>
          </a:p>
        </p:txBody>
      </p:sp>
    </p:spTree>
    <p:extLst>
      <p:ext uri="{BB962C8B-B14F-4D97-AF65-F5344CB8AC3E}">
        <p14:creationId xmlns:p14="http://schemas.microsoft.com/office/powerpoint/2010/main" val="215359325"/>
      </p:ext>
    </p:extLst>
  </p:cSld>
  <p:clrMapOvr>
    <a:masterClrMapping/>
  </p:clrMapOvr>
  <p:transition spd="slow">
    <p:split orient="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altLang="en-US"/>
              <a:t>Detached to Persistent</a:t>
            </a:r>
          </a:p>
        </p:txBody>
      </p:sp>
      <p:sp>
        <p:nvSpPr>
          <p:cNvPr id="61443" name="Rectangle 4"/>
          <p:cNvSpPr>
            <a:spLocks noGrp="1" noChangeArrowheads="1"/>
          </p:cNvSpPr>
          <p:nvPr>
            <p:ph type="body" sz="half" idx="1"/>
          </p:nvPr>
        </p:nvSpPr>
        <p:spPr>
          <a:xfrm>
            <a:off x="594629" y="1282700"/>
            <a:ext cx="11187902" cy="4648200"/>
          </a:xfrm>
        </p:spPr>
        <p:txBody>
          <a:bodyPr/>
          <a:lstStyle/>
          <a:p>
            <a:pPr algn="just">
              <a:lnSpc>
                <a:spcPct val="100000"/>
              </a:lnSpc>
              <a:defRPr/>
            </a:pPr>
            <a:r>
              <a:rPr sz="1800"/>
              <a:t>A call to JPA </a:t>
            </a:r>
            <a:r>
              <a:rPr sz="1800" err="1"/>
              <a:t>EntityManager.merge</a:t>
            </a:r>
            <a:r>
              <a:rPr sz="1800"/>
              <a:t>(Object </a:t>
            </a:r>
            <a:r>
              <a:rPr sz="1800" err="1"/>
              <a:t>pojo</a:t>
            </a:r>
            <a:r>
              <a:rPr sz="1800"/>
              <a:t>) or Hibernate </a:t>
            </a:r>
            <a:r>
              <a:rPr sz="1800" err="1"/>
              <a:t>Session.update</a:t>
            </a:r>
            <a:r>
              <a:rPr sz="1800"/>
              <a:t>(Object </a:t>
            </a:r>
            <a:r>
              <a:rPr sz="1800" err="1"/>
              <a:t>pojo</a:t>
            </a:r>
            <a:r>
              <a:rPr sz="1800"/>
              <a:t>) will make the detached object, persistent once again.</a:t>
            </a:r>
          </a:p>
          <a:p>
            <a:pPr algn="just">
              <a:lnSpc>
                <a:spcPct val="100000"/>
              </a:lnSpc>
              <a:defRPr/>
            </a:pPr>
            <a:r>
              <a:rPr sz="1800"/>
              <a:t>A call to lock() associates the object with the Session and its persistence context without forcing an update. Changes made before the call to lock() aren’t propagated to the database, you use it only if you’re sure the detached instance hasn’t been modified.</a:t>
            </a:r>
          </a:p>
          <a:p>
            <a:pPr algn="just">
              <a:lnSpc>
                <a:spcPct val="100000"/>
              </a:lnSpc>
              <a:defRPr/>
            </a:pPr>
            <a:r>
              <a:rPr sz="1800"/>
              <a:t>You can merge a detached object in a session.</a:t>
            </a:r>
            <a:endParaRPr/>
          </a:p>
          <a:p>
            <a:pPr algn="just">
              <a:lnSpc>
                <a:spcPct val="100000"/>
              </a:lnSpc>
              <a:defRPr/>
            </a:pPr>
            <a:r>
              <a:rPr sz="1800"/>
              <a:t>You can directly remove an entity by passing detached object to delete() method.</a:t>
            </a:r>
          </a:p>
        </p:txBody>
      </p:sp>
    </p:spTree>
    <p:extLst>
      <p:ext uri="{BB962C8B-B14F-4D97-AF65-F5344CB8AC3E}">
        <p14:creationId xmlns:p14="http://schemas.microsoft.com/office/powerpoint/2010/main" val="3939689345"/>
      </p:ext>
    </p:extLst>
  </p:cSld>
  <p:clrMapOvr>
    <a:masterClrMapping/>
  </p:clrMapOvr>
  <p:transition spd="slow">
    <p:split orient="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altLang="en-US"/>
              <a:t>Re-attachment of duplicate detached object</a:t>
            </a:r>
          </a:p>
        </p:txBody>
      </p:sp>
      <p:sp>
        <p:nvSpPr>
          <p:cNvPr id="61443" name="Rectangle 4"/>
          <p:cNvSpPr>
            <a:spLocks noGrp="1" noChangeArrowheads="1"/>
          </p:cNvSpPr>
          <p:nvPr>
            <p:ph type="body" sz="half" idx="1"/>
          </p:nvPr>
        </p:nvSpPr>
        <p:spPr>
          <a:xfrm>
            <a:off x="594629" y="1282700"/>
            <a:ext cx="11187902" cy="4965700"/>
          </a:xfrm>
        </p:spPr>
        <p:txBody>
          <a:bodyPr/>
          <a:lstStyle/>
          <a:p>
            <a:pPr algn="just">
              <a:lnSpc>
                <a:spcPct val="100000"/>
              </a:lnSpc>
              <a:defRPr/>
            </a:pPr>
            <a:r>
              <a:rPr sz="1800"/>
              <a:t>What will happen if we re-attach a detached object (id=1) to a persistence context in which we have already loaded the same persistent entity(id=1)? At persistence context, a persistent object is unique in the JVM.</a:t>
            </a:r>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r>
              <a:rPr sz="1800"/>
              <a:t>The error message of the exception is </a:t>
            </a:r>
            <a:r>
              <a:rPr sz="1800" i="1">
                <a:solidFill>
                  <a:srgbClr val="FF0000"/>
                </a:solidFill>
              </a:rPr>
              <a:t>A persistent instance with the same database identifier is already associated with the Session!</a:t>
            </a:r>
            <a:r>
              <a:rPr sz="1800">
                <a:solidFill>
                  <a:srgbClr val="FF0000"/>
                </a:solidFill>
              </a:rPr>
              <a:t> </a:t>
            </a:r>
            <a:r>
              <a:rPr sz="1800"/>
              <a:t>Hibernate can’t decide which object represents the current state.</a:t>
            </a:r>
          </a:p>
          <a:p>
            <a:pPr algn="just">
              <a:lnSpc>
                <a:spcPct val="100000"/>
              </a:lnSpc>
              <a:defRPr/>
            </a:pPr>
            <a:r>
              <a:rPr sz="1800"/>
              <a:t>To overcome this scenario, hibernate added a method merge to the persistence context.</a:t>
            </a:r>
          </a:p>
        </p:txBody>
      </p:sp>
      <p:pic>
        <p:nvPicPr>
          <p:cNvPr id="7782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735" y="2362201"/>
            <a:ext cx="8024310" cy="237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53839555"/>
      </p:ext>
    </p:extLst>
  </p:cSld>
  <p:clrMapOvr>
    <a:masterClrMapping/>
  </p:clrMapOvr>
  <p:transition spd="slow">
    <p:split orient="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altLang="en-US"/>
              <a:t>Merging a Detached object.</a:t>
            </a:r>
          </a:p>
        </p:txBody>
      </p:sp>
      <p:sp>
        <p:nvSpPr>
          <p:cNvPr id="61443" name="Rectangle 4"/>
          <p:cNvSpPr>
            <a:spLocks noGrp="1" noChangeArrowheads="1"/>
          </p:cNvSpPr>
          <p:nvPr>
            <p:ph type="body" sz="half" idx="1"/>
          </p:nvPr>
        </p:nvSpPr>
        <p:spPr>
          <a:xfrm>
            <a:off x="507871" y="1282700"/>
            <a:ext cx="11594197" cy="5041900"/>
          </a:xfrm>
        </p:spPr>
        <p:txBody>
          <a:bodyPr/>
          <a:lstStyle/>
          <a:p>
            <a:pPr algn="just">
              <a:lnSpc>
                <a:spcPct val="100000"/>
              </a:lnSpc>
              <a:defRPr/>
            </a:pPr>
            <a:r>
              <a:rPr sz="1800"/>
              <a:t>Merging of a detached object is an alternative approach. It can be complementary to or can replace reattachment.</a:t>
            </a:r>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r>
              <a:rPr sz="1800"/>
              <a:t>Later change is propagated to the database. If detached object is merged after all changes in the duplicate persistent object, changes of detached object will be propagated</a:t>
            </a:r>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p:txBody>
      </p:sp>
      <p:pic>
        <p:nvPicPr>
          <p:cNvPr id="788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739" y="1905000"/>
            <a:ext cx="1076256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AutoShape 10"/>
          <p:cNvSpPr>
            <a:spLocks noChangeArrowheads="1"/>
          </p:cNvSpPr>
          <p:nvPr/>
        </p:nvSpPr>
        <p:spPr bwMode="auto">
          <a:xfrm>
            <a:off x="7414869" y="1676400"/>
            <a:ext cx="3961368" cy="609600"/>
          </a:xfrm>
          <a:prstGeom prst="wedgeRectCallout">
            <a:avLst>
              <a:gd name="adj1" fmla="val -95833"/>
              <a:gd name="adj2" fmla="val 57130"/>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Change Persistence property of a detached object</a:t>
            </a:r>
          </a:p>
        </p:txBody>
      </p:sp>
      <p:sp>
        <p:nvSpPr>
          <p:cNvPr id="7" name="AutoShape 10"/>
          <p:cNvSpPr>
            <a:spLocks noChangeArrowheads="1"/>
          </p:cNvSpPr>
          <p:nvPr/>
        </p:nvSpPr>
        <p:spPr bwMode="auto">
          <a:xfrm>
            <a:off x="7414869" y="2155830"/>
            <a:ext cx="3961368" cy="434975"/>
          </a:xfrm>
          <a:prstGeom prst="wedgeRectCallout">
            <a:avLst>
              <a:gd name="adj1" fmla="val 2824"/>
              <a:gd name="adj2" fmla="val 179037"/>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Load Object with the same ID</a:t>
            </a:r>
          </a:p>
        </p:txBody>
      </p:sp>
      <p:sp>
        <p:nvSpPr>
          <p:cNvPr id="8" name="AutoShape 10"/>
          <p:cNvSpPr>
            <a:spLocks noChangeArrowheads="1"/>
          </p:cNvSpPr>
          <p:nvPr/>
        </p:nvSpPr>
        <p:spPr bwMode="auto">
          <a:xfrm>
            <a:off x="7618016" y="3146430"/>
            <a:ext cx="3961368" cy="434975"/>
          </a:xfrm>
          <a:prstGeom prst="wedgeRectCallout">
            <a:avLst>
              <a:gd name="adj1" fmla="val -80690"/>
              <a:gd name="adj2" fmla="val 172370"/>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Merge Detached Object</a:t>
            </a:r>
          </a:p>
        </p:txBody>
      </p:sp>
      <p:sp>
        <p:nvSpPr>
          <p:cNvPr id="9" name="AutoShape 10"/>
          <p:cNvSpPr>
            <a:spLocks noChangeArrowheads="1"/>
          </p:cNvSpPr>
          <p:nvPr/>
        </p:nvSpPr>
        <p:spPr bwMode="auto">
          <a:xfrm>
            <a:off x="7618017" y="3756030"/>
            <a:ext cx="1117309" cy="358775"/>
          </a:xfrm>
          <a:prstGeom prst="wedgeRectCallout">
            <a:avLst>
              <a:gd name="adj1" fmla="val -87616"/>
              <a:gd name="adj2" fmla="val 115801"/>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false</a:t>
            </a:r>
          </a:p>
        </p:txBody>
      </p:sp>
      <p:sp>
        <p:nvSpPr>
          <p:cNvPr id="12" name="AutoShape 10"/>
          <p:cNvSpPr>
            <a:spLocks noChangeArrowheads="1"/>
          </p:cNvSpPr>
          <p:nvPr/>
        </p:nvSpPr>
        <p:spPr bwMode="auto">
          <a:xfrm>
            <a:off x="7618017" y="3984630"/>
            <a:ext cx="1117309" cy="358775"/>
          </a:xfrm>
          <a:prstGeom prst="wedgeRectCallout">
            <a:avLst>
              <a:gd name="adj1" fmla="val -87616"/>
              <a:gd name="adj2" fmla="val 115801"/>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false</a:t>
            </a:r>
          </a:p>
        </p:txBody>
      </p:sp>
      <p:sp>
        <p:nvSpPr>
          <p:cNvPr id="13" name="AutoShape 10"/>
          <p:cNvSpPr>
            <a:spLocks noChangeArrowheads="1"/>
          </p:cNvSpPr>
          <p:nvPr/>
        </p:nvSpPr>
        <p:spPr bwMode="auto">
          <a:xfrm>
            <a:off x="7618017" y="4213230"/>
            <a:ext cx="1117309" cy="358775"/>
          </a:xfrm>
          <a:prstGeom prst="wedgeRectCallout">
            <a:avLst>
              <a:gd name="adj1" fmla="val -87616"/>
              <a:gd name="adj2" fmla="val 115801"/>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true</a:t>
            </a:r>
          </a:p>
        </p:txBody>
      </p:sp>
    </p:spTree>
    <p:extLst>
      <p:ext uri="{BB962C8B-B14F-4D97-AF65-F5344CB8AC3E}">
        <p14:creationId xmlns:p14="http://schemas.microsoft.com/office/powerpoint/2010/main" val="14334039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grpId="1" nodeType="clickEffect">
                                  <p:stCondLst>
                                    <p:cond delay="0"/>
                                  </p:stCondLst>
                                  <p:childTnLst>
                                    <p:animEffect transition="out" filter="blinds(horizontal)">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grpId="1" nodeType="clickEffect">
                                  <p:stCondLst>
                                    <p:cond delay="0"/>
                                  </p:stCondLst>
                                  <p:childTnLst>
                                    <p:animEffect transition="out" filter="blinds(horizontal)">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xit" presetSubtype="10" fill="hold" grpId="1" nodeType="clickEffect">
                                  <p:stCondLst>
                                    <p:cond delay="0"/>
                                  </p:stCondLst>
                                  <p:childTnLst>
                                    <p:animEffect transition="out" filter="blinds(horizontal)">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xit" presetSubtype="10" fill="hold" grpId="1" nodeType="clickEffect">
                                  <p:stCondLst>
                                    <p:cond delay="0"/>
                                  </p:stCondLst>
                                  <p:childTnLst>
                                    <p:animEffect transition="out" filter="blinds(horizontal)">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linds(horizontal)">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2" grpId="0" animBg="1"/>
      <p:bldP spid="12" grpId="1" animBg="1"/>
      <p:bldP spid="1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altLang="en-US"/>
              <a:t>Exercise</a:t>
            </a:r>
          </a:p>
        </p:txBody>
      </p:sp>
      <p:sp>
        <p:nvSpPr>
          <p:cNvPr id="62467" name="Rectangle 4"/>
          <p:cNvSpPr>
            <a:spLocks noGrp="1" noChangeArrowheads="1"/>
          </p:cNvSpPr>
          <p:nvPr>
            <p:ph type="body" sz="half" idx="1"/>
          </p:nvPr>
        </p:nvSpPr>
        <p:spPr>
          <a:xfrm>
            <a:off x="594629" y="1282700"/>
            <a:ext cx="11086328" cy="4648200"/>
          </a:xfrm>
        </p:spPr>
        <p:txBody>
          <a:bodyPr/>
          <a:lstStyle/>
          <a:p>
            <a:pPr algn="just">
              <a:lnSpc>
                <a:spcPct val="100000"/>
              </a:lnSpc>
              <a:defRPr/>
            </a:pPr>
            <a:r>
              <a:rPr sz="1800"/>
              <a:t>Create a POJO Author, with fields -  id, work category, </a:t>
            </a:r>
            <a:r>
              <a:rPr sz="1800" err="1"/>
              <a:t>firstName</a:t>
            </a:r>
            <a:r>
              <a:rPr sz="1800"/>
              <a:t>, </a:t>
            </a:r>
            <a:r>
              <a:rPr sz="1800" err="1"/>
              <a:t>lastName</a:t>
            </a:r>
            <a:r>
              <a:rPr sz="1800"/>
              <a:t>, nationality, dob and address.</a:t>
            </a:r>
          </a:p>
          <a:p>
            <a:pPr algn="just">
              <a:lnSpc>
                <a:spcPct val="100000"/>
              </a:lnSpc>
              <a:defRPr/>
            </a:pPr>
            <a:endParaRPr sz="1800"/>
          </a:p>
          <a:p>
            <a:pPr algn="just">
              <a:lnSpc>
                <a:spcPct val="100000"/>
              </a:lnSpc>
              <a:defRPr/>
            </a:pPr>
            <a:r>
              <a:rPr sz="1800"/>
              <a:t>Inside </a:t>
            </a:r>
            <a:r>
              <a:rPr sz="1800" err="1"/>
              <a:t>BookStoreApp</a:t>
            </a:r>
            <a:r>
              <a:rPr sz="1800"/>
              <a:t> class create a method </a:t>
            </a:r>
            <a:r>
              <a:rPr sz="1800" err="1"/>
              <a:t>persistAuthor</a:t>
            </a:r>
            <a:r>
              <a:rPr sz="1800"/>
              <a:t>(). Create an instance of author , set its properties except address and persist it in database. Close the entity manager.</a:t>
            </a:r>
          </a:p>
          <a:p>
            <a:pPr algn="just">
              <a:lnSpc>
                <a:spcPct val="100000"/>
              </a:lnSpc>
              <a:defRPr/>
            </a:pPr>
            <a:endParaRPr sz="1800"/>
          </a:p>
          <a:p>
            <a:pPr algn="just">
              <a:lnSpc>
                <a:spcPct val="100000"/>
              </a:lnSpc>
              <a:defRPr/>
            </a:pPr>
            <a:r>
              <a:rPr sz="1800"/>
              <a:t>Set the address of the detached object. Merge the detached object and close the entity manager</a:t>
            </a:r>
            <a:r>
              <a:rPr/>
              <a:t>.</a:t>
            </a:r>
          </a:p>
        </p:txBody>
      </p:sp>
    </p:spTree>
    <p:extLst>
      <p:ext uri="{BB962C8B-B14F-4D97-AF65-F5344CB8AC3E}">
        <p14:creationId xmlns:p14="http://schemas.microsoft.com/office/powerpoint/2010/main" val="2438963411"/>
      </p:ext>
    </p:extLst>
  </p:cSld>
  <p:clrMapOvr>
    <a:masterClrMapping/>
  </p:clrMapOvr>
  <p:transition spd="slow">
    <p:split orient="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sz="2900" dirty="0"/>
              <a:t>Lifecycle Events</a:t>
            </a:r>
            <a:r>
              <a:rPr dirty="0"/>
              <a:t/>
            </a:r>
            <a:br>
              <a:rPr dirty="0"/>
            </a:br>
            <a:endParaRPr dirty="0"/>
          </a:p>
        </p:txBody>
      </p:sp>
      <p:sp>
        <p:nvSpPr>
          <p:cNvPr id="3" name="Content Placeholder 2"/>
          <p:cNvSpPr>
            <a:spLocks noGrp="1"/>
          </p:cNvSpPr>
          <p:nvPr>
            <p:ph sz="half" idx="1"/>
          </p:nvPr>
        </p:nvSpPr>
        <p:spPr>
          <a:xfrm>
            <a:off x="711015" y="990600"/>
            <a:ext cx="11274663" cy="5334000"/>
          </a:xfrm>
        </p:spPr>
        <p:txBody>
          <a:bodyPr/>
          <a:lstStyle/>
          <a:p>
            <a:pPr marL="0" indent="0">
              <a:lnSpc>
                <a:spcPct val="100000"/>
              </a:lnSpc>
              <a:buFont typeface="Arial" pitchFamily="34" charset="0"/>
              <a:buNone/>
              <a:defRPr/>
            </a:pPr>
            <a:r>
              <a:rPr sz="1800"/>
              <a:t>Callback methods are user defined methods that are attached to entity lifecycle events and are invoked automatically by JPA when these events occur.</a:t>
            </a:r>
          </a:p>
          <a:p>
            <a:pPr marL="0" indent="0">
              <a:buFont typeface="Arial" pitchFamily="34" charset="0"/>
              <a:buNone/>
              <a:defRPr/>
            </a:pPr>
            <a:endParaRPr/>
          </a:p>
          <a:p>
            <a:pPr marL="0" indent="0">
              <a:buFont typeface="Arial" pitchFamily="34" charset="0"/>
              <a:buNone/>
              <a:defRPr/>
            </a:pPr>
            <a:r>
              <a:rPr sz="2000" b="1"/>
              <a:t>Internal Callback Methods-</a:t>
            </a:r>
          </a:p>
          <a:p>
            <a:pPr>
              <a:defRPr/>
            </a:pPr>
            <a:endParaRPr/>
          </a:p>
          <a:p>
            <a:pPr marL="0" indent="0">
              <a:lnSpc>
                <a:spcPct val="100000"/>
              </a:lnSpc>
              <a:buFont typeface="Arial" pitchFamily="34" charset="0"/>
              <a:buNone/>
              <a:defRPr/>
            </a:pPr>
            <a:r>
              <a:rPr sz="1800"/>
              <a:t>Internal callback methods are methods that are defined within an entity class. </a:t>
            </a:r>
          </a:p>
          <a:p>
            <a:pPr marL="0" indent="0">
              <a:lnSpc>
                <a:spcPct val="100000"/>
              </a:lnSpc>
              <a:buFont typeface="Arial" pitchFamily="34" charset="0"/>
              <a:buNone/>
              <a:defRPr/>
            </a:pPr>
            <a:endParaRPr/>
          </a:p>
        </p:txBody>
      </p:sp>
      <p:pic>
        <p:nvPicPr>
          <p:cNvPr id="809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750" y="2743200"/>
            <a:ext cx="7110148"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625756483"/>
      </p:ext>
    </p:extLst>
  </p:cSld>
  <p:clrMapOvr>
    <a:masterClrMapping/>
  </p:clrMapOvr>
  <p:transition spd="slow">
    <p:split orient="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381000"/>
            <a:ext cx="11274663" cy="5943600"/>
          </a:xfrm>
        </p:spPr>
        <p:txBody>
          <a:bodyPr/>
          <a:lstStyle/>
          <a:p>
            <a:pPr marL="0" indent="0">
              <a:lnSpc>
                <a:spcPct val="100000"/>
              </a:lnSpc>
              <a:buFont typeface="Arial" charset="0"/>
              <a:buNone/>
              <a:defRPr/>
            </a:pPr>
            <a:endParaRPr lang="en-US" sz="1800" dirty="0" smtClean="0"/>
          </a:p>
          <a:p>
            <a:pPr marL="0" indent="0">
              <a:lnSpc>
                <a:spcPct val="100000"/>
              </a:lnSpc>
              <a:buFont typeface="Arial" charset="0"/>
              <a:buNone/>
              <a:defRPr/>
            </a:pPr>
            <a:r>
              <a:rPr lang="en-US" sz="1800" dirty="0" smtClean="0"/>
              <a:t>Internal </a:t>
            </a:r>
            <a:r>
              <a:rPr lang="en-US" sz="1800" dirty="0"/>
              <a:t>callback methods should always return void and take no arguments. They can have any name and any access level (public, protected, package and private) but should not be static.</a:t>
            </a:r>
          </a:p>
          <a:p>
            <a:pPr marL="0" indent="0">
              <a:lnSpc>
                <a:spcPct val="100000"/>
              </a:lnSpc>
              <a:buFont typeface="Arial" charset="0"/>
              <a:buNone/>
              <a:defRPr/>
            </a:pPr>
            <a:r>
              <a:rPr lang="en-US" sz="1800" dirty="0" smtClean="0"/>
              <a:t>The </a:t>
            </a:r>
            <a:r>
              <a:rPr lang="en-US" sz="1800" dirty="0"/>
              <a:t>annotation specifies when the callback method is invoked</a:t>
            </a:r>
            <a:r>
              <a:rPr lang="en-US" sz="1800" dirty="0" smtClean="0"/>
              <a:t>:</a:t>
            </a:r>
          </a:p>
          <a:p>
            <a:pPr marL="0" indent="0">
              <a:lnSpc>
                <a:spcPct val="100000"/>
              </a:lnSpc>
              <a:buFont typeface="Arial" charset="0"/>
              <a:buNone/>
              <a:defRPr/>
            </a:pPr>
            <a:endParaRPr lang="en-US" sz="1800" dirty="0"/>
          </a:p>
          <a:p>
            <a:pPr>
              <a:lnSpc>
                <a:spcPct val="100000"/>
              </a:lnSpc>
              <a:defRPr/>
            </a:pPr>
            <a:r>
              <a:rPr lang="en-US" sz="1800" dirty="0">
                <a:hlinkClick r:id="rId2"/>
              </a:rPr>
              <a:t>@</a:t>
            </a:r>
            <a:r>
              <a:rPr lang="en-US" sz="1800" dirty="0" err="1">
                <a:hlinkClick r:id="rId2"/>
              </a:rPr>
              <a:t>PrePersist</a:t>
            </a:r>
            <a:r>
              <a:rPr lang="en-US" sz="1800" dirty="0"/>
              <a:t> - before a new entity is persisted (added to the </a:t>
            </a:r>
            <a:r>
              <a:rPr lang="en-US" sz="1800" dirty="0" err="1"/>
              <a:t>EntityManager</a:t>
            </a:r>
            <a:r>
              <a:rPr lang="en-US" sz="1800" dirty="0"/>
              <a:t>).</a:t>
            </a:r>
          </a:p>
          <a:p>
            <a:pPr>
              <a:lnSpc>
                <a:spcPct val="100000"/>
              </a:lnSpc>
              <a:defRPr/>
            </a:pPr>
            <a:r>
              <a:rPr lang="en-US" sz="1800" dirty="0">
                <a:hlinkClick r:id="rId3"/>
              </a:rPr>
              <a:t>@</a:t>
            </a:r>
            <a:r>
              <a:rPr lang="en-US" sz="1800" dirty="0" err="1">
                <a:hlinkClick r:id="rId3"/>
              </a:rPr>
              <a:t>PostPersist</a:t>
            </a:r>
            <a:r>
              <a:rPr lang="en-US" sz="1800" dirty="0"/>
              <a:t> - after storing a new entity in the database (during commit or flush).</a:t>
            </a:r>
          </a:p>
          <a:p>
            <a:pPr>
              <a:lnSpc>
                <a:spcPct val="100000"/>
              </a:lnSpc>
              <a:defRPr/>
            </a:pPr>
            <a:r>
              <a:rPr lang="en-US" sz="1800" dirty="0">
                <a:hlinkClick r:id="rId4"/>
              </a:rPr>
              <a:t>@</a:t>
            </a:r>
            <a:r>
              <a:rPr lang="en-US" sz="1800" dirty="0" err="1">
                <a:hlinkClick r:id="rId4"/>
              </a:rPr>
              <a:t>PostLoad</a:t>
            </a:r>
            <a:r>
              <a:rPr lang="en-US" sz="1800" dirty="0"/>
              <a:t> - after an entity has been retrieved from the database.</a:t>
            </a:r>
          </a:p>
          <a:p>
            <a:pPr>
              <a:lnSpc>
                <a:spcPct val="100000"/>
              </a:lnSpc>
              <a:defRPr/>
            </a:pPr>
            <a:r>
              <a:rPr lang="en-US" sz="1800" dirty="0">
                <a:hlinkClick r:id="rId5"/>
              </a:rPr>
              <a:t>@</a:t>
            </a:r>
            <a:r>
              <a:rPr lang="en-US" sz="1800" dirty="0" err="1">
                <a:hlinkClick r:id="rId5"/>
              </a:rPr>
              <a:t>PreUpdate</a:t>
            </a:r>
            <a:r>
              <a:rPr lang="en-US" sz="1800" dirty="0"/>
              <a:t> - when an entity is identified as modified by the </a:t>
            </a:r>
            <a:r>
              <a:rPr lang="en-US" sz="1800" dirty="0" err="1"/>
              <a:t>EntityManager</a:t>
            </a:r>
            <a:r>
              <a:rPr lang="en-US" sz="1800" dirty="0"/>
              <a:t>.</a:t>
            </a:r>
          </a:p>
          <a:p>
            <a:pPr>
              <a:lnSpc>
                <a:spcPct val="100000"/>
              </a:lnSpc>
              <a:defRPr/>
            </a:pPr>
            <a:r>
              <a:rPr lang="en-US" sz="1800" dirty="0">
                <a:hlinkClick r:id="rId6"/>
              </a:rPr>
              <a:t>@</a:t>
            </a:r>
            <a:r>
              <a:rPr lang="en-US" sz="1800" dirty="0" err="1">
                <a:hlinkClick r:id="rId6"/>
              </a:rPr>
              <a:t>PostUpdate</a:t>
            </a:r>
            <a:r>
              <a:rPr lang="en-US" sz="1800" dirty="0"/>
              <a:t> - after updating an entity in the database (during commit or flush).</a:t>
            </a:r>
          </a:p>
          <a:p>
            <a:pPr>
              <a:lnSpc>
                <a:spcPct val="100000"/>
              </a:lnSpc>
              <a:defRPr/>
            </a:pPr>
            <a:r>
              <a:rPr lang="en-US" sz="1800" dirty="0">
                <a:hlinkClick r:id="rId7"/>
              </a:rPr>
              <a:t>@</a:t>
            </a:r>
            <a:r>
              <a:rPr lang="en-US" sz="1800" dirty="0" err="1">
                <a:hlinkClick r:id="rId7"/>
              </a:rPr>
              <a:t>PreRemove</a:t>
            </a:r>
            <a:r>
              <a:rPr lang="en-US" sz="1800" dirty="0"/>
              <a:t> - when an entity is marked for removal in the </a:t>
            </a:r>
            <a:r>
              <a:rPr lang="en-US" sz="1800" dirty="0" err="1"/>
              <a:t>EntityManager</a:t>
            </a:r>
            <a:r>
              <a:rPr lang="en-US" sz="1800" dirty="0"/>
              <a:t>.</a:t>
            </a:r>
          </a:p>
          <a:p>
            <a:pPr>
              <a:lnSpc>
                <a:spcPct val="100000"/>
              </a:lnSpc>
              <a:defRPr/>
            </a:pPr>
            <a:r>
              <a:rPr lang="en-US" sz="1800" dirty="0">
                <a:hlinkClick r:id="rId8"/>
              </a:rPr>
              <a:t>@</a:t>
            </a:r>
            <a:r>
              <a:rPr lang="en-US" sz="1800" dirty="0" err="1">
                <a:hlinkClick r:id="rId8"/>
              </a:rPr>
              <a:t>PostRemove</a:t>
            </a:r>
            <a:r>
              <a:rPr lang="en-US" sz="1800" dirty="0"/>
              <a:t> - after deleting an entity from the database (during commit or flush).</a:t>
            </a:r>
          </a:p>
          <a:p>
            <a:pPr marL="0" indent="0">
              <a:buFont typeface="Arial" charset="0"/>
              <a:buNone/>
              <a:defRPr/>
            </a:pPr>
            <a:endParaRPr lang="en-US" dirty="0" smtClean="0"/>
          </a:p>
          <a:p>
            <a:pPr marL="0" indent="0">
              <a:buFont typeface="Arial" charset="0"/>
              <a:buNone/>
              <a:defRPr/>
            </a:pPr>
            <a:endParaRPr lang="en-US" dirty="0"/>
          </a:p>
          <a:p>
            <a:pPr marL="0" indent="0">
              <a:lnSpc>
                <a:spcPct val="100000"/>
              </a:lnSpc>
              <a:buFont typeface="Arial" charset="0"/>
              <a:buNone/>
              <a:defRPr/>
            </a:pPr>
            <a:r>
              <a:rPr lang="en-US" sz="1800" dirty="0"/>
              <a:t>An entity class may include callback methods for any subset or combination of lifecycle events but no more than one callback method for the same event. However, the same method may be used for multiple callback events by marking it with more than one annotation.</a:t>
            </a:r>
          </a:p>
        </p:txBody>
      </p:sp>
    </p:spTree>
    <p:extLst>
      <p:ext uri="{BB962C8B-B14F-4D97-AF65-F5344CB8AC3E}">
        <p14:creationId xmlns:p14="http://schemas.microsoft.com/office/powerpoint/2010/main" val="3688568238"/>
      </p:ext>
    </p:extLst>
  </p:cSld>
  <p:clrMapOvr>
    <a:masterClrMapping/>
  </p:clrMapOvr>
  <p:transition spd="slow">
    <p:split orient="ver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ntent Placeholder 2"/>
          <p:cNvSpPr>
            <a:spLocks noGrp="1"/>
          </p:cNvSpPr>
          <p:nvPr>
            <p:ph sz="quarter" idx="10"/>
          </p:nvPr>
        </p:nvSpPr>
        <p:spPr>
          <a:xfrm>
            <a:off x="711015" y="381000"/>
            <a:ext cx="11274663" cy="5943600"/>
          </a:xfrm>
        </p:spPr>
        <p:txBody>
          <a:bodyPr/>
          <a:lstStyle/>
          <a:p>
            <a:pPr marL="0" indent="0">
              <a:spcAft>
                <a:spcPct val="0"/>
              </a:spcAft>
              <a:buFont typeface="Arial" charset="0"/>
              <a:buNone/>
            </a:pPr>
            <a:r>
              <a:rPr lang="en-US" altLang="en-US" sz="2000" b="1" smtClean="0"/>
              <a:t>Listeners and External Callback Methods-</a:t>
            </a:r>
          </a:p>
          <a:p>
            <a:pPr marL="0" indent="0">
              <a:spcAft>
                <a:spcPct val="0"/>
              </a:spcAft>
              <a:buFont typeface="Arial" charset="0"/>
              <a:buNone/>
            </a:pPr>
            <a:endParaRPr lang="en-US" altLang="en-US" sz="2000" b="1" smtClean="0"/>
          </a:p>
          <a:p>
            <a:pPr marL="0" indent="0">
              <a:spcAft>
                <a:spcPct val="0"/>
              </a:spcAft>
              <a:buFont typeface="Arial" charset="0"/>
              <a:buNone/>
            </a:pPr>
            <a:r>
              <a:rPr lang="en-US" altLang="en-US" sz="2000" smtClean="0"/>
              <a:t>External callback methods are defined outside entity classes in a special listener class:</a:t>
            </a:r>
          </a:p>
          <a:p>
            <a:pPr marL="0" indent="0">
              <a:spcAft>
                <a:spcPct val="0"/>
              </a:spcAft>
              <a:buFont typeface="Arial" charset="0"/>
              <a:buNone/>
            </a:pPr>
            <a:endParaRPr lang="en-US" altLang="en-US" sz="2000" smtClean="0"/>
          </a:p>
          <a:p>
            <a:pPr marL="0" indent="0">
              <a:spcAft>
                <a:spcPct val="0"/>
              </a:spcAft>
              <a:buFont typeface="Arial" charset="0"/>
              <a:buNone/>
            </a:pPr>
            <a:endParaRPr lang="en-US" altLang="en-US" sz="2000" smtClean="0"/>
          </a:p>
          <a:p>
            <a:pPr marL="0" indent="0">
              <a:spcAft>
                <a:spcPct val="0"/>
              </a:spcAft>
              <a:buFont typeface="Arial" charset="0"/>
              <a:buNone/>
            </a:pPr>
            <a:endParaRPr lang="en-US" altLang="en-US" sz="2000" smtClean="0"/>
          </a:p>
          <a:p>
            <a:pPr marL="0" indent="0">
              <a:spcAft>
                <a:spcPct val="0"/>
              </a:spcAft>
              <a:buFont typeface="Arial" charset="0"/>
              <a:buNone/>
            </a:pPr>
            <a:endParaRPr lang="en-US" altLang="en-US" sz="2000" smtClean="0"/>
          </a:p>
          <a:p>
            <a:pPr marL="0" indent="0">
              <a:spcAft>
                <a:spcPct val="0"/>
              </a:spcAft>
              <a:buFont typeface="Arial" charset="0"/>
              <a:buNone/>
            </a:pPr>
            <a:endParaRPr lang="en-US" altLang="en-US" sz="2000" smtClean="0"/>
          </a:p>
          <a:p>
            <a:pPr marL="0" indent="0">
              <a:spcAft>
                <a:spcPct val="0"/>
              </a:spcAft>
              <a:buFont typeface="Arial" charset="0"/>
              <a:buNone/>
            </a:pPr>
            <a:endParaRPr lang="en-US" altLang="en-US" sz="2000" smtClean="0"/>
          </a:p>
          <a:p>
            <a:pPr marL="0" indent="0">
              <a:spcAft>
                <a:spcPct val="0"/>
              </a:spcAft>
              <a:buFont typeface="Arial" charset="0"/>
              <a:buNone/>
            </a:pPr>
            <a:endParaRPr lang="en-US" altLang="en-US" sz="2000" smtClean="0"/>
          </a:p>
          <a:p>
            <a:pPr marL="0" indent="0">
              <a:spcAft>
                <a:spcPct val="0"/>
              </a:spcAft>
              <a:buFont typeface="Arial" charset="0"/>
              <a:buNone/>
            </a:pPr>
            <a:endParaRPr lang="en-US" altLang="en-US" sz="2000" smtClean="0"/>
          </a:p>
          <a:p>
            <a:pPr marL="0" indent="0">
              <a:spcAft>
                <a:spcPct val="0"/>
              </a:spcAft>
              <a:buFont typeface="Arial" charset="0"/>
              <a:buNone/>
            </a:pPr>
            <a:endParaRPr lang="en-US" altLang="en-US" sz="2000" smtClean="0"/>
          </a:p>
          <a:p>
            <a:pPr marL="0" indent="0">
              <a:spcAft>
                <a:spcPct val="0"/>
              </a:spcAft>
              <a:buFont typeface="Arial" charset="0"/>
              <a:buNone/>
            </a:pPr>
            <a:endParaRPr lang="en-US" altLang="en-US" sz="2000" smtClean="0"/>
          </a:p>
          <a:p>
            <a:pPr marL="0" indent="0">
              <a:spcAft>
                <a:spcPct val="0"/>
              </a:spcAft>
              <a:buFont typeface="Arial" charset="0"/>
              <a:buNone/>
            </a:pPr>
            <a:endParaRPr lang="en-US" altLang="en-US" sz="2000" smtClean="0"/>
          </a:p>
          <a:p>
            <a:pPr marL="0" indent="0">
              <a:spcAft>
                <a:spcPct val="0"/>
              </a:spcAft>
              <a:buFont typeface="Arial" charset="0"/>
              <a:buNone/>
            </a:pPr>
            <a:endParaRPr lang="en-US" altLang="en-US" sz="2000" smtClean="0"/>
          </a:p>
          <a:p>
            <a:pPr marL="0" indent="0">
              <a:spcAft>
                <a:spcPct val="0"/>
              </a:spcAft>
              <a:buFont typeface="Arial" charset="0"/>
              <a:buNone/>
            </a:pPr>
            <a:endParaRPr lang="en-US" altLang="en-US" sz="2000" smtClean="0"/>
          </a:p>
          <a:p>
            <a:pPr marL="0" indent="0">
              <a:lnSpc>
                <a:spcPct val="100000"/>
              </a:lnSpc>
              <a:spcAft>
                <a:spcPct val="0"/>
              </a:spcAft>
              <a:buFont typeface="Arial" charset="0"/>
              <a:buNone/>
            </a:pPr>
            <a:r>
              <a:rPr lang="en-US" altLang="en-US" sz="1800" smtClean="0"/>
              <a:t>External callback methods (in a listener class) should always return void and take one argument that specifies the entity which is the source of the lifecycle event. </a:t>
            </a:r>
          </a:p>
          <a:p>
            <a:pPr marL="0" indent="0">
              <a:spcAft>
                <a:spcPct val="0"/>
              </a:spcAft>
              <a:buFont typeface="Arial" charset="0"/>
              <a:buNone/>
            </a:pPr>
            <a:endParaRPr lang="en-US" altLang="en-US" sz="2000" b="1" smtClean="0"/>
          </a:p>
          <a:p>
            <a:pPr marL="0" indent="0">
              <a:spcAft>
                <a:spcPct val="0"/>
              </a:spcAft>
              <a:buFont typeface="Arial" charset="0"/>
              <a:buNone/>
            </a:pPr>
            <a:r>
              <a:rPr lang="en-US" altLang="en-US" sz="2000" smtClean="0"/>
              <a:t>The listener class is attached to the entity class using the @EntityListeners  annotation:</a:t>
            </a:r>
            <a:endParaRPr lang="en-US" altLang="en-US" sz="2000" b="1" smtClean="0"/>
          </a:p>
          <a:p>
            <a:pPr marL="0" indent="0">
              <a:spcAft>
                <a:spcPct val="0"/>
              </a:spcAft>
              <a:buFont typeface="Arial" charset="0"/>
              <a:buNone/>
            </a:pPr>
            <a:endParaRPr lang="en-US" altLang="en-US" smtClean="0"/>
          </a:p>
        </p:txBody>
      </p:sp>
      <p:pic>
        <p:nvPicPr>
          <p:cNvPr id="829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382" y="1447800"/>
            <a:ext cx="554422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29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6275" y="5410205"/>
            <a:ext cx="494747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544377186"/>
      </p:ext>
    </p:extLst>
  </p:cSld>
  <p:clrMapOvr>
    <a:masterClrMapping/>
  </p:clrMapOvr>
  <p:transition spd="slow">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00076" y="2481360"/>
            <a:ext cx="8809804" cy="741900"/>
          </a:xfrm>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sz="4000" dirty="0" smtClean="0">
                <a:solidFill>
                  <a:srgbClr val="FFFFFF"/>
                </a:solidFill>
              </a:rPr>
              <a:t/>
            </a:r>
            <a:br>
              <a:rPr lang="en-US" altLang="en-US" sz="4000" dirty="0" smtClean="0">
                <a:solidFill>
                  <a:srgbClr val="FFFFFF"/>
                </a:solidFill>
              </a:rPr>
            </a:br>
            <a:r>
              <a:rPr lang="en-US" altLang="en-US" sz="4000" dirty="0">
                <a:solidFill>
                  <a:srgbClr val="FFFFFF"/>
                </a:solidFill>
              </a:rPr>
              <a:t>Hibernate Introduction</a:t>
            </a:r>
            <a:br>
              <a:rPr lang="en-US" altLang="en-US" sz="4000" dirty="0">
                <a:solidFill>
                  <a:srgbClr val="FFFFFF"/>
                </a:solidFill>
              </a:rPr>
            </a:br>
            <a:r>
              <a:rPr lang="en-US" altLang="en-US" sz="4000" dirty="0">
                <a:solidFill>
                  <a:srgbClr val="FFFFFF"/>
                </a:solidFill>
              </a:rPr>
              <a:t/>
            </a:r>
            <a:br>
              <a:rPr lang="en-US" altLang="en-US" sz="4000" dirty="0">
                <a:solidFill>
                  <a:srgbClr val="FFFFFF"/>
                </a:solidFill>
              </a:rPr>
            </a:br>
            <a:endParaRPr lang="en-US" b="1" dirty="0">
              <a:solidFill>
                <a:schemeClr val="bg1"/>
              </a:solidFill>
              <a:latin typeface="+mj-lt"/>
            </a:endParaRPr>
          </a:p>
        </p:txBody>
      </p:sp>
    </p:spTree>
    <p:extLst>
      <p:ext uri="{BB962C8B-B14F-4D97-AF65-F5344CB8AC3E}">
        <p14:creationId xmlns:p14="http://schemas.microsoft.com/office/powerpoint/2010/main" val="30379830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457200"/>
            <a:ext cx="11274663" cy="6019800"/>
          </a:xfrm>
        </p:spPr>
        <p:txBody>
          <a:bodyPr/>
          <a:lstStyle/>
          <a:p>
            <a:pPr marL="0" indent="0">
              <a:buFont typeface="Arial" charset="0"/>
              <a:buNone/>
              <a:defRPr/>
            </a:pPr>
            <a:r>
              <a:rPr lang="en-US" sz="1800" dirty="0"/>
              <a:t>Multiple listener classes can also be attached to one entity class</a:t>
            </a:r>
            <a:r>
              <a:rPr lang="en-US" sz="1800" dirty="0" smtClean="0"/>
              <a:t>:</a:t>
            </a:r>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r>
              <a:rPr lang="en-US" dirty="0" smtClean="0"/>
              <a:t>Listeners </a:t>
            </a:r>
            <a:r>
              <a:rPr lang="en-US" dirty="0"/>
              <a:t>that are attached to an entity class are inherited by its subclasses unless the subclass excludes inheritance explicitly using the </a:t>
            </a:r>
            <a:r>
              <a:rPr lang="en-US" dirty="0">
                <a:hlinkClick r:id="rId2"/>
              </a:rPr>
              <a:t>@</a:t>
            </a:r>
            <a:r>
              <a:rPr lang="en-US" dirty="0" err="1">
                <a:hlinkClick r:id="rId2"/>
              </a:rPr>
              <a:t>ExcludeSuperclassListeners</a:t>
            </a:r>
            <a:r>
              <a:rPr lang="en-US" dirty="0"/>
              <a:t> annotation</a:t>
            </a:r>
            <a:r>
              <a:rPr lang="en-US" dirty="0" smtClean="0"/>
              <a:t>:</a:t>
            </a:r>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sz="2000" b="1" dirty="0" smtClean="0"/>
          </a:p>
          <a:p>
            <a:pPr marL="0" indent="0">
              <a:buFont typeface="Arial" charset="0"/>
              <a:buNone/>
              <a:defRPr/>
            </a:pPr>
            <a:r>
              <a:rPr lang="en-US" sz="2000" b="1" dirty="0" smtClean="0"/>
              <a:t>Callback </a:t>
            </a:r>
            <a:r>
              <a:rPr lang="en-US" sz="2000" b="1" dirty="0"/>
              <a:t>Invocation Order</a:t>
            </a:r>
          </a:p>
          <a:p>
            <a:pPr>
              <a:lnSpc>
                <a:spcPct val="100000"/>
              </a:lnSpc>
              <a:defRPr/>
            </a:pPr>
            <a:r>
              <a:rPr lang="en-US" sz="1800" dirty="0"/>
              <a:t>If more than one callback method has to be invoked for a lifecycle event (e.g. from multiple listeners) the invocation order is based on the following rules:</a:t>
            </a:r>
          </a:p>
          <a:p>
            <a:pPr>
              <a:lnSpc>
                <a:spcPct val="100000"/>
              </a:lnSpc>
              <a:defRPr/>
            </a:pPr>
            <a:r>
              <a:rPr lang="en-US" sz="1800" dirty="0"/>
              <a:t>All the external callback methods (which are defined in listeners) are invoked before the internal callback methods (which are defined in entity classes).</a:t>
            </a:r>
          </a:p>
          <a:p>
            <a:pPr>
              <a:lnSpc>
                <a:spcPct val="100000"/>
              </a:lnSpc>
              <a:defRPr/>
            </a:pPr>
            <a:r>
              <a:rPr lang="en-US" sz="1800" dirty="0"/>
              <a:t>Default listeners are handled first, then listeners of the top level entity class, and then down the hierarchy until listeners of the actual entity class. If there is more than one default listener or more than one listener at the same level in the hierarchy, the invocation order follows the definition order.</a:t>
            </a:r>
          </a:p>
          <a:p>
            <a:pPr>
              <a:lnSpc>
                <a:spcPct val="100000"/>
              </a:lnSpc>
              <a:defRPr/>
            </a:pPr>
            <a:r>
              <a:rPr lang="en-US" sz="1800" dirty="0"/>
              <a:t>Internal callback methods are invoked starting at the top level entity class and then down the hierarchy until the callback methods in the actual entity class are invoked.</a:t>
            </a:r>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p:txBody>
      </p:sp>
      <p:pic>
        <p:nvPicPr>
          <p:cNvPr id="839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564" y="914405"/>
            <a:ext cx="6754641"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397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2489" y="2438405"/>
            <a:ext cx="661497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232808204"/>
      </p:ext>
    </p:extLst>
  </p:cSld>
  <p:clrMapOvr>
    <a:masterClrMapping/>
  </p:clrMapOvr>
  <p:transition spd="slow">
    <p:split orient="ver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00076" y="2481360"/>
            <a:ext cx="8809804" cy="741900"/>
          </a:xfrm>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sz="4000" dirty="0" smtClean="0">
                <a:solidFill>
                  <a:srgbClr val="FFFFFF"/>
                </a:solidFill>
              </a:rPr>
              <a:t/>
            </a:r>
            <a:br>
              <a:rPr lang="en-US" altLang="en-US" sz="4000" dirty="0" smtClean="0">
                <a:solidFill>
                  <a:srgbClr val="FFFFFF"/>
                </a:solidFill>
              </a:rPr>
            </a:br>
            <a:r>
              <a:rPr lang="en-US" altLang="en-US" sz="4000" dirty="0">
                <a:solidFill>
                  <a:srgbClr val="FFFFFF"/>
                </a:solidFill>
              </a:rPr>
              <a:t>Object Equality</a:t>
            </a:r>
            <a:br>
              <a:rPr lang="en-US" altLang="en-US" sz="4000" dirty="0">
                <a:solidFill>
                  <a:srgbClr val="FFFFFF"/>
                </a:solidFill>
              </a:rPr>
            </a:br>
            <a:r>
              <a:rPr lang="en-US" altLang="en-US" sz="4000" dirty="0">
                <a:solidFill>
                  <a:srgbClr val="FFFFFF"/>
                </a:solidFill>
              </a:rPr>
              <a:t/>
            </a:r>
            <a:br>
              <a:rPr lang="en-US" altLang="en-US" sz="4000" dirty="0">
                <a:solidFill>
                  <a:srgbClr val="FFFFFF"/>
                </a:solidFill>
              </a:rPr>
            </a:br>
            <a:endParaRPr lang="en-US" b="1" dirty="0">
              <a:solidFill>
                <a:schemeClr val="bg1"/>
              </a:solidFill>
              <a:latin typeface="+mj-lt"/>
            </a:endParaRPr>
          </a:p>
        </p:txBody>
      </p:sp>
    </p:spTree>
    <p:extLst>
      <p:ext uri="{BB962C8B-B14F-4D97-AF65-F5344CB8AC3E}">
        <p14:creationId xmlns:p14="http://schemas.microsoft.com/office/powerpoint/2010/main" val="5816837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altLang="en-US"/>
              <a:t>equals and hashCode methods with ID property</a:t>
            </a:r>
          </a:p>
        </p:txBody>
      </p:sp>
      <p:sp>
        <p:nvSpPr>
          <p:cNvPr id="62467" name="Rectangle 4"/>
          <p:cNvSpPr>
            <a:spLocks noGrp="1" noChangeArrowheads="1"/>
          </p:cNvSpPr>
          <p:nvPr>
            <p:ph type="body" sz="half" idx="1"/>
          </p:nvPr>
        </p:nvSpPr>
        <p:spPr>
          <a:xfrm>
            <a:off x="594629" y="990600"/>
            <a:ext cx="11086328" cy="4813300"/>
          </a:xfrm>
        </p:spPr>
        <p:txBody>
          <a:bodyPr/>
          <a:lstStyle/>
          <a:p>
            <a:pPr algn="just">
              <a:lnSpc>
                <a:spcPct val="100000"/>
              </a:lnSpc>
              <a:defRPr/>
            </a:pPr>
            <a:r>
              <a:rPr sz="1800"/>
              <a:t>With respect to ORM, two POJO objects should be considered same object if they are pointing to the same database entity.</a:t>
            </a:r>
          </a:p>
          <a:p>
            <a:pPr algn="just">
              <a:lnSpc>
                <a:spcPct val="100000"/>
              </a:lnSpc>
              <a:defRPr/>
            </a:pPr>
            <a:r>
              <a:rPr sz="1800"/>
              <a:t>At first look, id property can be the best choice for the equals and </a:t>
            </a:r>
            <a:r>
              <a:rPr sz="1800" err="1"/>
              <a:t>hashcode</a:t>
            </a:r>
            <a:r>
              <a:rPr sz="1800"/>
              <a:t> method. But we will have a serious issue. </a:t>
            </a:r>
          </a:p>
          <a:p>
            <a:pPr lvl="1" algn="just">
              <a:lnSpc>
                <a:spcPct val="100000"/>
              </a:lnSpc>
              <a:defRPr/>
            </a:pPr>
            <a:r>
              <a:rPr sz="1600">
                <a:solidFill>
                  <a:srgbClr val="FF0000"/>
                </a:solidFill>
              </a:rPr>
              <a:t>Id property is auto generated. For a transient object, we have a null value of id. If we save a transient object, id property is initialized. The </a:t>
            </a:r>
            <a:r>
              <a:rPr sz="1600" err="1">
                <a:solidFill>
                  <a:srgbClr val="FF0000"/>
                </a:solidFill>
              </a:rPr>
              <a:t>hashcode</a:t>
            </a:r>
            <a:r>
              <a:rPr sz="1600">
                <a:solidFill>
                  <a:srgbClr val="FF0000"/>
                </a:solidFill>
              </a:rPr>
              <a:t> method will return different hash code value for transient state and persistent state. </a:t>
            </a:r>
          </a:p>
          <a:p>
            <a:pPr lvl="1" algn="just">
              <a:lnSpc>
                <a:spcPct val="100000"/>
              </a:lnSpc>
              <a:defRPr/>
            </a:pPr>
            <a:r>
              <a:rPr sz="1600">
                <a:solidFill>
                  <a:srgbClr val="FF0000"/>
                </a:solidFill>
              </a:rPr>
              <a:t>The </a:t>
            </a:r>
            <a:r>
              <a:rPr sz="1600" err="1">
                <a:solidFill>
                  <a:srgbClr val="FF0000"/>
                </a:solidFill>
              </a:rPr>
              <a:t>hashcode</a:t>
            </a:r>
            <a:r>
              <a:rPr sz="1600">
                <a:solidFill>
                  <a:srgbClr val="FF0000"/>
                </a:solidFill>
              </a:rPr>
              <a:t> method should return same hash code value for an object at different calls.</a:t>
            </a:r>
          </a:p>
        </p:txBody>
      </p:sp>
      <p:pic>
        <p:nvPicPr>
          <p:cNvPr id="1280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274" y="990600"/>
            <a:ext cx="11509551"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47715401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fade">
                                      <p:cBhvr>
                                        <p:cTn id="7" dur="750"/>
                                        <p:tgtEl>
                                          <p:spTgt spid="128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altLang="en-US"/>
              <a:t>equals and hashCode method with all properties</a:t>
            </a:r>
          </a:p>
        </p:txBody>
      </p:sp>
      <p:sp>
        <p:nvSpPr>
          <p:cNvPr id="62467" name="Rectangle 4"/>
          <p:cNvSpPr>
            <a:spLocks noGrp="1" noChangeArrowheads="1"/>
          </p:cNvSpPr>
          <p:nvPr>
            <p:ph type="body" sz="half" idx="1"/>
          </p:nvPr>
        </p:nvSpPr>
        <p:spPr>
          <a:xfrm>
            <a:off x="594629" y="1282700"/>
            <a:ext cx="11086328" cy="4813300"/>
          </a:xfrm>
        </p:spPr>
        <p:txBody>
          <a:bodyPr/>
          <a:lstStyle/>
          <a:p>
            <a:pPr>
              <a:lnSpc>
                <a:spcPct val="100000"/>
              </a:lnSpc>
              <a:defRPr/>
            </a:pPr>
            <a:r>
              <a:rPr sz="1800"/>
              <a:t>A better way is to include all persistent properties of the persistent class, apart from any database identifier property, in the equals() comparison. This is how most people perceive the meaning of equals(); we call it by value equality.</a:t>
            </a:r>
          </a:p>
          <a:p>
            <a:pPr>
              <a:lnSpc>
                <a:spcPct val="100000"/>
              </a:lnSpc>
              <a:defRPr/>
            </a:pPr>
            <a:r>
              <a:rPr sz="1800"/>
              <a:t>However, there are again two problems with this approach:</a:t>
            </a:r>
          </a:p>
          <a:p>
            <a:pPr lvl="1">
              <a:lnSpc>
                <a:spcPct val="100000"/>
              </a:lnSpc>
              <a:defRPr/>
            </a:pPr>
            <a:r>
              <a:rPr sz="1600">
                <a:solidFill>
                  <a:srgbClr val="FF0000"/>
                </a:solidFill>
              </a:rPr>
              <a:t>Instances from different Sessions are no longer equal if one is modified (for example, if the user changes the password). </a:t>
            </a:r>
          </a:p>
          <a:p>
            <a:pPr lvl="1">
              <a:lnSpc>
                <a:spcPct val="100000"/>
              </a:lnSpc>
              <a:defRPr/>
            </a:pPr>
            <a:r>
              <a:rPr sz="1600">
                <a:solidFill>
                  <a:srgbClr val="FF0000"/>
                </a:solidFill>
              </a:rPr>
              <a:t>instances with different database identity (instances that represent different rows of the database table) can be considered equal unless some combination of properties is guaranteed to be unique (the database columns have a unique constraint).</a:t>
            </a:r>
          </a:p>
        </p:txBody>
      </p:sp>
      <p:pic>
        <p:nvPicPr>
          <p:cNvPr id="129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 y="1066800"/>
            <a:ext cx="11376237" cy="539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58091787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fade">
                                      <p:cBhvr>
                                        <p:cTn id="7" dur="1000"/>
                                        <p:tgtEl>
                                          <p:spTgt spid="129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altLang="en-US"/>
              <a:t>equals and hashCode With a Business Key</a:t>
            </a:r>
          </a:p>
        </p:txBody>
      </p:sp>
      <p:sp>
        <p:nvSpPr>
          <p:cNvPr id="62467" name="Rectangle 4"/>
          <p:cNvSpPr>
            <a:spLocks noGrp="1" noChangeArrowheads="1"/>
          </p:cNvSpPr>
          <p:nvPr>
            <p:ph type="body" sz="half" idx="1"/>
          </p:nvPr>
        </p:nvSpPr>
        <p:spPr>
          <a:xfrm>
            <a:off x="594629" y="1282700"/>
            <a:ext cx="11086328" cy="4813300"/>
          </a:xfrm>
        </p:spPr>
        <p:txBody>
          <a:bodyPr/>
          <a:lstStyle/>
          <a:p>
            <a:pPr algn="just">
              <a:lnSpc>
                <a:spcPct val="100000"/>
              </a:lnSpc>
              <a:defRPr/>
            </a:pPr>
            <a:r>
              <a:rPr sz="1800" i="1"/>
              <a:t>Business key equality </a:t>
            </a:r>
            <a:r>
              <a:rPr sz="1800"/>
              <a:t>means that the equals() method compares only the properties that form the business key. This is a perfect solution that avoids all the problems described earlier.</a:t>
            </a:r>
          </a:p>
        </p:txBody>
      </p:sp>
      <p:pic>
        <p:nvPicPr>
          <p:cNvPr id="880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310" y="2286005"/>
            <a:ext cx="9141619"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781463339"/>
      </p:ext>
    </p:extLst>
  </p:cSld>
  <p:clrMapOvr>
    <a:masterClrMapping/>
  </p:clrMapOvr>
  <p:transition spd="slow">
    <p:split orient="ver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altLang="en-US"/>
              <a:t>Automatic-dirty checking</a:t>
            </a:r>
          </a:p>
        </p:txBody>
      </p:sp>
      <p:sp>
        <p:nvSpPr>
          <p:cNvPr id="69635" name="Rectangle 4"/>
          <p:cNvSpPr>
            <a:spLocks noGrp="1" noChangeArrowheads="1"/>
          </p:cNvSpPr>
          <p:nvPr>
            <p:ph type="body" sz="half" idx="1"/>
          </p:nvPr>
        </p:nvSpPr>
        <p:spPr>
          <a:xfrm>
            <a:off x="594629" y="1282700"/>
            <a:ext cx="5499783" cy="4648200"/>
          </a:xfrm>
        </p:spPr>
        <p:txBody>
          <a:bodyPr/>
          <a:lstStyle/>
          <a:p>
            <a:pPr algn="just">
              <a:lnSpc>
                <a:spcPct val="100000"/>
              </a:lnSpc>
              <a:defRPr/>
            </a:pPr>
            <a:r>
              <a:rPr sz="1800"/>
              <a:t>It is the process of monitoring and updating only those persisted objects that have changed.</a:t>
            </a:r>
          </a:p>
          <a:p>
            <a:pPr algn="just">
              <a:lnSpc>
                <a:spcPct val="100000"/>
              </a:lnSpc>
              <a:defRPr/>
            </a:pPr>
            <a:r>
              <a:rPr sz="1800"/>
              <a:t>Hibernate monitors all Persistent objects (i.e. the objects in the persistent context). At the end of a unit of work, it knows which objects have been modified. </a:t>
            </a:r>
          </a:p>
          <a:p>
            <a:pPr algn="just">
              <a:lnSpc>
                <a:spcPct val="100000"/>
              </a:lnSpc>
              <a:defRPr/>
            </a:pPr>
            <a:r>
              <a:rPr sz="1800"/>
              <a:t>It then calls update statements on all modified objects.</a:t>
            </a:r>
          </a:p>
          <a:p>
            <a:pPr algn="just">
              <a:lnSpc>
                <a:spcPct val="100000"/>
              </a:lnSpc>
              <a:defRPr/>
            </a:pPr>
            <a:r>
              <a:rPr sz="1800"/>
              <a:t>Automatically dirty checking is performed before each commit</a:t>
            </a:r>
          </a:p>
          <a:p>
            <a:pPr algn="just">
              <a:lnSpc>
                <a:spcPct val="100000"/>
              </a:lnSpc>
              <a:defRPr/>
            </a:pPr>
            <a:r>
              <a:rPr sz="1800"/>
              <a:t>By default, only modified fields of an object is updated in database</a:t>
            </a:r>
          </a:p>
          <a:p>
            <a:pPr algn="just">
              <a:lnSpc>
                <a:spcPct val="100000"/>
              </a:lnSpc>
              <a:defRPr/>
            </a:pPr>
            <a:r>
              <a:rPr sz="1800"/>
              <a:t>It gives performance improvement</a:t>
            </a:r>
          </a:p>
        </p:txBody>
      </p:sp>
      <p:pic>
        <p:nvPicPr>
          <p:cNvPr id="89092" name="Picture 7" descr="SNAGHTML239bc66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7561" y="1676400"/>
            <a:ext cx="589126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8637989"/>
      </p:ext>
    </p:extLst>
  </p:cSld>
  <p:clrMapOvr>
    <a:masterClrMapping/>
  </p:clrMapOvr>
  <p:transition spd="slow">
    <p:split orient="ver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altLang="en-US"/>
              <a:t>Exercise</a:t>
            </a:r>
          </a:p>
        </p:txBody>
      </p:sp>
      <p:sp>
        <p:nvSpPr>
          <p:cNvPr id="70659" name="Rectangle 3"/>
          <p:cNvSpPr>
            <a:spLocks noGrp="1" noChangeArrowheads="1"/>
          </p:cNvSpPr>
          <p:nvPr>
            <p:ph type="body" sz="half" idx="1"/>
          </p:nvPr>
        </p:nvSpPr>
        <p:spPr>
          <a:xfrm>
            <a:off x="594629" y="1282700"/>
            <a:ext cx="8343843" cy="4648200"/>
          </a:xfrm>
        </p:spPr>
        <p:txBody>
          <a:bodyPr/>
          <a:lstStyle/>
          <a:p>
            <a:pPr algn="just">
              <a:lnSpc>
                <a:spcPct val="100000"/>
              </a:lnSpc>
              <a:defRPr/>
            </a:pPr>
            <a:r>
              <a:rPr sz="1800" dirty="0"/>
              <a:t>Using the previous exercise, do the following - </a:t>
            </a:r>
          </a:p>
          <a:p>
            <a:pPr algn="just">
              <a:lnSpc>
                <a:spcPct val="100000"/>
              </a:lnSpc>
              <a:defRPr/>
            </a:pPr>
            <a:endParaRPr sz="1800" dirty="0"/>
          </a:p>
          <a:p>
            <a:pPr algn="just">
              <a:lnSpc>
                <a:spcPct val="100000"/>
              </a:lnSpc>
              <a:defRPr/>
            </a:pPr>
            <a:r>
              <a:rPr sz="1800" dirty="0"/>
              <a:t>Start a new entity manager and begin the transaction.</a:t>
            </a:r>
          </a:p>
          <a:p>
            <a:pPr algn="just">
              <a:lnSpc>
                <a:spcPct val="100000"/>
              </a:lnSpc>
              <a:defRPr/>
            </a:pPr>
            <a:endParaRPr sz="1800" dirty="0"/>
          </a:p>
          <a:p>
            <a:pPr algn="just">
              <a:lnSpc>
                <a:spcPct val="100000"/>
              </a:lnSpc>
              <a:defRPr/>
            </a:pPr>
            <a:r>
              <a:rPr sz="1800" dirty="0"/>
              <a:t>Get the author object using </a:t>
            </a:r>
            <a:r>
              <a:rPr sz="1800" dirty="0" err="1"/>
              <a:t>em.find</a:t>
            </a:r>
            <a:r>
              <a:rPr sz="1800" dirty="0"/>
              <a:t>() method .</a:t>
            </a:r>
          </a:p>
          <a:p>
            <a:pPr algn="just">
              <a:lnSpc>
                <a:spcPct val="100000"/>
              </a:lnSpc>
              <a:defRPr/>
            </a:pPr>
            <a:endParaRPr sz="1800" dirty="0"/>
          </a:p>
          <a:p>
            <a:pPr>
              <a:lnSpc>
                <a:spcPct val="100000"/>
              </a:lnSpc>
              <a:defRPr/>
            </a:pPr>
            <a:r>
              <a:rPr sz="1800" dirty="0"/>
              <a:t>Change the last name of the author object. </a:t>
            </a:r>
          </a:p>
          <a:p>
            <a:pPr>
              <a:lnSpc>
                <a:spcPct val="100000"/>
              </a:lnSpc>
              <a:defRPr/>
            </a:pPr>
            <a:endParaRPr sz="1800" dirty="0"/>
          </a:p>
          <a:p>
            <a:pPr>
              <a:lnSpc>
                <a:spcPct val="100000"/>
              </a:lnSpc>
              <a:defRPr/>
            </a:pPr>
            <a:r>
              <a:rPr sz="1800" dirty="0"/>
              <a:t>Commit the transaction without explicit call to  save.</a:t>
            </a:r>
          </a:p>
          <a:p>
            <a:pPr>
              <a:lnSpc>
                <a:spcPct val="100000"/>
              </a:lnSpc>
              <a:defRPr/>
            </a:pPr>
            <a:endParaRPr sz="1800" dirty="0"/>
          </a:p>
          <a:p>
            <a:pPr>
              <a:lnSpc>
                <a:spcPct val="100000"/>
              </a:lnSpc>
              <a:defRPr/>
            </a:pPr>
            <a:r>
              <a:rPr sz="1800" dirty="0"/>
              <a:t>Confirm that the changed last name is persisted in the database.</a:t>
            </a:r>
          </a:p>
        </p:txBody>
      </p:sp>
    </p:spTree>
    <p:extLst>
      <p:ext uri="{BB962C8B-B14F-4D97-AF65-F5344CB8AC3E}">
        <p14:creationId xmlns:p14="http://schemas.microsoft.com/office/powerpoint/2010/main" val="3003382931"/>
      </p:ext>
    </p:extLst>
  </p:cSld>
  <p:clrMapOvr>
    <a:masterClrMapping/>
  </p:clrMapOvr>
  <p:transition spd="slow">
    <p:split orient="ver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00076" y="2481360"/>
            <a:ext cx="8809804" cy="741900"/>
          </a:xfrm>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sz="4000" dirty="0" smtClean="0">
                <a:solidFill>
                  <a:srgbClr val="FFFFFF"/>
                </a:solidFill>
              </a:rPr>
              <a:t/>
            </a:r>
            <a:br>
              <a:rPr lang="en-US" altLang="en-US" sz="4000" dirty="0" smtClean="0">
                <a:solidFill>
                  <a:srgbClr val="FFFFFF"/>
                </a:solidFill>
              </a:rPr>
            </a:br>
            <a:r>
              <a:rPr lang="en-US" altLang="en-US" sz="4000" dirty="0">
                <a:solidFill>
                  <a:srgbClr val="FFFFFF"/>
                </a:solidFill>
              </a:rPr>
              <a:t>Inheritance Mapping</a:t>
            </a:r>
            <a:br>
              <a:rPr lang="en-US" altLang="en-US" sz="4000" dirty="0">
                <a:solidFill>
                  <a:srgbClr val="FFFFFF"/>
                </a:solidFill>
              </a:rPr>
            </a:br>
            <a:r>
              <a:rPr lang="en-US" altLang="en-US" sz="4000" dirty="0">
                <a:solidFill>
                  <a:srgbClr val="FFFFFF"/>
                </a:solidFill>
              </a:rPr>
              <a:t/>
            </a:r>
            <a:br>
              <a:rPr lang="en-US" altLang="en-US" sz="4000" dirty="0">
                <a:solidFill>
                  <a:srgbClr val="FFFFFF"/>
                </a:solidFill>
              </a:rPr>
            </a:br>
            <a:endParaRPr lang="en-US" b="1" dirty="0">
              <a:solidFill>
                <a:schemeClr val="bg1"/>
              </a:solidFill>
              <a:latin typeface="+mj-lt"/>
            </a:endParaRPr>
          </a:p>
        </p:txBody>
      </p:sp>
    </p:spTree>
    <p:extLst>
      <p:ext uri="{BB962C8B-B14F-4D97-AF65-F5344CB8AC3E}">
        <p14:creationId xmlns:p14="http://schemas.microsoft.com/office/powerpoint/2010/main" val="40509040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altLang="en-US"/>
              <a:t>Inheritance Mapping Challenges</a:t>
            </a:r>
          </a:p>
        </p:txBody>
      </p:sp>
      <p:sp>
        <p:nvSpPr>
          <p:cNvPr id="71683" name="Rectangle 4"/>
          <p:cNvSpPr>
            <a:spLocks noGrp="1" noChangeArrowheads="1"/>
          </p:cNvSpPr>
          <p:nvPr>
            <p:ph type="body" sz="half" idx="1"/>
          </p:nvPr>
        </p:nvSpPr>
        <p:spPr>
          <a:xfrm>
            <a:off x="594629" y="1282700"/>
            <a:ext cx="11289475" cy="4648200"/>
          </a:xfrm>
        </p:spPr>
        <p:txBody>
          <a:bodyPr/>
          <a:lstStyle/>
          <a:p>
            <a:pPr algn="just">
              <a:lnSpc>
                <a:spcPct val="100000"/>
              </a:lnSpc>
              <a:defRPr/>
            </a:pPr>
            <a:r>
              <a:rPr sz="1800"/>
              <a:t>Inheritance mapping is a challenge between the object-oriented and relational worlds because object-oriented systems support both </a:t>
            </a:r>
            <a:r>
              <a:rPr sz="1800" b="1" i="1">
                <a:solidFill>
                  <a:srgbClr val="FF0000"/>
                </a:solidFill>
              </a:rPr>
              <a:t>is a</a:t>
            </a:r>
            <a:r>
              <a:rPr sz="1800" i="1"/>
              <a:t> </a:t>
            </a:r>
            <a:r>
              <a:rPr sz="1800"/>
              <a:t>and </a:t>
            </a:r>
            <a:r>
              <a:rPr sz="1800" b="1" i="1">
                <a:solidFill>
                  <a:srgbClr val="FF0000"/>
                </a:solidFill>
              </a:rPr>
              <a:t>has a </a:t>
            </a:r>
            <a:r>
              <a:rPr sz="1800"/>
              <a:t>relationships where as SQL-based models provide only </a:t>
            </a:r>
            <a:r>
              <a:rPr sz="1800" i="1"/>
              <a:t>has a </a:t>
            </a:r>
            <a:r>
              <a:rPr sz="1800"/>
              <a:t>relationships between entities; SQL database management systems don’t support type inheritance.</a:t>
            </a:r>
          </a:p>
          <a:p>
            <a:pPr algn="just">
              <a:lnSpc>
                <a:spcPct val="100000"/>
              </a:lnSpc>
              <a:defRPr/>
            </a:pPr>
            <a:r>
              <a:rPr sz="1800"/>
              <a:t>Let us suppose that you are working with a payment gateway in an Online Shopping Application. A user can have more than one billing details. Payment can be done either by having a bank account or by credit card. Owner and creation date are the common fields in all kind of billing details. You would like to have below object model for your java code:</a:t>
            </a:r>
          </a:p>
        </p:txBody>
      </p:sp>
    </p:spTree>
    <p:extLst>
      <p:ext uri="{BB962C8B-B14F-4D97-AF65-F5344CB8AC3E}">
        <p14:creationId xmlns:p14="http://schemas.microsoft.com/office/powerpoint/2010/main" val="2673790057"/>
      </p:ext>
    </p:extLst>
  </p:cSld>
  <p:clrMapOvr>
    <a:masterClrMapping/>
  </p:clrMapOvr>
  <p:transition spd="slow">
    <p:split orient="ver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507871" y="990600"/>
            <a:ext cx="11289477" cy="4648200"/>
          </a:xfrm>
          <a:prstGeom prst="rect">
            <a:avLst/>
          </a:prstGeom>
          <a:noFill/>
          <a:ln w="9525">
            <a:noFill/>
            <a:miter lim="800000"/>
            <a:headEnd/>
            <a:tailEnd/>
          </a:ln>
        </p:spPr>
        <p:txBody>
          <a:bodyPr lIns="45720" tIns="45714" rIns="45720" bIns="45714"/>
          <a:lstStyle/>
          <a:p>
            <a:pPr marL="231775" indent="-231775" algn="just" defTabSz="914400" eaLnBrk="0" fontAlgn="base" hangingPunct="0">
              <a:spcBef>
                <a:spcPts val="400"/>
              </a:spcBef>
              <a:buClr>
                <a:srgbClr val="355F99"/>
              </a:buClr>
              <a:buSzPct val="125000"/>
              <a:buFont typeface="Arial" pitchFamily="34" charset="0"/>
              <a:buChar char="•"/>
              <a:defRPr/>
            </a:pPr>
            <a:r>
              <a:rPr lang="en-US" b="1" kern="0" dirty="0">
                <a:solidFill>
                  <a:srgbClr val="254D50">
                    <a:lumMod val="50000"/>
                  </a:srgbClr>
                </a:solidFill>
                <a:latin typeface="Calibri" pitchFamily="34" charset="0"/>
              </a:rPr>
              <a:t>Problem Scenario</a:t>
            </a:r>
            <a:r>
              <a:rPr lang="en-US" kern="0" dirty="0">
                <a:solidFill>
                  <a:srgbClr val="254D50">
                    <a:lumMod val="50000"/>
                  </a:srgbClr>
                </a:solidFill>
                <a:latin typeface="Calibri" pitchFamily="34" charset="0"/>
              </a:rPr>
              <a:t> - you are working with a payment gateway. </a:t>
            </a:r>
          </a:p>
          <a:p>
            <a:pPr marL="231775" indent="-231775" algn="just" defTabSz="914400" eaLnBrk="0" fontAlgn="base" hangingPunct="0">
              <a:spcBef>
                <a:spcPts val="400"/>
              </a:spcBef>
              <a:buClr>
                <a:srgbClr val="355F99"/>
              </a:buClr>
              <a:buSzPct val="125000"/>
              <a:buFont typeface="Arial" pitchFamily="34" charset="0"/>
              <a:buChar char="•"/>
              <a:defRPr/>
            </a:pPr>
            <a:r>
              <a:rPr lang="en-US" kern="0" dirty="0">
                <a:solidFill>
                  <a:srgbClr val="254D50">
                    <a:lumMod val="50000"/>
                  </a:srgbClr>
                </a:solidFill>
                <a:latin typeface="Calibri" pitchFamily="34" charset="0"/>
              </a:rPr>
              <a:t>A user can have one or more Billing Details.</a:t>
            </a:r>
          </a:p>
          <a:p>
            <a:pPr marL="231775" indent="-231775" algn="just" defTabSz="914400" eaLnBrk="0" fontAlgn="base" hangingPunct="0">
              <a:spcBef>
                <a:spcPts val="400"/>
              </a:spcBef>
              <a:buClr>
                <a:srgbClr val="355F99"/>
              </a:buClr>
              <a:buSzPct val="125000"/>
              <a:buFont typeface="Arial" pitchFamily="34" charset="0"/>
              <a:buChar char="•"/>
              <a:defRPr/>
            </a:pPr>
            <a:r>
              <a:rPr lang="en-US" kern="0" dirty="0">
                <a:solidFill>
                  <a:srgbClr val="254D50">
                    <a:lumMod val="50000"/>
                  </a:srgbClr>
                </a:solidFill>
                <a:latin typeface="Calibri" pitchFamily="34" charset="0"/>
              </a:rPr>
              <a:t>Payment can be done either by using your bank account(Net Banking) or by using a credit card. </a:t>
            </a:r>
          </a:p>
          <a:p>
            <a:pPr marL="231775" indent="-231775" algn="just" defTabSz="914400" eaLnBrk="0" fontAlgn="base" hangingPunct="0">
              <a:spcBef>
                <a:spcPts val="400"/>
              </a:spcBef>
              <a:buClr>
                <a:srgbClr val="355F99"/>
              </a:buClr>
              <a:buSzPct val="125000"/>
              <a:buFont typeface="Arial" pitchFamily="34" charset="0"/>
              <a:buChar char="•"/>
              <a:defRPr/>
            </a:pPr>
            <a:r>
              <a:rPr lang="en-US" kern="0" dirty="0">
                <a:solidFill>
                  <a:srgbClr val="254D50">
                    <a:lumMod val="50000"/>
                  </a:srgbClr>
                </a:solidFill>
                <a:latin typeface="Calibri" pitchFamily="34" charset="0"/>
              </a:rPr>
              <a:t>Owner (payee’s name) and created(billing date) are the common fields in all kind of billing details. You would like to have below object model for your java code:</a:t>
            </a:r>
          </a:p>
          <a:p>
            <a:pPr marL="231775" indent="-231775" algn="just" defTabSz="914400" eaLnBrk="0" fontAlgn="base" hangingPunct="0">
              <a:spcBef>
                <a:spcPts val="400"/>
              </a:spcBef>
              <a:buClr>
                <a:srgbClr val="355F99"/>
              </a:buClr>
              <a:buSzPct val="125000"/>
              <a:defRPr/>
            </a:pPr>
            <a:endParaRPr lang="en-US" kern="0" dirty="0">
              <a:solidFill>
                <a:srgbClr val="254D50">
                  <a:lumMod val="50000"/>
                </a:srgbClr>
              </a:solidFill>
              <a:latin typeface="Calibri" pitchFamily="34" charset="0"/>
            </a:endParaRPr>
          </a:p>
        </p:txBody>
      </p:sp>
      <p:sp>
        <p:nvSpPr>
          <p:cNvPr id="93187" name="Rectangle 2"/>
          <p:cNvSpPr>
            <a:spLocks noGrp="1" noChangeArrowheads="1"/>
          </p:cNvSpPr>
          <p:nvPr>
            <p:ph type="title"/>
          </p:nvPr>
        </p:nvSpPr>
        <p:spPr/>
        <p:txBody>
          <a:bodyPr/>
          <a:lstStyle/>
          <a:p>
            <a:r>
              <a:rPr altLang="en-US"/>
              <a:t>Object Level Inheritance Design</a:t>
            </a:r>
          </a:p>
        </p:txBody>
      </p:sp>
      <p:pic>
        <p:nvPicPr>
          <p:cNvPr id="931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178" y="3352805"/>
            <a:ext cx="7821163"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888741629"/>
      </p:ext>
    </p:extLst>
  </p:cSld>
  <p:clrMapOvr>
    <a:masterClrMapping/>
  </p:clrMapOvr>
  <p:transition spd="slow">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altLang="en-US"/>
              <a:t>Hibernate</a:t>
            </a:r>
          </a:p>
        </p:txBody>
      </p:sp>
      <p:sp>
        <p:nvSpPr>
          <p:cNvPr id="17411" name="Rectangle 3"/>
          <p:cNvSpPr>
            <a:spLocks noGrp="1" noChangeArrowheads="1"/>
          </p:cNvSpPr>
          <p:nvPr>
            <p:ph sz="half" idx="1"/>
          </p:nvPr>
        </p:nvSpPr>
        <p:spPr>
          <a:xfrm>
            <a:off x="711015" y="990600"/>
            <a:ext cx="5478624" cy="5334000"/>
          </a:xfrm>
        </p:spPr>
        <p:txBody>
          <a:bodyPr/>
          <a:lstStyle/>
          <a:p>
            <a:pPr algn="just">
              <a:buFont typeface="Wingdings" pitchFamily="2" charset="2"/>
              <a:buNone/>
              <a:defRPr/>
            </a:pPr>
            <a:endParaRPr sz="1800"/>
          </a:p>
          <a:p>
            <a:pPr lvl="1" algn="just">
              <a:defRPr/>
            </a:pPr>
            <a:endParaRPr/>
          </a:p>
        </p:txBody>
      </p:sp>
      <p:sp>
        <p:nvSpPr>
          <p:cNvPr id="17412" name="Rectangle 18"/>
          <p:cNvSpPr>
            <a:spLocks noGrp="1" noChangeArrowheads="1"/>
          </p:cNvSpPr>
          <p:nvPr>
            <p:ph sz="half" idx="10"/>
          </p:nvPr>
        </p:nvSpPr>
        <p:spPr>
          <a:xfrm>
            <a:off x="711015" y="1066800"/>
            <a:ext cx="11071516" cy="4648200"/>
          </a:xfrm>
        </p:spPr>
        <p:txBody>
          <a:bodyPr/>
          <a:lstStyle/>
          <a:p>
            <a:pPr algn="just">
              <a:lnSpc>
                <a:spcPct val="100000"/>
              </a:lnSpc>
              <a:defRPr/>
            </a:pPr>
            <a:r>
              <a:rPr sz="1800"/>
              <a:t>Object relational mapping library for java language.</a:t>
            </a:r>
          </a:p>
          <a:p>
            <a:pPr algn="just">
              <a:lnSpc>
                <a:spcPct val="100000"/>
              </a:lnSpc>
              <a:defRPr/>
            </a:pPr>
            <a:endParaRPr sz="1800"/>
          </a:p>
          <a:p>
            <a:pPr algn="just">
              <a:lnSpc>
                <a:spcPct val="100000"/>
              </a:lnSpc>
              <a:defRPr/>
            </a:pPr>
            <a:r>
              <a:rPr sz="1800"/>
              <a:t>Provides a framework for mapping an object-oriented domain object to relational databases.</a:t>
            </a:r>
          </a:p>
          <a:p>
            <a:pPr algn="just">
              <a:lnSpc>
                <a:spcPct val="100000"/>
              </a:lnSpc>
              <a:defRPr/>
            </a:pPr>
            <a:endParaRPr sz="1800"/>
          </a:p>
          <a:p>
            <a:pPr algn="just">
              <a:lnSpc>
                <a:spcPct val="100000"/>
              </a:lnSpc>
              <a:defRPr/>
            </a:pPr>
            <a:r>
              <a:rPr sz="1800"/>
              <a:t>Is an open source software.</a:t>
            </a:r>
          </a:p>
          <a:p>
            <a:pPr algn="just">
              <a:lnSpc>
                <a:spcPct val="100000"/>
              </a:lnSpc>
              <a:defRPr/>
            </a:pPr>
            <a:endParaRPr sz="1800"/>
          </a:p>
          <a:p>
            <a:pPr algn="just">
              <a:lnSpc>
                <a:spcPct val="100000"/>
              </a:lnSpc>
              <a:defRPr/>
            </a:pPr>
            <a:r>
              <a:rPr sz="1800"/>
              <a:t>Current version of hibernate is 5.x.</a:t>
            </a:r>
          </a:p>
        </p:txBody>
      </p:sp>
    </p:spTree>
    <p:extLst>
      <p:ext uri="{BB962C8B-B14F-4D97-AF65-F5344CB8AC3E}">
        <p14:creationId xmlns:p14="http://schemas.microsoft.com/office/powerpoint/2010/main" val="29287998"/>
      </p:ext>
    </p:extLst>
  </p:cSld>
  <p:clrMapOvr>
    <a:masterClrMapping/>
  </p:clrMapOvr>
  <p:transition spd="slow">
    <p:split orient="ver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txBox="1">
            <a:spLocks noChangeArrowheads="1"/>
          </p:cNvSpPr>
          <p:nvPr/>
        </p:nvSpPr>
        <p:spPr bwMode="auto">
          <a:xfrm>
            <a:off x="793544" y="2438400"/>
            <a:ext cx="11289475"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fontAlgn="base">
              <a:lnSpc>
                <a:spcPct val="100000"/>
              </a:lnSpc>
              <a:spcAft>
                <a:spcPct val="0"/>
              </a:spcAft>
              <a:buFont typeface="Arial" charset="0"/>
              <a:buNone/>
              <a:defRPr/>
            </a:pPr>
            <a:r>
              <a:rPr lang="en-US" altLang="en-US" sz="3200" dirty="0" smtClean="0">
                <a:solidFill>
                  <a:srgbClr val="355F99"/>
                </a:solidFill>
                <a:ea typeface="ＭＳ Ｐゴシック"/>
                <a:cs typeface="+mj-cs"/>
              </a:rPr>
              <a:t>How will you map object inheritance to database</a:t>
            </a:r>
          </a:p>
          <a:p>
            <a:pPr algn="ctr" defTabSz="914400" fontAlgn="base">
              <a:lnSpc>
                <a:spcPct val="100000"/>
              </a:lnSpc>
              <a:spcAft>
                <a:spcPct val="0"/>
              </a:spcAft>
              <a:buFont typeface="Arial" charset="0"/>
              <a:buNone/>
              <a:defRPr/>
            </a:pPr>
            <a:r>
              <a:rPr lang="en-US" altLang="en-US" sz="3200" dirty="0" smtClean="0">
                <a:solidFill>
                  <a:srgbClr val="355F99"/>
                </a:solidFill>
                <a:ea typeface="ＭＳ Ｐゴシック"/>
                <a:cs typeface="+mj-cs"/>
              </a:rPr>
              <a:t>???</a:t>
            </a:r>
          </a:p>
        </p:txBody>
      </p:sp>
    </p:spTree>
    <p:extLst>
      <p:ext uri="{BB962C8B-B14F-4D97-AF65-F5344CB8AC3E}">
        <p14:creationId xmlns:p14="http://schemas.microsoft.com/office/powerpoint/2010/main" val="567140487"/>
      </p:ext>
    </p:extLst>
  </p:cSld>
  <p:clrMapOvr>
    <a:masterClrMapping/>
  </p:clrMapOvr>
  <p:transition spd="slow">
    <p:split orient="ver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00076" y="2481360"/>
            <a:ext cx="8809804" cy="741900"/>
          </a:xfrm>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sz="4000" dirty="0" smtClean="0">
                <a:solidFill>
                  <a:srgbClr val="FFFFFF"/>
                </a:solidFill>
              </a:rPr>
              <a:t/>
            </a:r>
            <a:br>
              <a:rPr lang="en-US" altLang="en-US" sz="4000" dirty="0" smtClean="0">
                <a:solidFill>
                  <a:srgbClr val="FFFFFF"/>
                </a:solidFill>
              </a:rPr>
            </a:br>
            <a:r>
              <a:rPr lang="en-US" altLang="en-US" sz="4000" dirty="0">
                <a:solidFill>
                  <a:srgbClr val="FFFFFF"/>
                </a:solidFill>
              </a:rPr>
              <a:t>Table Per Concrete Class (TPCC)</a:t>
            </a:r>
            <a:br>
              <a:rPr lang="en-US" altLang="en-US" sz="4000" dirty="0">
                <a:solidFill>
                  <a:srgbClr val="FFFFFF"/>
                </a:solidFill>
              </a:rPr>
            </a:br>
            <a:r>
              <a:rPr lang="en-US" altLang="en-US" sz="4000" dirty="0">
                <a:solidFill>
                  <a:srgbClr val="FFFFFF"/>
                </a:solidFill>
              </a:rPr>
              <a:t/>
            </a:r>
            <a:br>
              <a:rPr lang="en-US" altLang="en-US" sz="4000" dirty="0">
                <a:solidFill>
                  <a:srgbClr val="FFFFFF"/>
                </a:solidFill>
              </a:rPr>
            </a:br>
            <a:endParaRPr lang="en-US" b="1" dirty="0">
              <a:solidFill>
                <a:schemeClr val="bg1"/>
              </a:solidFill>
              <a:latin typeface="+mj-lt"/>
            </a:endParaRPr>
          </a:p>
        </p:txBody>
      </p:sp>
    </p:spTree>
    <p:extLst>
      <p:ext uri="{BB962C8B-B14F-4D97-AF65-F5344CB8AC3E}">
        <p14:creationId xmlns:p14="http://schemas.microsoft.com/office/powerpoint/2010/main" val="2495892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altLang="en-US"/>
              <a:t>Table Per Concrete Class Inheritance Mapping</a:t>
            </a:r>
          </a:p>
        </p:txBody>
      </p:sp>
      <p:pic>
        <p:nvPicPr>
          <p:cNvPr id="962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5151" y="1654180"/>
            <a:ext cx="4340152"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62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9218" y="3559180"/>
            <a:ext cx="433803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62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639" y="2144713"/>
            <a:ext cx="6403365" cy="326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96262" name="Straight Connector 2"/>
          <p:cNvCxnSpPr>
            <a:cxnSpLocks noChangeShapeType="1"/>
          </p:cNvCxnSpPr>
          <p:nvPr/>
        </p:nvCxnSpPr>
        <p:spPr bwMode="auto">
          <a:xfrm>
            <a:off x="7110148" y="1066800"/>
            <a:ext cx="0" cy="53340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nvGrpSpPr>
          <p:cNvPr id="2" name="Group 10"/>
          <p:cNvGrpSpPr>
            <a:grpSpLocks/>
          </p:cNvGrpSpPr>
          <p:nvPr/>
        </p:nvGrpSpPr>
        <p:grpSpPr bwMode="auto">
          <a:xfrm>
            <a:off x="3047206" y="1905000"/>
            <a:ext cx="6297560" cy="2209800"/>
            <a:chOff x="2286000" y="1905000"/>
            <a:chExt cx="4724400" cy="2209801"/>
          </a:xfrm>
        </p:grpSpPr>
        <p:cxnSp>
          <p:nvCxnSpPr>
            <p:cNvPr id="5" name="Straight Arrow Connector 4"/>
            <p:cNvCxnSpPr/>
            <p:nvPr/>
          </p:nvCxnSpPr>
          <p:spPr bwMode="auto">
            <a:xfrm flipV="1">
              <a:off x="2286000" y="1905000"/>
              <a:ext cx="4724400" cy="2209801"/>
            </a:xfrm>
            <a:prstGeom prst="straightConnector1">
              <a:avLst/>
            </a:prstGeom>
            <a:solidFill>
              <a:schemeClr val="accent1"/>
            </a:solidFill>
            <a:ln w="25400" cap="flat" cmpd="sng" algn="ctr">
              <a:solidFill>
                <a:schemeClr val="bg2">
                  <a:lumMod val="60000"/>
                  <a:lumOff val="40000"/>
                </a:schemeClr>
              </a:solidFill>
              <a:prstDash val="solid"/>
              <a:round/>
              <a:headEnd type="triangle" w="lg" len="lg"/>
              <a:tailEnd type="triangle" w="lg" len="lg"/>
            </a:ln>
            <a:effectLst/>
          </p:spPr>
        </p:cxnSp>
        <p:cxnSp>
          <p:nvCxnSpPr>
            <p:cNvPr id="14" name="Straight Arrow Connector 13"/>
            <p:cNvCxnSpPr/>
            <p:nvPr/>
          </p:nvCxnSpPr>
          <p:spPr bwMode="auto">
            <a:xfrm flipV="1">
              <a:off x="4076700" y="3946526"/>
              <a:ext cx="2095500" cy="168275"/>
            </a:xfrm>
            <a:prstGeom prst="straightConnector1">
              <a:avLst/>
            </a:prstGeom>
            <a:solidFill>
              <a:schemeClr val="accent1"/>
            </a:solidFill>
            <a:ln w="25400" cap="flat" cmpd="sng" algn="ctr">
              <a:solidFill>
                <a:schemeClr val="bg2">
                  <a:lumMod val="60000"/>
                  <a:lumOff val="40000"/>
                </a:schemeClr>
              </a:solidFill>
              <a:prstDash val="solid"/>
              <a:round/>
              <a:headEnd type="triangle" w="lg" len="lg"/>
              <a:tailEnd type="triangle" w="lg" len="lg"/>
            </a:ln>
            <a:effectLst/>
          </p:spPr>
        </p:cxnSp>
      </p:grpSp>
      <p:sp>
        <p:nvSpPr>
          <p:cNvPr id="19" name="AutoShape 10"/>
          <p:cNvSpPr>
            <a:spLocks noChangeArrowheads="1"/>
          </p:cNvSpPr>
          <p:nvPr/>
        </p:nvSpPr>
        <p:spPr bwMode="auto">
          <a:xfrm>
            <a:off x="4225883" y="1295400"/>
            <a:ext cx="1970103" cy="609600"/>
          </a:xfrm>
          <a:prstGeom prst="wedgeRectCallout">
            <a:avLst>
              <a:gd name="adj1" fmla="val -78782"/>
              <a:gd name="adj2" fmla="val 156259"/>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No Table Associated</a:t>
            </a:r>
          </a:p>
        </p:txBody>
      </p:sp>
      <p:grpSp>
        <p:nvGrpSpPr>
          <p:cNvPr id="3" name="Group 17"/>
          <p:cNvGrpSpPr>
            <a:grpSpLocks/>
          </p:cNvGrpSpPr>
          <p:nvPr/>
        </p:nvGrpSpPr>
        <p:grpSpPr bwMode="auto">
          <a:xfrm>
            <a:off x="4225883" y="2513018"/>
            <a:ext cx="4509441" cy="1982787"/>
            <a:chOff x="3169556" y="2513566"/>
            <a:chExt cx="3383644" cy="1982234"/>
          </a:xfrm>
        </p:grpSpPr>
        <p:cxnSp>
          <p:nvCxnSpPr>
            <p:cNvPr id="96266" name="Straight Arrow Connector 14"/>
            <p:cNvCxnSpPr>
              <a:cxnSpLocks noChangeShapeType="1"/>
            </p:cNvCxnSpPr>
            <p:nvPr/>
          </p:nvCxnSpPr>
          <p:spPr bwMode="auto">
            <a:xfrm flipV="1">
              <a:off x="3169556" y="2513566"/>
              <a:ext cx="3383644" cy="382034"/>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6267" name="Straight Arrow Connector 21"/>
            <p:cNvCxnSpPr>
              <a:cxnSpLocks noChangeShapeType="1"/>
            </p:cNvCxnSpPr>
            <p:nvPr/>
          </p:nvCxnSpPr>
          <p:spPr bwMode="auto">
            <a:xfrm>
              <a:off x="3169556" y="2895600"/>
              <a:ext cx="3383644" cy="1600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61941623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16" presetClass="entr" presetSubtype="21"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inVertical)">
                                      <p:cBhvr>
                                        <p:cTn id="2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altLang="en-US"/>
              <a:t>TPCC Features</a:t>
            </a:r>
          </a:p>
        </p:txBody>
      </p:sp>
      <p:sp>
        <p:nvSpPr>
          <p:cNvPr id="71683" name="Rectangle 4"/>
          <p:cNvSpPr>
            <a:spLocks noGrp="1" noChangeArrowheads="1"/>
          </p:cNvSpPr>
          <p:nvPr>
            <p:ph type="body" sz="half" idx="1"/>
          </p:nvPr>
        </p:nvSpPr>
        <p:spPr>
          <a:xfrm>
            <a:off x="594629" y="1282700"/>
            <a:ext cx="11289475" cy="4648200"/>
          </a:xfrm>
        </p:spPr>
        <p:txBody>
          <a:bodyPr/>
          <a:lstStyle/>
          <a:p>
            <a:pPr algn="just">
              <a:lnSpc>
                <a:spcPct val="100000"/>
              </a:lnSpc>
              <a:defRPr/>
            </a:pPr>
            <a:r>
              <a:rPr sz="1800"/>
              <a:t>A table is created for a class that do not have any child class.</a:t>
            </a:r>
          </a:p>
          <a:p>
            <a:pPr algn="just">
              <a:lnSpc>
                <a:spcPct val="100000"/>
              </a:lnSpc>
              <a:defRPr/>
            </a:pPr>
            <a:r>
              <a:rPr sz="1800"/>
              <a:t>Table mapped to one concrete class have columns corresponding to the concrete class properties and parent class properties.</a:t>
            </a:r>
          </a:p>
          <a:p>
            <a:pPr algn="just">
              <a:lnSpc>
                <a:spcPct val="100000"/>
              </a:lnSpc>
              <a:defRPr/>
            </a:pPr>
            <a:r>
              <a:rPr sz="1800"/>
              <a:t>A class having child classes should not be a JPA entity.</a:t>
            </a:r>
          </a:p>
        </p:txBody>
      </p:sp>
    </p:spTree>
    <p:extLst>
      <p:ext uri="{BB962C8B-B14F-4D97-AF65-F5344CB8AC3E}">
        <p14:creationId xmlns:p14="http://schemas.microsoft.com/office/powerpoint/2010/main" val="1771324211"/>
      </p:ext>
    </p:extLst>
  </p:cSld>
  <p:clrMapOvr>
    <a:masterClrMapping/>
  </p:clrMapOvr>
  <p:transition spd="slow">
    <p:split orient="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altLang="en-US"/>
              <a:t>TPCC Example</a:t>
            </a:r>
          </a:p>
        </p:txBody>
      </p:sp>
      <p:pic>
        <p:nvPicPr>
          <p:cNvPr id="983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4983" y="381000"/>
            <a:ext cx="793754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83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 y="2286005"/>
            <a:ext cx="7008574"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830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7863" y="4114805"/>
            <a:ext cx="8809388"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Group 7"/>
          <p:cNvGrpSpPr>
            <a:grpSpLocks/>
          </p:cNvGrpSpPr>
          <p:nvPr/>
        </p:nvGrpSpPr>
        <p:grpSpPr bwMode="auto">
          <a:xfrm>
            <a:off x="5180251" y="762000"/>
            <a:ext cx="2336191" cy="4114800"/>
            <a:chOff x="3886200" y="762000"/>
            <a:chExt cx="1752600" cy="4114800"/>
          </a:xfrm>
        </p:grpSpPr>
        <p:cxnSp>
          <p:nvCxnSpPr>
            <p:cNvPr id="4" name="Straight Arrow Connector 3"/>
            <p:cNvCxnSpPr/>
            <p:nvPr/>
          </p:nvCxnSpPr>
          <p:spPr bwMode="auto">
            <a:xfrm flipV="1">
              <a:off x="3886200" y="762000"/>
              <a:ext cx="1447800" cy="2286000"/>
            </a:xfrm>
            <a:prstGeom prst="straightConnector1">
              <a:avLst/>
            </a:prstGeom>
            <a:solidFill>
              <a:schemeClr val="accent1"/>
            </a:solidFill>
            <a:ln w="22225" cap="flat" cmpd="sng" algn="ctr">
              <a:solidFill>
                <a:schemeClr val="bg2">
                  <a:lumMod val="60000"/>
                  <a:lumOff val="40000"/>
                </a:schemeClr>
              </a:solidFill>
              <a:prstDash val="solid"/>
              <a:round/>
              <a:headEnd type="none" w="med" len="med"/>
              <a:tailEnd type="arrow"/>
            </a:ln>
            <a:effectLst/>
          </p:spPr>
        </p:cxnSp>
        <p:cxnSp>
          <p:nvCxnSpPr>
            <p:cNvPr id="6" name="Straight Arrow Connector 5"/>
            <p:cNvCxnSpPr/>
            <p:nvPr/>
          </p:nvCxnSpPr>
          <p:spPr bwMode="auto">
            <a:xfrm flipH="1" flipV="1">
              <a:off x="5486400" y="762000"/>
              <a:ext cx="152400" cy="4114800"/>
            </a:xfrm>
            <a:prstGeom prst="straightConnector1">
              <a:avLst/>
            </a:prstGeom>
            <a:solidFill>
              <a:schemeClr val="accent1"/>
            </a:solidFill>
            <a:ln w="22225" cap="flat" cmpd="sng" algn="ctr">
              <a:solidFill>
                <a:schemeClr val="bg2">
                  <a:lumMod val="60000"/>
                  <a:lumOff val="40000"/>
                </a:schemeClr>
              </a:solidFill>
              <a:prstDash val="solid"/>
              <a:round/>
              <a:headEnd type="none" w="med" len="med"/>
              <a:tailEnd type="arrow"/>
            </a:ln>
            <a:effectLst/>
          </p:spPr>
        </p:cxnSp>
      </p:grpSp>
      <p:sp>
        <p:nvSpPr>
          <p:cNvPr id="14" name="AutoShape 10"/>
          <p:cNvSpPr>
            <a:spLocks noChangeArrowheads="1"/>
          </p:cNvSpPr>
          <p:nvPr/>
        </p:nvSpPr>
        <p:spPr bwMode="auto">
          <a:xfrm>
            <a:off x="8227457" y="1143000"/>
            <a:ext cx="3961368" cy="609600"/>
          </a:xfrm>
          <a:prstGeom prst="wedgeRectCallout">
            <a:avLst>
              <a:gd name="adj1" fmla="val -107065"/>
              <a:gd name="adj2" fmla="val -135727"/>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Mapped Super Class</a:t>
            </a:r>
          </a:p>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Not an Entity / No ID</a:t>
            </a:r>
          </a:p>
        </p:txBody>
      </p:sp>
      <p:sp>
        <p:nvSpPr>
          <p:cNvPr id="15" name="AutoShape 10"/>
          <p:cNvSpPr>
            <a:spLocks noChangeArrowheads="1"/>
          </p:cNvSpPr>
          <p:nvPr/>
        </p:nvSpPr>
        <p:spPr bwMode="auto">
          <a:xfrm>
            <a:off x="406294" y="1676401"/>
            <a:ext cx="3961368" cy="434975"/>
          </a:xfrm>
          <a:prstGeom prst="wedgeRectCallout">
            <a:avLst>
              <a:gd name="adj1" fmla="val 47759"/>
              <a:gd name="adj2" fmla="val 285815"/>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Entity Class with ID</a:t>
            </a:r>
          </a:p>
        </p:txBody>
      </p:sp>
      <p:sp>
        <p:nvSpPr>
          <p:cNvPr id="16" name="AutoShape 10"/>
          <p:cNvSpPr>
            <a:spLocks noChangeArrowheads="1"/>
          </p:cNvSpPr>
          <p:nvPr/>
        </p:nvSpPr>
        <p:spPr bwMode="auto">
          <a:xfrm>
            <a:off x="7618016" y="2667005"/>
            <a:ext cx="3961368" cy="434975"/>
          </a:xfrm>
          <a:prstGeom prst="wedgeRectCallout">
            <a:avLst>
              <a:gd name="adj1" fmla="val -109505"/>
              <a:gd name="adj2" fmla="val -14491"/>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Override a column mapping</a:t>
            </a:r>
          </a:p>
        </p:txBody>
      </p:sp>
    </p:spTree>
    <p:extLst>
      <p:ext uri="{BB962C8B-B14F-4D97-AF65-F5344CB8AC3E}">
        <p14:creationId xmlns:p14="http://schemas.microsoft.com/office/powerpoint/2010/main" val="358048901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1" nodeType="clickEffect">
                                  <p:stCondLst>
                                    <p:cond delay="0"/>
                                  </p:stCondLst>
                                  <p:childTnLst>
                                    <p:animEffect transition="out" filter="blinds(horizontal)">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par>
                                <p:cTn id="18" presetID="3" presetClass="entr" presetSubtype="1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xit" presetSubtype="10" fill="hold" grpId="1" nodeType="clickEffect">
                                  <p:stCondLst>
                                    <p:cond delay="0"/>
                                  </p:stCondLst>
                                  <p:childTnLst>
                                    <p:animEffect transition="out" filter="blinds(horizontal)">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par>
                                <p:cTn id="26" presetID="3"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altLang="en-US"/>
              <a:t>TPCC use case (Defining candidate key in base POJO)</a:t>
            </a:r>
          </a:p>
        </p:txBody>
      </p:sp>
      <p:pic>
        <p:nvPicPr>
          <p:cNvPr id="993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588" y="990600"/>
            <a:ext cx="11173090"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AutoShape 10"/>
          <p:cNvSpPr>
            <a:spLocks noChangeArrowheads="1"/>
          </p:cNvSpPr>
          <p:nvPr/>
        </p:nvSpPr>
        <p:spPr bwMode="auto">
          <a:xfrm>
            <a:off x="7618016" y="2514600"/>
            <a:ext cx="3961368" cy="609600"/>
          </a:xfrm>
          <a:prstGeom prst="wedgeRectCallout">
            <a:avLst>
              <a:gd name="adj1" fmla="val -132949"/>
              <a:gd name="adj2" fmla="val -138106"/>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Non updatable Candidate key</a:t>
            </a:r>
          </a:p>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No Setter Method</a:t>
            </a:r>
          </a:p>
        </p:txBody>
      </p:sp>
      <p:sp>
        <p:nvSpPr>
          <p:cNvPr id="7" name="AutoShape 10"/>
          <p:cNvSpPr>
            <a:spLocks noChangeArrowheads="1"/>
          </p:cNvSpPr>
          <p:nvPr/>
        </p:nvSpPr>
        <p:spPr bwMode="auto">
          <a:xfrm>
            <a:off x="5383398" y="3276600"/>
            <a:ext cx="3961368" cy="609600"/>
          </a:xfrm>
          <a:prstGeom prst="wedgeRectCallout">
            <a:avLst>
              <a:gd name="adj1" fmla="val -80690"/>
              <a:gd name="adj2" fmla="val -189435"/>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Generate the key in constructor</a:t>
            </a:r>
          </a:p>
        </p:txBody>
      </p:sp>
      <p:sp>
        <p:nvSpPr>
          <p:cNvPr id="8" name="AutoShape 10"/>
          <p:cNvSpPr>
            <a:spLocks noChangeArrowheads="1"/>
          </p:cNvSpPr>
          <p:nvPr/>
        </p:nvSpPr>
        <p:spPr bwMode="auto">
          <a:xfrm>
            <a:off x="7618016" y="4038600"/>
            <a:ext cx="3961368" cy="609600"/>
          </a:xfrm>
          <a:prstGeom prst="wedgeRectCallout">
            <a:avLst>
              <a:gd name="adj1" fmla="val -145157"/>
              <a:gd name="adj2" fmla="val -217620"/>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Equals method comparing candidate key</a:t>
            </a:r>
          </a:p>
        </p:txBody>
      </p:sp>
      <p:sp>
        <p:nvSpPr>
          <p:cNvPr id="9" name="AutoShape 10"/>
          <p:cNvSpPr>
            <a:spLocks noChangeArrowheads="1"/>
          </p:cNvSpPr>
          <p:nvPr/>
        </p:nvSpPr>
        <p:spPr bwMode="auto">
          <a:xfrm>
            <a:off x="7719589" y="5410200"/>
            <a:ext cx="3961368" cy="609600"/>
          </a:xfrm>
          <a:prstGeom prst="wedgeRectCallout">
            <a:avLst>
              <a:gd name="adj1" fmla="val -134412"/>
              <a:gd name="adj2" fmla="val 15713"/>
            </a:avLst>
          </a:prstGeom>
          <a:solidFill>
            <a:schemeClr val="hlink"/>
          </a:solidFill>
          <a:ln w="9525">
            <a:solidFill>
              <a:schemeClr val="tx1"/>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Hash code method on candidate key</a:t>
            </a:r>
          </a:p>
        </p:txBody>
      </p:sp>
    </p:spTree>
    <p:extLst>
      <p:ext uri="{BB962C8B-B14F-4D97-AF65-F5344CB8AC3E}">
        <p14:creationId xmlns:p14="http://schemas.microsoft.com/office/powerpoint/2010/main" val="18018126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grpId="1" nodeType="clickEffect">
                                  <p:stCondLst>
                                    <p:cond delay="0"/>
                                  </p:stCondLst>
                                  <p:childTnLst>
                                    <p:animEffect transition="out" filter="blinds(horizontal)">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altLang="en-US"/>
              <a:t>TPCC Problems</a:t>
            </a:r>
          </a:p>
        </p:txBody>
      </p:sp>
      <p:sp>
        <p:nvSpPr>
          <p:cNvPr id="71683" name="Rectangle 4"/>
          <p:cNvSpPr>
            <a:spLocks noGrp="1" noChangeArrowheads="1"/>
          </p:cNvSpPr>
          <p:nvPr>
            <p:ph type="body" sz="half" idx="1"/>
          </p:nvPr>
        </p:nvSpPr>
        <p:spPr>
          <a:xfrm>
            <a:off x="594629" y="1282700"/>
            <a:ext cx="11289475" cy="4648200"/>
          </a:xfrm>
        </p:spPr>
        <p:txBody>
          <a:bodyPr/>
          <a:lstStyle/>
          <a:p>
            <a:pPr algn="just">
              <a:lnSpc>
                <a:spcPct val="100000"/>
              </a:lnSpc>
              <a:defRPr/>
            </a:pPr>
            <a:r>
              <a:rPr sz="1800"/>
              <a:t>The main problem with this approach is that it doesn’t support polymorphic associations very well. </a:t>
            </a:r>
          </a:p>
          <a:p>
            <a:pPr algn="just">
              <a:lnSpc>
                <a:spcPct val="100000"/>
              </a:lnSpc>
              <a:defRPr/>
            </a:pPr>
            <a:r>
              <a:rPr sz="1800"/>
              <a:t>If you want to load a billing details with id 1, (Pass </a:t>
            </a:r>
            <a:r>
              <a:rPr sz="1800" err="1"/>
              <a:t>BillingDetail.class</a:t>
            </a:r>
            <a:r>
              <a:rPr sz="1800"/>
              <a:t> as a second argument in </a:t>
            </a:r>
            <a:r>
              <a:rPr sz="1800" err="1"/>
              <a:t>em.find</a:t>
            </a:r>
            <a:r>
              <a:rPr sz="1800"/>
              <a:t>() method), there may be a conflict in bank account and credit card. It is possible that a bank account exists in the database with primary key 1 and same for credit card. </a:t>
            </a:r>
          </a:p>
          <a:p>
            <a:pPr algn="just">
              <a:lnSpc>
                <a:spcPct val="100000"/>
              </a:lnSpc>
              <a:defRPr/>
            </a:pPr>
            <a:r>
              <a:rPr sz="1800"/>
              <a:t>You can not query on mapped super class in JPA (Possible in hibernate).</a:t>
            </a:r>
          </a:p>
          <a:p>
            <a:pPr algn="just">
              <a:lnSpc>
                <a:spcPct val="100000"/>
              </a:lnSpc>
              <a:defRPr/>
            </a:pPr>
            <a:r>
              <a:rPr sz="1800"/>
              <a:t>A further conceptual problem with this mapping strategy is that several different columns, of different tables, share exactly the same semantics. This makes schema evolution more complex. For example, a change to a superclass property results in changes to multiple columns.</a:t>
            </a:r>
          </a:p>
          <a:p>
            <a:pPr algn="just">
              <a:lnSpc>
                <a:spcPct val="100000"/>
              </a:lnSpc>
              <a:defRPr/>
            </a:pPr>
            <a:endParaRPr sz="1800"/>
          </a:p>
        </p:txBody>
      </p:sp>
    </p:spTree>
    <p:extLst>
      <p:ext uri="{BB962C8B-B14F-4D97-AF65-F5344CB8AC3E}">
        <p14:creationId xmlns:p14="http://schemas.microsoft.com/office/powerpoint/2010/main" val="1910361553"/>
      </p:ext>
    </p:extLst>
  </p:cSld>
  <p:clrMapOvr>
    <a:masterClrMapping/>
  </p:clrMapOvr>
  <p:transition spd="slow">
    <p:split orient="ver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altLang="en-US"/>
              <a:t>Exercise</a:t>
            </a:r>
          </a:p>
        </p:txBody>
      </p:sp>
      <p:sp>
        <p:nvSpPr>
          <p:cNvPr id="74755" name="Rectangle 3"/>
          <p:cNvSpPr>
            <a:spLocks noGrp="1" noChangeArrowheads="1"/>
          </p:cNvSpPr>
          <p:nvPr>
            <p:ph type="body" sz="half" idx="1"/>
          </p:nvPr>
        </p:nvSpPr>
        <p:spPr>
          <a:xfrm>
            <a:off x="594629" y="1282700"/>
            <a:ext cx="11187902" cy="4648200"/>
          </a:xfrm>
        </p:spPr>
        <p:txBody>
          <a:bodyPr/>
          <a:lstStyle/>
          <a:p>
            <a:pPr algn="just">
              <a:lnSpc>
                <a:spcPct val="100000"/>
              </a:lnSpc>
              <a:defRPr/>
            </a:pPr>
            <a:r>
              <a:rPr sz="1800"/>
              <a:t>Create a class </a:t>
            </a:r>
            <a:r>
              <a:rPr sz="1800" err="1"/>
              <a:t>BookCategory</a:t>
            </a:r>
            <a:r>
              <a:rPr sz="1800"/>
              <a:t>, it has a property category code and publisher name.</a:t>
            </a:r>
          </a:p>
          <a:p>
            <a:pPr algn="just">
              <a:lnSpc>
                <a:spcPct val="100000"/>
              </a:lnSpc>
              <a:defRPr/>
            </a:pPr>
            <a:endParaRPr sz="1800"/>
          </a:p>
          <a:p>
            <a:pPr algn="just">
              <a:lnSpc>
                <a:spcPct val="100000"/>
              </a:lnSpc>
              <a:defRPr/>
            </a:pPr>
            <a:r>
              <a:rPr sz="1800"/>
              <a:t>Create a POJO class </a:t>
            </a:r>
            <a:r>
              <a:rPr sz="1800" err="1"/>
              <a:t>NewBookCategory</a:t>
            </a:r>
            <a:r>
              <a:rPr sz="1800"/>
              <a:t>. It inherits </a:t>
            </a:r>
            <a:r>
              <a:rPr sz="1800" err="1"/>
              <a:t>BookCategory</a:t>
            </a:r>
            <a:r>
              <a:rPr sz="1800"/>
              <a:t> and has a field discount rate</a:t>
            </a:r>
          </a:p>
          <a:p>
            <a:pPr algn="just">
              <a:lnSpc>
                <a:spcPct val="100000"/>
              </a:lnSpc>
              <a:defRPr/>
            </a:pPr>
            <a:endParaRPr sz="1800"/>
          </a:p>
          <a:p>
            <a:pPr algn="just">
              <a:lnSpc>
                <a:spcPct val="100000"/>
              </a:lnSpc>
              <a:defRPr/>
            </a:pPr>
            <a:r>
              <a:rPr sz="1800"/>
              <a:t>Create a POJO class </a:t>
            </a:r>
            <a:r>
              <a:rPr sz="1800" err="1"/>
              <a:t>OldBookCategory</a:t>
            </a:r>
            <a:r>
              <a:rPr sz="1800"/>
              <a:t> that extends </a:t>
            </a:r>
            <a:r>
              <a:rPr sz="1800" err="1"/>
              <a:t>BookCategory</a:t>
            </a:r>
            <a:r>
              <a:rPr sz="1800"/>
              <a:t>. It has a field discount amount</a:t>
            </a:r>
          </a:p>
          <a:p>
            <a:pPr algn="just">
              <a:lnSpc>
                <a:spcPct val="100000"/>
              </a:lnSpc>
              <a:defRPr/>
            </a:pPr>
            <a:endParaRPr sz="1800"/>
          </a:p>
          <a:p>
            <a:pPr algn="just">
              <a:lnSpc>
                <a:spcPct val="100000"/>
              </a:lnSpc>
              <a:defRPr/>
            </a:pPr>
            <a:r>
              <a:rPr sz="1800"/>
              <a:t>Create a POJO class </a:t>
            </a:r>
            <a:r>
              <a:rPr sz="1800" err="1"/>
              <a:t>RareBookCategory</a:t>
            </a:r>
            <a:r>
              <a:rPr sz="1800"/>
              <a:t> that extends </a:t>
            </a:r>
            <a:r>
              <a:rPr sz="1800" err="1"/>
              <a:t>BookCategory</a:t>
            </a:r>
            <a:r>
              <a:rPr sz="1800"/>
              <a:t>. It has a field extended price</a:t>
            </a:r>
          </a:p>
          <a:p>
            <a:pPr algn="just">
              <a:lnSpc>
                <a:spcPct val="100000"/>
              </a:lnSpc>
              <a:defRPr/>
            </a:pPr>
            <a:endParaRPr sz="1800"/>
          </a:p>
          <a:p>
            <a:pPr algn="just">
              <a:lnSpc>
                <a:spcPct val="100000"/>
              </a:lnSpc>
              <a:defRPr/>
            </a:pPr>
            <a:r>
              <a:rPr sz="1800"/>
              <a:t>Create an inheritance mapping by using table per concrete class approach.</a:t>
            </a:r>
          </a:p>
        </p:txBody>
      </p:sp>
    </p:spTree>
    <p:extLst>
      <p:ext uri="{BB962C8B-B14F-4D97-AF65-F5344CB8AC3E}">
        <p14:creationId xmlns:p14="http://schemas.microsoft.com/office/powerpoint/2010/main" val="4012191598"/>
      </p:ext>
    </p:extLst>
  </p:cSld>
  <p:clrMapOvr>
    <a:masterClrMapping/>
  </p:clrMapOvr>
  <p:transition spd="slow">
    <p:split orient="ver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00076" y="2481360"/>
            <a:ext cx="8809804" cy="741900"/>
          </a:xfrm>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altLang="en-US" sz="4000" dirty="0" smtClean="0">
                <a:solidFill>
                  <a:srgbClr val="FFFFFF"/>
                </a:solidFill>
              </a:rPr>
              <a:t/>
            </a:r>
            <a:br>
              <a:rPr lang="en-US" altLang="en-US" sz="4000" dirty="0" smtClean="0">
                <a:solidFill>
                  <a:srgbClr val="FFFFFF"/>
                </a:solidFill>
              </a:rPr>
            </a:br>
            <a:r>
              <a:rPr lang="en-US" altLang="en-US" sz="4000" dirty="0">
                <a:solidFill>
                  <a:srgbClr val="FFFFFF"/>
                </a:solidFill>
              </a:rPr>
              <a:t>Table Per Concrete Class with Union (TPCCU) </a:t>
            </a:r>
            <a:br>
              <a:rPr lang="en-US" altLang="en-US" sz="4000" dirty="0">
                <a:solidFill>
                  <a:srgbClr val="FFFFFF"/>
                </a:solidFill>
              </a:rPr>
            </a:br>
            <a:r>
              <a:rPr lang="en-US" altLang="en-US" sz="4000" dirty="0">
                <a:solidFill>
                  <a:srgbClr val="FFFFFF"/>
                </a:solidFill>
              </a:rPr>
              <a:t/>
            </a:r>
            <a:br>
              <a:rPr lang="en-US" altLang="en-US" sz="4000" dirty="0">
                <a:solidFill>
                  <a:srgbClr val="FFFFFF"/>
                </a:solidFill>
              </a:rPr>
            </a:br>
            <a:endParaRPr lang="en-US" b="1" dirty="0">
              <a:solidFill>
                <a:schemeClr val="bg1"/>
              </a:solidFill>
              <a:latin typeface="+mj-lt"/>
            </a:endParaRPr>
          </a:p>
        </p:txBody>
      </p:sp>
    </p:spTree>
    <p:extLst>
      <p:ext uri="{BB962C8B-B14F-4D97-AF65-F5344CB8AC3E}">
        <p14:creationId xmlns:p14="http://schemas.microsoft.com/office/powerpoint/2010/main" val="277254874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altLang="en-US"/>
              <a:t>Table Per Concrete Class with Union</a:t>
            </a:r>
          </a:p>
        </p:txBody>
      </p:sp>
      <p:sp>
        <p:nvSpPr>
          <p:cNvPr id="71683" name="Rectangle 4"/>
          <p:cNvSpPr>
            <a:spLocks noGrp="1" noChangeArrowheads="1"/>
          </p:cNvSpPr>
          <p:nvPr>
            <p:ph type="body" sz="half" idx="1"/>
          </p:nvPr>
        </p:nvSpPr>
        <p:spPr>
          <a:xfrm>
            <a:off x="594629" y="914400"/>
            <a:ext cx="11289475" cy="5638800"/>
          </a:xfrm>
        </p:spPr>
        <p:txBody>
          <a:bodyPr/>
          <a:lstStyle/>
          <a:p>
            <a:pPr algn="just">
              <a:lnSpc>
                <a:spcPct val="100000"/>
              </a:lnSpc>
              <a:defRPr/>
            </a:pPr>
            <a:r>
              <a:rPr sz="1800"/>
              <a:t>In table per concrete class (TPCC) approach, we could not query on the billing detail  class as we can have a conflict in bank account (id=1) and credit card (id=1).</a:t>
            </a:r>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r>
              <a:rPr sz="1800"/>
              <a:t>We will not have this issue if the set of bank account primary keys is different from the set of credit card primary keys (intersection results no element).</a:t>
            </a:r>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r>
              <a:rPr sz="1800"/>
              <a:t>TPCCU approach makes sure that bank account table and credit table will not have same primary key. A Union of both tables is done to load an entity with the billing details class reference. </a:t>
            </a:r>
          </a:p>
        </p:txBody>
      </p:sp>
      <p:sp>
        <p:nvSpPr>
          <p:cNvPr id="2" name="Oval 1"/>
          <p:cNvSpPr/>
          <p:nvPr/>
        </p:nvSpPr>
        <p:spPr bwMode="auto">
          <a:xfrm>
            <a:off x="4164515" y="1752600"/>
            <a:ext cx="1929897" cy="1295400"/>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defTabSz="914400" fontAlgn="base">
              <a:spcBef>
                <a:spcPct val="0"/>
              </a:spcBef>
              <a:spcAft>
                <a:spcPct val="0"/>
              </a:spcAft>
              <a:defRPr/>
            </a:pPr>
            <a:r>
              <a:rPr lang="en-US" sz="1600" dirty="0">
                <a:solidFill>
                  <a:srgbClr val="600617"/>
                </a:solidFill>
              </a:rPr>
              <a:t>1</a:t>
            </a:r>
          </a:p>
          <a:p>
            <a:pPr marL="342900" indent="-342900" defTabSz="914400" fontAlgn="base">
              <a:spcBef>
                <a:spcPct val="0"/>
              </a:spcBef>
              <a:spcAft>
                <a:spcPct val="0"/>
              </a:spcAft>
              <a:buFontTx/>
              <a:buAutoNum type="arabicPlain" startAt="3"/>
              <a:defRPr/>
            </a:pPr>
            <a:r>
              <a:rPr lang="en-US" sz="1600" dirty="0">
                <a:solidFill>
                  <a:srgbClr val="600617"/>
                </a:solidFill>
              </a:rPr>
              <a:t>      2</a:t>
            </a:r>
          </a:p>
          <a:p>
            <a:pPr defTabSz="914400" fontAlgn="base">
              <a:spcBef>
                <a:spcPct val="0"/>
              </a:spcBef>
              <a:spcAft>
                <a:spcPct val="0"/>
              </a:spcAft>
              <a:defRPr/>
            </a:pPr>
            <a:r>
              <a:rPr lang="en-US" sz="1600" dirty="0">
                <a:solidFill>
                  <a:srgbClr val="600617"/>
                </a:solidFill>
              </a:rPr>
              <a:t>5</a:t>
            </a:r>
          </a:p>
        </p:txBody>
      </p:sp>
      <p:sp>
        <p:nvSpPr>
          <p:cNvPr id="5" name="Oval 4"/>
          <p:cNvSpPr/>
          <p:nvPr/>
        </p:nvSpPr>
        <p:spPr bwMode="auto">
          <a:xfrm>
            <a:off x="5383398" y="1752600"/>
            <a:ext cx="1929897" cy="1295400"/>
          </a:xfrm>
          <a:prstGeom prst="ellipse">
            <a:avLst/>
          </a:prstGeom>
          <a:solidFill>
            <a:schemeClr val="accent3">
              <a:lumMod val="40000"/>
              <a:lumOff val="60000"/>
              <a:alpha val="40000"/>
            </a:schemeClr>
          </a:solidFill>
          <a:ln w="9525" cap="flat" cmpd="sng" algn="ctr">
            <a:solidFill>
              <a:schemeClr val="tx1"/>
            </a:solidFill>
            <a:prstDash val="solid"/>
            <a:round/>
            <a:headEnd type="none" w="med" len="med"/>
            <a:tailEnd type="none" w="med" len="med"/>
          </a:ln>
          <a:effectLst/>
        </p:spPr>
        <p:txBody>
          <a:bodyPr/>
          <a:lstStyle/>
          <a:p>
            <a:pPr defTabSz="914400" fontAlgn="base">
              <a:spcBef>
                <a:spcPct val="0"/>
              </a:spcBef>
              <a:spcAft>
                <a:spcPct val="0"/>
              </a:spcAft>
              <a:defRPr/>
            </a:pPr>
            <a:r>
              <a:rPr lang="en-US" sz="1600" dirty="0">
                <a:solidFill>
                  <a:srgbClr val="600617"/>
                </a:solidFill>
              </a:rPr>
              <a:t>        4</a:t>
            </a:r>
          </a:p>
          <a:p>
            <a:pPr defTabSz="914400" fontAlgn="base">
              <a:spcBef>
                <a:spcPct val="0"/>
              </a:spcBef>
              <a:spcAft>
                <a:spcPct val="0"/>
              </a:spcAft>
              <a:defRPr/>
            </a:pPr>
            <a:r>
              <a:rPr lang="en-US" sz="1600" dirty="0">
                <a:solidFill>
                  <a:srgbClr val="600617"/>
                </a:solidFill>
              </a:rPr>
              <a:t>        6</a:t>
            </a:r>
          </a:p>
        </p:txBody>
      </p:sp>
      <p:sp>
        <p:nvSpPr>
          <p:cNvPr id="6" name="Oval 5"/>
          <p:cNvSpPr/>
          <p:nvPr/>
        </p:nvSpPr>
        <p:spPr bwMode="auto">
          <a:xfrm>
            <a:off x="4164515" y="3886200"/>
            <a:ext cx="1929897" cy="1295400"/>
          </a:xfrm>
          <a:prstGeom prst="ellipse">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defTabSz="914400" fontAlgn="base">
              <a:spcBef>
                <a:spcPct val="0"/>
              </a:spcBef>
              <a:spcAft>
                <a:spcPct val="0"/>
              </a:spcAft>
              <a:defRPr/>
            </a:pPr>
            <a:r>
              <a:rPr lang="en-US" sz="1600" dirty="0">
                <a:solidFill>
                  <a:srgbClr val="600617"/>
                </a:solidFill>
              </a:rPr>
              <a:t>1</a:t>
            </a:r>
          </a:p>
          <a:p>
            <a:pPr algn="ctr" defTabSz="914400" fontAlgn="base">
              <a:spcBef>
                <a:spcPct val="0"/>
              </a:spcBef>
              <a:spcAft>
                <a:spcPct val="0"/>
              </a:spcAft>
              <a:defRPr/>
            </a:pPr>
            <a:r>
              <a:rPr lang="en-US" sz="1600" dirty="0">
                <a:solidFill>
                  <a:srgbClr val="600617"/>
                </a:solidFill>
              </a:rPr>
              <a:t>2</a:t>
            </a:r>
          </a:p>
          <a:p>
            <a:pPr algn="ctr" defTabSz="914400" fontAlgn="base">
              <a:spcBef>
                <a:spcPct val="0"/>
              </a:spcBef>
              <a:spcAft>
                <a:spcPct val="0"/>
              </a:spcAft>
              <a:defRPr/>
            </a:pPr>
            <a:r>
              <a:rPr lang="en-US" sz="1600" dirty="0">
                <a:solidFill>
                  <a:srgbClr val="600617"/>
                </a:solidFill>
              </a:rPr>
              <a:t>3     </a:t>
            </a:r>
          </a:p>
          <a:p>
            <a:pPr algn="ctr" defTabSz="914400" fontAlgn="base">
              <a:spcBef>
                <a:spcPct val="0"/>
              </a:spcBef>
              <a:spcAft>
                <a:spcPct val="0"/>
              </a:spcAft>
              <a:defRPr/>
            </a:pPr>
            <a:r>
              <a:rPr lang="en-US" sz="1600" dirty="0">
                <a:solidFill>
                  <a:srgbClr val="600617"/>
                </a:solidFill>
              </a:rPr>
              <a:t>5</a:t>
            </a:r>
          </a:p>
        </p:txBody>
      </p:sp>
      <p:sp>
        <p:nvSpPr>
          <p:cNvPr id="7" name="Oval 6"/>
          <p:cNvSpPr/>
          <p:nvPr/>
        </p:nvSpPr>
        <p:spPr bwMode="auto">
          <a:xfrm>
            <a:off x="6297561" y="3886200"/>
            <a:ext cx="1929897" cy="1295400"/>
          </a:xfrm>
          <a:prstGeom prst="ellipse">
            <a:avLst/>
          </a:prstGeom>
          <a:solidFill>
            <a:schemeClr val="accent3">
              <a:lumMod val="40000"/>
              <a:lumOff val="60000"/>
              <a:alpha val="40000"/>
            </a:schemeClr>
          </a:solidFill>
          <a:ln w="9525" cap="flat" cmpd="sng" algn="ctr">
            <a:solidFill>
              <a:schemeClr val="tx1"/>
            </a:solidFill>
            <a:prstDash val="solid"/>
            <a:round/>
            <a:headEnd type="none" w="med" len="med"/>
            <a:tailEnd type="none" w="med" len="med"/>
          </a:ln>
          <a:effectLst/>
        </p:spPr>
        <p:txBody>
          <a:bodyPr/>
          <a:lstStyle/>
          <a:p>
            <a:pPr defTabSz="914400" fontAlgn="base">
              <a:spcBef>
                <a:spcPct val="0"/>
              </a:spcBef>
              <a:spcAft>
                <a:spcPct val="0"/>
              </a:spcAft>
              <a:defRPr/>
            </a:pPr>
            <a:r>
              <a:rPr lang="en-US" sz="1600" dirty="0">
                <a:solidFill>
                  <a:srgbClr val="600617"/>
                </a:solidFill>
              </a:rPr>
              <a:t>        4</a:t>
            </a:r>
          </a:p>
          <a:p>
            <a:pPr defTabSz="914400" fontAlgn="base">
              <a:spcBef>
                <a:spcPct val="0"/>
              </a:spcBef>
              <a:spcAft>
                <a:spcPct val="0"/>
              </a:spcAft>
              <a:defRPr/>
            </a:pPr>
            <a:r>
              <a:rPr lang="en-US" sz="1600" dirty="0">
                <a:solidFill>
                  <a:srgbClr val="600617"/>
                </a:solidFill>
              </a:rPr>
              <a:t>        6</a:t>
            </a:r>
          </a:p>
        </p:txBody>
      </p:sp>
    </p:spTree>
    <p:extLst>
      <p:ext uri="{BB962C8B-B14F-4D97-AF65-F5344CB8AC3E}">
        <p14:creationId xmlns:p14="http://schemas.microsoft.com/office/powerpoint/2010/main" val="1704301070"/>
      </p:ext>
    </p:extLst>
  </p:cSld>
  <p:clrMapOvr>
    <a:masterClrMapping/>
  </p:clrMapOvr>
  <p:transition spd="slow">
    <p:split orient="vert"/>
  </p:transition>
  <p:timing>
    <p:tnLst>
      <p:par>
        <p:cTn id="1" dur="indefinite" restart="never" nodeType="tmRoot"/>
      </p:par>
    </p:tnLst>
  </p:timing>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61D4D0-73CC-4280-AF59-F361C383B16A}">
  <ds:schemaRefs>
    <ds:schemaRef ds:uri="http://purl.org/dc/dcmitype/"/>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24943d0a-27c4-4bf8-a607-4a8907b6c8ab"/>
    <ds:schemaRef ds:uri="c8085c4b-1ac7-4641-80ad-2522959560d5"/>
  </ds:schemaRefs>
</ds:datastoreItem>
</file>

<file path=customXml/itemProps3.xml><?xml version="1.0" encoding="utf-8"?>
<ds:datastoreItem xmlns:ds="http://schemas.openxmlformats.org/officeDocument/2006/customXml" ds:itemID="{26F53719-B4BD-49BC-B198-39FD3ED573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14938</TotalTime>
  <Words>6799</Words>
  <Application>Microsoft Office PowerPoint</Application>
  <PresentationFormat>Custom</PresentationFormat>
  <Paragraphs>937</Paragraphs>
  <Slides>137</Slides>
  <Notes>15</Notes>
  <HiddenSlides>0</HiddenSlides>
  <MMClips>0</MMClips>
  <ScaleCrop>false</ScaleCrop>
  <HeadingPairs>
    <vt:vector size="4" baseType="variant">
      <vt:variant>
        <vt:lpstr>Theme</vt:lpstr>
      </vt:variant>
      <vt:variant>
        <vt:i4>1</vt:i4>
      </vt:variant>
      <vt:variant>
        <vt:lpstr>Slide Titles</vt:lpstr>
      </vt:variant>
      <vt:variant>
        <vt:i4>137</vt:i4>
      </vt:variant>
    </vt:vector>
  </HeadingPairs>
  <TitlesOfParts>
    <vt:vector size="138" baseType="lpstr">
      <vt:lpstr>Content Masters</vt:lpstr>
      <vt:lpstr>Hibernate - Basic</vt:lpstr>
      <vt:lpstr>PowerPoint Presentation</vt:lpstr>
      <vt:lpstr>Objectives</vt:lpstr>
      <vt:lpstr> Overview </vt:lpstr>
      <vt:lpstr>JDBC Overview</vt:lpstr>
      <vt:lpstr>PowerPoint Presentation</vt:lpstr>
      <vt:lpstr>ORM Overview</vt:lpstr>
      <vt:lpstr> Hibernate Introduction  </vt:lpstr>
      <vt:lpstr>Hibernate</vt:lpstr>
      <vt:lpstr>Hibernate  Overview  </vt:lpstr>
      <vt:lpstr>PowerPoint Presentation</vt:lpstr>
      <vt:lpstr> Lets Do it  now… analyze later… We will start with an example of hibernate without having knowledge of it. We will analyze it later as it is going to help us in basics.   </vt:lpstr>
      <vt:lpstr>Add hibernate.cfg.xml to class path</vt:lpstr>
      <vt:lpstr>Hibernate Configuration</vt:lpstr>
      <vt:lpstr>Hibernate Configuration File</vt:lpstr>
      <vt:lpstr>PowerPoint Presentation</vt:lpstr>
      <vt:lpstr>Persisting Object– CRUD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Get vs Load</vt:lpstr>
      <vt:lpstr>Merge vs Update</vt:lpstr>
      <vt:lpstr>Save vs persist</vt:lpstr>
      <vt:lpstr> Hibernate Components  </vt:lpstr>
      <vt:lpstr>Configuration</vt:lpstr>
      <vt:lpstr>Session Factory</vt:lpstr>
      <vt:lpstr>Session</vt:lpstr>
      <vt:lpstr>Session</vt:lpstr>
      <vt:lpstr>Session (Contd..)</vt:lpstr>
      <vt:lpstr>Session Factory vs Session</vt:lpstr>
      <vt:lpstr>Transaction</vt:lpstr>
      <vt:lpstr>Exercise</vt:lpstr>
      <vt:lpstr>Different style of configuration</vt:lpstr>
      <vt:lpstr> JPA Introduction  </vt:lpstr>
      <vt:lpstr>Introduction to JPA</vt:lpstr>
      <vt:lpstr>Lets do it using JPA</vt:lpstr>
      <vt:lpstr>Step 1: Create META-INF/persistence.xml</vt:lpstr>
      <vt:lpstr>Step 2: Create annotated pojo</vt:lpstr>
      <vt:lpstr>Step 3: Map POJO class in persistence.xml</vt:lpstr>
      <vt:lpstr>Step 4: Client Application</vt:lpstr>
      <vt:lpstr>Persistence.xml</vt:lpstr>
      <vt:lpstr>Annotated POJO</vt:lpstr>
      <vt:lpstr>Annotated POJO Cont…</vt:lpstr>
      <vt:lpstr>JPA Client interfaces</vt:lpstr>
      <vt:lpstr>Exercise</vt:lpstr>
      <vt:lpstr> ORM Challenges  </vt:lpstr>
      <vt:lpstr>Database primary Key</vt:lpstr>
      <vt:lpstr>Selection of primary Key</vt:lpstr>
      <vt:lpstr>Auto Generated values</vt:lpstr>
      <vt:lpstr>PowerPoint Presentation</vt:lpstr>
      <vt:lpstr>PowerPoint Presentation</vt:lpstr>
      <vt:lpstr>PowerPoint Presentation</vt:lpstr>
      <vt:lpstr>Dynamic SQL generation</vt:lpstr>
      <vt:lpstr>Immutable Entity</vt:lpstr>
      <vt:lpstr>Composite Properties</vt:lpstr>
      <vt:lpstr>JPA Embedded Property</vt:lpstr>
      <vt:lpstr>Embedded Property mapping</vt:lpstr>
      <vt:lpstr>More than one embedded property</vt:lpstr>
      <vt:lpstr>Composite Key</vt:lpstr>
      <vt:lpstr> Persistence Lifecycle  </vt:lpstr>
      <vt:lpstr>Persistence Lifecycle</vt:lpstr>
      <vt:lpstr>Transient Object</vt:lpstr>
      <vt:lpstr>Persistent Object</vt:lpstr>
      <vt:lpstr>Persistent Object Cont…</vt:lpstr>
      <vt:lpstr>Detached Object</vt:lpstr>
      <vt:lpstr>Removed Object</vt:lpstr>
      <vt:lpstr>Persistent to Detached</vt:lpstr>
      <vt:lpstr>Detached to Persistent</vt:lpstr>
      <vt:lpstr>Re-attachment of duplicate detached object</vt:lpstr>
      <vt:lpstr>Merging a Detached object.</vt:lpstr>
      <vt:lpstr>Exercise</vt:lpstr>
      <vt:lpstr>Lifecycle Events </vt:lpstr>
      <vt:lpstr>PowerPoint Presentation</vt:lpstr>
      <vt:lpstr>PowerPoint Presentation</vt:lpstr>
      <vt:lpstr>PowerPoint Presentation</vt:lpstr>
      <vt:lpstr> Object Equality  </vt:lpstr>
      <vt:lpstr>equals and hashCode methods with ID property</vt:lpstr>
      <vt:lpstr>equals and hashCode method with all properties</vt:lpstr>
      <vt:lpstr>equals and hashCode With a Business Key</vt:lpstr>
      <vt:lpstr>Automatic-dirty checking</vt:lpstr>
      <vt:lpstr>Exercise</vt:lpstr>
      <vt:lpstr> Inheritance Mapping  </vt:lpstr>
      <vt:lpstr>Inheritance Mapping Challenges</vt:lpstr>
      <vt:lpstr>Object Level Inheritance Design</vt:lpstr>
      <vt:lpstr>PowerPoint Presentation</vt:lpstr>
      <vt:lpstr> Table Per Concrete Class (TPCC)  </vt:lpstr>
      <vt:lpstr>Table Per Concrete Class Inheritance Mapping</vt:lpstr>
      <vt:lpstr>TPCC Features</vt:lpstr>
      <vt:lpstr>TPCC Example</vt:lpstr>
      <vt:lpstr>TPCC use case (Defining candidate key in base POJO)</vt:lpstr>
      <vt:lpstr>TPCC Problems</vt:lpstr>
      <vt:lpstr>Exercise</vt:lpstr>
      <vt:lpstr> Table Per Concrete Class with Union (TPCCU)   </vt:lpstr>
      <vt:lpstr>Table Per Concrete Class with Union</vt:lpstr>
      <vt:lpstr>TPCCU Query</vt:lpstr>
      <vt:lpstr>TPCCU Example</vt:lpstr>
      <vt:lpstr>Exercise</vt:lpstr>
      <vt:lpstr> Table Per Class Hierarchy (TPCH)  </vt:lpstr>
      <vt:lpstr>Table Per Concrete Class Inheritance Mapping</vt:lpstr>
      <vt:lpstr>TPCH Features</vt:lpstr>
      <vt:lpstr>TPCCU Example</vt:lpstr>
      <vt:lpstr>TPCH Problems</vt:lpstr>
      <vt:lpstr>Exercise</vt:lpstr>
      <vt:lpstr> Table Per Subclass (TPS)  </vt:lpstr>
      <vt:lpstr>Table Per Subclass Inheritance Mapping</vt:lpstr>
      <vt:lpstr>TPS Features</vt:lpstr>
      <vt:lpstr>TPS Example</vt:lpstr>
      <vt:lpstr>Exercise</vt:lpstr>
      <vt:lpstr> HQL And JPA QL  </vt:lpstr>
      <vt:lpstr>HQL/JPA QL Introduction</vt:lpstr>
      <vt:lpstr>Simple Query Example</vt:lpstr>
      <vt:lpstr>Typed Query Example</vt:lpstr>
      <vt:lpstr>Named Query Example</vt:lpstr>
      <vt:lpstr>Named Parameters</vt:lpstr>
      <vt:lpstr> Pagination </vt:lpstr>
      <vt:lpstr>Using JPAQL</vt:lpstr>
      <vt:lpstr> Query By Criteria  </vt:lpstr>
      <vt:lpstr>QBC JPA 2 Introduction</vt:lpstr>
      <vt:lpstr>Using Criteria Queries</vt:lpstr>
      <vt:lpstr>Restriction Using JPAQL with parameter Position binding</vt:lpstr>
      <vt:lpstr>Restriction Using JPAQL with parameter name binding</vt:lpstr>
      <vt:lpstr>Restriction Using Criteria Queries</vt:lpstr>
      <vt:lpstr>More Restrictions</vt:lpstr>
      <vt:lpstr>JPAQL Projection</vt:lpstr>
      <vt:lpstr>JPAQL Aggregate Functions  </vt:lpstr>
      <vt:lpstr>JPAQL Native SQL </vt:lpstr>
      <vt:lpstr>PowerPoint Presentation</vt:lpstr>
      <vt:lpstr>PowerPoint Presentation</vt:lpstr>
      <vt:lpstr>Exercise</vt:lpstr>
      <vt:lpstr>Recap</vt:lpstr>
      <vt:lpstr>References</vt:lpstr>
      <vt:lpstr>THANK YOU</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WIN764BIT</cp:lastModifiedBy>
  <cp:revision>141</cp:revision>
  <cp:lastPrinted>2015-02-14T20:13:28Z</cp:lastPrinted>
  <dcterms:created xsi:type="dcterms:W3CDTF">2015-02-05T19:35:34Z</dcterms:created>
  <dcterms:modified xsi:type="dcterms:W3CDTF">2016-09-22T06:37:11Z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