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77"/>
  </p:notesMasterIdLst>
  <p:handoutMasterIdLst>
    <p:handoutMasterId r:id="rId78"/>
  </p:handoutMasterIdLst>
  <p:sldIdLst>
    <p:sldId id="258" r:id="rId5"/>
    <p:sldId id="331" r:id="rId6"/>
    <p:sldId id="285" r:id="rId7"/>
    <p:sldId id="334" r:id="rId8"/>
    <p:sldId id="335" r:id="rId9"/>
    <p:sldId id="336" r:id="rId10"/>
    <p:sldId id="337" r:id="rId11"/>
    <p:sldId id="338" r:id="rId12"/>
    <p:sldId id="339" r:id="rId13"/>
    <p:sldId id="341" r:id="rId14"/>
    <p:sldId id="342" r:id="rId15"/>
    <p:sldId id="343" r:id="rId16"/>
    <p:sldId id="345" r:id="rId17"/>
    <p:sldId id="346" r:id="rId18"/>
    <p:sldId id="347" r:id="rId19"/>
    <p:sldId id="348" r:id="rId20"/>
    <p:sldId id="350" r:id="rId21"/>
    <p:sldId id="351" r:id="rId22"/>
    <p:sldId id="352" r:id="rId23"/>
    <p:sldId id="354" r:id="rId24"/>
    <p:sldId id="355" r:id="rId25"/>
    <p:sldId id="356" r:id="rId26"/>
    <p:sldId id="358" r:id="rId27"/>
    <p:sldId id="359" r:id="rId28"/>
    <p:sldId id="360" r:id="rId29"/>
    <p:sldId id="361" r:id="rId30"/>
    <p:sldId id="362" r:id="rId31"/>
    <p:sldId id="363" r:id="rId32"/>
    <p:sldId id="365" r:id="rId33"/>
    <p:sldId id="366" r:id="rId34"/>
    <p:sldId id="368" r:id="rId35"/>
    <p:sldId id="369" r:id="rId36"/>
    <p:sldId id="371" r:id="rId37"/>
    <p:sldId id="372" r:id="rId38"/>
    <p:sldId id="373" r:id="rId39"/>
    <p:sldId id="374" r:id="rId40"/>
    <p:sldId id="375" r:id="rId41"/>
    <p:sldId id="377" r:id="rId42"/>
    <p:sldId id="378" r:id="rId43"/>
    <p:sldId id="379" r:id="rId44"/>
    <p:sldId id="380" r:id="rId45"/>
    <p:sldId id="382" r:id="rId46"/>
    <p:sldId id="383" r:id="rId47"/>
    <p:sldId id="384" r:id="rId48"/>
    <p:sldId id="385" r:id="rId49"/>
    <p:sldId id="386" r:id="rId50"/>
    <p:sldId id="388" r:id="rId51"/>
    <p:sldId id="389" r:id="rId52"/>
    <p:sldId id="390" r:id="rId53"/>
    <p:sldId id="392" r:id="rId54"/>
    <p:sldId id="393" r:id="rId55"/>
    <p:sldId id="394" r:id="rId56"/>
    <p:sldId id="396" r:id="rId57"/>
    <p:sldId id="397" r:id="rId58"/>
    <p:sldId id="399" r:id="rId59"/>
    <p:sldId id="400" r:id="rId60"/>
    <p:sldId id="401" r:id="rId61"/>
    <p:sldId id="402" r:id="rId62"/>
    <p:sldId id="404" r:id="rId63"/>
    <p:sldId id="405" r:id="rId64"/>
    <p:sldId id="406" r:id="rId65"/>
    <p:sldId id="407" r:id="rId66"/>
    <p:sldId id="408" r:id="rId67"/>
    <p:sldId id="409" r:id="rId68"/>
    <p:sldId id="410" r:id="rId69"/>
    <p:sldId id="411" r:id="rId70"/>
    <p:sldId id="412" r:id="rId71"/>
    <p:sldId id="413" r:id="rId72"/>
    <p:sldId id="414" r:id="rId73"/>
    <p:sldId id="333" r:id="rId74"/>
    <p:sldId id="332" r:id="rId75"/>
    <p:sldId id="261" r:id="rId7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78" d="100"/>
          <a:sy n="78" d="100"/>
        </p:scale>
        <p:origin x="540" y="9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p:spPr>
        <p:txBody>
          <a:bodyPr/>
          <a:lstStyle/>
          <a:p>
            <a:r>
              <a:rPr lang="en-US" altLang="en-US" smtClean="0">
                <a:latin typeface="Arial" panose="020B0604020202020204" pitchFamily="34" charset="0"/>
              </a:rPr>
              <a:t>[SK]</a:t>
            </a:r>
          </a:p>
          <a:p>
            <a:r>
              <a:rPr lang="en-US" altLang="en-US" smtClean="0">
                <a:latin typeface="Arial" panose="020B0604020202020204" pitchFamily="34" charset="0"/>
              </a:rPr>
              <a:t>- Question: what does it mean by 'Thick‘; what is synchronous?</a:t>
            </a:r>
          </a:p>
          <a:p>
            <a:r>
              <a:rPr lang="en-US" altLang="en-US" smtClean="0">
                <a:latin typeface="Arial" panose="020B0604020202020204" pitchFamily="34" charset="0"/>
              </a:rPr>
              <a:t>- Advice the group that socket programming is still prevalent in some scenarios. ex: PCML application</a:t>
            </a:r>
          </a:p>
          <a:p>
            <a:r>
              <a:rPr lang="en-US" altLang="en-US" smtClean="0">
                <a:latin typeface="Arial" panose="020B0604020202020204" pitchFamily="34" charset="0"/>
              </a:rPr>
              <a:t>- Ask the group, where socket programming might be advantageous over JMS … probably speed. And more so when synchronous comm. Is desired</a:t>
            </a:r>
          </a:p>
        </p:txBody>
      </p:sp>
      <p:sp>
        <p:nvSpPr>
          <p:cNvPr id="10342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8D63588-FF1F-4977-A1B5-62B5F182A827}" type="slidenum">
              <a:rPr lang="en-US" altLang="en-US"/>
              <a:pPr eaLnBrk="1" hangingPunct="1">
                <a:spcBef>
                  <a:spcPct val="0"/>
                </a:spcBef>
              </a:pPr>
              <a:t>4</a:t>
            </a:fld>
            <a:endParaRPr lang="en-US" altLang="en-US"/>
          </a:p>
        </p:txBody>
      </p:sp>
    </p:spTree>
    <p:extLst>
      <p:ext uri="{BB962C8B-B14F-4D97-AF65-F5344CB8AC3E}">
        <p14:creationId xmlns:p14="http://schemas.microsoft.com/office/powerpoint/2010/main" val="90272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[SK] </a:t>
            </a:r>
          </a:p>
          <a:p>
            <a:pPr>
              <a:defRPr/>
            </a:pPr>
            <a:r>
              <a:rPr lang="en-US" dirty="0" smtClean="0"/>
              <a:t>1. Not we have complicated the diagram more with additional receivers.</a:t>
            </a:r>
          </a:p>
          <a:p>
            <a:pPr>
              <a:defRPr/>
            </a:pPr>
            <a:r>
              <a:rPr lang="en-US" dirty="0" smtClean="0"/>
              <a:t>Messaging server here is still JMS server/MOM server. Though there are some changes ….</a:t>
            </a:r>
          </a:p>
          <a:p>
            <a:pPr>
              <a:defRPr/>
            </a:pPr>
            <a:r>
              <a:rPr lang="en-US" dirty="0" smtClean="0"/>
              <a:t>Ask the group to identify one change between this diagram and the previous one.</a:t>
            </a:r>
          </a:p>
          <a:p>
            <a:pPr>
              <a:defRPr/>
            </a:pPr>
            <a:r>
              <a:rPr lang="en-US" dirty="0" smtClean="0"/>
              <a:t>[</a:t>
            </a:r>
            <a:r>
              <a:rPr lang="en-US" dirty="0" err="1" smtClean="0"/>
              <a:t>Ans</a:t>
            </a:r>
            <a:r>
              <a:rPr lang="en-US" dirty="0" smtClean="0"/>
              <a:t>: Queue is replaced by Topic. There are multiple receivers]</a:t>
            </a:r>
          </a:p>
          <a:p>
            <a:pPr>
              <a:defRPr/>
            </a:pPr>
            <a:endParaRPr lang="en-US" dirty="0" smtClean="0"/>
          </a:p>
          <a:p>
            <a:pPr>
              <a:defRPr/>
            </a:pPr>
            <a:r>
              <a:rPr lang="en-US" dirty="0" smtClean="0"/>
              <a:t>2. Think of some applications/use-cases where this architecture is useful.</a:t>
            </a:r>
          </a:p>
          <a:p>
            <a:pPr marL="228600" indent="-228600">
              <a:buFontTx/>
              <a:buAutoNum type="alphaLcPeriod"/>
              <a:defRPr/>
            </a:pPr>
            <a:r>
              <a:rPr lang="en-US" dirty="0" smtClean="0"/>
              <a:t>it’s the extension of quotes-exchange example. An exchange is publishing multiple quotes to retail/institutional clients. Left side is banks publishing their quotes data; right side is vendors like Reuters, Bloomberg consuming data.</a:t>
            </a:r>
          </a:p>
          <a:p>
            <a:pPr marL="228600" indent="-228600">
              <a:buFontTx/>
              <a:buAutoNum type="alphaLcPeriod"/>
              <a:defRPr/>
            </a:pPr>
            <a:r>
              <a:rPr lang="en-US" dirty="0" smtClean="0"/>
              <a:t>Twitter is probably another example, though here publisher and subscriber are same people/entity (or probably one big topic where everybody is posting and messages getting persisted)</a:t>
            </a:r>
          </a:p>
        </p:txBody>
      </p:sp>
      <p:sp>
        <p:nvSpPr>
          <p:cNvPr id="11469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861321-D06B-43EA-955B-0DB06DFF0E5C}" type="slidenum">
              <a:rPr lang="en-US" altLang="en-US"/>
              <a:pPr eaLnBrk="1" hangingPunct="1">
                <a:spcBef>
                  <a:spcPct val="0"/>
                </a:spcBef>
              </a:pPr>
              <a:t>14</a:t>
            </a:fld>
            <a:endParaRPr lang="en-US" altLang="en-US"/>
          </a:p>
        </p:txBody>
      </p:sp>
    </p:spTree>
    <p:extLst>
      <p:ext uri="{BB962C8B-B14F-4D97-AF65-F5344CB8AC3E}">
        <p14:creationId xmlns:p14="http://schemas.microsoft.com/office/powerpoint/2010/main" val="209152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p:spPr>
        <p:txBody>
          <a:bodyPr/>
          <a:lstStyle/>
          <a:p>
            <a:r>
              <a:rPr lang="en-US" altLang="en-US" smtClean="0">
                <a:latin typeface="Arial" panose="020B0604020202020204" pitchFamily="34" charset="0"/>
              </a:rPr>
              <a:t>[SK] Do not cover durable subscription part. No need to complicate at this point.</a:t>
            </a:r>
          </a:p>
        </p:txBody>
      </p:sp>
      <p:sp>
        <p:nvSpPr>
          <p:cNvPr id="11571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D934E48-8D7A-48B2-A9B5-75462F72A5E2}" type="slidenum">
              <a:rPr lang="en-US" altLang="en-US"/>
              <a:pPr eaLnBrk="1" hangingPunct="1">
                <a:spcBef>
                  <a:spcPct val="0"/>
                </a:spcBef>
              </a:pPr>
              <a:t>15</a:t>
            </a:fld>
            <a:endParaRPr lang="en-US" altLang="en-US"/>
          </a:p>
        </p:txBody>
      </p:sp>
    </p:spTree>
    <p:extLst>
      <p:ext uri="{BB962C8B-B14F-4D97-AF65-F5344CB8AC3E}">
        <p14:creationId xmlns:p14="http://schemas.microsoft.com/office/powerpoint/2010/main" val="202190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1674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87DCCB0-D5FC-4EF6-BCC9-2639E2F15BD6}" type="slidenum">
              <a:rPr lang="en-US" altLang="en-US"/>
              <a:pPr eaLnBrk="1" hangingPunct="1">
                <a:spcBef>
                  <a:spcPct val="0"/>
                </a:spcBef>
              </a:pPr>
              <a:t>16</a:t>
            </a:fld>
            <a:endParaRPr lang="en-US" altLang="en-US"/>
          </a:p>
        </p:txBody>
      </p:sp>
    </p:spTree>
    <p:extLst>
      <p:ext uri="{BB962C8B-B14F-4D97-AF65-F5344CB8AC3E}">
        <p14:creationId xmlns:p14="http://schemas.microsoft.com/office/powerpoint/2010/main" val="2951444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[SK] Lot of technical lingo here and a tricky diagram. Let’s decipher the diagram first.</a:t>
            </a:r>
          </a:p>
          <a:p>
            <a:pPr marL="171450" indent="-171450">
              <a:buFontTx/>
              <a:buChar char="-"/>
              <a:defRPr/>
            </a:pPr>
            <a:r>
              <a:rPr lang="en-US" dirty="0" smtClean="0"/>
              <a:t>JMS client is simple. It’s a client sending (or receiving) some message </a:t>
            </a:r>
          </a:p>
          <a:p>
            <a:pPr marL="171450" indent="-171450">
              <a:buFontTx/>
              <a:buChar char="-"/>
              <a:defRPr/>
            </a:pPr>
            <a:r>
              <a:rPr lang="en-US" dirty="0" smtClean="0"/>
              <a:t>what is JMS provider? Is it different from MOM server, we encountered in previous diagrams.: No, it’s the same thing</a:t>
            </a:r>
          </a:p>
          <a:p>
            <a:pPr marL="171450" indent="-171450">
              <a:buFontTx/>
              <a:buChar char="-"/>
              <a:defRPr/>
            </a:pPr>
            <a:r>
              <a:rPr lang="en-US" dirty="0" smtClean="0"/>
              <a:t>JMS client connects to provider using a 2 step process.</a:t>
            </a:r>
          </a:p>
          <a:p>
            <a:pPr>
              <a:defRPr/>
            </a:pPr>
            <a:r>
              <a:rPr lang="en-US" dirty="0" smtClean="0"/>
              <a:t>JMS client is doing a ‘lookup’ to JNDI (Step1) and then doing a connection (Step 2) using a ‘logical connection’ (as opposed to using a physical connection) name. Why is JMS client not directly connecting to JMS provider? Let’s first understand JNDI, without going in any depths of JNDI.</a:t>
            </a:r>
          </a:p>
          <a:p>
            <a:pPr>
              <a:defRPr/>
            </a:pPr>
            <a:endParaRPr lang="en-US" dirty="0" smtClean="0"/>
          </a:p>
          <a:p>
            <a:pPr>
              <a:defRPr/>
            </a:pPr>
            <a:r>
              <a:rPr lang="en-US" dirty="0" smtClean="0"/>
              <a:t>JNDI stands for “java naming and directory interface. “</a:t>
            </a:r>
          </a:p>
          <a:p>
            <a:pPr>
              <a:defRPr/>
            </a:pPr>
            <a:r>
              <a:rPr lang="en-US" dirty="0" smtClean="0"/>
              <a:t>It abstracts a lot of connection related information, like JMS provider IP/Port/implementation class etc. and provides a logical name to it.</a:t>
            </a:r>
          </a:p>
          <a:p>
            <a:pPr>
              <a:defRPr/>
            </a:pPr>
            <a:r>
              <a:rPr lang="en-US" dirty="0" smtClean="0"/>
              <a:t>And then you use the logical name in your client to ‘connect’ to this JMS provider?</a:t>
            </a:r>
          </a:p>
          <a:p>
            <a:pPr>
              <a:defRPr/>
            </a:pPr>
            <a:r>
              <a:rPr lang="en-US" dirty="0" smtClean="0"/>
              <a:t>Any advantages you see with this approach? (ANS: removes dependency. JMS server can migrate to a new host, for example, without impacting the </a:t>
            </a:r>
            <a:r>
              <a:rPr lang="en-US" dirty="0" err="1" smtClean="0"/>
              <a:t>jms</a:t>
            </a:r>
            <a:r>
              <a:rPr lang="en-US" dirty="0" smtClean="0"/>
              <a:t> client)</a:t>
            </a:r>
          </a:p>
          <a:p>
            <a:pPr>
              <a:defRPr/>
            </a:pPr>
            <a:r>
              <a:rPr lang="en-US" dirty="0" smtClean="0"/>
              <a:t>[TIP: JNDI is also typically used while doing database connections]</a:t>
            </a:r>
          </a:p>
          <a:p>
            <a:pPr>
              <a:defRPr/>
            </a:pPr>
            <a:endParaRPr lang="en-US" dirty="0" smtClean="0"/>
          </a:p>
          <a:p>
            <a:pPr>
              <a:defRPr/>
            </a:pPr>
            <a:r>
              <a:rPr lang="en-US" dirty="0" smtClean="0"/>
              <a:t>So in JNDI world you use JNDI API to “lookup” services and then “connect” to these services.</a:t>
            </a:r>
          </a:p>
          <a:p>
            <a:pPr>
              <a:defRPr/>
            </a:pPr>
            <a:endParaRPr lang="en-US" dirty="0" smtClean="0"/>
          </a:p>
          <a:p>
            <a:pPr>
              <a:defRPr/>
            </a:pPr>
            <a:r>
              <a:rPr lang="en-US" dirty="0" smtClean="0"/>
              <a:t>What is CF and D in ‘JNDI namespace’? Don’t need to worry too much about this. CF == connection factory; d == destination (queue/topic) objects</a:t>
            </a:r>
          </a:p>
          <a:p>
            <a:pPr>
              <a:defRPr/>
            </a:pPr>
            <a:endParaRPr lang="en-US" dirty="0" smtClean="0"/>
          </a:p>
          <a:p>
            <a:pPr>
              <a:defRPr/>
            </a:pPr>
            <a:r>
              <a:rPr lang="en-US" dirty="0" smtClean="0"/>
              <a:t>Now the last part of the diagram: Administrative tool.</a:t>
            </a:r>
          </a:p>
          <a:p>
            <a:pPr>
              <a:defRPr/>
            </a:pPr>
            <a:r>
              <a:rPr lang="en-US" dirty="0" smtClean="0"/>
              <a:t>What is this? What is this ‘</a:t>
            </a:r>
            <a:r>
              <a:rPr lang="en-US" dirty="0" err="1" smtClean="0"/>
              <a:t>administring</a:t>
            </a:r>
            <a:r>
              <a:rPr lang="en-US" dirty="0" smtClean="0"/>
              <a:t>’?</a:t>
            </a:r>
          </a:p>
          <a:p>
            <a:pPr>
              <a:defRPr/>
            </a:pPr>
            <a:r>
              <a:rPr lang="en-US" dirty="0" smtClean="0"/>
              <a:t>It is doing administration of JMS Provider.  (And  connecting using JNDI)</a:t>
            </a:r>
          </a:p>
          <a:p>
            <a:pPr>
              <a:defRPr/>
            </a:pPr>
            <a:r>
              <a:rPr lang="en-US" dirty="0" smtClean="0"/>
              <a:t>There are lot of things which needs management, in context of JMS provider. Example, setting up Queue, topics, their properties etc. …. We will see some of this in latter part of the day. </a:t>
            </a:r>
          </a:p>
        </p:txBody>
      </p:sp>
      <p:sp>
        <p:nvSpPr>
          <p:cNvPr id="11878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B53146-CC16-40CB-A637-E4D2A0CC322E}" type="slidenum">
              <a:rPr lang="en-US" altLang="en-US"/>
              <a:pPr eaLnBrk="1" hangingPunct="1">
                <a:spcBef>
                  <a:spcPct val="0"/>
                </a:spcBef>
              </a:pPr>
              <a:t>17</a:t>
            </a:fld>
            <a:endParaRPr lang="en-US" altLang="en-US"/>
          </a:p>
        </p:txBody>
      </p:sp>
    </p:spTree>
    <p:extLst>
      <p:ext uri="{BB962C8B-B14F-4D97-AF65-F5344CB8AC3E}">
        <p14:creationId xmlns:p14="http://schemas.microsoft.com/office/powerpoint/2010/main" val="214159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p:spPr>
        <p:txBody>
          <a:bodyPr/>
          <a:lstStyle/>
          <a:p>
            <a:r>
              <a:rPr lang="en-US" altLang="en-US" smtClean="0">
                <a:latin typeface="Arial" panose="020B0604020202020204" pitchFamily="34" charset="0"/>
              </a:rPr>
              <a:t>[SK] This diagram talks about key elements (or objects) in JMS API.  A programmer will have to use/create these objects in JMS world.</a:t>
            </a:r>
          </a:p>
          <a:p>
            <a:r>
              <a:rPr lang="en-US" altLang="en-US" smtClean="0">
                <a:latin typeface="Arial" panose="020B0604020202020204" pitchFamily="34" charset="0"/>
              </a:rPr>
              <a:t>2 hierarcy possible here: CF &gt; C &gt; S &gt; MP &gt; M &gt; D </a:t>
            </a:r>
          </a:p>
          <a:p>
            <a:r>
              <a:rPr lang="en-US" altLang="en-US" smtClean="0">
                <a:latin typeface="Arial" panose="020B0604020202020204" pitchFamily="34" charset="0"/>
              </a:rPr>
              <a:t>CF &gt; C &gt; S &gt; MC &gt; D &gt; M (from destination you get the message, so M is in last)</a:t>
            </a:r>
          </a:p>
          <a:p>
            <a:endParaRPr lang="en-US" altLang="en-US" smtClean="0">
              <a:latin typeface="Arial" panose="020B0604020202020204" pitchFamily="34" charset="0"/>
            </a:endParaRPr>
          </a:p>
          <a:p>
            <a:r>
              <a:rPr lang="en-US" altLang="en-US" smtClean="0">
                <a:latin typeface="Arial" panose="020B0604020202020204" pitchFamily="34" charset="0"/>
              </a:rPr>
              <a:t>You get a connection from connection factory, which is a connection to JMS Provider/JMS Broker/JMS Server/MOM Server.</a:t>
            </a:r>
          </a:p>
          <a:p>
            <a:r>
              <a:rPr lang="en-US" altLang="en-US" smtClean="0">
                <a:latin typeface="Arial" panose="020B0604020202020204" pitchFamily="34" charset="0"/>
              </a:rPr>
              <a:t>Then you create a session on the connection.</a:t>
            </a:r>
          </a:p>
          <a:p>
            <a:r>
              <a:rPr lang="en-US" altLang="en-US" smtClean="0">
                <a:latin typeface="Arial" panose="020B0604020202020204" pitchFamily="34" charset="0"/>
              </a:rPr>
              <a:t>On that session you then create a Message Producer object</a:t>
            </a:r>
          </a:p>
          <a:p>
            <a:r>
              <a:rPr lang="en-US" altLang="en-US" smtClean="0">
                <a:latin typeface="Arial" panose="020B0604020202020204" pitchFamily="34" charset="0"/>
              </a:rPr>
              <a:t>You create a message, which you then pass it to Message Producer object</a:t>
            </a:r>
          </a:p>
          <a:p>
            <a:r>
              <a:rPr lang="en-US" altLang="en-US" smtClean="0">
                <a:latin typeface="Arial" panose="020B0604020202020204" pitchFamily="34" charset="0"/>
              </a:rPr>
              <a:t>MessageProducer then sends the message to Destination (JMSProvider)</a:t>
            </a:r>
          </a:p>
          <a:p>
            <a:endParaRPr lang="en-US" altLang="en-US" smtClean="0">
              <a:latin typeface="Arial" panose="020B0604020202020204" pitchFamily="34" charset="0"/>
            </a:endParaRPr>
          </a:p>
          <a:p>
            <a:r>
              <a:rPr lang="en-US" altLang="en-US" smtClean="0">
                <a:latin typeface="Arial" panose="020B0604020202020204" pitchFamily="34" charset="0"/>
              </a:rPr>
              <a:t>To me, this looks like lot of objects/hierarchy to create, just to send a message.  … It’s a little complex world.</a:t>
            </a:r>
          </a:p>
          <a:p>
            <a:r>
              <a:rPr lang="en-US" altLang="en-US" smtClean="0">
                <a:latin typeface="Arial" panose="020B0604020202020204" pitchFamily="34" charset="0"/>
              </a:rPr>
              <a:t>Lot of boiler plate code here, which hopefully Spring should simplify.</a:t>
            </a:r>
          </a:p>
          <a:p>
            <a:endParaRPr lang="en-US" altLang="en-US" smtClean="0">
              <a:latin typeface="Arial" panose="020B0604020202020204" pitchFamily="34" charset="0"/>
            </a:endParaRPr>
          </a:p>
          <a:p>
            <a:r>
              <a:rPr lang="en-US" altLang="en-US" smtClean="0">
                <a:latin typeface="Arial" panose="020B0604020202020204" pitchFamily="34" charset="0"/>
              </a:rPr>
              <a:t>Key things to remember:</a:t>
            </a:r>
          </a:p>
          <a:p>
            <a:r>
              <a:rPr lang="en-US" altLang="en-US" smtClean="0">
                <a:latin typeface="Arial" panose="020B0604020202020204" pitchFamily="34" charset="0"/>
              </a:rPr>
              <a:t>Message is the actual message object which is sent/received</a:t>
            </a:r>
          </a:p>
          <a:p>
            <a:r>
              <a:rPr lang="en-US" altLang="en-US" smtClean="0">
                <a:latin typeface="Arial" panose="020B0604020202020204" pitchFamily="34" charset="0"/>
              </a:rPr>
              <a:t>To send message, you need MessageProducer</a:t>
            </a:r>
          </a:p>
          <a:p>
            <a:r>
              <a:rPr lang="en-US" altLang="en-US" smtClean="0">
                <a:latin typeface="Arial" panose="020B0604020202020204" pitchFamily="34" charset="0"/>
              </a:rPr>
              <a:t>To receiver message,you need MessageConsumer</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1981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CF21368-16F0-4259-91F9-2BDF379B9E74}" type="slidenum">
              <a:rPr lang="en-US" altLang="en-US"/>
              <a:pPr eaLnBrk="1" hangingPunct="1">
                <a:spcBef>
                  <a:spcPct val="0"/>
                </a:spcBef>
              </a:pPr>
              <a:t>18</a:t>
            </a:fld>
            <a:endParaRPr lang="en-US" altLang="en-US"/>
          </a:p>
        </p:txBody>
      </p:sp>
    </p:spTree>
    <p:extLst>
      <p:ext uri="{BB962C8B-B14F-4D97-AF65-F5344CB8AC3E}">
        <p14:creationId xmlns:p14="http://schemas.microsoft.com/office/powerpoint/2010/main" val="18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2083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6ED23E1-A9C0-4F96-9EA0-7ED58A6C0FBB}" type="slidenum">
              <a:rPr lang="en-US" altLang="en-US"/>
              <a:pPr eaLnBrk="1" hangingPunct="1">
                <a:spcBef>
                  <a:spcPct val="0"/>
                </a:spcBef>
              </a:pPr>
              <a:t>19</a:t>
            </a:fld>
            <a:endParaRPr lang="en-US" altLang="en-US"/>
          </a:p>
        </p:txBody>
      </p:sp>
    </p:spTree>
    <p:extLst>
      <p:ext uri="{BB962C8B-B14F-4D97-AF65-F5344CB8AC3E}">
        <p14:creationId xmlns:p14="http://schemas.microsoft.com/office/powerpoint/2010/main" val="168196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p:txBody>
          <a:bodyPr/>
          <a:lstStyle/>
          <a:p>
            <a:pPr>
              <a:defRPr/>
            </a:pPr>
            <a:r>
              <a:rPr lang="en-US" dirty="0" smtClean="0"/>
              <a:t>[SK] This is a little complex slide. To simplify, think about this:</a:t>
            </a:r>
          </a:p>
          <a:p>
            <a:pPr>
              <a:defRPr/>
            </a:pPr>
            <a:r>
              <a:rPr lang="en-US" dirty="0" smtClean="0"/>
              <a:t>JMS is a specification. And it’s COMPLEX .. Even though it may not seem at this point ….</a:t>
            </a:r>
          </a:p>
          <a:p>
            <a:pPr>
              <a:defRPr/>
            </a:pPr>
            <a:r>
              <a:rPr lang="en-US" dirty="0" smtClean="0"/>
              <a:t>So there are a lot of servers/implementation to this specification.</a:t>
            </a:r>
          </a:p>
          <a:p>
            <a:pPr>
              <a:defRPr/>
            </a:pPr>
            <a:r>
              <a:rPr lang="en-US" dirty="0" err="1" smtClean="0"/>
              <a:t>ActiveMQ</a:t>
            </a:r>
            <a:r>
              <a:rPr lang="en-US" dirty="0" smtClean="0"/>
              <a:t> (Free) is one example. IBM </a:t>
            </a:r>
            <a:r>
              <a:rPr lang="en-US" dirty="0" err="1" smtClean="0"/>
              <a:t>Websphere</a:t>
            </a:r>
            <a:r>
              <a:rPr lang="en-US" dirty="0" smtClean="0"/>
              <a:t> MQ (Paid) is another example.</a:t>
            </a:r>
          </a:p>
          <a:p>
            <a:pPr>
              <a:defRPr/>
            </a:pPr>
            <a:endParaRPr lang="en-US" dirty="0" smtClean="0"/>
          </a:p>
          <a:p>
            <a:pPr>
              <a:defRPr/>
            </a:pPr>
            <a:r>
              <a:rPr lang="en-US" dirty="0" smtClean="0"/>
              <a:t>Similar to j2ee application servers: we have tomcat, </a:t>
            </a:r>
            <a:r>
              <a:rPr lang="en-US" dirty="0" err="1" smtClean="0"/>
              <a:t>ibm</a:t>
            </a:r>
            <a:r>
              <a:rPr lang="en-US" dirty="0" smtClean="0"/>
              <a:t> </a:t>
            </a:r>
            <a:r>
              <a:rPr lang="en-US" dirty="0" err="1" smtClean="0"/>
              <a:t>websphere</a:t>
            </a:r>
            <a:r>
              <a:rPr lang="en-US" dirty="0" smtClean="0"/>
              <a:t> etc.</a:t>
            </a:r>
          </a:p>
          <a:p>
            <a:pPr>
              <a:defRPr/>
            </a:pPr>
            <a:endParaRPr lang="en-US" dirty="0" smtClean="0"/>
          </a:p>
          <a:p>
            <a:pPr>
              <a:defRPr/>
            </a:pPr>
            <a:r>
              <a:rPr lang="en-US" dirty="0" smtClean="0"/>
              <a:t>To simplify life, we have a standard API to connect and use a JMS provider. So that client side of things do not change, say, when we migrate from </a:t>
            </a:r>
            <a:r>
              <a:rPr lang="en-US" dirty="0" err="1" smtClean="0"/>
              <a:t>ActiveMQ</a:t>
            </a:r>
            <a:r>
              <a:rPr lang="en-US" dirty="0" smtClean="0"/>
              <a:t> to </a:t>
            </a:r>
            <a:r>
              <a:rPr lang="en-US" dirty="0" err="1" smtClean="0"/>
              <a:t>Websphere</a:t>
            </a:r>
            <a:r>
              <a:rPr lang="en-US" dirty="0" smtClean="0"/>
              <a:t>, or change the port of JMS server. So that’s what last point talks about here. It also is same thing as ‘level of indirection’ – which is a technical jargon used frequently. Level of indirection is about the ability to refer something (in this case JMS object) using a name (in this case JNDI name)</a:t>
            </a:r>
          </a:p>
          <a:p>
            <a:pPr>
              <a:defRPr/>
            </a:pPr>
            <a:endParaRPr lang="en-US" dirty="0" smtClean="0"/>
          </a:p>
          <a:p>
            <a:pPr>
              <a:defRPr/>
            </a:pPr>
            <a:r>
              <a:rPr lang="en-US" dirty="0" smtClean="0"/>
              <a:t>It terms of administered objects, there are 2 kinds:</a:t>
            </a:r>
          </a:p>
          <a:p>
            <a:pPr marL="171450" indent="-171450">
              <a:buFontTx/>
              <a:buChar char="-"/>
              <a:defRPr/>
            </a:pPr>
            <a:r>
              <a:rPr lang="en-US" dirty="0" err="1" smtClean="0"/>
              <a:t>ConnectionFactory</a:t>
            </a:r>
            <a:endParaRPr lang="en-US" dirty="0" smtClean="0"/>
          </a:p>
          <a:p>
            <a:pPr marL="171450" indent="-171450">
              <a:buFontTx/>
              <a:buChar char="-"/>
              <a:defRPr/>
            </a:pPr>
            <a:r>
              <a:rPr lang="en-US" dirty="0" smtClean="0"/>
              <a:t>Destinations (Queues and Topics)</a:t>
            </a:r>
          </a:p>
          <a:p>
            <a:pPr marL="171450" indent="-171450">
              <a:buFontTx/>
              <a:buChar char="-"/>
              <a:defRPr/>
            </a:pPr>
            <a:endParaRPr lang="en-US" dirty="0" smtClean="0"/>
          </a:p>
          <a:p>
            <a:pPr>
              <a:defRPr/>
            </a:pPr>
            <a:r>
              <a:rPr lang="en-US" dirty="0" smtClean="0"/>
              <a:t>Typically you will just use the default </a:t>
            </a:r>
            <a:r>
              <a:rPr lang="en-US" dirty="0" err="1" smtClean="0"/>
              <a:t>ConnectionFactory</a:t>
            </a:r>
            <a:r>
              <a:rPr lang="en-US" dirty="0" smtClean="0"/>
              <a:t>, so nothing much of administration here</a:t>
            </a:r>
          </a:p>
          <a:p>
            <a:pPr>
              <a:defRPr/>
            </a:pPr>
            <a:r>
              <a:rPr lang="en-US" dirty="0" smtClean="0"/>
              <a:t>Destinations you can create and manage in JMS Server, and then these are using JNDI, by referencing their logical names</a:t>
            </a:r>
          </a:p>
        </p:txBody>
      </p:sp>
      <p:sp>
        <p:nvSpPr>
          <p:cNvPr id="12288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659B5B-3CCF-495E-8552-7A85597FB3B5}" type="slidenum">
              <a:rPr lang="en-US" altLang="en-US"/>
              <a:pPr eaLnBrk="1" hangingPunct="1">
                <a:spcBef>
                  <a:spcPct val="0"/>
                </a:spcBef>
              </a:pPr>
              <a:t>20</a:t>
            </a:fld>
            <a:endParaRPr lang="en-US" altLang="en-US"/>
          </a:p>
        </p:txBody>
      </p:sp>
    </p:spTree>
    <p:extLst>
      <p:ext uri="{BB962C8B-B14F-4D97-AF65-F5344CB8AC3E}">
        <p14:creationId xmlns:p14="http://schemas.microsoft.com/office/powerpoint/2010/main" val="2734072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p:spPr>
        <p:txBody>
          <a:bodyPr/>
          <a:lstStyle/>
          <a:p>
            <a:r>
              <a:rPr lang="en-US" altLang="en-US" smtClean="0">
                <a:latin typeface="Arial" panose="020B0604020202020204" pitchFamily="34" charset="0"/>
              </a:rPr>
              <a:t>[SK] Some terms used in this slide:</a:t>
            </a:r>
          </a:p>
          <a:p>
            <a:r>
              <a:rPr lang="en-US" altLang="en-US" smtClean="0">
                <a:latin typeface="Arial" panose="020B0604020202020204" pitchFamily="34" charset="0"/>
              </a:rPr>
              <a:t>ConnectionFactory: nothing but a factory object, factory produces things; in this case it produces objects, i.e. a ConnectionObject. So a CF is an object to get a Connection. Note we have to typecast it what type of desitnation object, we will use the connection for.</a:t>
            </a:r>
          </a:p>
          <a:p>
            <a:endParaRPr lang="en-US" altLang="en-US" smtClean="0">
              <a:latin typeface="Arial" panose="020B0604020202020204" pitchFamily="34" charset="0"/>
            </a:endParaRPr>
          </a:p>
          <a:p>
            <a:r>
              <a:rPr lang="en-US" altLang="en-US" smtClean="0">
                <a:latin typeface="Arial" panose="020B0604020202020204" pitchFamily="34" charset="0"/>
              </a:rPr>
              <a:t>InitialContext class is the starting context for performing naming operations.</a:t>
            </a:r>
          </a:p>
          <a:p>
            <a:r>
              <a:rPr lang="en-US" altLang="en-US" smtClean="0">
                <a:latin typeface="Arial" panose="020B0604020202020204" pitchFamily="34" charset="0"/>
              </a:rPr>
              <a:t>Context is an Interface, and InitialContext implements it.</a:t>
            </a:r>
          </a:p>
          <a:p>
            <a:r>
              <a:rPr lang="en-US" altLang="en-US" smtClean="0">
                <a:latin typeface="Arial" panose="020B0604020202020204" pitchFamily="34" charset="0"/>
              </a:rPr>
              <a:t>This is basic API of JNDI.</a:t>
            </a:r>
          </a:p>
          <a:p>
            <a:endParaRPr lang="en-US" altLang="en-US" smtClean="0">
              <a:latin typeface="Arial" panose="020B0604020202020204" pitchFamily="34" charset="0"/>
            </a:endParaRPr>
          </a:p>
          <a:p>
            <a:r>
              <a:rPr lang="en-US" altLang="en-US" smtClean="0">
                <a:latin typeface="Arial" panose="020B0604020202020204" pitchFamily="34" charset="0"/>
              </a:rPr>
              <a:t>Notice we are able to get a handle to a connection object to JMS server using just a logical name: “QueueConnectionFactory” .. That’s the benefit of JNDI. It ‘abstracts’ all implemention level details of what JMS provider, what type of connection, where to connect etc., which the client doesn’t need to know.</a:t>
            </a:r>
          </a:p>
        </p:txBody>
      </p:sp>
      <p:sp>
        <p:nvSpPr>
          <p:cNvPr id="12390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24BA3DE-8F64-442F-B291-0637604BD1B2}" type="slidenum">
              <a:rPr lang="en-US" altLang="en-US"/>
              <a:pPr eaLnBrk="1" hangingPunct="1">
                <a:spcBef>
                  <a:spcPct val="0"/>
                </a:spcBef>
              </a:pPr>
              <a:t>21</a:t>
            </a:fld>
            <a:endParaRPr lang="en-US" altLang="en-US"/>
          </a:p>
        </p:txBody>
      </p:sp>
    </p:spTree>
    <p:extLst>
      <p:ext uri="{BB962C8B-B14F-4D97-AF65-F5344CB8AC3E}">
        <p14:creationId xmlns:p14="http://schemas.microsoft.com/office/powerpoint/2010/main" val="186105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p:spPr>
        <p:txBody>
          <a:bodyPr/>
          <a:lstStyle/>
          <a:p>
            <a:r>
              <a:rPr lang="en-US" altLang="en-US" smtClean="0">
                <a:latin typeface="Arial" panose="020B0604020202020204" pitchFamily="34" charset="0"/>
              </a:rPr>
              <a:t>[Sk] similar to connectionfactory, using JNDI to ‘lookup’ Queue/Topic, we don’t need to worry about any specific things about Queue/Topic. Just need a logical name to get a handle to the Destination. </a:t>
            </a:r>
          </a:p>
        </p:txBody>
      </p:sp>
      <p:sp>
        <p:nvSpPr>
          <p:cNvPr id="12493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B01602-EA4F-4B8A-83C1-8ABBC1F2EE9C}"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168745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p:spPr>
        <p:txBody>
          <a:bodyPr/>
          <a:lstStyle/>
          <a:p>
            <a:r>
              <a:rPr lang="en-US" altLang="en-US" smtClean="0">
                <a:latin typeface="Arial" panose="020B0604020202020204" pitchFamily="34" charset="0"/>
              </a:rPr>
              <a:t>[SK] Now we look an example on how to send a simple message to JMS Server.</a:t>
            </a:r>
          </a:p>
          <a:p>
            <a:r>
              <a:rPr lang="en-US" altLang="en-US" smtClean="0">
                <a:latin typeface="Arial" panose="020B0604020202020204" pitchFamily="34" charset="0"/>
              </a:rPr>
              <a:t>It involves a lot of boilerplate code, as we have discussed factory.</a:t>
            </a:r>
          </a:p>
          <a:p>
            <a:r>
              <a:rPr lang="en-US" altLang="en-US" smtClean="0">
                <a:latin typeface="Arial" panose="020B0604020202020204" pitchFamily="34" charset="0"/>
              </a:rPr>
              <a:t>Let’s recall the hierarchy which we had discussed earlier (go to slide 18)</a:t>
            </a:r>
          </a:p>
          <a:p>
            <a:endParaRPr lang="en-US" altLang="en-US" smtClean="0">
              <a:latin typeface="Arial" panose="020B0604020202020204" pitchFamily="34" charset="0"/>
            </a:endParaRPr>
          </a:p>
          <a:p>
            <a:r>
              <a:rPr lang="en-US" altLang="en-US" smtClean="0">
                <a:latin typeface="Arial" panose="020B0604020202020204" pitchFamily="34" charset="0"/>
              </a:rPr>
              <a:t>CF &gt; C &gt; S &gt; QS &gt; M &gt; D </a:t>
            </a:r>
          </a:p>
          <a:p>
            <a:r>
              <a:rPr lang="en-US" altLang="en-US" smtClean="0">
                <a:latin typeface="Arial" panose="020B0604020202020204" pitchFamily="34" charset="0"/>
              </a:rPr>
              <a:t>(Instead of message producer, we have queuesender object. Otherwise it’s the same)</a:t>
            </a:r>
          </a:p>
          <a:p>
            <a:r>
              <a:rPr lang="en-US" altLang="en-US" smtClean="0">
                <a:latin typeface="Arial" panose="020B0604020202020204" pitchFamily="34" charset="0"/>
              </a:rPr>
              <a:t>(QueueSender extends MessageProducer and just offers additional queue specific functionalities)</a:t>
            </a:r>
          </a:p>
          <a:p>
            <a:r>
              <a:rPr lang="en-US" altLang="en-US" smtClean="0">
                <a:latin typeface="Arial" panose="020B0604020202020204" pitchFamily="34" charset="0"/>
              </a:rPr>
              <a:t>We need a connectionfactory, then a connection, a session, a queuesender and a message object</a:t>
            </a:r>
          </a:p>
        </p:txBody>
      </p:sp>
      <p:sp>
        <p:nvSpPr>
          <p:cNvPr id="12698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56492D0-76F3-4A91-8B0E-909B6449F794}"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57629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r>
              <a:rPr lang="en-US" altLang="en-US" smtClean="0">
                <a:latin typeface="Arial" panose="020B0604020202020204" pitchFamily="34" charset="0"/>
              </a:rPr>
              <a:t>[SK] Don’t need to know too much about this. Just should know that there is a RMI kind of solution. </a:t>
            </a:r>
          </a:p>
          <a:p>
            <a:r>
              <a:rPr lang="en-US" altLang="en-US" smtClean="0">
                <a:latin typeface="Arial" panose="020B0604020202020204" pitchFamily="34" charset="0"/>
              </a:rPr>
              <a:t>Point to remember is that RMI will only work in Java world. A Java app cannot communicate (by default) with .NET app using RMI.</a:t>
            </a:r>
          </a:p>
        </p:txBody>
      </p:sp>
      <p:sp>
        <p:nvSpPr>
          <p:cNvPr id="1044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AFABF7B-973A-4D91-A02E-8A4E9CE402C9}"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445836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[SK] This is the receiving side of things. </a:t>
            </a:r>
          </a:p>
          <a:p>
            <a:pPr>
              <a:defRPr/>
            </a:pPr>
            <a:r>
              <a:rPr lang="en-US" dirty="0" smtClean="0"/>
              <a:t>Questions:</a:t>
            </a:r>
          </a:p>
          <a:p>
            <a:pPr marL="171450" indent="-171450">
              <a:buFontTx/>
              <a:buChar char="-"/>
              <a:defRPr/>
            </a:pPr>
            <a:r>
              <a:rPr lang="en-US" dirty="0" smtClean="0"/>
              <a:t>What is the key difference between this and previous slide</a:t>
            </a:r>
          </a:p>
          <a:p>
            <a:pPr marL="171450" indent="-171450">
              <a:buFontTx/>
              <a:buChar char="-"/>
              <a:defRPr/>
            </a:pPr>
            <a:r>
              <a:rPr lang="en-US" dirty="0" smtClean="0"/>
              <a:t>Where is it getting the message from : </a:t>
            </a:r>
            <a:r>
              <a:rPr lang="en-US" dirty="0" err="1" smtClean="0"/>
              <a:t>JMSClient</a:t>
            </a:r>
            <a:r>
              <a:rPr lang="en-US" dirty="0" smtClean="0"/>
              <a:t>, or </a:t>
            </a:r>
            <a:r>
              <a:rPr lang="en-US" dirty="0" err="1" smtClean="0"/>
              <a:t>JMSServer</a:t>
            </a:r>
            <a:endParaRPr lang="en-US" dirty="0" smtClean="0"/>
          </a:p>
          <a:p>
            <a:pPr marL="171450" indent="-171450">
              <a:buFontTx/>
              <a:buChar char="-"/>
              <a:defRPr/>
            </a:pPr>
            <a:r>
              <a:rPr lang="en-US" dirty="0" smtClean="0"/>
              <a:t>Where is this process located? Same process as </a:t>
            </a:r>
            <a:r>
              <a:rPr lang="en-US" dirty="0" err="1" smtClean="0"/>
              <a:t>JVMClient</a:t>
            </a:r>
            <a:r>
              <a:rPr lang="en-US" dirty="0" smtClean="0"/>
              <a:t>? </a:t>
            </a:r>
          </a:p>
          <a:p>
            <a:pPr marL="171450" indent="-171450">
              <a:buFontTx/>
              <a:buChar char="-"/>
              <a:defRPr/>
            </a:pPr>
            <a:r>
              <a:rPr lang="en-US" dirty="0" smtClean="0"/>
              <a:t>What is </a:t>
            </a:r>
            <a:r>
              <a:rPr lang="en-US" dirty="0" err="1" smtClean="0"/>
              <a:t>session.autoacknowledge</a:t>
            </a:r>
            <a:r>
              <a:rPr lang="en-US" dirty="0" smtClean="0"/>
              <a:t>. --</a:t>
            </a:r>
            <a:r>
              <a:rPr lang="en-US" dirty="0" smtClean="0">
                <a:sym typeface="Wingdings" pitchFamily="2" charset="2"/>
              </a:rPr>
              <a:t> this is default/typical acknowledgement protocol used between client and server. Any more details, go for JMS 102</a:t>
            </a:r>
            <a:endParaRPr lang="en-US" dirty="0" smtClean="0"/>
          </a:p>
          <a:p>
            <a:pPr marL="171450" indent="-171450">
              <a:buFontTx/>
              <a:buChar char="-"/>
              <a:defRPr/>
            </a:pPr>
            <a:r>
              <a:rPr lang="en-US" dirty="0" smtClean="0"/>
              <a:t>What is false parameter when we create session -</a:t>
            </a:r>
            <a:r>
              <a:rPr lang="en-US" dirty="0" smtClean="0">
                <a:sym typeface="Wingdings" pitchFamily="2" charset="2"/>
              </a:rPr>
              <a:t> indicates whether session is a transacted session or not. (Again for JMS 102)</a:t>
            </a:r>
            <a:endParaRPr lang="en-US" dirty="0"/>
          </a:p>
        </p:txBody>
      </p:sp>
      <p:sp>
        <p:nvSpPr>
          <p:cNvPr id="12800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AF1EF2C-A666-4DD2-917A-D4EAD69E29FF}"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307676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p:spPr>
        <p:txBody>
          <a:bodyPr/>
          <a:lstStyle/>
          <a:p>
            <a:r>
              <a:rPr lang="en-US" altLang="en-US" smtClean="0">
                <a:latin typeface="Arial" panose="020B0604020202020204" pitchFamily="34" charset="0"/>
              </a:rPr>
              <a:t>[SK] Nothing fancy here. We need a connection object to connect to : JMS Client/JMS Provider/JMS Server?</a:t>
            </a:r>
          </a:p>
        </p:txBody>
      </p:sp>
      <p:sp>
        <p:nvSpPr>
          <p:cNvPr id="12902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3DEA471-1DFB-493A-BBAE-A65B6A630C5D}"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65358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p:spPr>
        <p:txBody>
          <a:bodyPr/>
          <a:lstStyle/>
          <a:p>
            <a:r>
              <a:rPr lang="en-US" altLang="en-US" smtClean="0">
                <a:latin typeface="Arial" panose="020B0604020202020204" pitchFamily="34" charset="0"/>
              </a:rPr>
              <a:t>[SK] why should we start the connection (Point#3)?</a:t>
            </a:r>
          </a:p>
          <a:p>
            <a:r>
              <a:rPr lang="en-US" altLang="en-US" smtClean="0">
                <a:latin typeface="Arial" panose="020B0604020202020204" pitchFamily="34" charset="0"/>
              </a:rPr>
              <a:t>- Part of JMS specification</a:t>
            </a:r>
          </a:p>
          <a:p>
            <a:r>
              <a:rPr lang="en-US" altLang="en-US" smtClean="0">
                <a:latin typeface="Arial" panose="020B0604020202020204" pitchFamily="34" charset="0"/>
              </a:rPr>
              <a:t>- You need to start a  Connection using the start() method to start allowing the flow of messages from the producer to the JMS server. When do you start the Connection? </a:t>
            </a:r>
          </a:p>
          <a:p>
            <a:r>
              <a:rPr lang="en-US" altLang="en-US" smtClean="0">
                <a:latin typeface="Arial" panose="020B0604020202020204" pitchFamily="34" charset="0"/>
              </a:rPr>
              <a:t>- If you start a connection before starting the subscriber/Receiver (consumer) then the messages have to wait in the JMS server or they persist if they are durable messages, this is an unnecessary overhead so to avoid this ,first  start Consumers and then start the Producer Connection.</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300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67A2B07-1032-4699-84BD-29148B67D80B}" type="slidenum">
              <a:rPr lang="en-US" altLang="en-US"/>
              <a:pPr eaLnBrk="1" hangingPunct="1">
                <a:spcBef>
                  <a:spcPct val="0"/>
                </a:spcBef>
              </a:pPr>
              <a:t>26</a:t>
            </a:fld>
            <a:endParaRPr lang="en-US" altLang="en-US"/>
          </a:p>
        </p:txBody>
      </p:sp>
    </p:spTree>
    <p:extLst>
      <p:ext uri="{BB962C8B-B14F-4D97-AF65-F5344CB8AC3E}">
        <p14:creationId xmlns:p14="http://schemas.microsoft.com/office/powerpoint/2010/main" val="2322976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p:spPr>
        <p:txBody>
          <a:bodyPr/>
          <a:lstStyle/>
          <a:p>
            <a:r>
              <a:rPr lang="en-US" altLang="en-US" smtClean="0">
                <a:latin typeface="Arial" panose="020B0604020202020204" pitchFamily="34" charset="0"/>
              </a:rPr>
              <a:t>[SK] Very similar analogy to HTTP Session (if you are aware). Session is a way to group multiple send/receives to JMS server. A higher level abstraction, above individual message send/receive.</a:t>
            </a:r>
          </a:p>
          <a:p>
            <a:endParaRPr lang="en-US" altLang="en-US" smtClean="0">
              <a:latin typeface="Arial" panose="020B0604020202020204" pitchFamily="34" charset="0"/>
            </a:endParaRPr>
          </a:p>
          <a:p>
            <a:r>
              <a:rPr lang="en-US" altLang="en-US" smtClean="0">
                <a:latin typeface="Arial" panose="020B0604020202020204" pitchFamily="34" charset="0"/>
              </a:rPr>
              <a:t>Why is this session single-threaded?</a:t>
            </a:r>
          </a:p>
          <a:p>
            <a:r>
              <a:rPr lang="en-US" altLang="en-US" smtClean="0">
                <a:latin typeface="Arial" panose="020B0604020202020204" pitchFamily="34" charset="0"/>
              </a:rPr>
              <a:t>- If it is multi-threaded, how will it remember states like which messages have been read, acknowledged etc. ; will be a complex thing to do….</a:t>
            </a:r>
          </a:p>
          <a:p>
            <a:r>
              <a:rPr lang="en-US" altLang="en-US" smtClean="0">
                <a:latin typeface="Arial" panose="020B0604020202020204" pitchFamily="34" charset="0"/>
              </a:rPr>
              <a:t>- No other satisfactory answer found so far …</a:t>
            </a:r>
          </a:p>
        </p:txBody>
      </p:sp>
      <p:sp>
        <p:nvSpPr>
          <p:cNvPr id="13107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DD4C618-7A85-4586-89B9-2B660CEB6519}" type="slidenum">
              <a:rPr lang="en-US" altLang="en-US"/>
              <a:pPr eaLnBrk="1" hangingPunct="1">
                <a:spcBef>
                  <a:spcPct val="0"/>
                </a:spcBef>
              </a:pPr>
              <a:t>27</a:t>
            </a:fld>
            <a:endParaRPr lang="en-US" altLang="en-US"/>
          </a:p>
        </p:txBody>
      </p:sp>
    </p:spTree>
    <p:extLst>
      <p:ext uri="{BB962C8B-B14F-4D97-AF65-F5344CB8AC3E}">
        <p14:creationId xmlns:p14="http://schemas.microsoft.com/office/powerpoint/2010/main" val="138312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p:spPr>
        <p:txBody>
          <a:bodyPr/>
          <a:lstStyle/>
          <a:p>
            <a:r>
              <a:rPr lang="en-US" altLang="en-US" smtClean="0">
                <a:latin typeface="Arial" panose="020B0604020202020204" pitchFamily="34" charset="0"/>
              </a:rPr>
              <a:t>For last point, async class, answer location:</a:t>
            </a:r>
          </a:p>
          <a:p>
            <a:r>
              <a:rPr lang="en-US" altLang="en-US" smtClean="0">
                <a:latin typeface="Arial" panose="020B0604020202020204" pitchFamily="34" charset="0"/>
              </a:rPr>
              <a:t>D:\Sapient Office Data\0_Capabilities\SVN\Tech102\JMS 102\Examples\JMS\src\com\example\jms\_01Queue\_03AsynchronousReciever.java</a:t>
            </a:r>
          </a:p>
        </p:txBody>
      </p:sp>
      <p:sp>
        <p:nvSpPr>
          <p:cNvPr id="1321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7C92811-AF4B-485E-82D5-E31530BBAB0C}" type="slidenum">
              <a:rPr lang="en-US" altLang="en-US"/>
              <a:pPr eaLnBrk="1" hangingPunct="1">
                <a:spcBef>
                  <a:spcPct val="0"/>
                </a:spcBef>
              </a:pPr>
              <a:t>28</a:t>
            </a:fld>
            <a:endParaRPr lang="en-US" altLang="en-US"/>
          </a:p>
        </p:txBody>
      </p:sp>
    </p:spTree>
    <p:extLst>
      <p:ext uri="{BB962C8B-B14F-4D97-AF65-F5344CB8AC3E}">
        <p14:creationId xmlns:p14="http://schemas.microsoft.com/office/powerpoint/2010/main" val="1087871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p:spPr>
        <p:txBody>
          <a:bodyPr/>
          <a:lstStyle/>
          <a:p>
            <a:r>
              <a:rPr lang="en-US" altLang="en-US" smtClean="0">
                <a:latin typeface="Arial" panose="020B0604020202020204" pitchFamily="34" charset="0"/>
              </a:rPr>
              <a:t>[SK] PTP is point to point. (queue)</a:t>
            </a:r>
          </a:p>
          <a:p>
            <a:r>
              <a:rPr lang="en-US" altLang="en-US" smtClean="0">
                <a:latin typeface="Arial" panose="020B0604020202020204" pitchFamily="34" charset="0"/>
              </a:rPr>
              <a:t>Pub/sub is Publish, subscribe. Typical for a topic</a:t>
            </a:r>
          </a:p>
          <a:p>
            <a:endParaRPr lang="en-US" altLang="en-US" smtClean="0">
              <a:latin typeface="Arial" panose="020B0604020202020204" pitchFamily="34" charset="0"/>
            </a:endParaRPr>
          </a:p>
          <a:p>
            <a:r>
              <a:rPr lang="en-US" altLang="en-US" smtClean="0">
                <a:latin typeface="Arial" panose="020B0604020202020204" pitchFamily="34" charset="0"/>
              </a:rPr>
              <a:t>Optional coverage:</a:t>
            </a:r>
          </a:p>
          <a:p>
            <a:r>
              <a:rPr lang="en-US" altLang="en-US" smtClean="0">
                <a:latin typeface="Arial" panose="020B0604020202020204" pitchFamily="34" charset="0"/>
              </a:rPr>
              <a:t>What is unidentified producer …. Is it Hidden producer?</a:t>
            </a:r>
          </a:p>
          <a:p>
            <a:r>
              <a:rPr lang="en-US" altLang="en-US" smtClean="0">
                <a:latin typeface="Arial" panose="020B0604020202020204" pitchFamily="34" charset="0"/>
              </a:rPr>
              <a:t>Identified producer: if a non-null destination is specified when initializing the producer, it a identified producer. Identified in the sense that it is identified that this producer is linked to this destination and will always send messages against this destination.</a:t>
            </a:r>
          </a:p>
          <a:p>
            <a:endParaRPr lang="en-US" altLang="en-US" smtClean="0">
              <a:latin typeface="Arial" panose="020B0604020202020204" pitchFamily="34" charset="0"/>
            </a:endParaRPr>
          </a:p>
          <a:p>
            <a:r>
              <a:rPr lang="en-US" altLang="en-US" smtClean="0">
                <a:latin typeface="Arial" panose="020B0604020202020204" pitchFamily="34" charset="0"/>
              </a:rPr>
              <a:t>An ‘unidentified’ message producer is used when a producer is used to produce messages to one or more destinations. In that case, we specify null in destination parameter, to initialize the producer.</a:t>
            </a:r>
          </a:p>
        </p:txBody>
      </p:sp>
      <p:sp>
        <p:nvSpPr>
          <p:cNvPr id="1341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02016BE-8A27-4DA5-983A-12041D50F6F4}" type="slidenum">
              <a:rPr lang="en-US" altLang="en-US"/>
              <a:pPr eaLnBrk="1" hangingPunct="1">
                <a:spcBef>
                  <a:spcPct val="0"/>
                </a:spcBef>
              </a:pPr>
              <a:t>29</a:t>
            </a:fld>
            <a:endParaRPr lang="en-US" altLang="en-US"/>
          </a:p>
        </p:txBody>
      </p:sp>
    </p:spTree>
    <p:extLst>
      <p:ext uri="{BB962C8B-B14F-4D97-AF65-F5344CB8AC3E}">
        <p14:creationId xmlns:p14="http://schemas.microsoft.com/office/powerpoint/2010/main" val="1110940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3517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B24EA0-FE03-41ED-9A81-71DE5415E5B6}" type="slidenum">
              <a:rPr lang="en-US" altLang="en-US"/>
              <a:pPr eaLnBrk="1" hangingPunct="1">
                <a:spcBef>
                  <a:spcPct val="0"/>
                </a:spcBef>
              </a:pPr>
              <a:t>30</a:t>
            </a:fld>
            <a:endParaRPr lang="en-US" altLang="en-US"/>
          </a:p>
        </p:txBody>
      </p:sp>
    </p:spTree>
    <p:extLst>
      <p:ext uri="{BB962C8B-B14F-4D97-AF65-F5344CB8AC3E}">
        <p14:creationId xmlns:p14="http://schemas.microsoft.com/office/powerpoint/2010/main" val="270914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p:spPr>
        <p:txBody>
          <a:bodyPr/>
          <a:lstStyle/>
          <a:p>
            <a:r>
              <a:rPr lang="en-US" altLang="en-US" smtClean="0">
                <a:latin typeface="Arial" panose="020B0604020202020204" pitchFamily="34" charset="0"/>
              </a:rPr>
              <a:t>[SK] MessageConsumer is reciprocal of MessageProducer.</a:t>
            </a:r>
          </a:p>
          <a:p>
            <a:endParaRPr lang="en-US" altLang="en-US" smtClean="0">
              <a:latin typeface="Arial" panose="020B0604020202020204" pitchFamily="34" charset="0"/>
            </a:endParaRPr>
          </a:p>
          <a:p>
            <a:r>
              <a:rPr lang="en-US" altLang="en-US" smtClean="0">
                <a:latin typeface="Arial" panose="020B0604020202020204" pitchFamily="34" charset="0"/>
              </a:rPr>
              <a:t>A little variation in messageconsumer (as compared to messageproducer) is around timing aspect. In MessageProducer, we know that we will be sending the message ‘now’. In messageconsumer, we don’t know when the message will arrive. So we might have to wait. So there are some API’s related to this timing.</a:t>
            </a:r>
          </a:p>
          <a:p>
            <a:endParaRPr lang="en-US" altLang="en-US" smtClean="0">
              <a:latin typeface="Arial" panose="020B0604020202020204" pitchFamily="34" charset="0"/>
            </a:endParaRPr>
          </a:p>
          <a:p>
            <a:r>
              <a:rPr lang="en-US" altLang="en-US" smtClean="0">
                <a:latin typeface="Arial" panose="020B0604020202020204" pitchFamily="34" charset="0"/>
              </a:rPr>
              <a:t>Example:</a:t>
            </a:r>
          </a:p>
          <a:p>
            <a:r>
              <a:rPr lang="en-US" altLang="en-US" smtClean="0">
                <a:latin typeface="Arial" panose="020B0604020202020204" pitchFamily="34" charset="0"/>
              </a:rPr>
              <a:t>messageConsumer.receive()</a:t>
            </a:r>
          </a:p>
          <a:p>
            <a:r>
              <a:rPr lang="en-US" altLang="en-US" smtClean="0">
                <a:latin typeface="Arial" panose="020B0604020202020204" pitchFamily="34" charset="0"/>
              </a:rPr>
              <a:t>messageConsumer.receive(timeout)</a:t>
            </a:r>
          </a:p>
          <a:p>
            <a:r>
              <a:rPr lang="en-US" altLang="en-US" smtClean="0">
                <a:latin typeface="Arial" panose="020B0604020202020204" pitchFamily="34" charset="0"/>
              </a:rPr>
              <a:t>messageConsumer.receiveNoWait()</a:t>
            </a:r>
          </a:p>
          <a:p>
            <a:endParaRPr lang="en-US" altLang="en-US" smtClean="0">
              <a:latin typeface="Arial" panose="020B0604020202020204" pitchFamily="34" charset="0"/>
            </a:endParaRPr>
          </a:p>
        </p:txBody>
      </p:sp>
      <p:sp>
        <p:nvSpPr>
          <p:cNvPr id="13722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0502E86-D101-4A29-A5AC-52347C0AD775}" type="slidenum">
              <a:rPr lang="en-US" altLang="en-US"/>
              <a:pPr eaLnBrk="1" hangingPunct="1">
                <a:spcBef>
                  <a:spcPct val="0"/>
                </a:spcBef>
              </a:pPr>
              <a:t>31</a:t>
            </a:fld>
            <a:endParaRPr lang="en-US" altLang="en-US"/>
          </a:p>
        </p:txBody>
      </p:sp>
    </p:spTree>
    <p:extLst>
      <p:ext uri="{BB962C8B-B14F-4D97-AF65-F5344CB8AC3E}">
        <p14:creationId xmlns:p14="http://schemas.microsoft.com/office/powerpoint/2010/main" val="2126648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p:spPr>
        <p:txBody>
          <a:bodyPr/>
          <a:lstStyle/>
          <a:p>
            <a:r>
              <a:rPr lang="en-US" altLang="en-US" smtClean="0">
                <a:latin typeface="Arial" panose="020B0604020202020204" pitchFamily="34" charset="0"/>
              </a:rPr>
              <a:t>[SK] Skip this. Better to give additional time for previous exercise.</a:t>
            </a:r>
          </a:p>
        </p:txBody>
      </p:sp>
      <p:sp>
        <p:nvSpPr>
          <p:cNvPr id="13824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E4B20B0-01FD-41FF-A5A7-F993FAF4259D}" type="slidenum">
              <a:rPr lang="en-US" altLang="en-US"/>
              <a:pPr eaLnBrk="1" hangingPunct="1">
                <a:spcBef>
                  <a:spcPct val="0"/>
                </a:spcBef>
              </a:pPr>
              <a:t>32</a:t>
            </a:fld>
            <a:endParaRPr lang="en-US" altLang="en-US"/>
          </a:p>
        </p:txBody>
      </p:sp>
    </p:spTree>
    <p:extLst>
      <p:ext uri="{BB962C8B-B14F-4D97-AF65-F5344CB8AC3E}">
        <p14:creationId xmlns:p14="http://schemas.microsoft.com/office/powerpoint/2010/main" val="4131087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4029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EB45F1C-F260-4D87-8AF9-A410D2108127}" type="slidenum">
              <a:rPr lang="en-US" altLang="en-US"/>
              <a:pPr eaLnBrk="1" hangingPunct="1">
                <a:spcBef>
                  <a:spcPct val="0"/>
                </a:spcBef>
              </a:pPr>
              <a:t>33</a:t>
            </a:fld>
            <a:endParaRPr lang="en-US" altLang="en-US"/>
          </a:p>
        </p:txBody>
      </p:sp>
    </p:spTree>
    <p:extLst>
      <p:ext uri="{BB962C8B-B14F-4D97-AF65-F5344CB8AC3E}">
        <p14:creationId xmlns:p14="http://schemas.microsoft.com/office/powerpoint/2010/main" val="403224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0547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4F98AD-4E0B-49E8-B8A1-3901C422827A}"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3322954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p:spPr>
        <p:txBody>
          <a:bodyPr/>
          <a:lstStyle/>
          <a:p>
            <a:r>
              <a:rPr lang="en-US" altLang="en-US" smtClean="0">
                <a:latin typeface="Arial" panose="020B0604020202020204" pitchFamily="34" charset="0"/>
              </a:rPr>
              <a:t>[SK] What does it mean by client processing the message? Is it just getting inside the client program enough?</a:t>
            </a:r>
          </a:p>
          <a:p>
            <a:r>
              <a:rPr lang="en-US" altLang="en-US" smtClean="0">
                <a:latin typeface="Arial" panose="020B0604020202020204" pitchFamily="34" charset="0"/>
              </a:rPr>
              <a:t>What if the message is something which needs to be updated to database? Before it is persisted (or in a way processed), client would not want to acknowledge….</a:t>
            </a:r>
          </a:p>
        </p:txBody>
      </p:sp>
      <p:sp>
        <p:nvSpPr>
          <p:cNvPr id="14131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8C45C16-B439-4702-AE7B-881CD0F7B76E}" type="slidenum">
              <a:rPr lang="en-US" altLang="en-US"/>
              <a:pPr eaLnBrk="1" hangingPunct="1">
                <a:spcBef>
                  <a:spcPct val="0"/>
                </a:spcBef>
              </a:pPr>
              <a:t>34</a:t>
            </a:fld>
            <a:endParaRPr lang="en-US" altLang="en-US"/>
          </a:p>
        </p:txBody>
      </p:sp>
    </p:spTree>
    <p:extLst>
      <p:ext uri="{BB962C8B-B14F-4D97-AF65-F5344CB8AC3E}">
        <p14:creationId xmlns:p14="http://schemas.microsoft.com/office/powerpoint/2010/main" val="34794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p:spPr>
        <p:txBody>
          <a:bodyPr/>
          <a:lstStyle/>
          <a:p>
            <a:r>
              <a:rPr lang="en-US" altLang="en-US" smtClean="0">
                <a:latin typeface="Arial" panose="020B0604020202020204" pitchFamily="34" charset="0"/>
              </a:rPr>
              <a:t>[SK] Note that these are receiver side of things, that I (client, receive) has received the message successfully.</a:t>
            </a:r>
          </a:p>
          <a:p>
            <a:r>
              <a:rPr lang="en-US" altLang="en-US" smtClean="0">
                <a:latin typeface="Arial" panose="020B0604020202020204" pitchFamily="34" charset="0"/>
              </a:rPr>
              <a:t>Not much relevance of acknowledgement at sender side of things.</a:t>
            </a:r>
          </a:p>
          <a:p>
            <a:endParaRPr lang="en-US" altLang="en-US" smtClean="0">
              <a:latin typeface="Arial" panose="020B0604020202020204" pitchFamily="34" charset="0"/>
            </a:endParaRPr>
          </a:p>
          <a:p>
            <a:r>
              <a:rPr lang="en-US" altLang="en-US" smtClean="0">
                <a:latin typeface="Arial" panose="020B0604020202020204" pitchFamily="34" charset="0"/>
              </a:rPr>
              <a:t>There are 2 parts to this: receiving and processing </a:t>
            </a:r>
          </a:p>
          <a:p>
            <a:r>
              <a:rPr lang="en-US" altLang="en-US" smtClean="0">
                <a:latin typeface="Arial" panose="020B0604020202020204" pitchFamily="34" charset="0"/>
              </a:rPr>
              <a:t>Receiving will typically be taken care by JMS API. They will ensure a proper/correct message is received by the client.</a:t>
            </a:r>
          </a:p>
          <a:p>
            <a:r>
              <a:rPr lang="en-US" altLang="en-US" smtClean="0">
                <a:latin typeface="Arial" panose="020B0604020202020204" pitchFamily="34" charset="0"/>
              </a:rPr>
              <a:t>But a client might want to do some processing first and then acknowledge back to MOM/Server. That gives the flexibility to client to re-receive the message again, suppose it’s processing fails, or, say, the program fails in between.</a:t>
            </a:r>
          </a:p>
          <a:p>
            <a:endParaRPr lang="en-US" altLang="en-US" smtClean="0">
              <a:latin typeface="Arial" panose="020B0604020202020204" pitchFamily="34" charset="0"/>
            </a:endParaRPr>
          </a:p>
          <a:p>
            <a:r>
              <a:rPr lang="en-US" altLang="en-US" smtClean="0">
                <a:latin typeface="Arial" panose="020B0604020202020204" pitchFamily="34" charset="0"/>
              </a:rPr>
              <a:t>For example, a program that receives some data which is then persisted to DB. DB persist can fail, so to ensure that only after successful DB insert of the data, we acknowledge back to JMS server that we have successfully got the message. Now it’s OK to, say, delete the message at your end.</a:t>
            </a:r>
          </a:p>
          <a:p>
            <a:endParaRPr lang="en-US" altLang="en-US" smtClean="0">
              <a:latin typeface="Arial" panose="020B0604020202020204" pitchFamily="34" charset="0"/>
            </a:endParaRPr>
          </a:p>
          <a:p>
            <a:r>
              <a:rPr lang="en-US" altLang="en-US" smtClean="0">
                <a:latin typeface="Arial" panose="020B0604020202020204" pitchFamily="34" charset="0"/>
              </a:rPr>
              <a:t>This operation of CLIENT_ACK seems to have a performance limitation. It will slow down message delivery (not JMS Server though)</a:t>
            </a:r>
          </a:p>
          <a:p>
            <a:endParaRPr lang="en-US" altLang="en-US" smtClean="0">
              <a:latin typeface="Arial" panose="020B0604020202020204" pitchFamily="34" charset="0"/>
            </a:endParaRPr>
          </a:p>
          <a:p>
            <a:r>
              <a:rPr lang="en-US" altLang="en-US" smtClean="0">
                <a:latin typeface="Arial" panose="020B0604020202020204" pitchFamily="34" charset="0"/>
              </a:rPr>
              <a:t>4/10</a:t>
            </a:r>
            <a:r>
              <a:rPr lang="en-US" altLang="en-US" baseline="30000" smtClean="0">
                <a:latin typeface="Arial" panose="020B0604020202020204" pitchFamily="34" charset="0"/>
              </a:rPr>
              <a:t>th</a:t>
            </a:r>
            <a:r>
              <a:rPr lang="en-US" altLang="en-US" smtClean="0">
                <a:latin typeface="Arial" panose="020B0604020202020204" pitchFamily="34" charset="0"/>
              </a:rPr>
              <a:t> message point is a little misleading. One wouldn’t necessarily acknowledge 4</a:t>
            </a:r>
            <a:r>
              <a:rPr lang="en-US" altLang="en-US" baseline="30000" smtClean="0">
                <a:latin typeface="Arial" panose="020B0604020202020204" pitchFamily="34" charset="0"/>
              </a:rPr>
              <a:t>th</a:t>
            </a:r>
            <a:r>
              <a:rPr lang="en-US" altLang="en-US" smtClean="0">
                <a:latin typeface="Arial" panose="020B0604020202020204" pitchFamily="34" charset="0"/>
              </a:rPr>
              <a:t> message. One would just say acknowledge and all messages received so far will be acknowledged.</a:t>
            </a:r>
          </a:p>
        </p:txBody>
      </p:sp>
      <p:sp>
        <p:nvSpPr>
          <p:cNvPr id="14234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129FEB-7383-4303-B0DF-91AD3BB999EE}" type="slidenum">
              <a:rPr lang="en-US" altLang="en-US"/>
              <a:pPr eaLnBrk="1" hangingPunct="1">
                <a:spcBef>
                  <a:spcPct val="0"/>
                </a:spcBef>
              </a:pPr>
              <a:t>36</a:t>
            </a:fld>
            <a:endParaRPr lang="en-US" altLang="en-US"/>
          </a:p>
        </p:txBody>
      </p:sp>
    </p:spTree>
    <p:extLst>
      <p:ext uri="{BB962C8B-B14F-4D97-AF65-F5344CB8AC3E}">
        <p14:creationId xmlns:p14="http://schemas.microsoft.com/office/powerpoint/2010/main" val="2886731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p:spPr>
        <p:txBody>
          <a:bodyPr/>
          <a:lstStyle/>
          <a:p>
            <a:r>
              <a:rPr lang="en-US" altLang="en-US" smtClean="0">
                <a:latin typeface="Arial" panose="020B0604020202020204" pitchFamily="34" charset="0"/>
              </a:rPr>
              <a:t>[SK] Skip this. Keep time for one more exercise in the end.</a:t>
            </a:r>
          </a:p>
        </p:txBody>
      </p:sp>
      <p:sp>
        <p:nvSpPr>
          <p:cNvPr id="14336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A97F42-0636-4E06-84C2-DF51A74E3241}" type="slidenum">
              <a:rPr lang="en-US" altLang="en-US"/>
              <a:pPr eaLnBrk="1" hangingPunct="1">
                <a:spcBef>
                  <a:spcPct val="0"/>
                </a:spcBef>
              </a:pPr>
              <a:t>37</a:t>
            </a:fld>
            <a:endParaRPr lang="en-US" altLang="en-US"/>
          </a:p>
        </p:txBody>
      </p:sp>
    </p:spTree>
    <p:extLst>
      <p:ext uri="{BB962C8B-B14F-4D97-AF65-F5344CB8AC3E}">
        <p14:creationId xmlns:p14="http://schemas.microsoft.com/office/powerpoint/2010/main" val="653548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4541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59231CD-4EE8-44EB-A757-BEFA8FA9E9C4}" type="slidenum">
              <a:rPr lang="en-US" altLang="en-US"/>
              <a:pPr eaLnBrk="1" hangingPunct="1">
                <a:spcBef>
                  <a:spcPct val="0"/>
                </a:spcBef>
              </a:pPr>
              <a:t>38</a:t>
            </a:fld>
            <a:endParaRPr lang="en-US" altLang="en-US"/>
          </a:p>
        </p:txBody>
      </p:sp>
    </p:spTree>
    <p:extLst>
      <p:ext uri="{BB962C8B-B14F-4D97-AF65-F5344CB8AC3E}">
        <p14:creationId xmlns:p14="http://schemas.microsoft.com/office/powerpoint/2010/main" val="3642655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p:spPr>
        <p:txBody>
          <a:bodyPr/>
          <a:lstStyle/>
          <a:p>
            <a:r>
              <a:rPr lang="en-US" altLang="en-US" smtClean="0">
                <a:latin typeface="Arial" panose="020B0604020202020204" pitchFamily="34" charset="0"/>
              </a:rPr>
              <a:t>[SK] Question: will Durable Subscription be relevant for a queue?</a:t>
            </a:r>
          </a:p>
        </p:txBody>
      </p:sp>
      <p:sp>
        <p:nvSpPr>
          <p:cNvPr id="14643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39C29FB-8451-4E8D-BC89-7E2C65106DAF}" type="slidenum">
              <a:rPr lang="en-US" altLang="en-US"/>
              <a:pPr eaLnBrk="1" hangingPunct="1">
                <a:spcBef>
                  <a:spcPct val="0"/>
                </a:spcBef>
              </a:pPr>
              <a:t>39</a:t>
            </a:fld>
            <a:endParaRPr lang="en-US" altLang="en-US"/>
          </a:p>
        </p:txBody>
      </p:sp>
    </p:spTree>
    <p:extLst>
      <p:ext uri="{BB962C8B-B14F-4D97-AF65-F5344CB8AC3E}">
        <p14:creationId xmlns:p14="http://schemas.microsoft.com/office/powerpoint/2010/main" val="346797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p:spPr>
        <p:txBody>
          <a:bodyPr/>
          <a:lstStyle/>
          <a:p>
            <a:r>
              <a:rPr lang="en-US" altLang="en-US" smtClean="0">
                <a:latin typeface="Arial" panose="020B0604020202020204" pitchFamily="34" charset="0"/>
              </a:rPr>
              <a:t>[SK] skip first point. Just focus on the diagram that messages will be missed because the subscriber is non-durable</a:t>
            </a:r>
          </a:p>
          <a:p>
            <a:endParaRPr lang="en-US" altLang="en-US" smtClean="0">
              <a:latin typeface="Arial" panose="020B0604020202020204" pitchFamily="34" charset="0"/>
            </a:endParaRPr>
          </a:p>
          <a:p>
            <a:r>
              <a:rPr lang="en-US" altLang="en-US" smtClean="0">
                <a:latin typeface="Arial" panose="020B0604020202020204" pitchFamily="34" charset="0"/>
              </a:rPr>
              <a:t>[SK] Give an example where durable subscription can be used?</a:t>
            </a:r>
          </a:p>
          <a:p>
            <a:r>
              <a:rPr lang="en-US" altLang="en-US" smtClean="0">
                <a:latin typeface="Arial" panose="020B0604020202020204" pitchFamily="34" charset="0"/>
              </a:rPr>
              <a:t>Durable subscription can be paid/premium service. For example, in UBS/PM2, pm2 client was non-durable. </a:t>
            </a:r>
          </a:p>
          <a:p>
            <a:r>
              <a:rPr lang="en-US" altLang="en-US" smtClean="0">
                <a:latin typeface="Arial" panose="020B0604020202020204" pitchFamily="34" charset="0"/>
              </a:rPr>
              <a:t>Or where client can abnormally fail and want to get previous messages ….when it is down. </a:t>
            </a:r>
          </a:p>
          <a:p>
            <a:endParaRPr lang="en-US" altLang="en-US" smtClean="0">
              <a:latin typeface="Arial" panose="020B0604020202020204" pitchFamily="34" charset="0"/>
            </a:endParaRPr>
          </a:p>
          <a:p>
            <a:r>
              <a:rPr lang="en-US" altLang="en-US" smtClean="0">
                <a:latin typeface="Arial" panose="020B0604020202020204" pitchFamily="34" charset="0"/>
              </a:rPr>
              <a:t>Or when a client is processing server itself. For example, in PCML, if clients send quotes on jms, and PCML is down for some odd reason, we would not want to miss important quotes from clients …. </a:t>
            </a:r>
          </a:p>
        </p:txBody>
      </p:sp>
      <p:sp>
        <p:nvSpPr>
          <p:cNvPr id="14746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B97FF71-6A93-44F2-8DF0-0FA939338B9C}" type="slidenum">
              <a:rPr lang="en-US" altLang="en-US"/>
              <a:pPr eaLnBrk="1" hangingPunct="1">
                <a:spcBef>
                  <a:spcPct val="0"/>
                </a:spcBef>
              </a:pPr>
              <a:t>40</a:t>
            </a:fld>
            <a:endParaRPr lang="en-US" altLang="en-US"/>
          </a:p>
        </p:txBody>
      </p:sp>
    </p:spTree>
    <p:extLst>
      <p:ext uri="{BB962C8B-B14F-4D97-AF65-F5344CB8AC3E}">
        <p14:creationId xmlns:p14="http://schemas.microsoft.com/office/powerpoint/2010/main" val="578474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p:spPr>
        <p:txBody>
          <a:bodyPr/>
          <a:lstStyle/>
          <a:p>
            <a:r>
              <a:rPr lang="en-US" altLang="en-US" smtClean="0">
                <a:latin typeface="Arial" panose="020B0604020202020204" pitchFamily="34" charset="0"/>
              </a:rPr>
              <a:t>[SK] Just focus on the diagram.</a:t>
            </a:r>
          </a:p>
        </p:txBody>
      </p:sp>
      <p:sp>
        <p:nvSpPr>
          <p:cNvPr id="14848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1D74AE-EA73-4270-9E8C-65E93031E44F}" type="slidenum">
              <a:rPr lang="en-US" altLang="en-US"/>
              <a:pPr eaLnBrk="1" hangingPunct="1">
                <a:spcBef>
                  <a:spcPct val="0"/>
                </a:spcBef>
              </a:pPr>
              <a:t>41</a:t>
            </a:fld>
            <a:endParaRPr lang="en-US" altLang="en-US"/>
          </a:p>
        </p:txBody>
      </p:sp>
    </p:spTree>
    <p:extLst>
      <p:ext uri="{BB962C8B-B14F-4D97-AF65-F5344CB8AC3E}">
        <p14:creationId xmlns:p14="http://schemas.microsoft.com/office/powerpoint/2010/main" val="3248094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5053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C658BDB-0C75-42EC-9BFF-A24A2690E270}" type="slidenum">
              <a:rPr lang="en-US" altLang="en-US"/>
              <a:pPr eaLnBrk="1" hangingPunct="1">
                <a:spcBef>
                  <a:spcPct val="0"/>
                </a:spcBef>
              </a:pPr>
              <a:t>42</a:t>
            </a:fld>
            <a:endParaRPr lang="en-US" altLang="en-US"/>
          </a:p>
        </p:txBody>
      </p:sp>
    </p:spTree>
    <p:extLst>
      <p:ext uri="{BB962C8B-B14F-4D97-AF65-F5344CB8AC3E}">
        <p14:creationId xmlns:p14="http://schemas.microsoft.com/office/powerpoint/2010/main" val="2459491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p:spPr>
        <p:txBody>
          <a:bodyPr/>
          <a:lstStyle/>
          <a:p>
            <a:r>
              <a:rPr lang="en-US" altLang="en-US" smtClean="0">
                <a:latin typeface="Arial" panose="020B0604020202020204" pitchFamily="34" charset="0"/>
              </a:rPr>
              <a:t>[SK] example usage in next slide</a:t>
            </a:r>
          </a:p>
        </p:txBody>
      </p:sp>
      <p:sp>
        <p:nvSpPr>
          <p:cNvPr id="15155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5F1A031-16A9-4D0F-87D3-6201FFB5217A}" type="slidenum">
              <a:rPr lang="en-US" altLang="en-US"/>
              <a:pPr eaLnBrk="1" hangingPunct="1">
                <a:spcBef>
                  <a:spcPct val="0"/>
                </a:spcBef>
              </a:pPr>
              <a:t>43</a:t>
            </a:fld>
            <a:endParaRPr lang="en-US" altLang="en-US"/>
          </a:p>
        </p:txBody>
      </p:sp>
    </p:spTree>
    <p:extLst>
      <p:ext uri="{BB962C8B-B14F-4D97-AF65-F5344CB8AC3E}">
        <p14:creationId xmlns:p14="http://schemas.microsoft.com/office/powerpoint/2010/main" val="313933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p:spPr>
        <p:txBody>
          <a:bodyPr/>
          <a:lstStyle/>
          <a:p>
            <a:r>
              <a:rPr lang="en-US" altLang="en-US" smtClean="0">
                <a:latin typeface="Arial" panose="020B0604020202020204" pitchFamily="34" charset="0"/>
              </a:rPr>
              <a:t>[SK] This can be useful when there is a big message to conveyed, sent (and processed) in chunks?</a:t>
            </a:r>
          </a:p>
          <a:p>
            <a:r>
              <a:rPr lang="en-US" altLang="en-US" smtClean="0">
                <a:latin typeface="Arial" panose="020B0604020202020204" pitchFamily="34" charset="0"/>
              </a:rPr>
              <a:t>Another example can be PCML application. A client needs to exclusively ‘reserve’ an instrument so that it can contribute price. A reply can be a medium to tell if a reservation was successful and if not, what is the failure reason.</a:t>
            </a:r>
          </a:p>
          <a:p>
            <a:endParaRPr lang="en-US" altLang="en-US" smtClean="0">
              <a:latin typeface="Arial" panose="020B0604020202020204" pitchFamily="34" charset="0"/>
            </a:endParaRPr>
          </a:p>
          <a:p>
            <a:r>
              <a:rPr lang="en-US" altLang="en-US" smtClean="0">
                <a:latin typeface="Arial" panose="020B0604020202020204" pitchFamily="34" charset="0"/>
              </a:rPr>
              <a:t>Q: can this (JMSReply) be relavant for topics?</a:t>
            </a:r>
          </a:p>
          <a:p>
            <a:r>
              <a:rPr lang="en-US" altLang="en-US" smtClean="0">
                <a:latin typeface="Arial" panose="020B0604020202020204" pitchFamily="34" charset="0"/>
              </a:rPr>
              <a:t>Ans: it is possible to reply to a topic. Though typically, you would just reply back to a queue.. More logical to use queue.</a:t>
            </a:r>
          </a:p>
        </p:txBody>
      </p:sp>
      <p:sp>
        <p:nvSpPr>
          <p:cNvPr id="15258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F4CAC6-425A-47A1-A056-445737FB3C13}" type="slidenum">
              <a:rPr lang="en-US" altLang="en-US"/>
              <a:pPr eaLnBrk="1" hangingPunct="1">
                <a:spcBef>
                  <a:spcPct val="0"/>
                </a:spcBef>
              </a:pPr>
              <a:t>44</a:t>
            </a:fld>
            <a:endParaRPr lang="en-US" altLang="en-US"/>
          </a:p>
        </p:txBody>
      </p:sp>
    </p:spTree>
    <p:extLst>
      <p:ext uri="{BB962C8B-B14F-4D97-AF65-F5344CB8AC3E}">
        <p14:creationId xmlns:p14="http://schemas.microsoft.com/office/powerpoint/2010/main" val="43108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p:spPr>
        <p:txBody>
          <a:bodyPr/>
          <a:lstStyle/>
          <a:p>
            <a:r>
              <a:rPr lang="en-US" altLang="en-US" smtClean="0">
                <a:latin typeface="Arial" panose="020B0604020202020204" pitchFamily="34" charset="0"/>
              </a:rPr>
              <a:t>[SK] for simplication, you can think MOM API as JMS API.; MOM with JMS in the diagram</a:t>
            </a:r>
          </a:p>
          <a:p>
            <a:r>
              <a:rPr lang="en-US" altLang="en-US" smtClean="0">
                <a:latin typeface="Arial" panose="020B0604020202020204" pitchFamily="34" charset="0"/>
              </a:rPr>
              <a:t>Key things to remember: send == publish; receive == subscribe … also called as publish/subscribe model</a:t>
            </a:r>
          </a:p>
          <a:p>
            <a:r>
              <a:rPr lang="en-US" altLang="en-US" smtClean="0">
                <a:latin typeface="Arial" panose="020B0604020202020204" pitchFamily="34" charset="0"/>
              </a:rPr>
              <a:t>2</a:t>
            </a:r>
            <a:r>
              <a:rPr lang="en-US" altLang="en-US" baseline="30000" smtClean="0">
                <a:latin typeface="Arial" panose="020B0604020202020204" pitchFamily="34" charset="0"/>
              </a:rPr>
              <a:t>nd</a:t>
            </a:r>
            <a:r>
              <a:rPr lang="en-US" altLang="en-US" smtClean="0">
                <a:latin typeface="Arial" panose="020B0604020202020204" pitchFamily="34" charset="0"/>
              </a:rPr>
              <a:t> last point, information loss is important and is a desired requirement.</a:t>
            </a:r>
          </a:p>
          <a:p>
            <a:r>
              <a:rPr lang="en-US" altLang="en-US" smtClean="0">
                <a:latin typeface="Arial" panose="020B0604020202020204" pitchFamily="34" charset="0"/>
              </a:rPr>
              <a:t>Last point is also important; no need to complicate systems by understanding what the other system is. Just follow standard JMS API to send msgs.</a:t>
            </a:r>
          </a:p>
          <a:p>
            <a:endParaRPr lang="en-US" altLang="en-US" smtClean="0">
              <a:latin typeface="Arial" panose="020B0604020202020204" pitchFamily="34" charset="0"/>
            </a:endParaRPr>
          </a:p>
        </p:txBody>
      </p:sp>
      <p:sp>
        <p:nvSpPr>
          <p:cNvPr id="1065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9E824C6-060F-4350-B48D-3392CC506587}"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3723683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p:spPr>
        <p:txBody>
          <a:bodyPr/>
          <a:lstStyle/>
          <a:p>
            <a:r>
              <a:rPr lang="en-US" altLang="en-US" smtClean="0">
                <a:latin typeface="Arial" panose="020B0604020202020204" pitchFamily="34" charset="0"/>
              </a:rPr>
              <a:t>[SK] Note 2 different queues: one to send, one to receive data.</a:t>
            </a:r>
          </a:p>
          <a:p>
            <a:endParaRPr lang="en-US" altLang="en-US" smtClean="0">
              <a:latin typeface="Arial" panose="020B0604020202020204" pitchFamily="34" charset="0"/>
            </a:endParaRPr>
          </a:p>
        </p:txBody>
      </p:sp>
      <p:sp>
        <p:nvSpPr>
          <p:cNvPr id="15360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9634AA-0812-4FEF-8555-477C56170E68}" type="slidenum">
              <a:rPr lang="en-US" altLang="en-US"/>
              <a:pPr eaLnBrk="1" hangingPunct="1">
                <a:spcBef>
                  <a:spcPct val="0"/>
                </a:spcBef>
              </a:pPr>
              <a:t>45</a:t>
            </a:fld>
            <a:endParaRPr lang="en-US" altLang="en-US"/>
          </a:p>
        </p:txBody>
      </p:sp>
    </p:spTree>
    <p:extLst>
      <p:ext uri="{BB962C8B-B14F-4D97-AF65-F5344CB8AC3E}">
        <p14:creationId xmlns:p14="http://schemas.microsoft.com/office/powerpoint/2010/main" val="1522604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556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EFAF4B7-617C-44BE-9E4B-D3484605DC32}" type="slidenum">
              <a:rPr lang="en-US" altLang="en-US"/>
              <a:pPr eaLnBrk="1" hangingPunct="1">
                <a:spcBef>
                  <a:spcPct val="0"/>
                </a:spcBef>
              </a:pPr>
              <a:t>47</a:t>
            </a:fld>
            <a:endParaRPr lang="en-US" altLang="en-US"/>
          </a:p>
        </p:txBody>
      </p:sp>
    </p:spTree>
    <p:extLst>
      <p:ext uri="{BB962C8B-B14F-4D97-AF65-F5344CB8AC3E}">
        <p14:creationId xmlns:p14="http://schemas.microsoft.com/office/powerpoint/2010/main" val="197635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p:spPr>
        <p:txBody>
          <a:bodyPr/>
          <a:lstStyle/>
          <a:p>
            <a:r>
              <a:rPr lang="en-US" altLang="en-US" smtClean="0">
                <a:latin typeface="Arial" panose="020B0604020202020204" pitchFamily="34" charset="0"/>
              </a:rPr>
              <a:t>[SK] </a:t>
            </a:r>
          </a:p>
          <a:p>
            <a:r>
              <a:rPr lang="en-US" altLang="en-US" smtClean="0">
                <a:latin typeface="Arial" panose="020B0604020202020204" pitchFamily="34" charset="0"/>
              </a:rPr>
              <a:t>A client marks a message as persistent if it feels that the application will have problems if the message is lost in transit</a:t>
            </a:r>
          </a:p>
          <a:p>
            <a:r>
              <a:rPr lang="en-US" altLang="en-US" smtClean="0">
                <a:latin typeface="Arial" panose="020B0604020202020204" pitchFamily="34" charset="0"/>
              </a:rPr>
              <a:t>A client marks a message as non-persistent if an occasional lost message is tolerable</a:t>
            </a:r>
          </a:p>
          <a:p>
            <a:endParaRPr lang="en-US" altLang="en-US" smtClean="0">
              <a:latin typeface="Arial" panose="020B0604020202020204" pitchFamily="34" charset="0"/>
            </a:endParaRPr>
          </a:p>
          <a:p>
            <a:r>
              <a:rPr lang="en-US" altLang="en-US" smtClean="0">
                <a:latin typeface="Arial" panose="020B0604020202020204" pitchFamily="34" charset="0"/>
              </a:rPr>
              <a:t>Tradeoff: Reliability vs. Throughput</a:t>
            </a:r>
          </a:p>
          <a:p>
            <a:endParaRPr lang="en-US" altLang="en-US" smtClean="0">
              <a:latin typeface="Arial" panose="020B0604020202020204" pitchFamily="34" charset="0"/>
            </a:endParaRPr>
          </a:p>
          <a:p>
            <a:r>
              <a:rPr lang="en-US" altLang="en-US" smtClean="0">
                <a:latin typeface="Arial" panose="020B0604020202020204" pitchFamily="34" charset="0"/>
              </a:rPr>
              <a:t>Any disadvantages of PERSISTENT delivery </a:t>
            </a:r>
            <a:r>
              <a:rPr lang="en-US" altLang="en-US" smtClean="0">
                <a:latin typeface="Arial" panose="020B0604020202020204" pitchFamily="34" charset="0"/>
                <a:sym typeface="Wingdings" panose="05000000000000000000" pitchFamily="2" charset="2"/>
              </a:rPr>
              <a:t> need to clear data storage; less throughput.</a:t>
            </a:r>
          </a:p>
          <a:p>
            <a:r>
              <a:rPr lang="en-US" altLang="en-US" smtClean="0">
                <a:latin typeface="Arial" panose="020B0604020202020204" pitchFamily="34" charset="0"/>
                <a:sym typeface="Wingdings" panose="05000000000000000000" pitchFamily="2" charset="2"/>
              </a:rPr>
              <a:t>Any advantages of NON_PERSISTENT delivery  low overhead, higher throughput?</a:t>
            </a:r>
            <a:endParaRPr lang="en-US" altLang="en-US" smtClean="0">
              <a:latin typeface="Arial" panose="020B0604020202020204" pitchFamily="34" charset="0"/>
            </a:endParaRPr>
          </a:p>
        </p:txBody>
      </p:sp>
      <p:sp>
        <p:nvSpPr>
          <p:cNvPr id="15667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31B6EC9-A136-47EF-B621-1B0F42CDBD14}" type="slidenum">
              <a:rPr lang="en-US" altLang="en-US"/>
              <a:pPr eaLnBrk="1" hangingPunct="1">
                <a:spcBef>
                  <a:spcPct val="0"/>
                </a:spcBef>
              </a:pPr>
              <a:t>48</a:t>
            </a:fld>
            <a:endParaRPr lang="en-US" altLang="en-US"/>
          </a:p>
        </p:txBody>
      </p:sp>
    </p:spTree>
    <p:extLst>
      <p:ext uri="{BB962C8B-B14F-4D97-AF65-F5344CB8AC3E}">
        <p14:creationId xmlns:p14="http://schemas.microsoft.com/office/powerpoint/2010/main" val="2738402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5872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68E00AF-FBA1-412D-B1D2-45A5E918ADED}" type="slidenum">
              <a:rPr lang="en-US" altLang="en-US"/>
              <a:pPr eaLnBrk="1" hangingPunct="1">
                <a:spcBef>
                  <a:spcPct val="0"/>
                </a:spcBef>
              </a:pPr>
              <a:t>50</a:t>
            </a:fld>
            <a:endParaRPr lang="en-US" altLang="en-US"/>
          </a:p>
        </p:txBody>
      </p:sp>
    </p:spTree>
    <p:extLst>
      <p:ext uri="{BB962C8B-B14F-4D97-AF65-F5344CB8AC3E}">
        <p14:creationId xmlns:p14="http://schemas.microsoft.com/office/powerpoint/2010/main" val="1704466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p:spPr>
        <p:txBody>
          <a:bodyPr/>
          <a:lstStyle/>
          <a:p>
            <a:r>
              <a:rPr lang="en-US" altLang="en-US" smtClean="0">
                <a:latin typeface="Arial" panose="020B0604020202020204" pitchFamily="34" charset="0"/>
              </a:rPr>
              <a:t>[SK] JMS Transaction concept very similar to Database transaction. </a:t>
            </a:r>
          </a:p>
        </p:txBody>
      </p:sp>
      <p:sp>
        <p:nvSpPr>
          <p:cNvPr id="1597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1405AAE-1223-43D6-96A4-DFC48A52A3F1}" type="slidenum">
              <a:rPr lang="en-US" altLang="en-US"/>
              <a:pPr eaLnBrk="1" hangingPunct="1">
                <a:spcBef>
                  <a:spcPct val="0"/>
                </a:spcBef>
              </a:pPr>
              <a:t>51</a:t>
            </a:fld>
            <a:endParaRPr lang="en-US" altLang="en-US"/>
          </a:p>
        </p:txBody>
      </p:sp>
    </p:spTree>
    <p:extLst>
      <p:ext uri="{BB962C8B-B14F-4D97-AF65-F5344CB8AC3E}">
        <p14:creationId xmlns:p14="http://schemas.microsoft.com/office/powerpoint/2010/main" val="6800854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6179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22BF93-6C7B-4059-820C-D47CA5EF2ED7}" type="slidenum">
              <a:rPr lang="en-US" altLang="en-US"/>
              <a:pPr eaLnBrk="1" hangingPunct="1">
                <a:spcBef>
                  <a:spcPct val="0"/>
                </a:spcBef>
              </a:pPr>
              <a:t>53</a:t>
            </a:fld>
            <a:endParaRPr lang="en-US" altLang="en-US"/>
          </a:p>
        </p:txBody>
      </p:sp>
    </p:spTree>
    <p:extLst>
      <p:ext uri="{BB962C8B-B14F-4D97-AF65-F5344CB8AC3E}">
        <p14:creationId xmlns:p14="http://schemas.microsoft.com/office/powerpoint/2010/main" val="2404704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6282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FE4F4EC-3963-4D4C-A37D-DE7A394DAC36}" type="slidenum">
              <a:rPr lang="en-US" altLang="en-US"/>
              <a:pPr eaLnBrk="1" hangingPunct="1">
                <a:spcBef>
                  <a:spcPct val="0"/>
                </a:spcBef>
              </a:pPr>
              <a:t>54</a:t>
            </a:fld>
            <a:endParaRPr lang="en-US" altLang="en-US"/>
          </a:p>
        </p:txBody>
      </p:sp>
    </p:spTree>
    <p:extLst>
      <p:ext uri="{BB962C8B-B14F-4D97-AF65-F5344CB8AC3E}">
        <p14:creationId xmlns:p14="http://schemas.microsoft.com/office/powerpoint/2010/main" val="2698886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6486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350FA53-7E23-4D88-8D45-A9B123FD6CCA}" type="slidenum">
              <a:rPr lang="en-US" altLang="en-US"/>
              <a:pPr eaLnBrk="1" hangingPunct="1">
                <a:spcBef>
                  <a:spcPct val="0"/>
                </a:spcBef>
              </a:pPr>
              <a:t>55</a:t>
            </a:fld>
            <a:endParaRPr lang="en-US" altLang="en-US"/>
          </a:p>
        </p:txBody>
      </p:sp>
    </p:spTree>
    <p:extLst>
      <p:ext uri="{BB962C8B-B14F-4D97-AF65-F5344CB8AC3E}">
        <p14:creationId xmlns:p14="http://schemas.microsoft.com/office/powerpoint/2010/main" val="34643024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p:spPr>
        <p:txBody>
          <a:bodyPr/>
          <a:lstStyle/>
          <a:p>
            <a:pPr marL="231775" lvl="1"/>
            <a:endParaRPr lang="en-US" altLang="en-US" sz="3400" smtClean="0">
              <a:latin typeface="Arial" panose="020B0604020202020204" pitchFamily="34" charset="0"/>
            </a:endParaRPr>
          </a:p>
          <a:p>
            <a:pPr marL="231775" lvl="1" eaLnBrk="1" hangingPunct="1">
              <a:buFont typeface="Courier New" panose="02070309020205020404" pitchFamily="49" charset="0"/>
              <a:buNone/>
            </a:pPr>
            <a:r>
              <a:rPr lang="en-US" altLang="en-US" sz="1600" smtClean="0">
                <a:latin typeface="Arial" panose="020B0604020202020204" pitchFamily="34" charset="0"/>
              </a:rPr>
              <a:t>jmsTemplate.send(destination, new MessageCreator(){</a:t>
            </a:r>
          </a:p>
          <a:p>
            <a:pPr marL="231775" lvl="1" eaLnBrk="1" hangingPunct="1">
              <a:buFont typeface="Courier New" panose="02070309020205020404" pitchFamily="49" charset="0"/>
              <a:buNone/>
            </a:pPr>
            <a:r>
              <a:rPr lang="en-US" altLang="en-US" sz="1600" smtClean="0">
                <a:latin typeface="Arial" panose="020B0604020202020204" pitchFamily="34" charset="0"/>
              </a:rPr>
              <a:t>public Message createMessage(Session session) throws JMSException {</a:t>
            </a:r>
          </a:p>
          <a:p>
            <a:pPr marL="231775" lvl="1" eaLnBrk="1" hangingPunct="1">
              <a:buFont typeface="Courier New" panose="02070309020205020404" pitchFamily="49" charset="0"/>
              <a:buNone/>
            </a:pPr>
            <a:r>
              <a:rPr lang="en-US" altLang="en-US" sz="1600" smtClean="0">
                <a:latin typeface="Arial" panose="020B0604020202020204" pitchFamily="34" charset="0"/>
              </a:rPr>
              <a:t>TextMessage message = session.createTextMessage(); </a:t>
            </a:r>
          </a:p>
          <a:p>
            <a:pPr marL="231775" lvl="1" eaLnBrk="1" hangingPunct="1">
              <a:buFont typeface="Courier New" panose="02070309020205020404" pitchFamily="49" charset="0"/>
              <a:buNone/>
            </a:pPr>
            <a:r>
              <a:rPr lang="en-US" altLang="en-US" sz="1600" smtClean="0">
                <a:latin typeface="Arial" panose="020B0604020202020204" pitchFamily="34" charset="0"/>
              </a:rPr>
              <a:t>      message.setText("This is a TextMessage");       </a:t>
            </a:r>
          </a:p>
          <a:p>
            <a:pPr marL="231775" lvl="1" eaLnBrk="1" hangingPunct="1">
              <a:buFont typeface="Courier New" panose="02070309020205020404" pitchFamily="49" charset="0"/>
              <a:buNone/>
            </a:pPr>
            <a:r>
              <a:rPr lang="en-US" altLang="en-US" sz="1600" smtClean="0">
                <a:latin typeface="Arial" panose="020B0604020202020204" pitchFamily="34" charset="0"/>
              </a:rPr>
              <a:t>return message;</a:t>
            </a:r>
          </a:p>
          <a:p>
            <a:pPr marL="231775" lvl="1" eaLnBrk="1" hangingPunct="1">
              <a:buFont typeface="Courier New" panose="02070309020205020404" pitchFamily="49" charset="0"/>
              <a:buNone/>
            </a:pPr>
            <a:r>
              <a:rPr lang="en-US" altLang="en-US" sz="1600" smtClean="0">
                <a:latin typeface="Arial" panose="020B0604020202020204" pitchFamily="34" charset="0"/>
              </a:rPr>
              <a:t>}</a:t>
            </a:r>
          </a:p>
          <a:p>
            <a:pPr marL="231775" lvl="1" eaLnBrk="1" hangingPunct="1">
              <a:buFont typeface="Courier New" panose="02070309020205020404" pitchFamily="49" charset="0"/>
              <a:buNone/>
            </a:pPr>
            <a:r>
              <a:rPr lang="en-US" altLang="en-US" sz="1600" smtClean="0">
                <a:latin typeface="Arial" panose="020B0604020202020204" pitchFamily="34" charset="0"/>
              </a:rPr>
              <a:t>});</a:t>
            </a:r>
          </a:p>
          <a:p>
            <a:pPr marL="231775" lvl="1" eaLnBrk="1" hangingPunct="1">
              <a:buFont typeface="Courier New" panose="02070309020205020404" pitchFamily="49" charset="0"/>
              <a:buNone/>
            </a:pPr>
            <a:r>
              <a:rPr lang="en-US" altLang="en-US" sz="1600" smtClean="0">
                <a:latin typeface="Arial" panose="020B0604020202020204" pitchFamily="34" charset="0"/>
              </a:rPr>
              <a:t>Message message = jmsTemplate.receive(destination);</a:t>
            </a:r>
          </a:p>
          <a:p>
            <a:pPr marL="231775" lvl="1" eaLnBrk="1" hangingPunct="1">
              <a:buFont typeface="Courier New" panose="02070309020205020404" pitchFamily="49" charset="0"/>
              <a:buNone/>
            </a:pPr>
            <a:r>
              <a:rPr lang="en-US" altLang="en-US" sz="1600" smtClean="0">
                <a:latin typeface="Arial" panose="020B0604020202020204" pitchFamily="34" charset="0"/>
              </a:rPr>
              <a:t>      </a:t>
            </a:r>
            <a:r>
              <a:rPr lang="en-US" altLang="en-US" sz="1600" b="1" smtClean="0">
                <a:latin typeface="Arial" panose="020B0604020202020204" pitchFamily="34" charset="0"/>
              </a:rPr>
              <a:t>if (message != null) {</a:t>
            </a:r>
          </a:p>
          <a:p>
            <a:pPr marL="231775" lvl="1" eaLnBrk="1" hangingPunct="1">
              <a:buFont typeface="Courier New" panose="02070309020205020404" pitchFamily="49" charset="0"/>
              <a:buNone/>
            </a:pPr>
            <a:r>
              <a:rPr lang="en-US" altLang="en-US" sz="1600" smtClean="0">
                <a:latin typeface="Arial" panose="020B0604020202020204" pitchFamily="34" charset="0"/>
              </a:rPr>
              <a:t>        </a:t>
            </a:r>
            <a:r>
              <a:rPr lang="en-US" altLang="en-US" sz="1600" b="1" smtClean="0">
                <a:latin typeface="Arial" panose="020B0604020202020204" pitchFamily="34" charset="0"/>
              </a:rPr>
              <a:t>if (message instanceof TextMessage) {</a:t>
            </a:r>
          </a:p>
          <a:p>
            <a:pPr marL="231775" lvl="1" eaLnBrk="1" hangingPunct="1">
              <a:buFont typeface="Courier New" panose="02070309020205020404" pitchFamily="49" charset="0"/>
              <a:buNone/>
            </a:pPr>
            <a:r>
              <a:rPr lang="en-US" altLang="en-US" sz="1600" smtClean="0">
                <a:latin typeface="Arial" panose="020B0604020202020204" pitchFamily="34" charset="0"/>
              </a:rPr>
              <a:t>          TextMessage textMessage = (TextMessage) message; </a:t>
            </a:r>
          </a:p>
          <a:p>
            <a:pPr marL="231775" lvl="1" eaLnBrk="1" hangingPunct="1">
              <a:buFont typeface="Courier New" panose="02070309020205020404" pitchFamily="49" charset="0"/>
              <a:buNone/>
            </a:pPr>
            <a:r>
              <a:rPr lang="en-US" altLang="en-US" sz="1600" smtClean="0">
                <a:latin typeface="Arial" panose="020B0604020202020204" pitchFamily="34" charset="0"/>
              </a:rPr>
              <a:t>          System.</a:t>
            </a:r>
            <a:r>
              <a:rPr lang="en-US" altLang="en-US" sz="1600" i="1" smtClean="0">
                <a:latin typeface="Arial" panose="020B0604020202020204" pitchFamily="34" charset="0"/>
              </a:rPr>
              <a:t>out.println(textMessage.getText()); </a:t>
            </a:r>
          </a:p>
          <a:p>
            <a:pPr marL="231775" lvl="1" eaLnBrk="1" hangingPunct="1">
              <a:buFont typeface="Courier New" panose="02070309020205020404" pitchFamily="49" charset="0"/>
              <a:buNone/>
            </a:pPr>
            <a:r>
              <a:rPr lang="en-US" altLang="en-US" sz="1600" smtClean="0">
                <a:latin typeface="Arial" panose="020B0604020202020204" pitchFamily="34" charset="0"/>
              </a:rPr>
              <a:t>        } </a:t>
            </a:r>
          </a:p>
          <a:p>
            <a:pPr marL="231775" lvl="1" eaLnBrk="1" hangingPunct="1">
              <a:buFont typeface="Courier New" panose="02070309020205020404" pitchFamily="49" charset="0"/>
              <a:buNone/>
            </a:pPr>
            <a:r>
              <a:rPr lang="en-US" altLang="en-US" sz="1600" smtClean="0">
                <a:latin typeface="Arial" panose="020B0604020202020204" pitchFamily="34" charset="0"/>
              </a:rPr>
              <a:t>      } </a:t>
            </a:r>
          </a:p>
          <a:p>
            <a:endParaRPr lang="en-US" altLang="en-US" smtClean="0">
              <a:latin typeface="Arial" panose="020B0604020202020204" pitchFamily="34" charset="0"/>
            </a:endParaRPr>
          </a:p>
        </p:txBody>
      </p:sp>
      <p:sp>
        <p:nvSpPr>
          <p:cNvPr id="16691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EFD754B-764C-4C09-92FF-49708001F076}" type="slidenum">
              <a:rPr lang="en-US" altLang="en-US"/>
              <a:pPr eaLnBrk="1" hangingPunct="1">
                <a:spcBef>
                  <a:spcPct val="0"/>
                </a:spcBef>
              </a:pPr>
              <a:t>59</a:t>
            </a:fld>
            <a:endParaRPr lang="en-US" altLang="en-US"/>
          </a:p>
        </p:txBody>
      </p:sp>
    </p:spTree>
    <p:extLst>
      <p:ext uri="{BB962C8B-B14F-4D97-AF65-F5344CB8AC3E}">
        <p14:creationId xmlns:p14="http://schemas.microsoft.com/office/powerpoint/2010/main" val="3828897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p:spPr>
        <p:txBody>
          <a:bodyPr/>
          <a:lstStyle/>
          <a:p>
            <a:pPr marL="231775" lvl="1"/>
            <a:endParaRPr lang="en-US" altLang="en-US" sz="3400" smtClean="0">
              <a:latin typeface="Arial" panose="020B0604020202020204" pitchFamily="34" charset="0"/>
            </a:endParaRPr>
          </a:p>
        </p:txBody>
      </p:sp>
      <p:sp>
        <p:nvSpPr>
          <p:cNvPr id="16794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B2EDBEF-7A8D-4AED-B51D-192B7F76C982}" type="slidenum">
              <a:rPr lang="en-US" altLang="en-US"/>
              <a:pPr eaLnBrk="1" hangingPunct="1">
                <a:spcBef>
                  <a:spcPct val="0"/>
                </a:spcBef>
              </a:pPr>
              <a:t>60</a:t>
            </a:fld>
            <a:endParaRPr lang="en-US" altLang="en-US"/>
          </a:p>
        </p:txBody>
      </p:sp>
    </p:spTree>
    <p:extLst>
      <p:ext uri="{BB962C8B-B14F-4D97-AF65-F5344CB8AC3E}">
        <p14:creationId xmlns:p14="http://schemas.microsoft.com/office/powerpoint/2010/main" val="355338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0752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AB2712A-7617-49D4-8295-CDB934B8B5C0}" type="slidenum">
              <a:rPr lang="en-US" altLang="en-US"/>
              <a:pPr eaLnBrk="1" hangingPunct="1">
                <a:spcBef>
                  <a:spcPct val="0"/>
                </a:spcBef>
              </a:pPr>
              <a:t>9</a:t>
            </a:fld>
            <a:endParaRPr lang="en-US" altLang="en-US"/>
          </a:p>
        </p:txBody>
      </p:sp>
    </p:spTree>
    <p:extLst>
      <p:ext uri="{BB962C8B-B14F-4D97-AF65-F5344CB8AC3E}">
        <p14:creationId xmlns:p14="http://schemas.microsoft.com/office/powerpoint/2010/main" val="12197095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6896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909ACE1-04D5-4670-A13B-E18DA13A7F8D}" type="slidenum">
              <a:rPr lang="en-US" altLang="en-US"/>
              <a:pPr eaLnBrk="1" hangingPunct="1">
                <a:spcBef>
                  <a:spcPct val="0"/>
                </a:spcBef>
              </a:pPr>
              <a:t>64</a:t>
            </a:fld>
            <a:endParaRPr lang="en-US" altLang="en-US"/>
          </a:p>
        </p:txBody>
      </p:sp>
    </p:spTree>
    <p:extLst>
      <p:ext uri="{BB962C8B-B14F-4D97-AF65-F5344CB8AC3E}">
        <p14:creationId xmlns:p14="http://schemas.microsoft.com/office/powerpoint/2010/main" val="116151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0957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623231-8900-432D-9628-91F0350EFA76}" type="slidenum">
              <a:rPr lang="en-US" altLang="en-US"/>
              <a:pPr eaLnBrk="1" hangingPunct="1">
                <a:spcBef>
                  <a:spcPct val="0"/>
                </a:spcBef>
              </a:pPr>
              <a:t>10</a:t>
            </a:fld>
            <a:endParaRPr lang="en-US" altLang="en-US"/>
          </a:p>
        </p:txBody>
      </p:sp>
    </p:spTree>
    <p:extLst>
      <p:ext uri="{BB962C8B-B14F-4D97-AF65-F5344CB8AC3E}">
        <p14:creationId xmlns:p14="http://schemas.microsoft.com/office/powerpoint/2010/main" val="148737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p:spPr>
        <p:txBody>
          <a:bodyPr/>
          <a:lstStyle/>
          <a:p>
            <a:r>
              <a:rPr lang="en-US" altLang="en-US" smtClean="0">
                <a:latin typeface="Arial" panose="020B0604020202020204" pitchFamily="34" charset="0"/>
              </a:rPr>
              <a:t>[SK] Here in this diagram, Messaging server is nothing but JMS server; MOM server</a:t>
            </a:r>
          </a:p>
          <a:p>
            <a:r>
              <a:rPr lang="en-US" altLang="en-US" smtClean="0">
                <a:latin typeface="Arial" panose="020B0604020202020204" pitchFamily="34" charset="0"/>
              </a:rPr>
              <a:t>Here we have complicated our architecture a little (as compared to prev. one). We have added multiple senders.</a:t>
            </a:r>
          </a:p>
          <a:p>
            <a:r>
              <a:rPr lang="en-US" altLang="en-US" smtClean="0">
                <a:latin typeface="Arial" panose="020B0604020202020204" pitchFamily="34" charset="0"/>
              </a:rPr>
              <a:t>Ask group for any examples for this kind of architecture? Any business requirement utilizing this? “Quotes being sent to an exchange”; “A complex processing engine which accepts requests (computation) from senders”; A CPU accepting mutilple program requests….</a:t>
            </a:r>
          </a:p>
        </p:txBody>
      </p:sp>
      <p:sp>
        <p:nvSpPr>
          <p:cNvPr id="11059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F592052-A2A3-484A-91B4-FACEC5275EF2}" type="slidenum">
              <a:rPr lang="en-US" altLang="en-US"/>
              <a:pPr eaLnBrk="1" hangingPunct="1">
                <a:spcBef>
                  <a:spcPct val="0"/>
                </a:spcBef>
              </a:pPr>
              <a:t>11</a:t>
            </a:fld>
            <a:endParaRPr lang="en-US" altLang="en-US"/>
          </a:p>
        </p:txBody>
      </p:sp>
    </p:spTree>
    <p:extLst>
      <p:ext uri="{BB962C8B-B14F-4D97-AF65-F5344CB8AC3E}">
        <p14:creationId xmlns:p14="http://schemas.microsoft.com/office/powerpoint/2010/main" val="376217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p:spPr>
        <p:txBody>
          <a:bodyPr/>
          <a:lstStyle/>
          <a:p>
            <a:r>
              <a:rPr lang="en-US" altLang="en-US" smtClean="0">
                <a:latin typeface="Arial" panose="020B0604020202020204" pitchFamily="34" charset="0"/>
              </a:rPr>
              <a:t>[SK] Important thing to note here is that Queue here has a very specific meaning. One in which only one receiver is connected. </a:t>
            </a:r>
          </a:p>
          <a:p>
            <a:r>
              <a:rPr lang="en-US" altLang="en-US" smtClean="0">
                <a:latin typeface="Arial" panose="020B0604020202020204" pitchFamily="34" charset="0"/>
              </a:rPr>
              <a:t>Multiple receiver queue is not called a queue. Called something else …..</a:t>
            </a:r>
          </a:p>
        </p:txBody>
      </p:sp>
      <p:sp>
        <p:nvSpPr>
          <p:cNvPr id="11162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9C5A954-02BC-4DF9-9002-73F3CD5A5DA1}" type="slidenum">
              <a:rPr lang="en-US" altLang="en-US"/>
              <a:pPr eaLnBrk="1" hangingPunct="1">
                <a:spcBef>
                  <a:spcPct val="0"/>
                </a:spcBef>
              </a:pPr>
              <a:t>12</a:t>
            </a:fld>
            <a:endParaRPr lang="en-US" altLang="en-US"/>
          </a:p>
        </p:txBody>
      </p:sp>
    </p:spTree>
    <p:extLst>
      <p:ext uri="{BB962C8B-B14F-4D97-AF65-F5344CB8AC3E}">
        <p14:creationId xmlns:p14="http://schemas.microsoft.com/office/powerpoint/2010/main" val="2413635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1366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F76C551-A1E7-496B-8EF0-076281410C92}" type="slidenum">
              <a:rPr lang="en-US" altLang="en-US"/>
              <a:pPr eaLnBrk="1" hangingPunct="1">
                <a:spcBef>
                  <a:spcPct val="0"/>
                </a:spcBef>
              </a:pPr>
              <a:t>13</a:t>
            </a:fld>
            <a:endParaRPr lang="en-US" altLang="en-US"/>
          </a:p>
        </p:txBody>
      </p:sp>
    </p:spTree>
    <p:extLst>
      <p:ext uri="{BB962C8B-B14F-4D97-AF65-F5344CB8AC3E}">
        <p14:creationId xmlns:p14="http://schemas.microsoft.com/office/powerpoint/2010/main" val="3130552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83632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1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161/admin"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INTRODUCTION TO JMS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10,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#2:</a:t>
            </a:r>
          </a:p>
        </p:txBody>
      </p:sp>
      <p:sp>
        <p:nvSpPr>
          <p:cNvPr id="9219" name="Rectangle 3"/>
          <p:cNvSpPr>
            <a:spLocks noGrp="1" noChangeArrowheads="1"/>
          </p:cNvSpPr>
          <p:nvPr>
            <p:ph sz="quarter" idx="10"/>
          </p:nvPr>
        </p:nvSpPr>
        <p:spPr>
          <a:xfrm>
            <a:off x="711015" y="902043"/>
            <a:ext cx="11274663" cy="5422557"/>
          </a:xfrm>
        </p:spPr>
        <p:txBody>
          <a:bodyPr/>
          <a:lstStyle/>
          <a:p>
            <a:pPr>
              <a:buFont typeface="Arial" charset="0"/>
              <a:buChar char="•"/>
              <a:defRPr/>
            </a:pPr>
            <a:endParaRPr lang="en-US" sz="1800" dirty="0"/>
          </a:p>
          <a:p>
            <a:pPr>
              <a:buFont typeface="Arial" charset="0"/>
              <a:buChar char="•"/>
              <a:defRPr/>
            </a:pPr>
            <a:r>
              <a:rPr lang="en-US" sz="1800" dirty="0"/>
              <a:t>In an investment bank, there are different trading desks which calculate prices (quotes) for financial instruments, owned by that desk.</a:t>
            </a:r>
          </a:p>
          <a:p>
            <a:pPr>
              <a:buFont typeface="Arial" charset="0"/>
              <a:buChar char="•"/>
              <a:defRPr/>
            </a:pPr>
            <a:endParaRPr lang="en-US" sz="1800" dirty="0"/>
          </a:p>
          <a:p>
            <a:pPr>
              <a:buFont typeface="Arial" charset="0"/>
              <a:buChar char="•"/>
              <a:defRPr/>
            </a:pPr>
            <a:r>
              <a:rPr lang="en-US" sz="1800" dirty="0"/>
              <a:t>All these prices from different desks, needs to be fed to a central pricing server, which will then forward these prices to an exchange, so that they can be traded by various Retail &amp; Institutional clients.</a:t>
            </a:r>
          </a:p>
          <a:p>
            <a:pPr>
              <a:buFont typeface="Arial" charset="0"/>
              <a:buChar char="•"/>
              <a:defRPr/>
            </a:pPr>
            <a:endParaRPr lang="en-US" sz="1800" dirty="0"/>
          </a:p>
          <a:p>
            <a:pPr>
              <a:buFont typeface="Arial" charset="0"/>
              <a:buChar char="•"/>
              <a:defRPr/>
            </a:pPr>
            <a:r>
              <a:rPr lang="en-US" sz="1800" dirty="0"/>
              <a:t>IT systems of these Trading Desks would not like to wait for any acknowledgement from the Pricing server. They would just like to contribute prices and continue their other core functions.</a:t>
            </a:r>
          </a:p>
          <a:p>
            <a:pPr>
              <a:buFont typeface="Arial" charset="0"/>
              <a:buChar char="•"/>
              <a:defRPr/>
            </a:pPr>
            <a:endParaRPr lang="en-US" sz="1800"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24631580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Point to Point Messaging</a:t>
            </a:r>
          </a:p>
        </p:txBody>
      </p:sp>
      <p:sp>
        <p:nvSpPr>
          <p:cNvPr id="15363" name="Rectangle 3"/>
          <p:cNvSpPr>
            <a:spLocks noGrp="1" noChangeArrowheads="1"/>
          </p:cNvSpPr>
          <p:nvPr>
            <p:ph sz="quarter" idx="10"/>
          </p:nvPr>
        </p:nvSpPr>
        <p:spPr>
          <a:xfrm>
            <a:off x="711015" y="1282700"/>
            <a:ext cx="10793126" cy="5303451"/>
          </a:xfrm>
        </p:spPr>
        <p:txBody>
          <a:bodyPr>
            <a:normAutofit/>
          </a:bodyPr>
          <a:lstStyle/>
          <a:p>
            <a:pPr algn="just" eaLnBrk="1" hangingPunct="1">
              <a:lnSpc>
                <a:spcPct val="100000"/>
              </a:lnSpc>
              <a:spcAft>
                <a:spcPct val="0"/>
              </a:spcAft>
            </a:pPr>
            <a:r>
              <a:rPr lang="en-US" altLang="en-US" sz="1800" dirty="0"/>
              <a:t>When a message needs to send from an application to an application, Point-to-Point messaging is used. In the simplest case, one client is the sender of the message and another client is the receiver of the message.</a:t>
            </a:r>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r>
              <a:rPr lang="en-US" altLang="en-US" sz="1800" dirty="0"/>
              <a:t>Any real world applications you can think off, which can use this architecture?</a:t>
            </a:r>
          </a:p>
          <a:p>
            <a:pPr lvl="1" algn="just" eaLnBrk="1" hangingPunct="1">
              <a:lnSpc>
                <a:spcPct val="100000"/>
              </a:lnSpc>
              <a:spcAft>
                <a:spcPct val="0"/>
              </a:spcAft>
            </a:pPr>
            <a:r>
              <a:rPr lang="en-US" altLang="en-US" dirty="0" smtClean="0"/>
              <a:t>CPU accepting multiple processing </a:t>
            </a:r>
            <a:r>
              <a:rPr lang="en-US" altLang="en-US" dirty="0" err="1" smtClean="0"/>
              <a:t>requets</a:t>
            </a:r>
            <a:r>
              <a:rPr lang="en-US" altLang="en-US" dirty="0" smtClean="0"/>
              <a:t>; any order processing system (O2 broadband)</a:t>
            </a:r>
          </a:p>
        </p:txBody>
      </p:sp>
      <p:pic>
        <p:nvPicPr>
          <p:cNvPr id="20484" name="Picture 6" descr="http://my.execpc.com/~gopalan/jms/que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6" y="2286000"/>
            <a:ext cx="8059737"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13945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Point to Point Messaging Cont…</a:t>
            </a:r>
          </a:p>
        </p:txBody>
      </p:sp>
      <p:sp>
        <p:nvSpPr>
          <p:cNvPr id="16387" name="Rectangle 3"/>
          <p:cNvSpPr>
            <a:spLocks noGrp="1" noChangeArrowheads="1"/>
          </p:cNvSpPr>
          <p:nvPr>
            <p:ph sz="quarter" idx="10"/>
          </p:nvPr>
        </p:nvSpPr>
        <p:spPr>
          <a:xfrm>
            <a:off x="711015" y="1282700"/>
            <a:ext cx="10830196" cy="4051300"/>
          </a:xfrm>
        </p:spPr>
        <p:txBody>
          <a:bodyPr/>
          <a:lstStyle/>
          <a:p>
            <a:pPr algn="just" eaLnBrk="1" hangingPunct="1">
              <a:lnSpc>
                <a:spcPct val="100000"/>
              </a:lnSpc>
              <a:spcAft>
                <a:spcPct val="0"/>
              </a:spcAft>
            </a:pPr>
            <a:r>
              <a:rPr lang="en-US" altLang="en-US" sz="1800" dirty="0"/>
              <a:t>MOM server Administrator creates a Queue for the P-2-P communication.</a:t>
            </a:r>
          </a:p>
          <a:p>
            <a:pPr algn="just" eaLnBrk="1" hangingPunct="1">
              <a:lnSpc>
                <a:spcPct val="100000"/>
              </a:lnSpc>
              <a:spcAft>
                <a:spcPct val="0"/>
              </a:spcAft>
            </a:pPr>
            <a:r>
              <a:rPr lang="en-US" altLang="en-US" sz="1800" dirty="0"/>
              <a:t>A sender client can send a message to the MOM queue and the receiver client receives the message from the MOM queue.</a:t>
            </a:r>
          </a:p>
          <a:p>
            <a:pPr algn="just" eaLnBrk="1" hangingPunct="1">
              <a:lnSpc>
                <a:spcPct val="100000"/>
              </a:lnSpc>
              <a:spcAft>
                <a:spcPct val="0"/>
              </a:spcAft>
            </a:pPr>
            <a:r>
              <a:rPr lang="en-US" altLang="en-US" sz="1800" dirty="0"/>
              <a:t>A message on a queue can be read by only </a:t>
            </a:r>
            <a:r>
              <a:rPr lang="en-US" altLang="en-US" sz="1800" u="sng" dirty="0"/>
              <a:t>one</a:t>
            </a:r>
            <a:r>
              <a:rPr lang="en-US" altLang="en-US" sz="1800" dirty="0"/>
              <a:t> receiver. If a receiver has read a message from the queue, message is removed from the queue.</a:t>
            </a:r>
          </a:p>
          <a:p>
            <a:pPr algn="just" eaLnBrk="1" hangingPunct="1">
              <a:lnSpc>
                <a:spcPct val="100000"/>
              </a:lnSpc>
              <a:spcAft>
                <a:spcPct val="0"/>
              </a:spcAft>
            </a:pPr>
            <a:r>
              <a:rPr lang="en-US" altLang="en-US" sz="1800" dirty="0"/>
              <a:t>A sender and a receiver of a message have no timing dependencies. The receiver can fetch the message whether or not it was running when the client sent the message.</a:t>
            </a:r>
          </a:p>
        </p:txBody>
      </p:sp>
    </p:spTree>
    <p:extLst>
      <p:ext uri="{BB962C8B-B14F-4D97-AF65-F5344CB8AC3E}">
        <p14:creationId xmlns:p14="http://schemas.microsoft.com/office/powerpoint/2010/main" val="350586436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#3:</a:t>
            </a:r>
          </a:p>
        </p:txBody>
      </p:sp>
      <p:sp>
        <p:nvSpPr>
          <p:cNvPr id="9219" name="Rectangle 3"/>
          <p:cNvSpPr>
            <a:spLocks noGrp="1" noChangeArrowheads="1"/>
          </p:cNvSpPr>
          <p:nvPr>
            <p:ph sz="quarter" idx="10"/>
          </p:nvPr>
        </p:nvSpPr>
        <p:spPr>
          <a:xfrm>
            <a:off x="711015" y="990600"/>
            <a:ext cx="11274663" cy="5334000"/>
          </a:xfrm>
        </p:spPr>
        <p:txBody>
          <a:bodyPr/>
          <a:lstStyle/>
          <a:p>
            <a:pPr>
              <a:buFont typeface="Arial" charset="0"/>
              <a:buChar char="•"/>
              <a:defRPr/>
            </a:pPr>
            <a:r>
              <a:rPr lang="en-US" sz="1800" dirty="0"/>
              <a:t>Bloomberg pricing server, contains prices (quotes) from a lot of Investment Banks</a:t>
            </a:r>
          </a:p>
          <a:p>
            <a:pPr>
              <a:buFont typeface="Arial" charset="0"/>
              <a:buChar char="•"/>
              <a:defRPr/>
            </a:pPr>
            <a:endParaRPr lang="en-US" sz="1800" dirty="0"/>
          </a:p>
          <a:p>
            <a:pPr>
              <a:buFont typeface="Arial" charset="0"/>
              <a:buChar char="•"/>
              <a:defRPr/>
            </a:pPr>
            <a:r>
              <a:rPr lang="en-US" sz="1800" dirty="0"/>
              <a:t>Retail &amp; Institutional clients would like to subscribe to this pricing data.</a:t>
            </a:r>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14716864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Publish-Subscribe Messaging</a:t>
            </a:r>
          </a:p>
        </p:txBody>
      </p:sp>
      <p:sp>
        <p:nvSpPr>
          <p:cNvPr id="24579" name="Rectangle 3"/>
          <p:cNvSpPr>
            <a:spLocks noGrp="1" noChangeArrowheads="1"/>
          </p:cNvSpPr>
          <p:nvPr>
            <p:ph sz="quarter" idx="10"/>
          </p:nvPr>
        </p:nvSpPr>
        <p:spPr>
          <a:xfrm>
            <a:off x="711015" y="1282700"/>
            <a:ext cx="10780769" cy="5194300"/>
          </a:xfrm>
        </p:spPr>
        <p:txBody>
          <a:bodyPr/>
          <a:lstStyle/>
          <a:p>
            <a:pPr algn="just" eaLnBrk="1" hangingPunct="1">
              <a:lnSpc>
                <a:spcPct val="100000"/>
              </a:lnSpc>
              <a:spcAft>
                <a:spcPct val="0"/>
              </a:spcAft>
            </a:pPr>
            <a:r>
              <a:rPr lang="en-US" altLang="en-US" sz="1800" dirty="0"/>
              <a:t>When multiple applications want to receive the message from the same ‘Topic’, Publish-Subscribe messaging is used.</a:t>
            </a:r>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r>
              <a:rPr lang="en-US" altLang="en-US" sz="1800" dirty="0"/>
              <a:t>Question: What has changed between this and the previous diagram of Point-to-Point messaging.</a:t>
            </a:r>
          </a:p>
          <a:p>
            <a:pPr algn="just" eaLnBrk="1" hangingPunct="1">
              <a:lnSpc>
                <a:spcPct val="100000"/>
              </a:lnSpc>
              <a:spcAft>
                <a:spcPct val="0"/>
              </a:spcAft>
            </a:pPr>
            <a:r>
              <a:rPr lang="en-US" altLang="en-US" sz="1800" dirty="0"/>
              <a:t>Any real world applications you can think off, which can use this architecture?</a:t>
            </a:r>
          </a:p>
          <a:p>
            <a:pPr lvl="1" algn="just" eaLnBrk="1" hangingPunct="1">
              <a:lnSpc>
                <a:spcPct val="100000"/>
              </a:lnSpc>
              <a:spcAft>
                <a:spcPct val="0"/>
              </a:spcAft>
            </a:pPr>
            <a:r>
              <a:rPr lang="en-US" altLang="en-US" dirty="0" smtClean="0"/>
              <a:t>Twitter; Chat-Room</a:t>
            </a:r>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a:p>
            <a:pPr algn="just" eaLnBrk="1" hangingPunct="1">
              <a:lnSpc>
                <a:spcPct val="100000"/>
              </a:lnSpc>
              <a:spcAft>
                <a:spcPct val="0"/>
              </a:spcAft>
            </a:pPr>
            <a:endParaRPr lang="en-US" altLang="en-US" sz="1800" dirty="0"/>
          </a:p>
        </p:txBody>
      </p:sp>
      <p:pic>
        <p:nvPicPr>
          <p:cNvPr id="24580" name="Picture 4" descr="http://my.execpc.com/~gopalan/jms/pubsu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1981201"/>
            <a:ext cx="7526338"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8045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Publish-Subscriber Messaging Cont…</a:t>
            </a:r>
          </a:p>
        </p:txBody>
      </p:sp>
      <p:sp>
        <p:nvSpPr>
          <p:cNvPr id="25603" name="Rectangle 3"/>
          <p:cNvSpPr>
            <a:spLocks noGrp="1" noChangeArrowheads="1"/>
          </p:cNvSpPr>
          <p:nvPr>
            <p:ph sz="quarter" idx="10"/>
          </p:nvPr>
        </p:nvSpPr>
        <p:spPr>
          <a:xfrm>
            <a:off x="711015" y="1282700"/>
            <a:ext cx="10768412" cy="4051300"/>
          </a:xfrm>
        </p:spPr>
        <p:txBody>
          <a:bodyPr/>
          <a:lstStyle/>
          <a:p>
            <a:pPr algn="just" eaLnBrk="1" hangingPunct="1">
              <a:lnSpc>
                <a:spcPct val="100000"/>
              </a:lnSpc>
              <a:spcAft>
                <a:spcPct val="0"/>
              </a:spcAft>
            </a:pPr>
            <a:r>
              <a:rPr lang="en-US" altLang="en-US" sz="1800" dirty="0"/>
              <a:t>MOM server Administrator create a Topic for the Publish-Subscriber communication.</a:t>
            </a:r>
          </a:p>
          <a:p>
            <a:pPr algn="just" eaLnBrk="1" hangingPunct="1">
              <a:lnSpc>
                <a:spcPct val="100000"/>
              </a:lnSpc>
              <a:spcAft>
                <a:spcPct val="0"/>
              </a:spcAft>
            </a:pPr>
            <a:r>
              <a:rPr lang="en-US" altLang="en-US" sz="1800" dirty="0"/>
              <a:t>More than one sender client can publish a message to the MOM topic. All the subscriber client of that topic will receive all the messages.</a:t>
            </a:r>
          </a:p>
          <a:p>
            <a:pPr algn="just" eaLnBrk="1" hangingPunct="1">
              <a:lnSpc>
                <a:spcPct val="100000"/>
              </a:lnSpc>
              <a:spcAft>
                <a:spcPct val="0"/>
              </a:spcAft>
            </a:pPr>
            <a:r>
              <a:rPr lang="en-US" altLang="en-US" sz="1800" dirty="0"/>
              <a:t>The point to note in Publish-Subscribe Messaging is that, there may be multiple Senders and multiple Receivers.</a:t>
            </a:r>
          </a:p>
          <a:p>
            <a:pPr algn="just" eaLnBrk="1" hangingPunct="1">
              <a:lnSpc>
                <a:spcPct val="100000"/>
              </a:lnSpc>
              <a:spcAft>
                <a:spcPct val="0"/>
              </a:spcAft>
            </a:pPr>
            <a:r>
              <a:rPr lang="en-US" altLang="en-US" sz="1800" dirty="0">
                <a:solidFill>
                  <a:srgbClr val="FF0000"/>
                </a:solidFill>
              </a:rPr>
              <a:t>(Self-study) </a:t>
            </a:r>
            <a:r>
              <a:rPr lang="en-US" altLang="en-US" sz="1800" dirty="0"/>
              <a:t>A client that subscribes to a topic can consume only messages published after the client has created a subscription, and the subscriber must continue to be active in order for it to consume messages. To achieve time interdependency, JMS introduce a concept of durable subscription (Covered in later slides).</a:t>
            </a:r>
          </a:p>
        </p:txBody>
      </p:sp>
    </p:spTree>
    <p:extLst>
      <p:ext uri="{BB962C8B-B14F-4D97-AF65-F5344CB8AC3E}">
        <p14:creationId xmlns:p14="http://schemas.microsoft.com/office/powerpoint/2010/main" val="413631988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Let’s explore Active MQ …</a:t>
            </a:r>
          </a:p>
        </p:txBody>
      </p:sp>
      <p:sp>
        <p:nvSpPr>
          <p:cNvPr id="9219" name="Rectangle 3"/>
          <p:cNvSpPr>
            <a:spLocks noGrp="1" noChangeArrowheads="1"/>
          </p:cNvSpPr>
          <p:nvPr>
            <p:ph sz="quarter" idx="10"/>
          </p:nvPr>
        </p:nvSpPr>
        <p:spPr>
          <a:xfrm>
            <a:off x="711015" y="990600"/>
            <a:ext cx="11274663" cy="5334000"/>
          </a:xfrm>
        </p:spPr>
        <p:txBody>
          <a:bodyPr/>
          <a:lstStyle/>
          <a:p>
            <a:pPr>
              <a:buFont typeface="Arial" charset="0"/>
              <a:buChar char="•"/>
              <a:defRPr/>
            </a:pPr>
            <a:endParaRPr lang="en-US" sz="1800" dirty="0"/>
          </a:p>
          <a:p>
            <a:pPr>
              <a:buFont typeface="Arial" charset="0"/>
              <a:buChar char="•"/>
              <a:defRPr/>
            </a:pPr>
            <a:r>
              <a:rPr lang="en-US" sz="1800" dirty="0"/>
              <a:t>Check Queues and Topics in Active MQ</a:t>
            </a:r>
          </a:p>
          <a:p>
            <a:pPr>
              <a:buFont typeface="Arial" charset="0"/>
              <a:buChar char="•"/>
              <a:defRPr/>
            </a:pPr>
            <a:endParaRPr lang="en-US" sz="1800" dirty="0"/>
          </a:p>
          <a:p>
            <a:pPr>
              <a:buFont typeface="Arial" charset="0"/>
              <a:buChar char="•"/>
              <a:defRPr/>
            </a:pPr>
            <a:r>
              <a:rPr lang="en-US" sz="1800" dirty="0"/>
              <a:t>Run sample project to send a test message to a Queue</a:t>
            </a:r>
          </a:p>
          <a:p>
            <a:pPr>
              <a:buFont typeface="Arial" charset="0"/>
              <a:buChar char="•"/>
              <a:defRPr/>
            </a:pPr>
            <a:endParaRPr lang="en-US" sz="1800" dirty="0"/>
          </a:p>
          <a:p>
            <a:pPr>
              <a:buFont typeface="Arial" charset="0"/>
              <a:buChar char="•"/>
              <a:defRPr/>
            </a:pPr>
            <a:r>
              <a:rPr lang="en-US" sz="1800" dirty="0"/>
              <a:t>Run sample project to send a test message to a Topic</a:t>
            </a:r>
          </a:p>
          <a:p>
            <a:pPr>
              <a:buFont typeface="Arial" charset="0"/>
              <a:buChar char="•"/>
              <a:defRPr/>
            </a:pPr>
            <a:endParaRPr lang="en-US" dirty="0" smtClean="0"/>
          </a:p>
          <a:p>
            <a:pPr lvl="1">
              <a:defRPr/>
            </a:pPr>
            <a:endParaRPr lang="en-US"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14070100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JMS API Architecture</a:t>
            </a:r>
          </a:p>
        </p:txBody>
      </p:sp>
      <p:sp>
        <p:nvSpPr>
          <p:cNvPr id="27651" name="Rectangle 3"/>
          <p:cNvSpPr>
            <a:spLocks noGrp="1" noChangeArrowheads="1"/>
          </p:cNvSpPr>
          <p:nvPr>
            <p:ph sz="quarter" idx="10"/>
          </p:nvPr>
        </p:nvSpPr>
        <p:spPr>
          <a:xfrm>
            <a:off x="711015" y="1282700"/>
            <a:ext cx="10718985" cy="4051300"/>
          </a:xfrm>
        </p:spPr>
        <p:txBody>
          <a:bodyPr/>
          <a:lstStyle/>
          <a:p>
            <a:pPr algn="just" eaLnBrk="1" hangingPunct="1">
              <a:lnSpc>
                <a:spcPct val="100000"/>
              </a:lnSpc>
              <a:spcAft>
                <a:spcPct val="0"/>
              </a:spcAft>
              <a:buFont typeface="Arial" charset="0"/>
              <a:buChar char="•"/>
              <a:defRPr/>
            </a:pPr>
            <a:r>
              <a:rPr lang="en-US" sz="1800" dirty="0"/>
              <a:t>A JMS provider is a messaging system that implements the JMS interfaces and provides administrative and control features.</a:t>
            </a:r>
          </a:p>
          <a:p>
            <a:pPr algn="just" eaLnBrk="1" hangingPunct="1">
              <a:lnSpc>
                <a:spcPct val="100000"/>
              </a:lnSpc>
              <a:spcAft>
                <a:spcPct val="0"/>
              </a:spcAft>
              <a:buFont typeface="Arial" charset="0"/>
              <a:buChar char="•"/>
              <a:defRPr/>
            </a:pPr>
            <a:r>
              <a:rPr lang="en-US" sz="1800" dirty="0"/>
              <a:t>JMS clients are the programs or components, written in the Java programming language, that produce and consume messages.</a:t>
            </a:r>
          </a:p>
          <a:p>
            <a:pPr algn="just" eaLnBrk="1" hangingPunct="1">
              <a:lnSpc>
                <a:spcPct val="100000"/>
              </a:lnSpc>
              <a:spcAft>
                <a:spcPct val="0"/>
              </a:spcAft>
              <a:buFont typeface="Arial" charset="0"/>
              <a:buChar char="•"/>
              <a:defRPr/>
            </a:pPr>
            <a:r>
              <a:rPr lang="en-US" sz="1800" dirty="0"/>
              <a:t>Messages are the objects that communicate information between JMS clients.</a:t>
            </a:r>
          </a:p>
          <a:p>
            <a:pPr algn="just" eaLnBrk="1" hangingPunct="1">
              <a:lnSpc>
                <a:spcPct val="100000"/>
              </a:lnSpc>
              <a:spcAft>
                <a:spcPct val="0"/>
              </a:spcAft>
              <a:buFont typeface="Arial" charset="0"/>
              <a:buChar char="•"/>
              <a:defRPr/>
            </a:pPr>
            <a:r>
              <a:rPr lang="en-US" sz="1800" dirty="0"/>
              <a:t>Administered objects are preconfigured JMS objects created by an administrator for the use of clients.</a:t>
            </a:r>
          </a:p>
          <a:p>
            <a:pPr algn="just" eaLnBrk="1" hangingPunct="1">
              <a:lnSpc>
                <a:spcPct val="100000"/>
              </a:lnSpc>
              <a:spcAft>
                <a:spcPct val="0"/>
              </a:spcAft>
              <a:buFont typeface="Arial" charset="0"/>
              <a:buChar char="•"/>
              <a:defRPr/>
            </a:pPr>
            <a:r>
              <a:rPr lang="en-US" sz="1800" dirty="0"/>
              <a:t>Recap Questions:</a:t>
            </a:r>
          </a:p>
          <a:p>
            <a:pPr lvl="1" algn="just" eaLnBrk="1" hangingPunct="1">
              <a:lnSpc>
                <a:spcPct val="100000"/>
              </a:lnSpc>
              <a:spcAft>
                <a:spcPct val="0"/>
              </a:spcAft>
              <a:defRPr/>
            </a:pPr>
            <a:r>
              <a:rPr lang="en-US" dirty="0" smtClean="0"/>
              <a:t>Difference between JMS Provider and MOM Server?</a:t>
            </a:r>
          </a:p>
          <a:p>
            <a:pPr lvl="1" algn="just" eaLnBrk="1" hangingPunct="1">
              <a:lnSpc>
                <a:spcPct val="100000"/>
              </a:lnSpc>
              <a:spcAft>
                <a:spcPct val="0"/>
              </a:spcAft>
              <a:defRPr/>
            </a:pPr>
            <a:r>
              <a:rPr lang="en-US" dirty="0" smtClean="0"/>
              <a:t>JNDI stands for?</a:t>
            </a:r>
          </a:p>
          <a:p>
            <a:pPr lvl="1" algn="just" eaLnBrk="1" hangingPunct="1">
              <a:lnSpc>
                <a:spcPct val="100000"/>
              </a:lnSpc>
              <a:spcAft>
                <a:spcPct val="0"/>
              </a:spcAft>
              <a:defRPr/>
            </a:pPr>
            <a:r>
              <a:rPr lang="en-US" dirty="0" smtClean="0"/>
              <a:t>Any (other) place where JNDI is typically used?</a:t>
            </a:r>
          </a:p>
          <a:p>
            <a:pPr lvl="1" algn="just" eaLnBrk="1" hangingPunct="1">
              <a:lnSpc>
                <a:spcPct val="100000"/>
              </a:lnSpc>
              <a:spcAft>
                <a:spcPct val="0"/>
              </a:spcAft>
              <a:defRPr/>
            </a:pPr>
            <a:r>
              <a:rPr lang="en-US" dirty="0" smtClean="0"/>
              <a:t>What is the benefit of using JNDI</a:t>
            </a:r>
          </a:p>
          <a:p>
            <a:pPr marL="233362" lvl="1" indent="0" algn="just">
              <a:lnSpc>
                <a:spcPct val="100000"/>
              </a:lnSpc>
              <a:spcAft>
                <a:spcPct val="0"/>
              </a:spcAft>
              <a:buNone/>
              <a:defRPr/>
            </a:pPr>
            <a:endParaRPr lang="en-US" dirty="0" smtClean="0"/>
          </a:p>
        </p:txBody>
      </p:sp>
      <p:pic>
        <p:nvPicPr>
          <p:cNvPr id="286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8893" y="3594830"/>
            <a:ext cx="3767137"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39546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JMS Client API Programming Model</a:t>
            </a:r>
          </a:p>
        </p:txBody>
      </p:sp>
      <p:pic>
        <p:nvPicPr>
          <p:cNvPr id="296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1612" y="760414"/>
            <a:ext cx="5943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2208212" y="5483225"/>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bg1"/>
                </a:solidFill>
                <a:latin typeface="Georgia" panose="02040502050405020303" pitchFamily="18" charset="0"/>
              </a:rPr>
              <a:t>Recap Hierarchy 1: CF &gt; C &gt; S &gt; MP &gt; M &gt; D</a:t>
            </a:r>
          </a:p>
        </p:txBody>
      </p:sp>
      <p:sp>
        <p:nvSpPr>
          <p:cNvPr id="3" name="TextBox 2"/>
          <p:cNvSpPr txBox="1">
            <a:spLocks noChangeArrowheads="1"/>
          </p:cNvSpPr>
          <p:nvPr/>
        </p:nvSpPr>
        <p:spPr bwMode="auto">
          <a:xfrm>
            <a:off x="2224088" y="5988050"/>
            <a:ext cx="760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bg1"/>
                </a:solidFill>
                <a:latin typeface="Georgia" panose="02040502050405020303" pitchFamily="18" charset="0"/>
              </a:rPr>
              <a:t>Recap Hierarchy 2: CF &gt; C &gt; S &gt; MC  &gt; D &gt; M</a:t>
            </a:r>
          </a:p>
        </p:txBody>
      </p:sp>
    </p:spTree>
    <p:extLst>
      <p:ext uri="{BB962C8B-B14F-4D97-AF65-F5344CB8AC3E}">
        <p14:creationId xmlns:p14="http://schemas.microsoft.com/office/powerpoint/2010/main" val="135404531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pPr>
              <a:defRPr/>
            </a:pPr>
            <a:r>
              <a:rPr lang="en-US" dirty="0"/>
              <a:t/>
            </a:r>
            <a:br>
              <a:rPr lang="en-US" dirty="0"/>
            </a:br>
            <a:r>
              <a:rPr lang="en-US" dirty="0" smtClean="0"/>
              <a:t/>
            </a:r>
            <a:br>
              <a:rPr lang="en-US" dirty="0" smtClean="0"/>
            </a:br>
            <a:r>
              <a:rPr lang="en-US" sz="3600" dirty="0"/>
              <a:t>Let’s see some source code …</a:t>
            </a:r>
            <a:r>
              <a:rPr lang="en-US" dirty="0"/>
              <a:t/>
            </a:r>
            <a:br>
              <a:rPr lang="en-US" dirty="0"/>
            </a:br>
            <a:endParaRPr lang="en-US" dirty="0"/>
          </a:p>
        </p:txBody>
      </p:sp>
      <p:sp>
        <p:nvSpPr>
          <p:cNvPr id="9219" name="Rectangle 3"/>
          <p:cNvSpPr>
            <a:spLocks noGrp="1" noChangeArrowheads="1"/>
          </p:cNvSpPr>
          <p:nvPr>
            <p:ph sz="quarter" idx="10"/>
          </p:nvPr>
        </p:nvSpPr>
        <p:spPr/>
        <p:txBody>
          <a:bodyPr/>
          <a:lstStyle/>
          <a:p>
            <a:pPr>
              <a:buFont typeface="Arial" charset="0"/>
              <a:buChar char="•"/>
              <a:defRPr/>
            </a:pPr>
            <a:endParaRPr lang="en-US" sz="1800" dirty="0"/>
          </a:p>
          <a:p>
            <a:pPr>
              <a:buFont typeface="Arial" charset="0"/>
              <a:buChar char="•"/>
              <a:defRPr/>
            </a:pPr>
            <a:r>
              <a:rPr lang="en-US" sz="1800" dirty="0"/>
              <a:t>Review sample code Queue Sender and Receiver.</a:t>
            </a:r>
          </a:p>
          <a:p>
            <a:pPr>
              <a:buFont typeface="Arial" charset="0"/>
              <a:buChar char="•"/>
              <a:defRPr/>
            </a:pPr>
            <a:endParaRPr lang="en-US" sz="1800" dirty="0"/>
          </a:p>
          <a:p>
            <a:pPr>
              <a:buFont typeface="Arial" charset="0"/>
              <a:buChar char="•"/>
              <a:defRPr/>
            </a:pPr>
            <a:r>
              <a:rPr lang="en-US" sz="1800" dirty="0"/>
              <a:t>Review of </a:t>
            </a:r>
            <a:r>
              <a:rPr lang="en-US" sz="1800" dirty="0" err="1"/>
              <a:t>jndi</a:t>
            </a:r>
            <a:r>
              <a:rPr lang="en-US" sz="1800"/>
              <a:t> properties</a:t>
            </a:r>
            <a:endParaRPr lang="en-US" sz="1800" dirty="0"/>
          </a:p>
          <a:p>
            <a:pPr>
              <a:buFont typeface="Arial" charset="0"/>
              <a:buChar char="•"/>
              <a:defRPr/>
            </a:pPr>
            <a:endParaRPr lang="en-US" dirty="0" smtClean="0"/>
          </a:p>
          <a:p>
            <a:pPr lvl="1">
              <a:defRPr/>
            </a:pPr>
            <a:endParaRPr lang="en-US"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19596974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469557"/>
            <a:ext cx="5483384" cy="5689943"/>
          </a:xfrm>
        </p:spPr>
        <p:txBody>
          <a:bodyPr anchor="t">
            <a:normAutofit fontScale="62500" lnSpcReduction="20000"/>
          </a:bodyPr>
          <a:lstStyle/>
          <a:p>
            <a:r>
              <a:rPr lang="en-US" dirty="0"/>
              <a:t>JMS Introduction</a:t>
            </a:r>
          </a:p>
          <a:p>
            <a:r>
              <a:rPr lang="en-US" dirty="0"/>
              <a:t>Motivation for the  JMS</a:t>
            </a:r>
          </a:p>
          <a:p>
            <a:r>
              <a:rPr lang="en-US" dirty="0"/>
              <a:t>Point to Point </a:t>
            </a:r>
            <a:r>
              <a:rPr lang="en-US" dirty="0" err="1"/>
              <a:t>Mesaging</a:t>
            </a:r>
            <a:endParaRPr lang="en-US" dirty="0"/>
          </a:p>
          <a:p>
            <a:r>
              <a:rPr lang="en-US" dirty="0"/>
              <a:t>Publisher Subscriber Messaging</a:t>
            </a:r>
          </a:p>
          <a:p>
            <a:r>
              <a:rPr lang="en-US" dirty="0"/>
              <a:t>JMS API Architecture</a:t>
            </a:r>
          </a:p>
          <a:p>
            <a:r>
              <a:rPr lang="en-US" dirty="0"/>
              <a:t>Administrative Objects</a:t>
            </a:r>
          </a:p>
          <a:p>
            <a:r>
              <a:rPr lang="en-US" dirty="0"/>
              <a:t>Other JMS Objects</a:t>
            </a:r>
          </a:p>
          <a:p>
            <a:r>
              <a:rPr lang="en-US" dirty="0"/>
              <a:t>Message Producer</a:t>
            </a:r>
          </a:p>
          <a:p>
            <a:r>
              <a:rPr lang="en-US" dirty="0"/>
              <a:t>Message Consumer</a:t>
            </a:r>
          </a:p>
          <a:p>
            <a:r>
              <a:rPr lang="en-US" dirty="0"/>
              <a:t>Message Acknowledge</a:t>
            </a:r>
          </a:p>
          <a:p>
            <a:r>
              <a:rPr lang="en-US" dirty="0"/>
              <a:t>Durable Subscriber</a:t>
            </a:r>
          </a:p>
          <a:p>
            <a:r>
              <a:rPr lang="en-US" dirty="0"/>
              <a:t>JMS Reply Mechanism</a:t>
            </a:r>
          </a:p>
          <a:p>
            <a:r>
              <a:rPr lang="en-US" dirty="0"/>
              <a:t>Message Properties</a:t>
            </a:r>
          </a:p>
          <a:p>
            <a:r>
              <a:rPr lang="en-US" dirty="0"/>
              <a:t>JMS Transaction</a:t>
            </a:r>
          </a:p>
          <a:p>
            <a:r>
              <a:rPr lang="en-US" dirty="0"/>
              <a:t>Scenarios - Recap</a:t>
            </a:r>
          </a:p>
          <a:p>
            <a:r>
              <a:rPr lang="en-US" dirty="0"/>
              <a:t>JMS – Spring Integration (Self – study) </a:t>
            </a:r>
          </a:p>
          <a:p>
            <a:endParaRPr lang="en-US" dirty="0"/>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Administered Objects</a:t>
            </a:r>
          </a:p>
        </p:txBody>
      </p:sp>
      <p:sp>
        <p:nvSpPr>
          <p:cNvPr id="32771" name="Rectangle 3"/>
          <p:cNvSpPr>
            <a:spLocks noGrp="1" noChangeArrowheads="1"/>
          </p:cNvSpPr>
          <p:nvPr>
            <p:ph sz="quarter" idx="10"/>
          </p:nvPr>
        </p:nvSpPr>
        <p:spPr>
          <a:xfrm>
            <a:off x="711015" y="1282700"/>
            <a:ext cx="10793126" cy="4203700"/>
          </a:xfrm>
        </p:spPr>
        <p:txBody>
          <a:bodyPr/>
          <a:lstStyle/>
          <a:p>
            <a:pPr algn="just" eaLnBrk="1" hangingPunct="1">
              <a:lnSpc>
                <a:spcPct val="100000"/>
              </a:lnSpc>
              <a:spcAft>
                <a:spcPct val="0"/>
              </a:spcAft>
            </a:pPr>
            <a:r>
              <a:rPr lang="en-US" altLang="en-US" sz="1800" dirty="0"/>
              <a:t>Administered objects are preconfigured JMS objects created by an administrator for the use of clients.</a:t>
            </a:r>
          </a:p>
          <a:p>
            <a:pPr algn="just" eaLnBrk="1" hangingPunct="1">
              <a:lnSpc>
                <a:spcPct val="100000"/>
              </a:lnSpc>
              <a:spcAft>
                <a:spcPct val="0"/>
              </a:spcAft>
            </a:pPr>
            <a:r>
              <a:rPr lang="en-US" altLang="en-US" sz="1800" dirty="0"/>
              <a:t>Two parts of a JMS application--</a:t>
            </a:r>
            <a:r>
              <a:rPr lang="en-US" altLang="en-US" sz="1800" dirty="0">
                <a:solidFill>
                  <a:srgbClr val="FF0000"/>
                </a:solidFill>
              </a:rPr>
              <a:t>destinations and connection factories</a:t>
            </a:r>
            <a:r>
              <a:rPr lang="en-US" altLang="en-US" sz="1800" dirty="0"/>
              <a:t>--are best maintained administratively rather than programmatically.</a:t>
            </a:r>
          </a:p>
          <a:p>
            <a:pPr algn="just" eaLnBrk="1" hangingPunct="1">
              <a:lnSpc>
                <a:spcPct val="100000"/>
              </a:lnSpc>
              <a:spcAft>
                <a:spcPct val="0"/>
              </a:spcAft>
            </a:pPr>
            <a:r>
              <a:rPr lang="en-US" altLang="en-US" sz="1800" dirty="0"/>
              <a:t>Management of these objects belongs with MOM administrative tasks that vary from provider to provider.</a:t>
            </a:r>
          </a:p>
          <a:p>
            <a:pPr algn="just" eaLnBrk="1" hangingPunct="1">
              <a:lnSpc>
                <a:spcPct val="100000"/>
              </a:lnSpc>
              <a:spcAft>
                <a:spcPct val="0"/>
              </a:spcAft>
            </a:pPr>
            <a:r>
              <a:rPr lang="en-US" altLang="en-US" sz="1800" dirty="0"/>
              <a:t>JMS clients access these objects through interfaces that are portable, so a client application can run with little or no change on more than one implementation of the JMS API. Ordinarily, an administrator configures administered objects in a Java Naming and Directory Interface (JNDI) API.</a:t>
            </a:r>
          </a:p>
          <a:p>
            <a:pPr lvl="1" algn="just" eaLnBrk="1" hangingPunct="1">
              <a:lnSpc>
                <a:spcPct val="100000"/>
              </a:lnSpc>
              <a:spcAft>
                <a:spcPct val="0"/>
              </a:spcAft>
            </a:pPr>
            <a:r>
              <a:rPr lang="en-US" altLang="en-US" dirty="0" smtClean="0"/>
              <a:t>Technical Lingo: “Level of Indirection”</a:t>
            </a:r>
          </a:p>
        </p:txBody>
      </p:sp>
    </p:spTree>
    <p:extLst>
      <p:ext uri="{BB962C8B-B14F-4D97-AF65-F5344CB8AC3E}">
        <p14:creationId xmlns:p14="http://schemas.microsoft.com/office/powerpoint/2010/main" val="381472436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Administered Object (Connection Factory)</a:t>
            </a:r>
          </a:p>
        </p:txBody>
      </p:sp>
      <p:sp>
        <p:nvSpPr>
          <p:cNvPr id="33795" name="Rectangle 3"/>
          <p:cNvSpPr>
            <a:spLocks noGrp="1" noChangeArrowheads="1"/>
          </p:cNvSpPr>
          <p:nvPr>
            <p:ph sz="quarter" idx="10"/>
          </p:nvPr>
        </p:nvSpPr>
        <p:spPr>
          <a:xfrm>
            <a:off x="711015" y="1282700"/>
            <a:ext cx="10805482" cy="5194300"/>
          </a:xfrm>
        </p:spPr>
        <p:txBody>
          <a:bodyPr/>
          <a:lstStyle/>
          <a:p>
            <a:pPr algn="just" eaLnBrk="1" hangingPunct="1">
              <a:lnSpc>
                <a:spcPct val="100000"/>
              </a:lnSpc>
              <a:spcAft>
                <a:spcPct val="0"/>
              </a:spcAft>
            </a:pPr>
            <a:r>
              <a:rPr lang="en-US" altLang="en-US" sz="1800" dirty="0"/>
              <a:t>A connection factory is the object a client uses to create a connection with a provider. </a:t>
            </a:r>
          </a:p>
          <a:p>
            <a:pPr algn="just" eaLnBrk="1" hangingPunct="1">
              <a:lnSpc>
                <a:spcPct val="100000"/>
              </a:lnSpc>
              <a:spcAft>
                <a:spcPct val="0"/>
              </a:spcAft>
            </a:pPr>
            <a:r>
              <a:rPr lang="en-US" altLang="en-US" sz="1800" dirty="0"/>
              <a:t>A connection factory encapsulates a set of connection configuration parameters that has been defined by an administrator.</a:t>
            </a:r>
          </a:p>
          <a:p>
            <a:pPr algn="just" eaLnBrk="1" hangingPunct="1">
              <a:lnSpc>
                <a:spcPct val="100000"/>
              </a:lnSpc>
              <a:spcAft>
                <a:spcPct val="0"/>
              </a:spcAft>
            </a:pPr>
            <a:r>
              <a:rPr lang="en-US" altLang="en-US" sz="1800" dirty="0"/>
              <a:t>Each connection factory is an instance of either the </a:t>
            </a:r>
            <a:r>
              <a:rPr lang="en-US" altLang="en-US" sz="1800" dirty="0" err="1">
                <a:solidFill>
                  <a:srgbClr val="FF0000"/>
                </a:solidFill>
              </a:rPr>
              <a:t>QueueConnectionFactory</a:t>
            </a:r>
            <a:r>
              <a:rPr lang="en-US" altLang="en-US" sz="1800" dirty="0">
                <a:solidFill>
                  <a:srgbClr val="FF0000"/>
                </a:solidFill>
              </a:rPr>
              <a:t> </a:t>
            </a:r>
            <a:r>
              <a:rPr lang="en-US" altLang="en-US" sz="1800" dirty="0"/>
              <a:t>or the </a:t>
            </a:r>
            <a:r>
              <a:rPr lang="en-US" altLang="en-US" sz="1800" dirty="0" err="1">
                <a:solidFill>
                  <a:srgbClr val="FF0000"/>
                </a:solidFill>
              </a:rPr>
              <a:t>TopicConnectionFactory</a:t>
            </a:r>
            <a:r>
              <a:rPr lang="en-US" altLang="en-US" sz="1800" dirty="0">
                <a:solidFill>
                  <a:srgbClr val="FF0000"/>
                </a:solidFill>
              </a:rPr>
              <a:t> </a:t>
            </a:r>
            <a:r>
              <a:rPr lang="en-US" altLang="en-US" sz="1800" dirty="0"/>
              <a:t>interface.</a:t>
            </a:r>
          </a:p>
          <a:p>
            <a:pPr algn="just" eaLnBrk="1" hangingPunct="1">
              <a:lnSpc>
                <a:spcPct val="100000"/>
              </a:lnSpc>
              <a:spcAft>
                <a:spcPct val="0"/>
              </a:spcAft>
            </a:pPr>
            <a:endParaRPr lang="en-US" altLang="en-US" sz="1800" dirty="0"/>
          </a:p>
          <a:p>
            <a:pPr lvl="1" indent="-285750">
              <a:lnSpc>
                <a:spcPct val="100000"/>
              </a:lnSpc>
              <a:spcAft>
                <a:spcPct val="0"/>
              </a:spcAft>
              <a:buNone/>
            </a:pPr>
            <a:r>
              <a:rPr lang="en-US" altLang="en-US" sz="1600" i="1" dirty="0">
                <a:solidFill>
                  <a:srgbClr val="DB2405"/>
                </a:solidFill>
              </a:rPr>
              <a:t>Context </a:t>
            </a:r>
            <a:r>
              <a:rPr lang="en-US" altLang="en-US" sz="1600" i="1" dirty="0" err="1">
                <a:solidFill>
                  <a:srgbClr val="DB2405"/>
                </a:solidFill>
              </a:rPr>
              <a:t>ctx</a:t>
            </a:r>
            <a:r>
              <a:rPr lang="en-US" altLang="en-US" sz="1600" i="1" dirty="0">
                <a:solidFill>
                  <a:srgbClr val="DB2405"/>
                </a:solidFill>
              </a:rPr>
              <a:t> = new </a:t>
            </a:r>
            <a:r>
              <a:rPr lang="en-US" altLang="en-US" sz="1600" i="1" dirty="0" err="1">
                <a:solidFill>
                  <a:srgbClr val="DB2405"/>
                </a:solidFill>
              </a:rPr>
              <a:t>InitialContext</a:t>
            </a:r>
            <a:r>
              <a:rPr lang="en-US" altLang="en-US" sz="1600" i="1" dirty="0">
                <a:solidFill>
                  <a:srgbClr val="DB2405"/>
                </a:solidFill>
              </a:rPr>
              <a:t>(); </a:t>
            </a:r>
          </a:p>
          <a:p>
            <a:pPr lvl="1" indent="-285750">
              <a:lnSpc>
                <a:spcPct val="100000"/>
              </a:lnSpc>
              <a:spcAft>
                <a:spcPct val="0"/>
              </a:spcAft>
              <a:buNone/>
            </a:pPr>
            <a:r>
              <a:rPr lang="en-US" altLang="en-US" sz="1600" i="1" dirty="0" err="1">
                <a:solidFill>
                  <a:srgbClr val="DB2405"/>
                </a:solidFill>
              </a:rPr>
              <a:t>QueueConnectionFactory</a:t>
            </a:r>
            <a:r>
              <a:rPr lang="en-US" altLang="en-US" sz="1600" i="1" dirty="0">
                <a:solidFill>
                  <a:srgbClr val="DB2405"/>
                </a:solidFill>
              </a:rPr>
              <a:t> </a:t>
            </a:r>
            <a:r>
              <a:rPr lang="en-US" altLang="en-US" sz="1600" i="1" dirty="0" err="1">
                <a:solidFill>
                  <a:srgbClr val="DB2405"/>
                </a:solidFill>
              </a:rPr>
              <a:t>queueConnectionFactory</a:t>
            </a:r>
            <a:r>
              <a:rPr lang="en-US" altLang="en-US" sz="1600" i="1" dirty="0">
                <a:solidFill>
                  <a:srgbClr val="DB2405"/>
                </a:solidFill>
              </a:rPr>
              <a:t> = (</a:t>
            </a:r>
            <a:r>
              <a:rPr lang="en-US" altLang="en-US" sz="1600" i="1" dirty="0" err="1">
                <a:solidFill>
                  <a:srgbClr val="DB2405"/>
                </a:solidFill>
              </a:rPr>
              <a:t>QueueConnectionFactory</a:t>
            </a:r>
            <a:r>
              <a:rPr lang="en-US" altLang="en-US" sz="1600" i="1" dirty="0">
                <a:solidFill>
                  <a:srgbClr val="DB2405"/>
                </a:solidFill>
              </a:rPr>
              <a:t>) </a:t>
            </a:r>
          </a:p>
          <a:p>
            <a:pPr lvl="1" indent="-285750">
              <a:lnSpc>
                <a:spcPct val="100000"/>
              </a:lnSpc>
              <a:spcAft>
                <a:spcPct val="0"/>
              </a:spcAft>
              <a:buNone/>
            </a:pPr>
            <a:r>
              <a:rPr lang="en-US" altLang="en-US" sz="1600" i="1" dirty="0" err="1">
                <a:solidFill>
                  <a:srgbClr val="DB2405"/>
                </a:solidFill>
              </a:rPr>
              <a:t>ctx.lookup</a:t>
            </a:r>
            <a:r>
              <a:rPr lang="en-US" altLang="en-US" sz="1600" i="1" dirty="0">
                <a:solidFill>
                  <a:srgbClr val="DB2405"/>
                </a:solidFill>
              </a:rPr>
              <a:t>("</a:t>
            </a:r>
            <a:r>
              <a:rPr lang="en-US" altLang="en-US" sz="1600" i="1" dirty="0" err="1">
                <a:solidFill>
                  <a:srgbClr val="DB2405"/>
                </a:solidFill>
              </a:rPr>
              <a:t>QueueConnectionFactory</a:t>
            </a:r>
            <a:r>
              <a:rPr lang="en-US" altLang="en-US" sz="1600" i="1" dirty="0">
                <a:solidFill>
                  <a:srgbClr val="DB2405"/>
                </a:solidFill>
              </a:rPr>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TopicConnectionFactory</a:t>
            </a:r>
            <a:r>
              <a:rPr lang="en-US" altLang="en-US" i="1" dirty="0" smtClean="0">
                <a:solidFill>
                  <a:srgbClr val="DB2405"/>
                </a:solidFill>
              </a:rPr>
              <a:t> </a:t>
            </a:r>
            <a:r>
              <a:rPr lang="en-US" altLang="en-US" i="1" dirty="0" err="1" smtClean="0">
                <a:solidFill>
                  <a:srgbClr val="DB2405"/>
                </a:solidFill>
              </a:rPr>
              <a:t>topicConnectionFactory</a:t>
            </a:r>
            <a:r>
              <a:rPr lang="en-US" altLang="en-US" i="1" dirty="0" smtClean="0">
                <a:solidFill>
                  <a:srgbClr val="DB2405"/>
                </a:solidFill>
              </a:rPr>
              <a:t> = (</a:t>
            </a:r>
            <a:r>
              <a:rPr lang="en-US" altLang="en-US" i="1" dirty="0" err="1" smtClean="0">
                <a:solidFill>
                  <a:srgbClr val="DB2405"/>
                </a:solidFill>
              </a:rPr>
              <a:t>TopicConnectionFactory</a:t>
            </a:r>
            <a:r>
              <a:rPr lang="en-US" altLang="en-US" i="1" dirty="0" smtClean="0">
                <a:solidFill>
                  <a:srgbClr val="DB2405"/>
                </a:solidFill>
              </a:rPr>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ctx.lookup</a:t>
            </a:r>
            <a:r>
              <a:rPr lang="en-US" altLang="en-US" i="1" dirty="0" smtClean="0">
                <a:solidFill>
                  <a:srgbClr val="DB2405"/>
                </a:solidFill>
              </a:rPr>
              <a:t>("</a:t>
            </a:r>
            <a:r>
              <a:rPr lang="en-US" altLang="en-US" i="1" dirty="0" err="1" smtClean="0">
                <a:solidFill>
                  <a:srgbClr val="DB2405"/>
                </a:solidFill>
              </a:rPr>
              <a:t>TopicConnectionFactory</a:t>
            </a:r>
            <a:r>
              <a:rPr lang="en-US" altLang="en-US" i="1" dirty="0" smtClean="0">
                <a:solidFill>
                  <a:srgbClr val="DB2405"/>
                </a:solidFill>
              </a:rPr>
              <a:t>");</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a:t>
            </a:r>
            <a:r>
              <a:rPr lang="en-US" altLang="en-US" sz="1800" i="1" dirty="0"/>
              <a:t>Calling the </a:t>
            </a:r>
            <a:r>
              <a:rPr lang="en-US" altLang="en-US" sz="1800" i="1" dirty="0" err="1"/>
              <a:t>InitialContext</a:t>
            </a:r>
            <a:r>
              <a:rPr lang="en-US" altLang="en-US" sz="1800" i="1" dirty="0"/>
              <a:t> method with no parameters results in a search of the current </a:t>
            </a:r>
            <a:r>
              <a:rPr lang="en-US" altLang="en-US" sz="1800" i="1" dirty="0" err="1"/>
              <a:t>classpath</a:t>
            </a:r>
            <a:r>
              <a:rPr lang="en-US" altLang="en-US" sz="1800" i="1" dirty="0"/>
              <a:t> for a vendor-specific file named </a:t>
            </a:r>
            <a:r>
              <a:rPr lang="en-US" altLang="en-US" sz="1800" i="1" dirty="0" err="1"/>
              <a:t>jndi.properties</a:t>
            </a:r>
            <a:r>
              <a:rPr lang="en-US" altLang="en-US" sz="1800" i="1" dirty="0"/>
              <a:t>.</a:t>
            </a:r>
          </a:p>
          <a:p>
            <a:pPr eaLnBrk="1" hangingPunct="1">
              <a:lnSpc>
                <a:spcPct val="100000"/>
              </a:lnSpc>
              <a:spcAft>
                <a:spcPct val="0"/>
              </a:spcAft>
              <a:buFont typeface="Wingdings" panose="05000000000000000000" pitchFamily="2" charset="2"/>
              <a:buNone/>
            </a:pPr>
            <a:r>
              <a:rPr lang="en-US" altLang="en-US" sz="1800" i="1" dirty="0"/>
              <a:t>Question: Why is </a:t>
            </a:r>
            <a:r>
              <a:rPr lang="en-US" altLang="en-US" sz="1800" i="1" dirty="0" err="1"/>
              <a:t>ctx</a:t>
            </a:r>
            <a:r>
              <a:rPr lang="en-US" altLang="en-US" sz="1800" i="1" dirty="0"/>
              <a:t> assigned to Context and not </a:t>
            </a:r>
            <a:r>
              <a:rPr lang="en-US" altLang="en-US" sz="1800" i="1" dirty="0" err="1"/>
              <a:t>InitialContext</a:t>
            </a:r>
            <a:r>
              <a:rPr lang="en-US" altLang="en-US" sz="1800" i="1" dirty="0"/>
              <a:t>?</a:t>
            </a:r>
          </a:p>
          <a:p>
            <a:pPr eaLnBrk="1" hangingPunct="1">
              <a:lnSpc>
                <a:spcPct val="100000"/>
              </a:lnSpc>
              <a:spcAft>
                <a:spcPct val="0"/>
              </a:spcAft>
              <a:buFont typeface="Wingdings" panose="05000000000000000000" pitchFamily="2" charset="2"/>
              <a:buNone/>
            </a:pPr>
            <a:endParaRPr lang="en-US" altLang="en-US" sz="1800" i="1" dirty="0"/>
          </a:p>
        </p:txBody>
      </p:sp>
    </p:spTree>
    <p:extLst>
      <p:ext uri="{BB962C8B-B14F-4D97-AF65-F5344CB8AC3E}">
        <p14:creationId xmlns:p14="http://schemas.microsoft.com/office/powerpoint/2010/main" val="296187084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lstStyle/>
          <a:p>
            <a:pPr eaLnBrk="1" hangingPunct="1"/>
            <a:r>
              <a:rPr lang="en-US" altLang="en-US" smtClean="0"/>
              <a:t>Administered Object (Destinations)</a:t>
            </a:r>
          </a:p>
        </p:txBody>
      </p:sp>
      <p:sp>
        <p:nvSpPr>
          <p:cNvPr id="34819" name="Content Placeholder 5"/>
          <p:cNvSpPr>
            <a:spLocks noGrp="1"/>
          </p:cNvSpPr>
          <p:nvPr>
            <p:ph sz="quarter" idx="10"/>
          </p:nvPr>
        </p:nvSpPr>
        <p:spPr>
          <a:xfrm>
            <a:off x="711015" y="1219201"/>
            <a:ext cx="10879623" cy="5465763"/>
          </a:xfrm>
        </p:spPr>
        <p:txBody>
          <a:bodyPr/>
          <a:lstStyle/>
          <a:p>
            <a:pPr eaLnBrk="1" hangingPunct="1">
              <a:lnSpc>
                <a:spcPct val="100000"/>
              </a:lnSpc>
              <a:spcAft>
                <a:spcPct val="0"/>
              </a:spcAft>
            </a:pPr>
            <a:r>
              <a:rPr lang="en-US" altLang="en-US" sz="1800" dirty="0"/>
              <a:t>A destination is the object a client uses to specify the target of messages it produces and the source of messages it consumes. In the PTP messaging domain, destinations are called queues.</a:t>
            </a:r>
          </a:p>
          <a:p>
            <a:pPr eaLnBrk="1" hangingPunct="1">
              <a:lnSpc>
                <a:spcPct val="100000"/>
              </a:lnSpc>
              <a:spcAft>
                <a:spcPct val="0"/>
              </a:spcAft>
            </a:pPr>
            <a:r>
              <a:rPr lang="en-US" altLang="en-US" sz="1800" dirty="0"/>
              <a:t>In the pub/sub messaging domain, destinations are called topics</a:t>
            </a:r>
          </a:p>
          <a:p>
            <a:pPr eaLnBrk="1" hangingPunct="1">
              <a:lnSpc>
                <a:spcPct val="100000"/>
              </a:lnSpc>
              <a:spcAft>
                <a:spcPct val="0"/>
              </a:spcAft>
            </a:pPr>
            <a:r>
              <a:rPr lang="en-US" altLang="en-US" sz="1800" dirty="0"/>
              <a:t>A JMS application may use multiple queues and/or topics. </a:t>
            </a:r>
          </a:p>
          <a:p>
            <a:pPr eaLnBrk="1" hangingPunct="1">
              <a:lnSpc>
                <a:spcPct val="100000"/>
              </a:lnSpc>
              <a:spcAft>
                <a:spcPct val="0"/>
              </a:spcAft>
            </a:pPr>
            <a:r>
              <a:rPr lang="en-US" altLang="en-US" sz="1800" dirty="0"/>
              <a:t>In addition to looking up a connection factory, you usually look up a destination. </a:t>
            </a:r>
          </a:p>
          <a:p>
            <a:pPr eaLnBrk="1" hangingPunct="1">
              <a:lnSpc>
                <a:spcPct val="100000"/>
              </a:lnSpc>
              <a:spcAft>
                <a:spcPct val="0"/>
              </a:spcAft>
            </a:pPr>
            <a:r>
              <a:rPr lang="en-US" altLang="en-US" sz="1800" dirty="0"/>
              <a:t>Example: code performs a JNDI API lookup of the previously created topic “</a:t>
            </a:r>
            <a:r>
              <a:rPr lang="en-US" altLang="en-US" sz="1800" dirty="0" err="1"/>
              <a:t>MyTopic</a:t>
            </a:r>
            <a:r>
              <a:rPr lang="en-US" altLang="en-US" sz="1800" dirty="0"/>
              <a:t>” and assigns it to a Topic object: </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Topic </a:t>
            </a:r>
            <a:r>
              <a:rPr lang="en-US" altLang="en-US" sz="1800" i="1" dirty="0" err="1">
                <a:solidFill>
                  <a:srgbClr val="DB2405"/>
                </a:solidFill>
              </a:rPr>
              <a:t>myTopic</a:t>
            </a:r>
            <a:r>
              <a:rPr lang="en-US" altLang="en-US" sz="1800" i="1" dirty="0">
                <a:solidFill>
                  <a:srgbClr val="DB2405"/>
                </a:solidFill>
              </a:rPr>
              <a:t> = (Topic) </a:t>
            </a:r>
            <a:r>
              <a:rPr lang="en-US" altLang="en-US" sz="1800" i="1" dirty="0" err="1">
                <a:solidFill>
                  <a:srgbClr val="DB2405"/>
                </a:solidFill>
              </a:rPr>
              <a:t>ctx.lookup</a:t>
            </a:r>
            <a:r>
              <a:rPr lang="en-US" altLang="en-US" sz="1800" i="1" dirty="0">
                <a:solidFill>
                  <a:srgbClr val="DB2405"/>
                </a:solidFill>
              </a:rPr>
              <a:t>("</a:t>
            </a:r>
            <a:r>
              <a:rPr lang="en-US" altLang="en-US" sz="1800" i="1" dirty="0" err="1">
                <a:solidFill>
                  <a:srgbClr val="DB2405"/>
                </a:solidFill>
              </a:rPr>
              <a:t>MyTopic</a:t>
            </a:r>
            <a:r>
              <a:rPr lang="en-US" altLang="en-US" sz="1800" i="1" dirty="0">
                <a:solidFill>
                  <a:srgbClr val="DB2405"/>
                </a:solidFill>
              </a:rPr>
              <a:t>");</a:t>
            </a:r>
          </a:p>
          <a:p>
            <a:pPr eaLnBrk="1" hangingPunct="1">
              <a:lnSpc>
                <a:spcPct val="100000"/>
              </a:lnSpc>
              <a:spcAft>
                <a:spcPct val="0"/>
              </a:spcAft>
            </a:pPr>
            <a:r>
              <a:rPr lang="en-US" altLang="en-US" sz="1800" dirty="0"/>
              <a:t>Code to look up a queue named “</a:t>
            </a:r>
            <a:r>
              <a:rPr lang="en-US" altLang="en-US" sz="1800" dirty="0" err="1"/>
              <a:t>MyQueue</a:t>
            </a:r>
            <a:r>
              <a:rPr lang="en-US" altLang="en-US" sz="1800" dirty="0"/>
              <a:t>” and assigns it to a Queue object: </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Queue </a:t>
            </a:r>
            <a:r>
              <a:rPr lang="en-US" altLang="en-US" sz="1800" i="1" dirty="0" err="1">
                <a:solidFill>
                  <a:srgbClr val="DB2405"/>
                </a:solidFill>
              </a:rPr>
              <a:t>myQueue</a:t>
            </a:r>
            <a:r>
              <a:rPr lang="en-US" altLang="en-US" sz="1800" i="1" dirty="0">
                <a:solidFill>
                  <a:srgbClr val="DB2405"/>
                </a:solidFill>
              </a:rPr>
              <a:t> = (Queue) </a:t>
            </a:r>
            <a:r>
              <a:rPr lang="en-US" altLang="en-US" sz="1800" i="1" dirty="0" err="1">
                <a:solidFill>
                  <a:srgbClr val="DB2405"/>
                </a:solidFill>
              </a:rPr>
              <a:t>ctx.lookup</a:t>
            </a:r>
            <a:r>
              <a:rPr lang="en-US" altLang="en-US" sz="1800" i="1" dirty="0">
                <a:solidFill>
                  <a:srgbClr val="DB2405"/>
                </a:solidFill>
              </a:rPr>
              <a:t>("</a:t>
            </a:r>
            <a:r>
              <a:rPr lang="en-US" altLang="en-US" sz="1800" i="1" dirty="0" err="1">
                <a:solidFill>
                  <a:srgbClr val="DB2405"/>
                </a:solidFill>
              </a:rPr>
              <a:t>MyQueue</a:t>
            </a:r>
            <a:r>
              <a:rPr lang="en-US" altLang="en-US" sz="1800" i="1" dirty="0">
                <a:solidFill>
                  <a:srgbClr val="DB2405"/>
                </a:solidFill>
              </a:rPr>
              <a:t>"); </a:t>
            </a:r>
          </a:p>
          <a:p>
            <a:pPr eaLnBrk="1" hangingPunct="1">
              <a:spcAft>
                <a:spcPct val="0"/>
              </a:spcAft>
            </a:pPr>
            <a:endParaRPr lang="en-US" altLang="en-US" dirty="0" smtClean="0"/>
          </a:p>
        </p:txBody>
      </p:sp>
    </p:spTree>
    <p:extLst>
      <p:ext uri="{BB962C8B-B14F-4D97-AF65-F5344CB8AC3E}">
        <p14:creationId xmlns:p14="http://schemas.microsoft.com/office/powerpoint/2010/main" val="3172745121"/>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p>
            <a:pPr eaLnBrk="1" hangingPunct="1"/>
            <a:r>
              <a:rPr lang="en-US" altLang="en-US" smtClean="0"/>
              <a:t>Queue Sender Example</a:t>
            </a:r>
          </a:p>
        </p:txBody>
      </p:sp>
      <p:pic>
        <p:nvPicPr>
          <p:cNvPr id="368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1066800"/>
            <a:ext cx="10669558" cy="360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
        <p:nvSpPr>
          <p:cNvPr id="2" name="TextBox 1"/>
          <p:cNvSpPr txBox="1">
            <a:spLocks noChangeArrowheads="1"/>
          </p:cNvSpPr>
          <p:nvPr/>
        </p:nvSpPr>
        <p:spPr bwMode="auto">
          <a:xfrm>
            <a:off x="2224088" y="4981575"/>
            <a:ext cx="714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bg1"/>
                </a:solidFill>
                <a:latin typeface="Georgia" panose="02040502050405020303" pitchFamily="18" charset="0"/>
              </a:rPr>
              <a:t>Recall hierarchy: CF &gt; C &gt; S &gt; MP &gt; M &gt; D</a:t>
            </a:r>
          </a:p>
        </p:txBody>
      </p:sp>
      <p:sp>
        <p:nvSpPr>
          <p:cNvPr id="3" name="TextBox 2"/>
          <p:cNvSpPr txBox="1">
            <a:spLocks noChangeArrowheads="1"/>
          </p:cNvSpPr>
          <p:nvPr/>
        </p:nvSpPr>
        <p:spPr bwMode="auto">
          <a:xfrm>
            <a:off x="2316162" y="5651501"/>
            <a:ext cx="5530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bg1"/>
                </a:solidFill>
                <a:latin typeface="Georgia" panose="02040502050405020303" pitchFamily="18" charset="0"/>
              </a:rPr>
              <a:t>Instead of MP we have QS. QS extends MP and offers additional queue specific functionalities.</a:t>
            </a:r>
          </a:p>
        </p:txBody>
      </p:sp>
    </p:spTree>
    <p:extLst>
      <p:ext uri="{BB962C8B-B14F-4D97-AF65-F5344CB8AC3E}">
        <p14:creationId xmlns:p14="http://schemas.microsoft.com/office/powerpoint/2010/main" val="254690204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p:txBody>
          <a:bodyPr/>
          <a:lstStyle/>
          <a:p>
            <a:pPr eaLnBrk="1" hangingPunct="1"/>
            <a:r>
              <a:rPr lang="en-US" altLang="en-US" smtClean="0"/>
              <a:t>Queue Receiver Example</a:t>
            </a:r>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1268627"/>
            <a:ext cx="9117198"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
        <p:nvSpPr>
          <p:cNvPr id="2" name="TextBox 1"/>
          <p:cNvSpPr txBox="1"/>
          <p:nvPr/>
        </p:nvSpPr>
        <p:spPr>
          <a:xfrm>
            <a:off x="1598483" y="4747054"/>
            <a:ext cx="8367712" cy="1600200"/>
          </a:xfrm>
          <a:prstGeom prst="rect">
            <a:avLst/>
          </a:prstGeom>
          <a:noFill/>
        </p:spPr>
        <p:txBody>
          <a:bodyPr>
            <a:spAutoFit/>
          </a:bodyPr>
          <a:lstStyle/>
          <a:p>
            <a:pPr>
              <a:defRPr/>
            </a:pPr>
            <a:r>
              <a:rPr lang="en-US" sz="1400" b="1" dirty="0"/>
              <a:t>Recap Questions:</a:t>
            </a:r>
            <a:r>
              <a:rPr lang="en-US" sz="1400" dirty="0"/>
              <a:t> </a:t>
            </a:r>
          </a:p>
          <a:p>
            <a:pPr marL="342900" indent="-342900">
              <a:buFont typeface="Arial" pitchFamily="34" charset="0"/>
              <a:buChar char="•"/>
              <a:defRPr/>
            </a:pPr>
            <a:r>
              <a:rPr lang="en-US" sz="1400" dirty="0"/>
              <a:t>What is the key difference between this and previous slide </a:t>
            </a:r>
            <a:endParaRPr lang="en-US" sz="1400" dirty="0">
              <a:sym typeface="Wingdings" pitchFamily="2" charset="2"/>
            </a:endParaRPr>
          </a:p>
          <a:p>
            <a:pPr marL="800100" lvl="1" indent="-342900">
              <a:buFont typeface="Arial" pitchFamily="34" charset="0"/>
              <a:buChar char="•"/>
              <a:defRPr/>
            </a:pPr>
            <a:r>
              <a:rPr lang="en-US" sz="1400" dirty="0" err="1">
                <a:sym typeface="Wingdings" pitchFamily="2" charset="2"/>
              </a:rPr>
              <a:t>conn.start</a:t>
            </a:r>
            <a:r>
              <a:rPr lang="en-US" sz="1400" dirty="0">
                <a:sym typeface="Wingdings" pitchFamily="2" charset="2"/>
              </a:rPr>
              <a:t>()</a:t>
            </a:r>
          </a:p>
          <a:p>
            <a:pPr marL="342900" indent="-342900">
              <a:buFont typeface="Arial" pitchFamily="34" charset="0"/>
              <a:buChar char="•"/>
              <a:defRPr/>
            </a:pPr>
            <a:r>
              <a:rPr lang="en-US" sz="1400" dirty="0">
                <a:sym typeface="Wingdings" pitchFamily="2" charset="2"/>
              </a:rPr>
              <a:t>Where is the message coming from: </a:t>
            </a:r>
            <a:r>
              <a:rPr lang="en-US" sz="1400" dirty="0" err="1">
                <a:sym typeface="Wingdings" pitchFamily="2" charset="2"/>
              </a:rPr>
              <a:t>JMSClient</a:t>
            </a:r>
            <a:r>
              <a:rPr lang="en-US" sz="1400" dirty="0">
                <a:sym typeface="Wingdings" pitchFamily="2" charset="2"/>
              </a:rPr>
              <a:t> or </a:t>
            </a:r>
            <a:r>
              <a:rPr lang="en-US" sz="1400" dirty="0" err="1">
                <a:sym typeface="Wingdings" pitchFamily="2" charset="2"/>
              </a:rPr>
              <a:t>JMSServer</a:t>
            </a:r>
            <a:endParaRPr lang="en-US" sz="1400" dirty="0">
              <a:sym typeface="Wingdings" pitchFamily="2" charset="2"/>
            </a:endParaRPr>
          </a:p>
          <a:p>
            <a:pPr marL="342900" indent="-342900">
              <a:buFont typeface="Arial" pitchFamily="34" charset="0"/>
              <a:buChar char="•"/>
              <a:defRPr/>
            </a:pPr>
            <a:r>
              <a:rPr lang="en-US" sz="1400" dirty="0">
                <a:sym typeface="Wingdings" pitchFamily="2" charset="2"/>
              </a:rPr>
              <a:t>Where is this process located? Same process as </a:t>
            </a:r>
            <a:r>
              <a:rPr lang="en-US" sz="1400" dirty="0" err="1">
                <a:sym typeface="Wingdings" pitchFamily="2" charset="2"/>
              </a:rPr>
              <a:t>JVMClient</a:t>
            </a:r>
            <a:r>
              <a:rPr lang="en-US" sz="1400" dirty="0">
                <a:sym typeface="Wingdings" pitchFamily="2" charset="2"/>
              </a:rPr>
              <a:t> or </a:t>
            </a:r>
            <a:r>
              <a:rPr lang="en-US" sz="1400" dirty="0" err="1">
                <a:sym typeface="Wingdings" pitchFamily="2" charset="2"/>
              </a:rPr>
              <a:t>JMSServer</a:t>
            </a:r>
            <a:endParaRPr lang="en-US" sz="1400" dirty="0">
              <a:sym typeface="Wingdings" pitchFamily="2" charset="2"/>
            </a:endParaRPr>
          </a:p>
          <a:p>
            <a:pPr marL="342900" indent="-342900">
              <a:buFont typeface="Arial" pitchFamily="34" charset="0"/>
              <a:buChar char="•"/>
              <a:defRPr/>
            </a:pPr>
            <a:r>
              <a:rPr lang="en-US" sz="1400" dirty="0" err="1">
                <a:sym typeface="Wingdings" pitchFamily="2" charset="2"/>
              </a:rPr>
              <a:t>Receiver.receive</a:t>
            </a:r>
            <a:r>
              <a:rPr lang="en-US" sz="1400" dirty="0">
                <a:sym typeface="Wingdings" pitchFamily="2" charset="2"/>
              </a:rPr>
              <a:t>() is an example of blocking or non-blocking call?</a:t>
            </a:r>
          </a:p>
          <a:p>
            <a:pPr marL="800100" lvl="1" indent="-342900">
              <a:buFont typeface="Arial" pitchFamily="34" charset="0"/>
              <a:buChar char="•"/>
              <a:defRPr/>
            </a:pPr>
            <a:r>
              <a:rPr lang="en-US" sz="1400" dirty="0">
                <a:sym typeface="Wingdings" pitchFamily="2" charset="2"/>
              </a:rPr>
              <a:t>IMP. Self-study: How to do non-blocking call in Receiver.</a:t>
            </a:r>
            <a:endParaRPr lang="en-US" sz="1400" dirty="0"/>
          </a:p>
        </p:txBody>
      </p:sp>
    </p:spTree>
    <p:extLst>
      <p:ext uri="{BB962C8B-B14F-4D97-AF65-F5344CB8AC3E}">
        <p14:creationId xmlns:p14="http://schemas.microsoft.com/office/powerpoint/2010/main" val="270290320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lstStyle/>
          <a:p>
            <a:pPr eaLnBrk="1" hangingPunct="1"/>
            <a:r>
              <a:rPr lang="en-US" altLang="en-US" smtClean="0"/>
              <a:t>Connections</a:t>
            </a:r>
          </a:p>
        </p:txBody>
      </p:sp>
      <p:sp>
        <p:nvSpPr>
          <p:cNvPr id="38915" name="Content Placeholder 5"/>
          <p:cNvSpPr>
            <a:spLocks noGrp="1"/>
          </p:cNvSpPr>
          <p:nvPr>
            <p:ph sz="quarter" idx="10"/>
          </p:nvPr>
        </p:nvSpPr>
        <p:spPr>
          <a:xfrm>
            <a:off x="711015" y="1143000"/>
            <a:ext cx="10768412" cy="4343400"/>
          </a:xfrm>
        </p:spPr>
        <p:txBody>
          <a:bodyPr/>
          <a:lstStyle/>
          <a:p>
            <a:pPr eaLnBrk="1" hangingPunct="1">
              <a:lnSpc>
                <a:spcPct val="100000"/>
              </a:lnSpc>
              <a:spcAft>
                <a:spcPct val="0"/>
              </a:spcAft>
            </a:pPr>
            <a:r>
              <a:rPr lang="en-US" altLang="en-US" sz="1800" dirty="0"/>
              <a:t>A connection encapsulates a virtual connection with a JMS provider. A connection could represent an open TCP/IP socket between a client and a provider service daemon. We use a connection to create </a:t>
            </a:r>
            <a:r>
              <a:rPr lang="en-US" altLang="en-US" sz="1800" u="sng" dirty="0"/>
              <a:t>one or more</a:t>
            </a:r>
            <a:r>
              <a:rPr lang="en-US" altLang="en-US" sz="1800" dirty="0"/>
              <a:t> sessions. </a:t>
            </a:r>
          </a:p>
          <a:p>
            <a:pPr eaLnBrk="1" hangingPunct="1">
              <a:lnSpc>
                <a:spcPct val="100000"/>
              </a:lnSpc>
              <a:spcAft>
                <a:spcPct val="0"/>
              </a:spcAft>
            </a:pPr>
            <a:r>
              <a:rPr lang="en-US" altLang="en-US" sz="1800" dirty="0"/>
              <a:t>Like connection factories, connections come in two forms, implementing either the </a:t>
            </a:r>
            <a:r>
              <a:rPr lang="en-US" altLang="en-US" sz="1800" dirty="0" err="1"/>
              <a:t>QueueConnection</a:t>
            </a:r>
            <a:r>
              <a:rPr lang="en-US" altLang="en-US" sz="1800" dirty="0"/>
              <a:t> or the </a:t>
            </a:r>
            <a:r>
              <a:rPr lang="en-US" altLang="en-US" sz="1800" dirty="0" err="1"/>
              <a:t>TopicConnection</a:t>
            </a:r>
            <a:r>
              <a:rPr lang="en-US" altLang="en-US" sz="1800" dirty="0"/>
              <a:t> interface. For example, once we have a </a:t>
            </a:r>
            <a:r>
              <a:rPr lang="en-US" altLang="en-US" sz="1800" dirty="0" err="1"/>
              <a:t>QueueConnectionFactory</a:t>
            </a:r>
            <a:r>
              <a:rPr lang="en-US" altLang="en-US" sz="1800" dirty="0"/>
              <a:t> or a </a:t>
            </a:r>
            <a:r>
              <a:rPr lang="en-US" altLang="en-US" sz="1800" dirty="0" err="1"/>
              <a:t>TopicConnectionFactory</a:t>
            </a:r>
            <a:r>
              <a:rPr lang="en-US" altLang="en-US" sz="1800" dirty="0"/>
              <a:t> object, we can use it to create a connection: </a:t>
            </a:r>
          </a:p>
          <a:p>
            <a:pPr eaLnBrk="1" hangingPunct="1">
              <a:lnSpc>
                <a:spcPct val="100000"/>
              </a:lnSpc>
              <a:spcAft>
                <a:spcPct val="0"/>
              </a:spcAft>
              <a:buFont typeface="Wingdings" panose="05000000000000000000" pitchFamily="2" charset="2"/>
              <a:buNone/>
            </a:pPr>
            <a:r>
              <a:rPr lang="en-US" altLang="en-US" sz="1300" i="1" dirty="0">
                <a:solidFill>
                  <a:srgbClr val="DB2405"/>
                </a:solidFill>
              </a:rPr>
              <a:t>     </a:t>
            </a:r>
            <a:r>
              <a:rPr lang="en-US" altLang="en-US" i="1" dirty="0" err="1" smtClean="0">
                <a:solidFill>
                  <a:srgbClr val="DB2405"/>
                </a:solidFill>
              </a:rPr>
              <a:t>QueueConnection</a:t>
            </a:r>
            <a:r>
              <a:rPr lang="en-US" altLang="en-US" i="1" dirty="0" smtClean="0">
                <a:solidFill>
                  <a:srgbClr val="DB2405"/>
                </a:solidFill>
              </a:rPr>
              <a:t> </a:t>
            </a:r>
            <a:r>
              <a:rPr lang="en-US" altLang="en-US" i="1" dirty="0" err="1" smtClean="0">
                <a:solidFill>
                  <a:srgbClr val="DB2405"/>
                </a:solidFill>
              </a:rPr>
              <a:t>queueConnection</a:t>
            </a:r>
            <a:r>
              <a:rPr lang="en-US" altLang="en-US" i="1" dirty="0" smtClean="0">
                <a:solidFill>
                  <a:srgbClr val="DB2405"/>
                </a:solidFill>
              </a:rPr>
              <a:t> = </a:t>
            </a:r>
            <a:r>
              <a:rPr lang="en-US" altLang="en-US" i="1" dirty="0" err="1" smtClean="0">
                <a:solidFill>
                  <a:srgbClr val="DB2405"/>
                </a:solidFill>
              </a:rPr>
              <a:t>queueConnectionFactory.createQueueConnection</a:t>
            </a:r>
            <a:r>
              <a:rPr lang="en-US" altLang="en-US" i="1" dirty="0" smtClean="0">
                <a:solidFill>
                  <a:srgbClr val="DB2405"/>
                </a:solidFill>
              </a:rPr>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TopicConnection</a:t>
            </a:r>
            <a:r>
              <a:rPr lang="en-US" altLang="en-US" i="1" dirty="0" smtClean="0">
                <a:solidFill>
                  <a:srgbClr val="DB2405"/>
                </a:solidFill>
              </a:rPr>
              <a:t> </a:t>
            </a:r>
            <a:r>
              <a:rPr lang="en-US" altLang="en-US" i="1" dirty="0" err="1" smtClean="0">
                <a:solidFill>
                  <a:srgbClr val="DB2405"/>
                </a:solidFill>
              </a:rPr>
              <a:t>topicConnection</a:t>
            </a:r>
            <a:r>
              <a:rPr lang="en-US" altLang="en-US" i="1" dirty="0" smtClean="0">
                <a:solidFill>
                  <a:srgbClr val="DB2405"/>
                </a:solidFill>
              </a:rPr>
              <a:t> = </a:t>
            </a:r>
            <a:r>
              <a:rPr lang="en-US" altLang="en-US" i="1" dirty="0" err="1" smtClean="0">
                <a:solidFill>
                  <a:srgbClr val="DB2405"/>
                </a:solidFill>
              </a:rPr>
              <a:t>topicConnectionFactory.createTopicConnection</a:t>
            </a:r>
            <a:r>
              <a:rPr lang="en-US" altLang="en-US" i="1" dirty="0" smtClean="0">
                <a:solidFill>
                  <a:srgbClr val="DB2405"/>
                </a:solidFill>
              </a:rPr>
              <a:t>();</a:t>
            </a:r>
            <a:r>
              <a:rPr lang="en-US" altLang="en-US" dirty="0" smtClean="0"/>
              <a:t> </a:t>
            </a:r>
          </a:p>
          <a:p>
            <a:pPr eaLnBrk="1" hangingPunct="1">
              <a:spcAft>
                <a:spcPct val="0"/>
              </a:spcAft>
              <a:buFont typeface="Wingdings" panose="05000000000000000000" pitchFamily="2" charset="2"/>
              <a:buNone/>
            </a:pPr>
            <a:endParaRPr lang="en-US" altLang="en-US" sz="1300" dirty="0"/>
          </a:p>
          <a:p>
            <a:pPr eaLnBrk="1" hangingPunct="1">
              <a:spcAft>
                <a:spcPct val="0"/>
              </a:spcAft>
              <a:buFont typeface="Wingdings" panose="05000000000000000000" pitchFamily="2" charset="2"/>
              <a:buNone/>
            </a:pPr>
            <a:r>
              <a:rPr lang="en-US" altLang="en-US" sz="1300" dirty="0"/>
              <a:t>	</a:t>
            </a:r>
            <a:endParaRPr lang="en-US" altLang="en-US" sz="1400" dirty="0"/>
          </a:p>
        </p:txBody>
      </p:sp>
    </p:spTree>
    <p:extLst>
      <p:ext uri="{BB962C8B-B14F-4D97-AF65-F5344CB8AC3E}">
        <p14:creationId xmlns:p14="http://schemas.microsoft.com/office/powerpoint/2010/main" val="3319591269"/>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p:txBody>
          <a:bodyPr/>
          <a:lstStyle/>
          <a:p>
            <a:pPr eaLnBrk="1" hangingPunct="1"/>
            <a:r>
              <a:rPr lang="en-US" altLang="en-US" smtClean="0"/>
              <a:t>Connections Cont…</a:t>
            </a:r>
          </a:p>
        </p:txBody>
      </p:sp>
      <p:sp>
        <p:nvSpPr>
          <p:cNvPr id="39939" name="Content Placeholder 5"/>
          <p:cNvSpPr>
            <a:spLocks noGrp="1"/>
          </p:cNvSpPr>
          <p:nvPr>
            <p:ph sz="quarter" idx="10"/>
          </p:nvPr>
        </p:nvSpPr>
        <p:spPr>
          <a:xfrm>
            <a:off x="711015" y="1143000"/>
            <a:ext cx="10978477" cy="5181600"/>
          </a:xfrm>
        </p:spPr>
        <p:txBody>
          <a:bodyPr/>
          <a:lstStyle/>
          <a:p>
            <a:pPr eaLnBrk="1" hangingPunct="1">
              <a:lnSpc>
                <a:spcPct val="100000"/>
              </a:lnSpc>
              <a:spcAft>
                <a:spcPct val="0"/>
              </a:spcAft>
            </a:pPr>
            <a:r>
              <a:rPr lang="en-US" altLang="en-US" sz="1800" dirty="0"/>
              <a:t>On application completion, we need to close any connections that we have created. Failure to close a connection can cause </a:t>
            </a:r>
            <a:r>
              <a:rPr lang="en-US" altLang="en-US" sz="1800" u="sng" dirty="0"/>
              <a:t>resources not to be released</a:t>
            </a:r>
            <a:r>
              <a:rPr lang="en-US" altLang="en-US" sz="1800" dirty="0"/>
              <a:t> by the JMS provider.</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a:t>
            </a:r>
            <a:r>
              <a:rPr lang="en-US" altLang="en-US" sz="1800" i="1" dirty="0" err="1">
                <a:solidFill>
                  <a:srgbClr val="DB2405"/>
                </a:solidFill>
              </a:rPr>
              <a:t>queueConnection.close</a:t>
            </a:r>
            <a:r>
              <a:rPr lang="en-US" altLang="en-US" sz="1800" i="1" dirty="0">
                <a:solidFill>
                  <a:srgbClr val="DB2405"/>
                </a:solidFill>
              </a:rPr>
              <a:t>();</a:t>
            </a:r>
          </a:p>
          <a:p>
            <a:pPr eaLnBrk="1" hangingPunct="1">
              <a:lnSpc>
                <a:spcPct val="100000"/>
              </a:lnSpc>
              <a:spcAft>
                <a:spcPct val="0"/>
              </a:spcAft>
              <a:buFont typeface="Wingdings" panose="05000000000000000000" pitchFamily="2" charset="2"/>
              <a:buNone/>
            </a:pPr>
            <a:r>
              <a:rPr lang="en-US" altLang="en-US" sz="1800" i="1" dirty="0">
                <a:solidFill>
                  <a:srgbClr val="DB2405"/>
                </a:solidFill>
              </a:rPr>
              <a:t>	</a:t>
            </a:r>
            <a:r>
              <a:rPr lang="en-US" altLang="en-US" sz="1800" i="1" dirty="0" err="1">
                <a:solidFill>
                  <a:srgbClr val="DB2405"/>
                </a:solidFill>
              </a:rPr>
              <a:t>topicConnection.close</a:t>
            </a:r>
            <a:r>
              <a:rPr lang="en-US" altLang="en-US" sz="1800" i="1" dirty="0">
                <a:solidFill>
                  <a:srgbClr val="DB2405"/>
                </a:solidFill>
              </a:rPr>
              <a:t>(); </a:t>
            </a:r>
          </a:p>
          <a:p>
            <a:pPr eaLnBrk="1" hangingPunct="1">
              <a:lnSpc>
                <a:spcPct val="100000"/>
              </a:lnSpc>
              <a:spcAft>
                <a:spcPct val="0"/>
              </a:spcAft>
            </a:pPr>
            <a:r>
              <a:rPr lang="en-US" altLang="en-US" sz="1800" dirty="0"/>
              <a:t>Closing a connection also closes its sessions and their message producers and message consumers. </a:t>
            </a:r>
          </a:p>
          <a:p>
            <a:pPr eaLnBrk="1" hangingPunct="1">
              <a:lnSpc>
                <a:spcPct val="100000"/>
              </a:lnSpc>
              <a:spcAft>
                <a:spcPct val="0"/>
              </a:spcAft>
            </a:pPr>
            <a:r>
              <a:rPr lang="en-US" altLang="en-US" sz="1800" dirty="0"/>
              <a:t>Before our application can consume messages, we must call the connection's start method. </a:t>
            </a:r>
            <a:r>
              <a:rPr lang="en-US" altLang="en-US" sz="1800" u="sng" dirty="0"/>
              <a:t>Why</a:t>
            </a:r>
            <a:r>
              <a:rPr lang="en-US" altLang="en-US" sz="1800" dirty="0"/>
              <a:t>?</a:t>
            </a:r>
          </a:p>
          <a:p>
            <a:pPr eaLnBrk="1" hangingPunct="1">
              <a:lnSpc>
                <a:spcPct val="100000"/>
              </a:lnSpc>
              <a:spcAft>
                <a:spcPct val="0"/>
              </a:spcAft>
            </a:pPr>
            <a:r>
              <a:rPr lang="en-US" altLang="en-US" sz="1800" dirty="0"/>
              <a:t>If we want to stop message delivery temporarily without closing the connection, you call the stop method. </a:t>
            </a:r>
          </a:p>
          <a:p>
            <a:pPr eaLnBrk="1" hangingPunct="1">
              <a:spcAft>
                <a:spcPct val="0"/>
              </a:spcAft>
            </a:pPr>
            <a:endParaRPr lang="en-US" altLang="en-US" sz="1400" dirty="0"/>
          </a:p>
        </p:txBody>
      </p:sp>
    </p:spTree>
    <p:extLst>
      <p:ext uri="{BB962C8B-B14F-4D97-AF65-F5344CB8AC3E}">
        <p14:creationId xmlns:p14="http://schemas.microsoft.com/office/powerpoint/2010/main" val="366474333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p:cNvSpPr>
            <a:spLocks noGrp="1"/>
          </p:cNvSpPr>
          <p:nvPr>
            <p:ph type="title"/>
          </p:nvPr>
        </p:nvSpPr>
        <p:spPr/>
        <p:txBody>
          <a:bodyPr/>
          <a:lstStyle/>
          <a:p>
            <a:pPr eaLnBrk="1" hangingPunct="1"/>
            <a:r>
              <a:rPr lang="en-US" altLang="en-US" smtClean="0"/>
              <a:t>Sessions</a:t>
            </a:r>
          </a:p>
        </p:txBody>
      </p:sp>
      <p:sp>
        <p:nvSpPr>
          <p:cNvPr id="40963" name="Content Placeholder 5"/>
          <p:cNvSpPr>
            <a:spLocks noGrp="1"/>
          </p:cNvSpPr>
          <p:nvPr>
            <p:ph sz="quarter" idx="10"/>
          </p:nvPr>
        </p:nvSpPr>
        <p:spPr>
          <a:xfrm>
            <a:off x="711015" y="914400"/>
            <a:ext cx="10879623" cy="5638800"/>
          </a:xfrm>
        </p:spPr>
        <p:txBody>
          <a:bodyPr>
            <a:normAutofit/>
          </a:bodyPr>
          <a:lstStyle/>
          <a:p>
            <a:pPr eaLnBrk="1" hangingPunct="1">
              <a:lnSpc>
                <a:spcPct val="100000"/>
              </a:lnSpc>
              <a:spcAft>
                <a:spcPct val="0"/>
              </a:spcAft>
            </a:pPr>
            <a:r>
              <a:rPr lang="en-US" altLang="en-US" sz="2000" dirty="0"/>
              <a:t>A session is a single-threaded context for producing and consuming messages.</a:t>
            </a:r>
          </a:p>
          <a:p>
            <a:pPr lvl="1" eaLnBrk="1" hangingPunct="1">
              <a:lnSpc>
                <a:spcPct val="100000"/>
              </a:lnSpc>
              <a:spcAft>
                <a:spcPct val="0"/>
              </a:spcAft>
            </a:pPr>
            <a:r>
              <a:rPr lang="en-US" altLang="en-US" sz="1800" dirty="0"/>
              <a:t>One potential reason: Transaction behavior requirement of session may be difficult to implement due to lack of thread guarantees of running and completing it’s work</a:t>
            </a:r>
          </a:p>
          <a:p>
            <a:pPr eaLnBrk="1" hangingPunct="1">
              <a:lnSpc>
                <a:spcPct val="100000"/>
              </a:lnSpc>
              <a:spcAft>
                <a:spcPct val="0"/>
              </a:spcAft>
            </a:pPr>
            <a:r>
              <a:rPr lang="en-US" altLang="en-US" sz="2000" dirty="0"/>
              <a:t>Are use to create message producers, message consumers, and messages. </a:t>
            </a:r>
          </a:p>
          <a:p>
            <a:pPr eaLnBrk="1" hangingPunct="1">
              <a:lnSpc>
                <a:spcPct val="100000"/>
              </a:lnSpc>
              <a:spcAft>
                <a:spcPct val="0"/>
              </a:spcAft>
            </a:pPr>
            <a:r>
              <a:rPr lang="en-US" altLang="en-US" sz="2000" dirty="0"/>
              <a:t>Provides a transactional context with which we can group a set of sends and receives into an atomic unit of work. </a:t>
            </a:r>
          </a:p>
          <a:p>
            <a:pPr lvl="1" eaLnBrk="1" hangingPunct="1">
              <a:lnSpc>
                <a:spcPct val="100000"/>
              </a:lnSpc>
              <a:spcAft>
                <a:spcPct val="0"/>
              </a:spcAft>
            </a:pPr>
            <a:r>
              <a:rPr lang="en-US" altLang="en-US" sz="1800" dirty="0"/>
              <a:t>Very similar (as a simple) analogy to a HTTP Session</a:t>
            </a:r>
          </a:p>
          <a:p>
            <a:pPr eaLnBrk="1" hangingPunct="1">
              <a:lnSpc>
                <a:spcPct val="100000"/>
              </a:lnSpc>
              <a:spcAft>
                <a:spcPct val="0"/>
              </a:spcAft>
            </a:pPr>
            <a:r>
              <a:rPr lang="en-US" altLang="en-US" sz="2000" dirty="0"/>
              <a:t>Come in two forms, implementing either the </a:t>
            </a:r>
            <a:r>
              <a:rPr lang="en-US" altLang="en-US" sz="2000" dirty="0" err="1"/>
              <a:t>QueueSession</a:t>
            </a:r>
            <a:r>
              <a:rPr lang="en-US" altLang="en-US" sz="2000" dirty="0"/>
              <a:t> or the </a:t>
            </a:r>
            <a:r>
              <a:rPr lang="en-US" altLang="en-US" sz="2000" dirty="0" err="1"/>
              <a:t>TopicSession</a:t>
            </a:r>
            <a:r>
              <a:rPr lang="en-US" altLang="en-US" sz="2000" dirty="0"/>
              <a:t> interface.</a:t>
            </a:r>
          </a:p>
          <a:p>
            <a:pPr eaLnBrk="1" hangingPunct="1">
              <a:lnSpc>
                <a:spcPct val="100000"/>
              </a:lnSpc>
              <a:spcAft>
                <a:spcPct val="0"/>
              </a:spcAft>
            </a:pPr>
            <a:r>
              <a:rPr lang="en-US" altLang="en-US" sz="2000" dirty="0"/>
              <a:t>Example, </a:t>
            </a:r>
            <a:r>
              <a:rPr lang="en-US" altLang="en-US" sz="2000" dirty="0" err="1"/>
              <a:t>TopicConnection</a:t>
            </a:r>
            <a:r>
              <a:rPr lang="en-US" altLang="en-US" sz="2000" dirty="0"/>
              <a:t> object created, can be use to create a </a:t>
            </a:r>
            <a:r>
              <a:rPr lang="en-US" altLang="en-US" sz="2000" dirty="0" err="1"/>
              <a:t>TopicSession</a:t>
            </a:r>
            <a:r>
              <a:rPr lang="en-US" altLang="en-US" sz="2000" dirty="0"/>
              <a:t>:</a:t>
            </a:r>
            <a:r>
              <a:rPr lang="en-US" altLang="en-US" sz="1800" dirty="0"/>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TopicSession</a:t>
            </a:r>
            <a:r>
              <a:rPr lang="en-US" altLang="en-US" i="1" dirty="0" smtClean="0">
                <a:solidFill>
                  <a:srgbClr val="DB2405"/>
                </a:solidFill>
              </a:rPr>
              <a:t> </a:t>
            </a:r>
            <a:r>
              <a:rPr lang="en-US" altLang="en-US" i="1" dirty="0" err="1" smtClean="0">
                <a:solidFill>
                  <a:srgbClr val="DB2405"/>
                </a:solidFill>
              </a:rPr>
              <a:t>topicSession</a:t>
            </a:r>
            <a:r>
              <a:rPr lang="en-US" altLang="en-US" i="1" dirty="0" smtClean="0">
                <a:solidFill>
                  <a:srgbClr val="DB2405"/>
                </a:solidFill>
              </a:rPr>
              <a:t> = </a:t>
            </a:r>
            <a:r>
              <a:rPr lang="en-US" altLang="en-US" i="1" dirty="0" err="1" smtClean="0">
                <a:solidFill>
                  <a:srgbClr val="DB2405"/>
                </a:solidFill>
              </a:rPr>
              <a:t>topicConnection.createTopicSession</a:t>
            </a:r>
            <a:r>
              <a:rPr lang="en-US" altLang="en-US" i="1" dirty="0" smtClean="0">
                <a:solidFill>
                  <a:srgbClr val="DB2405"/>
                </a:solidFill>
              </a:rPr>
              <a:t>(</a:t>
            </a:r>
            <a:r>
              <a:rPr lang="en-US" altLang="en-US" i="1" dirty="0" err="1" smtClean="0">
                <a:solidFill>
                  <a:srgbClr val="DB2405"/>
                </a:solidFill>
              </a:rPr>
              <a:t>false,Session.AUTO_ACKNOWLEDGE</a:t>
            </a:r>
            <a:r>
              <a:rPr lang="en-US" altLang="en-US" i="1" dirty="0" smtClean="0">
                <a:solidFill>
                  <a:srgbClr val="DB2405"/>
                </a:solidFill>
              </a:rPr>
              <a:t>); </a:t>
            </a:r>
          </a:p>
          <a:p>
            <a:pPr eaLnBrk="1" hangingPunct="1">
              <a:lnSpc>
                <a:spcPct val="100000"/>
              </a:lnSpc>
              <a:spcAft>
                <a:spcPct val="0"/>
              </a:spcAft>
              <a:buFont typeface="Wingdings" panose="05000000000000000000" pitchFamily="2" charset="2"/>
              <a:buNone/>
            </a:pPr>
            <a:r>
              <a:rPr lang="en-US" altLang="en-US" dirty="0" smtClean="0"/>
              <a:t>	</a:t>
            </a:r>
            <a:r>
              <a:rPr lang="en-US" altLang="en-US" sz="1800" i="1" dirty="0"/>
              <a:t>First argument means that the session is not transacted; Second means that the session automatically acknowledges messages when they have been received successfully</a:t>
            </a:r>
            <a:r>
              <a:rPr lang="en-US" altLang="en-US" sz="1800" dirty="0"/>
              <a:t>. </a:t>
            </a:r>
          </a:p>
          <a:p>
            <a:pPr eaLnBrk="1" hangingPunct="1">
              <a:spcAft>
                <a:spcPct val="0"/>
              </a:spcAft>
              <a:buFont typeface="Wingdings" panose="05000000000000000000" pitchFamily="2" charset="2"/>
              <a:buNone/>
            </a:pPr>
            <a:endParaRPr lang="en-US" altLang="en-US" sz="1400" dirty="0"/>
          </a:p>
        </p:txBody>
      </p:sp>
    </p:spTree>
    <p:extLst>
      <p:ext uri="{BB962C8B-B14F-4D97-AF65-F5344CB8AC3E}">
        <p14:creationId xmlns:p14="http://schemas.microsoft.com/office/powerpoint/2010/main" val="5338058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6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Exercise</a:t>
            </a:r>
          </a:p>
        </p:txBody>
      </p:sp>
      <p:sp>
        <p:nvSpPr>
          <p:cNvPr id="30723" name="Content Placeholder 2"/>
          <p:cNvSpPr>
            <a:spLocks noGrp="1"/>
          </p:cNvSpPr>
          <p:nvPr>
            <p:ph sz="quarter" idx="10"/>
          </p:nvPr>
        </p:nvSpPr>
        <p:spPr/>
        <p:txBody>
          <a:bodyPr/>
          <a:lstStyle/>
          <a:p>
            <a:pPr>
              <a:lnSpc>
                <a:spcPct val="100000"/>
              </a:lnSpc>
              <a:spcAft>
                <a:spcPct val="0"/>
              </a:spcAft>
              <a:buFont typeface="Arial" charset="0"/>
              <a:buChar char="•"/>
              <a:defRPr/>
            </a:pPr>
            <a:r>
              <a:rPr lang="en-US" sz="1800" dirty="0"/>
              <a:t>Start the </a:t>
            </a:r>
            <a:r>
              <a:rPr lang="en-US" sz="1800" dirty="0" err="1"/>
              <a:t>jms</a:t>
            </a:r>
            <a:r>
              <a:rPr lang="en-US" sz="1800" dirty="0"/>
              <a:t> server.</a:t>
            </a:r>
          </a:p>
          <a:p>
            <a:pPr>
              <a:lnSpc>
                <a:spcPct val="100000"/>
              </a:lnSpc>
              <a:spcAft>
                <a:spcPct val="0"/>
              </a:spcAft>
              <a:buFont typeface="Arial" charset="0"/>
              <a:buChar char="•"/>
              <a:defRPr/>
            </a:pPr>
            <a:r>
              <a:rPr lang="en-US" sz="1800" dirty="0"/>
              <a:t>Create a sender class to send the message. </a:t>
            </a:r>
            <a:r>
              <a:rPr lang="en-US" sz="1800" dirty="0">
                <a:solidFill>
                  <a:srgbClr val="FF0000"/>
                </a:solidFill>
              </a:rPr>
              <a:t>(30 Minutes)</a:t>
            </a:r>
          </a:p>
          <a:p>
            <a:pPr>
              <a:lnSpc>
                <a:spcPct val="100000"/>
              </a:lnSpc>
              <a:spcAft>
                <a:spcPct val="0"/>
              </a:spcAft>
              <a:buFont typeface="Arial" charset="0"/>
              <a:buChar char="•"/>
              <a:defRPr/>
            </a:pPr>
            <a:r>
              <a:rPr lang="en-US" sz="1800" dirty="0"/>
              <a:t>Create a receiver class to receive the message. </a:t>
            </a:r>
            <a:r>
              <a:rPr lang="en-US" sz="1800" dirty="0">
                <a:solidFill>
                  <a:srgbClr val="FF0000"/>
                </a:solidFill>
              </a:rPr>
              <a:t>(Self-study/Hands-on time)</a:t>
            </a:r>
          </a:p>
          <a:p>
            <a:pPr>
              <a:lnSpc>
                <a:spcPct val="100000"/>
              </a:lnSpc>
              <a:spcAft>
                <a:spcPct val="0"/>
              </a:spcAft>
              <a:buFont typeface="Arial" charset="0"/>
              <a:buChar char="•"/>
              <a:defRPr/>
            </a:pPr>
            <a:r>
              <a:rPr lang="en-US" sz="1800" dirty="0"/>
              <a:t>Write a asynchronous class to implement </a:t>
            </a:r>
            <a:r>
              <a:rPr lang="en-US" sz="1800" dirty="0" err="1"/>
              <a:t>jms</a:t>
            </a:r>
            <a:r>
              <a:rPr lang="en-US" sz="1800" dirty="0"/>
              <a:t> queue. </a:t>
            </a:r>
            <a:r>
              <a:rPr lang="en-US" sz="1800" dirty="0">
                <a:solidFill>
                  <a:srgbClr val="FF0000"/>
                </a:solidFill>
              </a:rPr>
              <a:t>(Self-study/Hands-on time)</a:t>
            </a:r>
          </a:p>
          <a:p>
            <a:pPr marL="0" indent="0">
              <a:spcAft>
                <a:spcPct val="0"/>
              </a:spcAft>
              <a:buNone/>
              <a:defRPr/>
            </a:pPr>
            <a:endParaRPr lang="en-US" dirty="0" smtClean="0"/>
          </a:p>
          <a:p>
            <a:pPr>
              <a:spcAft>
                <a:spcPct val="0"/>
              </a:spcAft>
              <a:buFont typeface="Arial" charset="0"/>
              <a:buChar char="•"/>
              <a:defRPr/>
            </a:pPr>
            <a:endParaRPr lang="en-US" dirty="0" smtClean="0"/>
          </a:p>
        </p:txBody>
      </p:sp>
    </p:spTree>
    <p:extLst>
      <p:ext uri="{BB962C8B-B14F-4D97-AF65-F5344CB8AC3E}">
        <p14:creationId xmlns:p14="http://schemas.microsoft.com/office/powerpoint/2010/main" val="4261045167"/>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p:txBody>
          <a:bodyPr/>
          <a:lstStyle/>
          <a:p>
            <a:pPr eaLnBrk="1" hangingPunct="1"/>
            <a:r>
              <a:rPr lang="en-US" altLang="en-US" smtClean="0"/>
              <a:t>Message Producers</a:t>
            </a:r>
          </a:p>
        </p:txBody>
      </p:sp>
      <p:sp>
        <p:nvSpPr>
          <p:cNvPr id="84996" name="Rectangle 4"/>
          <p:cNvSpPr>
            <a:spLocks noGrp="1" noChangeArrowheads="1"/>
          </p:cNvSpPr>
          <p:nvPr>
            <p:ph sz="quarter" idx="10"/>
          </p:nvPr>
        </p:nvSpPr>
        <p:spPr>
          <a:xfrm>
            <a:off x="711015" y="1219200"/>
            <a:ext cx="10929050" cy="5168900"/>
          </a:xfrm>
        </p:spPr>
        <p:txBody>
          <a:bodyPr/>
          <a:lstStyle/>
          <a:p>
            <a:pPr eaLnBrk="1" hangingPunct="1">
              <a:lnSpc>
                <a:spcPct val="100000"/>
              </a:lnSpc>
              <a:defRPr/>
            </a:pPr>
            <a:r>
              <a:rPr lang="en-US" sz="2000" dirty="0"/>
              <a:t>A message producer is an object created by a session and is used to send messages to a destination. </a:t>
            </a:r>
          </a:p>
          <a:p>
            <a:pPr eaLnBrk="1" hangingPunct="1">
              <a:lnSpc>
                <a:spcPct val="100000"/>
              </a:lnSpc>
              <a:defRPr/>
            </a:pPr>
            <a:r>
              <a:rPr lang="en-US" sz="2000" dirty="0"/>
              <a:t>The PTP form of a message producer implements the </a:t>
            </a:r>
            <a:r>
              <a:rPr lang="en-US" sz="2000" dirty="0" err="1"/>
              <a:t>QueueSender</a:t>
            </a:r>
            <a:r>
              <a:rPr lang="en-US" sz="2000" dirty="0"/>
              <a:t> interface.</a:t>
            </a:r>
          </a:p>
          <a:p>
            <a:pPr eaLnBrk="1" hangingPunct="1">
              <a:lnSpc>
                <a:spcPct val="100000"/>
              </a:lnSpc>
              <a:defRPr/>
            </a:pPr>
            <a:r>
              <a:rPr lang="en-US" sz="2000" dirty="0"/>
              <a:t>The pub/sub form implements the </a:t>
            </a:r>
            <a:r>
              <a:rPr lang="en-US" sz="2000" dirty="0" err="1"/>
              <a:t>TopicPublisher</a:t>
            </a:r>
            <a:r>
              <a:rPr lang="en-US" sz="2000" dirty="0"/>
              <a:t> interface. </a:t>
            </a:r>
          </a:p>
          <a:p>
            <a:pPr marL="0" indent="0">
              <a:lnSpc>
                <a:spcPct val="100000"/>
              </a:lnSpc>
              <a:buNone/>
              <a:defRPr/>
            </a:pPr>
            <a:endParaRPr lang="en-US" sz="1800" i="1" dirty="0"/>
          </a:p>
          <a:p>
            <a:pPr marL="0" indent="0">
              <a:lnSpc>
                <a:spcPct val="100000"/>
              </a:lnSpc>
              <a:buNone/>
              <a:defRPr/>
            </a:pPr>
            <a:r>
              <a:rPr lang="en-US" i="1" dirty="0" smtClean="0"/>
              <a:t>	</a:t>
            </a:r>
            <a:r>
              <a:rPr lang="en-US" i="1" dirty="0" err="1" smtClean="0">
                <a:solidFill>
                  <a:srgbClr val="FF0000"/>
                </a:solidFill>
              </a:rPr>
              <a:t>QueueSender</a:t>
            </a:r>
            <a:r>
              <a:rPr lang="en-US" i="1" dirty="0" smtClean="0">
                <a:solidFill>
                  <a:srgbClr val="FF0000"/>
                </a:solidFill>
              </a:rPr>
              <a:t> </a:t>
            </a:r>
            <a:r>
              <a:rPr lang="en-US" i="1" dirty="0" err="1" smtClean="0">
                <a:solidFill>
                  <a:srgbClr val="FF0000"/>
                </a:solidFill>
              </a:rPr>
              <a:t>queueSender</a:t>
            </a:r>
            <a:r>
              <a:rPr lang="en-US" i="1" dirty="0" smtClean="0">
                <a:solidFill>
                  <a:srgbClr val="FF0000"/>
                </a:solidFill>
              </a:rPr>
              <a:t> = </a:t>
            </a:r>
            <a:r>
              <a:rPr lang="en-US" i="1" dirty="0" err="1" smtClean="0">
                <a:solidFill>
                  <a:srgbClr val="FF0000"/>
                </a:solidFill>
              </a:rPr>
              <a:t>queueSession.createSender</a:t>
            </a:r>
            <a:r>
              <a:rPr lang="en-US" i="1" dirty="0" smtClean="0">
                <a:solidFill>
                  <a:srgbClr val="FF0000"/>
                </a:solidFill>
              </a:rPr>
              <a:t>(</a:t>
            </a:r>
            <a:r>
              <a:rPr lang="en-US" i="1" dirty="0" err="1" smtClean="0">
                <a:solidFill>
                  <a:srgbClr val="FF0000"/>
                </a:solidFill>
              </a:rPr>
              <a:t>myQueue</a:t>
            </a:r>
            <a:r>
              <a:rPr lang="en-US" i="1" dirty="0" smtClean="0">
                <a:solidFill>
                  <a:srgbClr val="FF0000"/>
                </a:solidFill>
              </a:rPr>
              <a:t>); </a:t>
            </a:r>
          </a:p>
          <a:p>
            <a:pPr marL="0" indent="0">
              <a:lnSpc>
                <a:spcPct val="100000"/>
              </a:lnSpc>
              <a:buNone/>
              <a:defRPr/>
            </a:pPr>
            <a:r>
              <a:rPr lang="en-US" i="1" dirty="0" smtClean="0">
                <a:solidFill>
                  <a:srgbClr val="FF0000"/>
                </a:solidFill>
              </a:rPr>
              <a:t>	</a:t>
            </a:r>
            <a:r>
              <a:rPr lang="en-US" i="1" dirty="0" err="1" smtClean="0">
                <a:solidFill>
                  <a:srgbClr val="FF0000"/>
                </a:solidFill>
              </a:rPr>
              <a:t>TopicPublisher</a:t>
            </a:r>
            <a:r>
              <a:rPr lang="en-US" i="1" dirty="0" smtClean="0">
                <a:solidFill>
                  <a:srgbClr val="FF0000"/>
                </a:solidFill>
              </a:rPr>
              <a:t> </a:t>
            </a:r>
            <a:r>
              <a:rPr lang="en-US" i="1" dirty="0" err="1" smtClean="0">
                <a:solidFill>
                  <a:srgbClr val="FF0000"/>
                </a:solidFill>
              </a:rPr>
              <a:t>topicPublisher</a:t>
            </a:r>
            <a:r>
              <a:rPr lang="en-US" i="1" dirty="0" smtClean="0">
                <a:solidFill>
                  <a:srgbClr val="FF0000"/>
                </a:solidFill>
              </a:rPr>
              <a:t> = </a:t>
            </a:r>
            <a:r>
              <a:rPr lang="en-US" i="1" dirty="0" err="1" smtClean="0">
                <a:solidFill>
                  <a:srgbClr val="FF0000"/>
                </a:solidFill>
              </a:rPr>
              <a:t>topicSession.createPublisher</a:t>
            </a:r>
            <a:r>
              <a:rPr lang="en-US" i="1" dirty="0" smtClean="0">
                <a:solidFill>
                  <a:srgbClr val="FF0000"/>
                </a:solidFill>
              </a:rPr>
              <a:t>(</a:t>
            </a:r>
            <a:r>
              <a:rPr lang="en-US" i="1" dirty="0" err="1" smtClean="0">
                <a:solidFill>
                  <a:srgbClr val="FF0000"/>
                </a:solidFill>
              </a:rPr>
              <a:t>myTopic</a:t>
            </a:r>
            <a:r>
              <a:rPr lang="en-US" i="1" dirty="0" smtClean="0">
                <a:solidFill>
                  <a:srgbClr val="FF0000"/>
                </a:solidFill>
              </a:rPr>
              <a:t>); </a:t>
            </a:r>
          </a:p>
          <a:p>
            <a:pPr eaLnBrk="1" hangingPunct="1">
              <a:lnSpc>
                <a:spcPct val="100000"/>
              </a:lnSpc>
              <a:defRPr/>
            </a:pPr>
            <a:endParaRPr lang="en-US" i="1" dirty="0" smtClean="0"/>
          </a:p>
          <a:p>
            <a:pPr eaLnBrk="1" hangingPunct="1">
              <a:lnSpc>
                <a:spcPct val="100000"/>
              </a:lnSpc>
              <a:defRPr/>
            </a:pPr>
            <a:r>
              <a:rPr lang="en-US" sz="2000" dirty="0">
                <a:solidFill>
                  <a:srgbClr val="FF0000"/>
                </a:solidFill>
              </a:rPr>
              <a:t>(Self – study) </a:t>
            </a:r>
            <a:r>
              <a:rPr lang="en-US" sz="2000" dirty="0"/>
              <a:t>Create an unidentified producer by specifying null as the argument to </a:t>
            </a:r>
            <a:r>
              <a:rPr lang="en-US" sz="2000" dirty="0" err="1"/>
              <a:t>createSender</a:t>
            </a:r>
            <a:r>
              <a:rPr lang="en-US" sz="2000" dirty="0"/>
              <a:t> or </a:t>
            </a:r>
            <a:r>
              <a:rPr lang="en-US" sz="2000" dirty="0" err="1"/>
              <a:t>createPublisher</a:t>
            </a:r>
            <a:r>
              <a:rPr lang="en-US" sz="2000" dirty="0"/>
              <a:t>. With an unidentified producer, can wait to specify which destination to send the message to until we send or publish a message. </a:t>
            </a:r>
          </a:p>
        </p:txBody>
      </p:sp>
    </p:spTree>
    <p:extLst>
      <p:ext uri="{BB962C8B-B14F-4D97-AF65-F5344CB8AC3E}">
        <p14:creationId xmlns:p14="http://schemas.microsoft.com/office/powerpoint/2010/main" val="2987061857"/>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r>
              <a:rPr lang="en-US" dirty="0" smtClean="0"/>
              <a:t>Understanding need for JMS</a:t>
            </a:r>
          </a:p>
          <a:p>
            <a:r>
              <a:rPr lang="en-US" dirty="0" smtClean="0"/>
              <a:t>Understanding JMS API architecture</a:t>
            </a:r>
          </a:p>
          <a:p>
            <a:r>
              <a:rPr lang="en-US" dirty="0" smtClean="0"/>
              <a:t>Understanding JMS terminology</a:t>
            </a:r>
          </a:p>
          <a:p>
            <a:r>
              <a:rPr lang="en-US" dirty="0"/>
              <a:t>Understanding types of messaging domains in </a:t>
            </a:r>
            <a:r>
              <a:rPr lang="en-US" dirty="0" smtClean="0"/>
              <a:t>JMS</a:t>
            </a:r>
          </a:p>
          <a:p>
            <a:r>
              <a:rPr lang="en-US" dirty="0" smtClean="0"/>
              <a:t>Understanding JMS programming model</a:t>
            </a:r>
          </a:p>
          <a:p>
            <a:r>
              <a:rPr lang="en-US" dirty="0" smtClean="0"/>
              <a:t>Understanding message properties</a:t>
            </a:r>
          </a:p>
          <a:p>
            <a:r>
              <a:rPr lang="en-US" dirty="0" smtClean="0"/>
              <a:t>Understanding JMS Transaction</a:t>
            </a:r>
          </a:p>
          <a:p>
            <a:r>
              <a:rPr lang="en-US" dirty="0" smtClean="0"/>
              <a:t>Understanding JMS-Spring Integration</a:t>
            </a:r>
          </a:p>
          <a:p>
            <a:endParaRPr lang="en-US" dirty="0"/>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pPr eaLnBrk="1" hangingPunct="1"/>
            <a:r>
              <a:rPr lang="en-US" altLang="en-US" smtClean="0"/>
              <a:t>Message Producers Cont…</a:t>
            </a:r>
          </a:p>
        </p:txBody>
      </p:sp>
      <p:sp>
        <p:nvSpPr>
          <p:cNvPr id="84996" name="Rectangle 4"/>
          <p:cNvSpPr>
            <a:spLocks noGrp="1" noChangeArrowheads="1"/>
          </p:cNvSpPr>
          <p:nvPr>
            <p:ph sz="quarter" idx="10"/>
          </p:nvPr>
        </p:nvSpPr>
        <p:spPr>
          <a:xfrm>
            <a:off x="711015" y="1219200"/>
            <a:ext cx="10756055" cy="5168900"/>
          </a:xfrm>
        </p:spPr>
        <p:txBody>
          <a:bodyPr/>
          <a:lstStyle/>
          <a:p>
            <a:pPr eaLnBrk="1" hangingPunct="1">
              <a:lnSpc>
                <a:spcPct val="100000"/>
              </a:lnSpc>
              <a:defRPr/>
            </a:pPr>
            <a:r>
              <a:rPr lang="en-US" sz="2000" dirty="0"/>
              <a:t>Once created a message producer, can use it to send messages. Have to create the messages first,  With a </a:t>
            </a:r>
            <a:r>
              <a:rPr lang="en-US" sz="2000" dirty="0" err="1"/>
              <a:t>QueueSender</a:t>
            </a:r>
            <a:r>
              <a:rPr lang="en-US" sz="2000" dirty="0"/>
              <a:t>, use the send method: </a:t>
            </a:r>
          </a:p>
          <a:p>
            <a:pPr marL="0" indent="0">
              <a:lnSpc>
                <a:spcPct val="100000"/>
              </a:lnSpc>
              <a:buNone/>
              <a:defRPr/>
            </a:pPr>
            <a:r>
              <a:rPr lang="en-US" sz="2000" dirty="0"/>
              <a:t>	</a:t>
            </a:r>
            <a:r>
              <a:rPr lang="en-US" i="1" dirty="0" err="1">
                <a:solidFill>
                  <a:srgbClr val="FF0000"/>
                </a:solidFill>
              </a:rPr>
              <a:t>queueSender.send</a:t>
            </a:r>
            <a:r>
              <a:rPr lang="en-US" i="1" dirty="0">
                <a:solidFill>
                  <a:srgbClr val="FF0000"/>
                </a:solidFill>
              </a:rPr>
              <a:t>(message);</a:t>
            </a:r>
          </a:p>
          <a:p>
            <a:pPr eaLnBrk="1" hangingPunct="1">
              <a:lnSpc>
                <a:spcPct val="100000"/>
              </a:lnSpc>
              <a:defRPr/>
            </a:pPr>
            <a:r>
              <a:rPr lang="en-US" sz="2000" dirty="0"/>
              <a:t>With a </a:t>
            </a:r>
            <a:r>
              <a:rPr lang="en-US" sz="2000" dirty="0" err="1"/>
              <a:t>TopicPublisher</a:t>
            </a:r>
            <a:r>
              <a:rPr lang="en-US" sz="2000" dirty="0"/>
              <a:t>, use the publish method: </a:t>
            </a:r>
          </a:p>
          <a:p>
            <a:pPr marL="0" indent="0">
              <a:lnSpc>
                <a:spcPct val="100000"/>
              </a:lnSpc>
              <a:buNone/>
              <a:defRPr/>
            </a:pPr>
            <a:r>
              <a:rPr lang="en-US" i="1" dirty="0" smtClean="0">
                <a:solidFill>
                  <a:srgbClr val="FF0000"/>
                </a:solidFill>
              </a:rPr>
              <a:t>	</a:t>
            </a:r>
            <a:r>
              <a:rPr lang="en-US" i="1" dirty="0" err="1" smtClean="0">
                <a:solidFill>
                  <a:srgbClr val="FF0000"/>
                </a:solidFill>
              </a:rPr>
              <a:t>topicPublisher.publish</a:t>
            </a:r>
            <a:r>
              <a:rPr lang="en-US" i="1" dirty="0" smtClean="0">
                <a:solidFill>
                  <a:srgbClr val="FF0000"/>
                </a:solidFill>
              </a:rPr>
              <a:t>(message</a:t>
            </a:r>
            <a:r>
              <a:rPr lang="en-US" i="1" dirty="0">
                <a:solidFill>
                  <a:srgbClr val="FF0000"/>
                </a:solidFill>
              </a:rPr>
              <a:t>); </a:t>
            </a:r>
          </a:p>
          <a:p>
            <a:pPr eaLnBrk="1" hangingPunct="1">
              <a:lnSpc>
                <a:spcPct val="100000"/>
              </a:lnSpc>
              <a:defRPr/>
            </a:pPr>
            <a:r>
              <a:rPr lang="en-US" sz="2000" dirty="0">
                <a:solidFill>
                  <a:srgbClr val="FF0000"/>
                </a:solidFill>
              </a:rPr>
              <a:t>(Self – study) </a:t>
            </a:r>
            <a:r>
              <a:rPr lang="en-US" sz="2000" dirty="0"/>
              <a:t>If created an unidentified producer, use the overloaded send or publish method that specifies the destination as the first parameter. </a:t>
            </a:r>
          </a:p>
        </p:txBody>
      </p:sp>
    </p:spTree>
    <p:extLst>
      <p:ext uri="{BB962C8B-B14F-4D97-AF65-F5344CB8AC3E}">
        <p14:creationId xmlns:p14="http://schemas.microsoft.com/office/powerpoint/2010/main" val="1465488124"/>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4"/>
          <p:cNvSpPr>
            <a:spLocks noGrp="1"/>
          </p:cNvSpPr>
          <p:nvPr>
            <p:ph type="title"/>
          </p:nvPr>
        </p:nvSpPr>
        <p:spPr/>
        <p:txBody>
          <a:bodyPr/>
          <a:lstStyle/>
          <a:p>
            <a:pPr eaLnBrk="1" hangingPunct="1"/>
            <a:r>
              <a:rPr lang="en-US" altLang="en-US" smtClean="0"/>
              <a:t>Message Consumers</a:t>
            </a:r>
          </a:p>
        </p:txBody>
      </p:sp>
      <p:sp>
        <p:nvSpPr>
          <p:cNvPr id="47107" name="Content Placeholder 5"/>
          <p:cNvSpPr>
            <a:spLocks noGrp="1"/>
          </p:cNvSpPr>
          <p:nvPr>
            <p:ph sz="quarter" idx="10"/>
          </p:nvPr>
        </p:nvSpPr>
        <p:spPr>
          <a:xfrm>
            <a:off x="711015" y="1155700"/>
            <a:ext cx="10929050" cy="5168900"/>
          </a:xfrm>
        </p:spPr>
        <p:txBody>
          <a:bodyPr/>
          <a:lstStyle/>
          <a:p>
            <a:pPr eaLnBrk="1" hangingPunct="1">
              <a:lnSpc>
                <a:spcPct val="100000"/>
              </a:lnSpc>
              <a:spcAft>
                <a:spcPct val="0"/>
              </a:spcAft>
            </a:pPr>
            <a:r>
              <a:rPr lang="en-US" altLang="en-US" sz="2000" dirty="0"/>
              <a:t>Message Consumer is an object created by a session and is used for receiving messages sent to a destination. </a:t>
            </a:r>
          </a:p>
          <a:p>
            <a:pPr eaLnBrk="1" hangingPunct="1">
              <a:lnSpc>
                <a:spcPct val="100000"/>
              </a:lnSpc>
              <a:spcAft>
                <a:spcPct val="0"/>
              </a:spcAft>
            </a:pPr>
            <a:r>
              <a:rPr lang="en-US" altLang="en-US" sz="2000" dirty="0"/>
              <a:t>A message consumer allows a JMS client to register interest in a destination with a JMS provider. </a:t>
            </a:r>
          </a:p>
          <a:p>
            <a:pPr eaLnBrk="1" hangingPunct="1">
              <a:lnSpc>
                <a:spcPct val="100000"/>
              </a:lnSpc>
              <a:spcAft>
                <a:spcPct val="0"/>
              </a:spcAft>
            </a:pPr>
            <a:r>
              <a:rPr lang="en-US" altLang="en-US" sz="2000" dirty="0"/>
              <a:t>The PTP form of message consumer implements the </a:t>
            </a:r>
            <a:r>
              <a:rPr lang="en-US" altLang="en-US" sz="2000" dirty="0" err="1"/>
              <a:t>QueueReceiver</a:t>
            </a:r>
            <a:r>
              <a:rPr lang="en-US" altLang="en-US" sz="2000" dirty="0"/>
              <a:t> interface. The pub/sub form implements the </a:t>
            </a:r>
            <a:r>
              <a:rPr lang="en-US" altLang="en-US" sz="2000" dirty="0" err="1"/>
              <a:t>TopicSubscriber</a:t>
            </a:r>
            <a:r>
              <a:rPr lang="en-US" altLang="en-US" sz="2000" dirty="0"/>
              <a:t> interface.</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QueueReceiver</a:t>
            </a:r>
            <a:r>
              <a:rPr lang="en-US" altLang="en-US" i="1" dirty="0" smtClean="0">
                <a:solidFill>
                  <a:srgbClr val="DB2405"/>
                </a:solidFill>
              </a:rPr>
              <a:t> </a:t>
            </a:r>
            <a:r>
              <a:rPr lang="en-US" altLang="en-US" i="1" dirty="0" err="1" smtClean="0">
                <a:solidFill>
                  <a:srgbClr val="DB2405"/>
                </a:solidFill>
              </a:rPr>
              <a:t>queueReceiver</a:t>
            </a:r>
            <a:r>
              <a:rPr lang="en-US" altLang="en-US" i="1" dirty="0" smtClean="0">
                <a:solidFill>
                  <a:srgbClr val="DB2405"/>
                </a:solidFill>
              </a:rPr>
              <a:t> = </a:t>
            </a:r>
            <a:r>
              <a:rPr lang="en-US" altLang="en-US" i="1" dirty="0" err="1" smtClean="0">
                <a:solidFill>
                  <a:srgbClr val="DB2405"/>
                </a:solidFill>
              </a:rPr>
              <a:t>queueSession.createReceiver</a:t>
            </a:r>
            <a:r>
              <a:rPr lang="en-US" altLang="en-US" i="1" dirty="0" smtClean="0">
                <a:solidFill>
                  <a:srgbClr val="DB2405"/>
                </a:solidFill>
              </a:rPr>
              <a:t>(</a:t>
            </a:r>
            <a:r>
              <a:rPr lang="en-US" altLang="en-US" i="1" dirty="0" err="1" smtClean="0">
                <a:solidFill>
                  <a:srgbClr val="DB2405"/>
                </a:solidFill>
              </a:rPr>
              <a:t>myQueue</a:t>
            </a:r>
            <a:r>
              <a:rPr lang="en-US" altLang="en-US" i="1" dirty="0" smtClean="0">
                <a:solidFill>
                  <a:srgbClr val="DB2405"/>
                </a:solidFill>
              </a:rPr>
              <a:t>); </a:t>
            </a:r>
          </a:p>
          <a:p>
            <a:pPr eaLnBrk="1" hangingPunct="1">
              <a:lnSpc>
                <a:spcPct val="100000"/>
              </a:lnSpc>
              <a:spcAft>
                <a:spcPct val="0"/>
              </a:spcAft>
              <a:buFont typeface="Wingdings" panose="05000000000000000000" pitchFamily="2" charset="2"/>
              <a:buNone/>
            </a:pPr>
            <a:r>
              <a:rPr lang="en-US" altLang="en-US" i="1" dirty="0" smtClean="0">
                <a:solidFill>
                  <a:srgbClr val="DB2405"/>
                </a:solidFill>
              </a:rPr>
              <a:t>		</a:t>
            </a:r>
            <a:r>
              <a:rPr lang="en-US" altLang="en-US" i="1" dirty="0" err="1" smtClean="0">
                <a:solidFill>
                  <a:srgbClr val="DB2405"/>
                </a:solidFill>
              </a:rPr>
              <a:t>TopicSubscriber</a:t>
            </a:r>
            <a:r>
              <a:rPr lang="en-US" altLang="en-US" i="1" dirty="0" smtClean="0">
                <a:solidFill>
                  <a:srgbClr val="DB2405"/>
                </a:solidFill>
              </a:rPr>
              <a:t> </a:t>
            </a:r>
            <a:r>
              <a:rPr lang="en-US" altLang="en-US" i="1" dirty="0" err="1" smtClean="0">
                <a:solidFill>
                  <a:srgbClr val="DB2405"/>
                </a:solidFill>
              </a:rPr>
              <a:t>topicSubscriber</a:t>
            </a:r>
            <a:r>
              <a:rPr lang="en-US" altLang="en-US" i="1" dirty="0" smtClean="0">
                <a:solidFill>
                  <a:srgbClr val="DB2405"/>
                </a:solidFill>
              </a:rPr>
              <a:t> = </a:t>
            </a:r>
            <a:r>
              <a:rPr lang="en-US" altLang="en-US" i="1" dirty="0" err="1" smtClean="0">
                <a:solidFill>
                  <a:srgbClr val="DB2405"/>
                </a:solidFill>
              </a:rPr>
              <a:t>topicSession.createSubscriber</a:t>
            </a:r>
            <a:r>
              <a:rPr lang="en-US" altLang="en-US" i="1" dirty="0" smtClean="0">
                <a:solidFill>
                  <a:srgbClr val="DB2405"/>
                </a:solidFill>
              </a:rPr>
              <a:t>(</a:t>
            </a:r>
            <a:r>
              <a:rPr lang="en-US" altLang="en-US" i="1" dirty="0" err="1" smtClean="0">
                <a:solidFill>
                  <a:srgbClr val="DB2405"/>
                </a:solidFill>
              </a:rPr>
              <a:t>myTopic</a:t>
            </a:r>
            <a:r>
              <a:rPr lang="en-US" altLang="en-US" i="1" dirty="0" smtClean="0">
                <a:solidFill>
                  <a:srgbClr val="DB2405"/>
                </a:solidFill>
              </a:rPr>
              <a:t>);</a:t>
            </a:r>
          </a:p>
          <a:p>
            <a:pPr eaLnBrk="1" hangingPunct="1">
              <a:lnSpc>
                <a:spcPct val="100000"/>
              </a:lnSpc>
              <a:spcAft>
                <a:spcPct val="0"/>
              </a:spcAft>
            </a:pPr>
            <a:r>
              <a:rPr lang="en-US" altLang="en-US" sz="2000" dirty="0"/>
              <a:t>Message delivery does not begin until we start the connection created earlier, by calling the start method.</a:t>
            </a:r>
          </a:p>
          <a:p>
            <a:pPr eaLnBrk="1" hangingPunct="1">
              <a:lnSpc>
                <a:spcPct val="100000"/>
              </a:lnSpc>
              <a:spcAft>
                <a:spcPct val="0"/>
              </a:spcAft>
            </a:pPr>
            <a:r>
              <a:rPr lang="en-US" altLang="en-US" sz="2000" dirty="0" err="1"/>
              <a:t>JMSClient</a:t>
            </a:r>
            <a:r>
              <a:rPr lang="en-US" altLang="en-US" sz="2000" dirty="0"/>
              <a:t> receiving messages does not know when the message will arrive – unlike a client sending messages. Hence, </a:t>
            </a:r>
            <a:r>
              <a:rPr lang="en-US" altLang="en-US" sz="2000" dirty="0" err="1"/>
              <a:t>MessageConsumer</a:t>
            </a:r>
            <a:r>
              <a:rPr lang="en-US" altLang="en-US" sz="2000" dirty="0"/>
              <a:t> might have to ‘wait’. Some API related to this:</a:t>
            </a:r>
          </a:p>
          <a:p>
            <a:pPr lvl="1" eaLnBrk="1" hangingPunct="1">
              <a:lnSpc>
                <a:spcPct val="100000"/>
              </a:lnSpc>
              <a:spcAft>
                <a:spcPct val="0"/>
              </a:spcAft>
            </a:pPr>
            <a:r>
              <a:rPr lang="en-US" altLang="en-US" sz="1800" dirty="0" err="1"/>
              <a:t>messageConsumer.receive</a:t>
            </a:r>
            <a:r>
              <a:rPr lang="en-US" altLang="en-US" sz="1800" dirty="0"/>
              <a:t>()</a:t>
            </a:r>
          </a:p>
          <a:p>
            <a:pPr lvl="1" eaLnBrk="1" hangingPunct="1">
              <a:lnSpc>
                <a:spcPct val="100000"/>
              </a:lnSpc>
              <a:spcAft>
                <a:spcPct val="0"/>
              </a:spcAft>
            </a:pPr>
            <a:r>
              <a:rPr lang="en-US" altLang="en-US" sz="1800" dirty="0" err="1"/>
              <a:t>messageConsumer.receive</a:t>
            </a:r>
            <a:r>
              <a:rPr lang="en-US" altLang="en-US" sz="1800" dirty="0"/>
              <a:t>(timeout)</a:t>
            </a:r>
          </a:p>
          <a:p>
            <a:pPr lvl="1" eaLnBrk="1" hangingPunct="1">
              <a:lnSpc>
                <a:spcPct val="100000"/>
              </a:lnSpc>
              <a:spcAft>
                <a:spcPct val="0"/>
              </a:spcAft>
            </a:pPr>
            <a:r>
              <a:rPr lang="en-US" altLang="en-US" sz="1800" dirty="0" err="1"/>
              <a:t>messageConsumer.receiveNoWait</a:t>
            </a:r>
            <a:r>
              <a:rPr lang="en-US" altLang="en-US" sz="1800" dirty="0"/>
              <a:t>()</a:t>
            </a:r>
          </a:p>
        </p:txBody>
      </p:sp>
    </p:spTree>
    <p:extLst>
      <p:ext uri="{BB962C8B-B14F-4D97-AF65-F5344CB8AC3E}">
        <p14:creationId xmlns:p14="http://schemas.microsoft.com/office/powerpoint/2010/main" val="344018274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Exercise</a:t>
            </a:r>
          </a:p>
        </p:txBody>
      </p:sp>
      <p:sp>
        <p:nvSpPr>
          <p:cNvPr id="48131" name="Content Placeholder 2"/>
          <p:cNvSpPr>
            <a:spLocks noGrp="1"/>
          </p:cNvSpPr>
          <p:nvPr>
            <p:ph sz="quarter" idx="10"/>
          </p:nvPr>
        </p:nvSpPr>
        <p:spPr/>
        <p:txBody>
          <a:bodyPr/>
          <a:lstStyle/>
          <a:p>
            <a:pPr>
              <a:lnSpc>
                <a:spcPct val="100000"/>
              </a:lnSpc>
              <a:spcAft>
                <a:spcPct val="0"/>
              </a:spcAft>
            </a:pPr>
            <a:r>
              <a:rPr lang="en-US" altLang="en-US" sz="1800"/>
              <a:t>Create a subscriber class to subscribe for a topic.</a:t>
            </a:r>
            <a:r>
              <a:rPr lang="en-US" altLang="en-US" sz="1800">
                <a:solidFill>
                  <a:srgbClr val="FF0000"/>
                </a:solidFill>
              </a:rPr>
              <a:t>(During hands-on time)</a:t>
            </a:r>
          </a:p>
          <a:p>
            <a:pPr>
              <a:lnSpc>
                <a:spcPct val="100000"/>
              </a:lnSpc>
              <a:spcAft>
                <a:spcPct val="0"/>
              </a:spcAft>
            </a:pPr>
            <a:r>
              <a:rPr lang="en-US" altLang="en-US" sz="1800"/>
              <a:t>Create a publisher class to publish the messages on topic. </a:t>
            </a:r>
            <a:r>
              <a:rPr lang="en-US" altLang="en-US" sz="1800">
                <a:solidFill>
                  <a:srgbClr val="FF0000"/>
                </a:solidFill>
              </a:rPr>
              <a:t>(self-study)</a:t>
            </a:r>
          </a:p>
          <a:p>
            <a:pPr>
              <a:lnSpc>
                <a:spcPct val="100000"/>
              </a:lnSpc>
              <a:spcAft>
                <a:spcPct val="0"/>
              </a:spcAft>
            </a:pPr>
            <a:r>
              <a:rPr lang="en-US" altLang="en-US" sz="1800"/>
              <a:t>Write a class to implement the jms topic. </a:t>
            </a:r>
            <a:r>
              <a:rPr lang="en-US" altLang="en-US" sz="1800">
                <a:solidFill>
                  <a:srgbClr val="FF0000"/>
                </a:solidFill>
              </a:rPr>
              <a:t>(self-study)</a:t>
            </a:r>
          </a:p>
          <a:p>
            <a:pPr>
              <a:spcAft>
                <a:spcPct val="0"/>
              </a:spcAft>
            </a:pPr>
            <a:endParaRPr lang="en-US" altLang="en-US" smtClean="0"/>
          </a:p>
          <a:p>
            <a:pPr>
              <a:spcAft>
                <a:spcPct val="0"/>
              </a:spcAft>
            </a:pPr>
            <a:endParaRPr lang="en-US" altLang="en-US" smtClean="0"/>
          </a:p>
        </p:txBody>
      </p:sp>
    </p:spTree>
    <p:extLst>
      <p:ext uri="{BB962C8B-B14F-4D97-AF65-F5344CB8AC3E}">
        <p14:creationId xmlns:p14="http://schemas.microsoft.com/office/powerpoint/2010/main" val="3874131542"/>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#4:</a:t>
            </a:r>
          </a:p>
        </p:txBody>
      </p:sp>
      <p:sp>
        <p:nvSpPr>
          <p:cNvPr id="9219" name="Rectangle 3"/>
          <p:cNvSpPr>
            <a:spLocks noGrp="1" noChangeArrowheads="1"/>
          </p:cNvSpPr>
          <p:nvPr>
            <p:ph sz="quarter" idx="10"/>
          </p:nvPr>
        </p:nvSpPr>
        <p:spPr>
          <a:xfrm>
            <a:off x="711016" y="1087395"/>
            <a:ext cx="10929050" cy="5066270"/>
          </a:xfrm>
        </p:spPr>
        <p:txBody>
          <a:bodyPr/>
          <a:lstStyle/>
          <a:p>
            <a:pPr>
              <a:buFont typeface="Arial" charset="0"/>
              <a:buChar char="•"/>
              <a:defRPr/>
            </a:pPr>
            <a:r>
              <a:rPr lang="en-US" sz="1800" dirty="0"/>
              <a:t>My application connects to a </a:t>
            </a:r>
            <a:r>
              <a:rPr lang="en-US" sz="1800" dirty="0" err="1"/>
              <a:t>JMSBroker</a:t>
            </a:r>
            <a:r>
              <a:rPr lang="en-US" sz="1800" dirty="0"/>
              <a:t> to fetch prices, which are then sent to a data provider like Bloomberg.</a:t>
            </a:r>
          </a:p>
          <a:p>
            <a:pPr>
              <a:buFont typeface="Arial" charset="0"/>
              <a:buChar char="•"/>
              <a:defRPr/>
            </a:pPr>
            <a:endParaRPr lang="en-US" sz="1800" dirty="0"/>
          </a:p>
          <a:p>
            <a:pPr>
              <a:buFont typeface="Arial" charset="0"/>
              <a:buChar char="•"/>
              <a:defRPr/>
            </a:pPr>
            <a:r>
              <a:rPr lang="en-US" sz="1800" dirty="0"/>
              <a:t>There are some special kind of prices, called end of day prices, which I get just once-a-day (unlike normal quote prices which I get multiple times in a second)</a:t>
            </a:r>
          </a:p>
          <a:p>
            <a:pPr>
              <a:buFont typeface="Arial" charset="0"/>
              <a:buChar char="•"/>
              <a:defRPr/>
            </a:pPr>
            <a:endParaRPr lang="en-US" sz="1800" dirty="0"/>
          </a:p>
          <a:p>
            <a:pPr>
              <a:buFont typeface="Arial" charset="0"/>
              <a:buChar char="•"/>
              <a:defRPr/>
            </a:pPr>
            <a:r>
              <a:rPr lang="en-US" sz="1800" dirty="0"/>
              <a:t>It is critical that I send once-a-day prices to Bloomberg successfully</a:t>
            </a:r>
          </a:p>
          <a:p>
            <a:pPr>
              <a:buFont typeface="Arial" charset="0"/>
              <a:buChar char="•"/>
              <a:defRPr/>
            </a:pPr>
            <a:endParaRPr lang="en-US" sz="1800" dirty="0"/>
          </a:p>
          <a:p>
            <a:pPr>
              <a:buFont typeface="Arial" charset="0"/>
              <a:buChar char="•"/>
              <a:defRPr/>
            </a:pPr>
            <a:r>
              <a:rPr lang="en-US" sz="1800" dirty="0"/>
              <a:t>I want to acknowledge back to </a:t>
            </a:r>
            <a:r>
              <a:rPr lang="en-US" sz="1800" dirty="0" err="1"/>
              <a:t>JMSBroker</a:t>
            </a:r>
            <a:r>
              <a:rPr lang="en-US" sz="1800" dirty="0"/>
              <a:t> for a end-of-day price, only after I have successfully sent the price to Bloomberg.</a:t>
            </a:r>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16906955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4"/>
          <p:cNvSpPr>
            <a:spLocks noGrp="1"/>
          </p:cNvSpPr>
          <p:nvPr>
            <p:ph type="title"/>
          </p:nvPr>
        </p:nvSpPr>
        <p:spPr/>
        <p:txBody>
          <a:bodyPr/>
          <a:lstStyle/>
          <a:p>
            <a:pPr eaLnBrk="1" hangingPunct="1"/>
            <a:r>
              <a:rPr lang="en-US" altLang="en-US" smtClean="0"/>
              <a:t>Message Acknowledgement</a:t>
            </a:r>
          </a:p>
        </p:txBody>
      </p:sp>
      <p:sp>
        <p:nvSpPr>
          <p:cNvPr id="86019" name="Content Placeholder 5"/>
          <p:cNvSpPr>
            <a:spLocks noGrp="1"/>
          </p:cNvSpPr>
          <p:nvPr>
            <p:ph sz="quarter" idx="10"/>
          </p:nvPr>
        </p:nvSpPr>
        <p:spPr>
          <a:xfrm>
            <a:off x="711015" y="1155700"/>
            <a:ext cx="10780769" cy="5168900"/>
          </a:xfrm>
        </p:spPr>
        <p:txBody>
          <a:bodyPr/>
          <a:lstStyle/>
          <a:p>
            <a:pPr eaLnBrk="1" hangingPunct="1">
              <a:lnSpc>
                <a:spcPct val="100000"/>
              </a:lnSpc>
              <a:defRPr/>
            </a:pPr>
            <a:r>
              <a:rPr lang="en-US" sz="1800" dirty="0"/>
              <a:t>Until a JMS message has been acknowledged, it is not considered to be successfully consumed. The successful consumption of a message ordinarily takes place in three stages:</a:t>
            </a:r>
          </a:p>
          <a:p>
            <a:pPr marL="1025525" indent="-342900">
              <a:lnSpc>
                <a:spcPct val="100000"/>
              </a:lnSpc>
              <a:buFont typeface="+mj-lt"/>
              <a:buAutoNum type="arabicPeriod"/>
              <a:defRPr/>
            </a:pPr>
            <a:r>
              <a:rPr lang="en-US" sz="1800" dirty="0"/>
              <a:t>The client Receives the message</a:t>
            </a:r>
          </a:p>
          <a:p>
            <a:pPr marL="1025525" indent="-342900">
              <a:lnSpc>
                <a:spcPct val="100000"/>
              </a:lnSpc>
              <a:buFont typeface="+mj-lt"/>
              <a:buAutoNum type="arabicPeriod"/>
              <a:defRPr/>
            </a:pPr>
            <a:r>
              <a:rPr lang="en-US" sz="1800" dirty="0"/>
              <a:t>The client process the message</a:t>
            </a:r>
          </a:p>
          <a:p>
            <a:pPr marL="1025525" indent="-342900">
              <a:lnSpc>
                <a:spcPct val="100000"/>
              </a:lnSpc>
              <a:buFont typeface="+mj-lt"/>
              <a:buAutoNum type="arabicPeriod"/>
              <a:defRPr/>
            </a:pPr>
            <a:r>
              <a:rPr lang="en-US" sz="1800" dirty="0"/>
              <a:t>The message is acknowledged</a:t>
            </a:r>
          </a:p>
          <a:p>
            <a:pPr eaLnBrk="1" hangingPunct="1">
              <a:lnSpc>
                <a:spcPct val="100000"/>
              </a:lnSpc>
              <a:defRPr/>
            </a:pPr>
            <a:r>
              <a:rPr lang="en-US" sz="1800" dirty="0"/>
              <a:t>Acknowledgment is initiated either by the JMS provider or by the client, depending on the session acknowledgment mode.</a:t>
            </a:r>
          </a:p>
          <a:p>
            <a:pPr marL="0" indent="0">
              <a:lnSpc>
                <a:spcPct val="100000"/>
              </a:lnSpc>
              <a:buNone/>
              <a:defRPr/>
            </a:pPr>
            <a:r>
              <a:rPr lang="en-US" i="1" dirty="0" smtClean="0">
                <a:solidFill>
                  <a:srgbClr val="DB2405"/>
                </a:solidFill>
              </a:rPr>
              <a:t>	</a:t>
            </a:r>
            <a:r>
              <a:rPr lang="en-US" i="1" dirty="0" err="1" smtClean="0">
                <a:solidFill>
                  <a:srgbClr val="DB2405"/>
                </a:solidFill>
              </a:rPr>
              <a:t>TopicSession</a:t>
            </a:r>
            <a:r>
              <a:rPr lang="en-US" i="1" dirty="0" smtClean="0">
                <a:solidFill>
                  <a:srgbClr val="DB2405"/>
                </a:solidFill>
              </a:rPr>
              <a:t> </a:t>
            </a:r>
            <a:r>
              <a:rPr lang="en-US" i="1" dirty="0" err="1">
                <a:solidFill>
                  <a:srgbClr val="DB2405"/>
                </a:solidFill>
              </a:rPr>
              <a:t>topicSession</a:t>
            </a:r>
            <a:r>
              <a:rPr lang="en-US" i="1" dirty="0">
                <a:solidFill>
                  <a:srgbClr val="DB2405"/>
                </a:solidFill>
              </a:rPr>
              <a:t> = </a:t>
            </a:r>
            <a:r>
              <a:rPr lang="en-US" i="1" dirty="0" smtClean="0">
                <a:solidFill>
                  <a:srgbClr val="DB2405"/>
                </a:solidFill>
              </a:rPr>
              <a:t>	</a:t>
            </a:r>
            <a:r>
              <a:rPr lang="en-US" i="1" dirty="0" err="1" smtClean="0">
                <a:solidFill>
                  <a:srgbClr val="DB2405"/>
                </a:solidFill>
              </a:rPr>
              <a:t>topicConnection.createTopicSession</a:t>
            </a:r>
            <a:r>
              <a:rPr lang="en-US" i="1" dirty="0" smtClean="0">
                <a:solidFill>
                  <a:srgbClr val="DB2405"/>
                </a:solidFill>
              </a:rPr>
              <a:t>(</a:t>
            </a:r>
            <a:r>
              <a:rPr lang="en-US" i="1" dirty="0" err="1" smtClean="0">
                <a:solidFill>
                  <a:srgbClr val="DB2405"/>
                </a:solidFill>
              </a:rPr>
              <a:t>false,Session.AUTO_ACKNOWLEDGE</a:t>
            </a:r>
            <a:r>
              <a:rPr lang="en-US" i="1" dirty="0" smtClean="0">
                <a:solidFill>
                  <a:srgbClr val="DB2405"/>
                </a:solidFill>
              </a:rPr>
              <a:t>);</a:t>
            </a:r>
            <a:endParaRPr lang="en-US" dirty="0" smtClean="0"/>
          </a:p>
        </p:txBody>
      </p:sp>
      <p:sp>
        <p:nvSpPr>
          <p:cNvPr id="51204" name="Rectangle 1"/>
          <p:cNvSpPr>
            <a:spLocks noChangeArrowheads="1"/>
          </p:cNvSpPr>
          <p:nvPr/>
        </p:nvSpPr>
        <p:spPr bwMode="auto">
          <a:xfrm>
            <a:off x="4494212" y="4832351"/>
            <a:ext cx="12192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1200">
                <a:solidFill>
                  <a:srgbClr val="FF0000"/>
                </a:solidFill>
                <a:latin typeface="Georgia" panose="02040502050405020303" pitchFamily="18" charset="0"/>
              </a:rPr>
              <a:t>Session is not transacted</a:t>
            </a:r>
          </a:p>
        </p:txBody>
      </p:sp>
      <p:sp>
        <p:nvSpPr>
          <p:cNvPr id="51205" name="Freeform 3"/>
          <p:cNvSpPr>
            <a:spLocks/>
          </p:cNvSpPr>
          <p:nvPr/>
        </p:nvSpPr>
        <p:spPr bwMode="auto">
          <a:xfrm>
            <a:off x="5422900" y="4267200"/>
            <a:ext cx="684212" cy="369332"/>
          </a:xfrm>
          <a:custGeom>
            <a:avLst/>
            <a:gdLst>
              <a:gd name="T0" fmla="*/ 0 w 683046"/>
              <a:gd name="T1" fmla="*/ 807813 h 793214"/>
              <a:gd name="T2" fmla="*/ 565268 w 683046"/>
              <a:gd name="T3" fmla="*/ 583421 h 793214"/>
              <a:gd name="T4" fmla="*/ 715236 w 683046"/>
              <a:gd name="T5" fmla="*/ 0 h 793214"/>
              <a:gd name="T6" fmla="*/ 0 60000 65536"/>
              <a:gd name="T7" fmla="*/ 0 60000 65536"/>
              <a:gd name="T8" fmla="*/ 0 60000 65536"/>
            </a:gdLst>
            <a:ahLst/>
            <a:cxnLst>
              <a:cxn ang="T6">
                <a:pos x="T0" y="T1"/>
              </a:cxn>
              <a:cxn ang="T7">
                <a:pos x="T2" y="T3"/>
              </a:cxn>
              <a:cxn ang="T8">
                <a:pos x="T4" y="T5"/>
              </a:cxn>
            </a:cxnLst>
            <a:rect l="0" t="0" r="r" b="b"/>
            <a:pathLst>
              <a:path w="683046" h="793214">
                <a:moveTo>
                  <a:pt x="0" y="793214"/>
                </a:moveTo>
                <a:cubicBezTo>
                  <a:pt x="212993" y="749146"/>
                  <a:pt x="425986" y="705079"/>
                  <a:pt x="539827" y="572877"/>
                </a:cubicBezTo>
                <a:cubicBezTo>
                  <a:pt x="653668" y="440675"/>
                  <a:pt x="668357" y="220337"/>
                  <a:pt x="683046" y="0"/>
                </a:cubicBezTo>
              </a:path>
            </a:pathLst>
          </a:custGeom>
          <a:noFill/>
          <a:ln w="952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51206" name="Rectangle 6"/>
          <p:cNvSpPr>
            <a:spLocks noChangeArrowheads="1"/>
          </p:cNvSpPr>
          <p:nvPr/>
        </p:nvSpPr>
        <p:spPr bwMode="auto">
          <a:xfrm>
            <a:off x="7161212" y="5016501"/>
            <a:ext cx="14478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1200">
                <a:solidFill>
                  <a:srgbClr val="FF0000"/>
                </a:solidFill>
                <a:latin typeface="Georgia" panose="02040502050405020303" pitchFamily="18" charset="0"/>
              </a:rPr>
              <a:t>Acknowledgement Mode</a:t>
            </a:r>
          </a:p>
        </p:txBody>
      </p:sp>
      <p:sp>
        <p:nvSpPr>
          <p:cNvPr id="51207" name="Freeform 4"/>
          <p:cNvSpPr>
            <a:spLocks/>
          </p:cNvSpPr>
          <p:nvPr/>
        </p:nvSpPr>
        <p:spPr bwMode="auto">
          <a:xfrm>
            <a:off x="7796212" y="4191000"/>
            <a:ext cx="204788" cy="369332"/>
          </a:xfrm>
          <a:custGeom>
            <a:avLst/>
            <a:gdLst>
              <a:gd name="T0" fmla="*/ 221695 w 204164"/>
              <a:gd name="T1" fmla="*/ 792345 h 815248"/>
              <a:gd name="T2" fmla="*/ 6362 w 204164"/>
              <a:gd name="T3" fmla="*/ 396172 h 815248"/>
              <a:gd name="T4" fmla="*/ 78142 w 204164"/>
              <a:gd name="T5" fmla="*/ 0 h 815248"/>
              <a:gd name="T6" fmla="*/ 0 60000 65536"/>
              <a:gd name="T7" fmla="*/ 0 60000 65536"/>
              <a:gd name="T8" fmla="*/ 0 60000 65536"/>
            </a:gdLst>
            <a:ahLst/>
            <a:cxnLst>
              <a:cxn ang="T6">
                <a:pos x="T0" y="T1"/>
              </a:cxn>
              <a:cxn ang="T7">
                <a:pos x="T2" y="T3"/>
              </a:cxn>
              <a:cxn ang="T8">
                <a:pos x="T4" y="T5"/>
              </a:cxn>
            </a:cxnLst>
            <a:rect l="0" t="0" r="r" b="b"/>
            <a:pathLst>
              <a:path w="204164" h="815248">
                <a:moveTo>
                  <a:pt x="204164" y="815248"/>
                </a:moveTo>
                <a:cubicBezTo>
                  <a:pt x="116029" y="679373"/>
                  <a:pt x="27894" y="543499"/>
                  <a:pt x="5860" y="407624"/>
                </a:cubicBezTo>
                <a:cubicBezTo>
                  <a:pt x="-16174" y="271749"/>
                  <a:pt x="27894" y="135874"/>
                  <a:pt x="71962" y="0"/>
                </a:cubicBezTo>
              </a:path>
            </a:pathLst>
          </a:custGeom>
          <a:noFill/>
          <a:ln w="952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Tree>
    <p:extLst>
      <p:ext uri="{BB962C8B-B14F-4D97-AF65-F5344CB8AC3E}">
        <p14:creationId xmlns:p14="http://schemas.microsoft.com/office/powerpoint/2010/main" val="510665164"/>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4"/>
          <p:cNvSpPr>
            <a:spLocks noGrp="1"/>
          </p:cNvSpPr>
          <p:nvPr>
            <p:ph type="title"/>
          </p:nvPr>
        </p:nvSpPr>
        <p:spPr/>
        <p:txBody>
          <a:bodyPr/>
          <a:lstStyle/>
          <a:p>
            <a:pPr eaLnBrk="1" hangingPunct="1"/>
            <a:r>
              <a:rPr lang="en-US" altLang="en-US" smtClean="0"/>
              <a:t>Message Acknowledgement Cont…</a:t>
            </a:r>
          </a:p>
        </p:txBody>
      </p:sp>
      <p:sp>
        <p:nvSpPr>
          <p:cNvPr id="52227" name="Content Placeholder 5"/>
          <p:cNvSpPr>
            <a:spLocks noGrp="1"/>
          </p:cNvSpPr>
          <p:nvPr>
            <p:ph sz="quarter" idx="10"/>
          </p:nvPr>
        </p:nvSpPr>
        <p:spPr>
          <a:xfrm>
            <a:off x="711015" y="1155700"/>
            <a:ext cx="10929050" cy="5168900"/>
          </a:xfrm>
        </p:spPr>
        <p:txBody>
          <a:bodyPr/>
          <a:lstStyle/>
          <a:p>
            <a:pPr eaLnBrk="1" hangingPunct="1">
              <a:lnSpc>
                <a:spcPct val="100000"/>
              </a:lnSpc>
              <a:spcAft>
                <a:spcPct val="0"/>
              </a:spcAft>
            </a:pPr>
            <a:r>
              <a:rPr lang="en-US" altLang="en-US" sz="1800" dirty="0"/>
              <a:t>In transacted sessions, acknowledgment happens automatically when a transaction is committed. If a transaction is rolled back, all consumed messages are redelivered.</a:t>
            </a:r>
          </a:p>
          <a:p>
            <a:pPr eaLnBrk="1" hangingPunct="1">
              <a:lnSpc>
                <a:spcPct val="100000"/>
              </a:lnSpc>
              <a:spcAft>
                <a:spcPct val="0"/>
              </a:spcAft>
            </a:pPr>
            <a:r>
              <a:rPr lang="en-US" altLang="en-US" sz="1800" dirty="0"/>
              <a:t>In non-transacted sessions, when and how a message is acknowledged depends on the value specified as the second argument of the </a:t>
            </a:r>
            <a:r>
              <a:rPr lang="en-US" altLang="en-US" sz="1800" dirty="0" err="1"/>
              <a:t>createQueueSession</a:t>
            </a:r>
            <a:r>
              <a:rPr lang="en-US" altLang="en-US" sz="1800" dirty="0"/>
              <a:t> or </a:t>
            </a:r>
            <a:r>
              <a:rPr lang="en-US" altLang="en-US" sz="1800" dirty="0" err="1"/>
              <a:t>createTopicSession</a:t>
            </a:r>
            <a:r>
              <a:rPr lang="en-US" altLang="en-US" sz="1800" dirty="0"/>
              <a:t> method</a:t>
            </a:r>
            <a:r>
              <a:rPr lang="en-US" altLang="en-US" dirty="0" smtClean="0"/>
              <a:t>.</a:t>
            </a:r>
          </a:p>
        </p:txBody>
      </p:sp>
    </p:spTree>
    <p:extLst>
      <p:ext uri="{BB962C8B-B14F-4D97-AF65-F5344CB8AC3E}">
        <p14:creationId xmlns:p14="http://schemas.microsoft.com/office/powerpoint/2010/main" val="3876435133"/>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4"/>
          <p:cNvSpPr>
            <a:spLocks noGrp="1"/>
          </p:cNvSpPr>
          <p:nvPr>
            <p:ph type="title" idx="4294967295"/>
          </p:nvPr>
        </p:nvSpPr>
        <p:spPr>
          <a:xfrm>
            <a:off x="679621" y="522288"/>
            <a:ext cx="11096367" cy="501650"/>
          </a:xfrm>
        </p:spPr>
        <p:txBody>
          <a:bodyPr/>
          <a:lstStyle/>
          <a:p>
            <a:pPr eaLnBrk="1" hangingPunct="1"/>
            <a:r>
              <a:rPr lang="en-US" altLang="en-US" dirty="0" smtClean="0"/>
              <a:t>Message Acknowledgement </a:t>
            </a:r>
            <a:r>
              <a:rPr lang="en-US" altLang="en-US" dirty="0" err="1" smtClean="0"/>
              <a:t>Cont</a:t>
            </a:r>
            <a:r>
              <a:rPr lang="en-US" altLang="en-US" dirty="0" smtClean="0"/>
              <a:t>…</a:t>
            </a:r>
          </a:p>
        </p:txBody>
      </p:sp>
      <p:sp>
        <p:nvSpPr>
          <p:cNvPr id="52227" name="Content Placeholder 5"/>
          <p:cNvSpPr>
            <a:spLocks noGrp="1"/>
          </p:cNvSpPr>
          <p:nvPr>
            <p:ph idx="4294967295"/>
          </p:nvPr>
        </p:nvSpPr>
        <p:spPr>
          <a:xfrm>
            <a:off x="679621" y="1155700"/>
            <a:ext cx="11096367" cy="5168900"/>
          </a:xfrm>
        </p:spPr>
        <p:txBody>
          <a:bodyPr>
            <a:normAutofit/>
          </a:bodyPr>
          <a:lstStyle/>
          <a:p>
            <a:pPr algn="just" eaLnBrk="1" hangingPunct="1">
              <a:lnSpc>
                <a:spcPct val="100000"/>
              </a:lnSpc>
            </a:pPr>
            <a:r>
              <a:rPr lang="en-US" altLang="en-US" dirty="0"/>
              <a:t>If we start a non transacted session at the receiver end and the acknowledgement mode is “</a:t>
            </a:r>
            <a:r>
              <a:rPr lang="en-US" altLang="en-US" dirty="0" err="1"/>
              <a:t>Session.AUTO_ACKNOWLEDGEMENT</a:t>
            </a:r>
            <a:r>
              <a:rPr lang="en-US" altLang="en-US" dirty="0"/>
              <a:t>”, acknowledgement is done when the receiver receive the message from the destination. </a:t>
            </a:r>
          </a:p>
          <a:p>
            <a:pPr algn="just" eaLnBrk="1" hangingPunct="1">
              <a:lnSpc>
                <a:spcPct val="100000"/>
              </a:lnSpc>
            </a:pPr>
            <a:r>
              <a:rPr lang="en-US" altLang="en-US" dirty="0"/>
              <a:t>If we start a non transacted session at the receiver and acknowledgement mode is “</a:t>
            </a:r>
            <a:r>
              <a:rPr lang="en-US" altLang="en-US" dirty="0" err="1"/>
              <a:t>Session.CLIENT_ACKNOWLEDGEMENT</a:t>
            </a:r>
            <a:r>
              <a:rPr lang="en-US" altLang="en-US" dirty="0"/>
              <a:t>”, this is the receiver responsibility to acknowledge the message.</a:t>
            </a:r>
          </a:p>
          <a:p>
            <a:pPr algn="just" eaLnBrk="1" hangingPunct="1">
              <a:lnSpc>
                <a:spcPct val="100000"/>
              </a:lnSpc>
            </a:pPr>
            <a:r>
              <a:rPr lang="en-US" altLang="en-US" dirty="0"/>
              <a:t>In client acknowledgement mode, acknowledgement is done at the session level. If you have received 10 messages and you acknowledges only 4</a:t>
            </a:r>
            <a:r>
              <a:rPr lang="en-US" altLang="en-US" baseline="30000" dirty="0"/>
              <a:t>th</a:t>
            </a:r>
            <a:r>
              <a:rPr lang="en-US" altLang="en-US" dirty="0"/>
              <a:t> message, all the 10 message will be acknowledged.</a:t>
            </a:r>
          </a:p>
          <a:p>
            <a:pPr algn="just" eaLnBrk="1" hangingPunct="1">
              <a:lnSpc>
                <a:spcPct val="100000"/>
              </a:lnSpc>
            </a:pPr>
            <a:r>
              <a:rPr lang="en-US" altLang="en-US" dirty="0"/>
              <a:t>If a message is not acknowledged, it is delivered again when the receiver try to consume it in consequent call.</a:t>
            </a:r>
          </a:p>
          <a:p>
            <a:pPr algn="just" eaLnBrk="1" hangingPunct="1">
              <a:lnSpc>
                <a:spcPct val="100000"/>
              </a:lnSpc>
            </a:pPr>
            <a:r>
              <a:rPr lang="en-US" altLang="en-US" dirty="0"/>
              <a:t>Recap Notes:</a:t>
            </a:r>
          </a:p>
          <a:p>
            <a:pPr lvl="1" algn="just" eaLnBrk="1" hangingPunct="1">
              <a:lnSpc>
                <a:spcPct val="100000"/>
              </a:lnSpc>
            </a:pPr>
            <a:r>
              <a:rPr lang="en-US" altLang="en-US" dirty="0" smtClean="0"/>
              <a:t>Note above (</a:t>
            </a:r>
            <a:r>
              <a:rPr lang="en-US" altLang="en-US" dirty="0" err="1" smtClean="0"/>
              <a:t>ack</a:t>
            </a:r>
            <a:r>
              <a:rPr lang="en-US" altLang="en-US" dirty="0" smtClean="0"/>
              <a:t> modes) is relevant only at receiver side of things. Not at Sender side.</a:t>
            </a:r>
          </a:p>
          <a:p>
            <a:pPr lvl="1" algn="just" eaLnBrk="1" hangingPunct="1">
              <a:lnSpc>
                <a:spcPct val="100000"/>
              </a:lnSpc>
            </a:pPr>
            <a:r>
              <a:rPr lang="en-US" altLang="en-US" dirty="0" smtClean="0"/>
              <a:t>Committing a message to Database before Acknowledging back, is another example for this  use-case</a:t>
            </a:r>
          </a:p>
          <a:p>
            <a:pPr lvl="1" algn="just" eaLnBrk="1" hangingPunct="1">
              <a:lnSpc>
                <a:spcPct val="100000"/>
              </a:lnSpc>
            </a:pPr>
            <a:r>
              <a:rPr lang="en-US" altLang="en-US" dirty="0" smtClean="0"/>
              <a:t>Do you see any disadvantages of CLIENT_ACK</a:t>
            </a:r>
          </a:p>
          <a:p>
            <a:pPr lvl="2" algn="just" eaLnBrk="1" hangingPunct="1">
              <a:lnSpc>
                <a:spcPct val="100000"/>
              </a:lnSpc>
            </a:pPr>
            <a:r>
              <a:rPr lang="en-US" altLang="en-US" dirty="0" smtClean="0"/>
              <a:t>This will slow down message delivery (not JMS Server though)</a:t>
            </a:r>
          </a:p>
          <a:p>
            <a:pPr lvl="1" algn="just" eaLnBrk="1" hangingPunct="1">
              <a:lnSpc>
                <a:spcPct val="100000"/>
              </a:lnSpc>
            </a:pPr>
            <a:endParaRPr lang="en-US" altLang="en-US" dirty="0" smtClean="0"/>
          </a:p>
        </p:txBody>
      </p:sp>
    </p:spTree>
    <p:extLst>
      <p:ext uri="{BB962C8B-B14F-4D97-AF65-F5344CB8AC3E}">
        <p14:creationId xmlns:p14="http://schemas.microsoft.com/office/powerpoint/2010/main" val="3213602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Exercise</a:t>
            </a:r>
          </a:p>
        </p:txBody>
      </p:sp>
      <p:sp>
        <p:nvSpPr>
          <p:cNvPr id="54275" name="Content Placeholder 2"/>
          <p:cNvSpPr>
            <a:spLocks noGrp="1"/>
          </p:cNvSpPr>
          <p:nvPr>
            <p:ph sz="quarter" idx="10"/>
          </p:nvPr>
        </p:nvSpPr>
        <p:spPr/>
        <p:txBody>
          <a:bodyPr/>
          <a:lstStyle/>
          <a:p>
            <a:pPr>
              <a:lnSpc>
                <a:spcPct val="100000"/>
              </a:lnSpc>
              <a:spcAft>
                <a:spcPct val="0"/>
              </a:spcAft>
            </a:pPr>
            <a:r>
              <a:rPr lang="en-US" altLang="en-US" sz="1800"/>
              <a:t>Use the jms queue written before and  use the different types of acknowledgement in jms.(Self-study)</a:t>
            </a:r>
          </a:p>
          <a:p>
            <a:pPr>
              <a:lnSpc>
                <a:spcPct val="100000"/>
              </a:lnSpc>
              <a:spcAft>
                <a:spcPct val="0"/>
              </a:spcAft>
            </a:pPr>
            <a:r>
              <a:rPr lang="en-US" altLang="en-US" sz="1800"/>
              <a:t>Continue on your previous example. </a:t>
            </a:r>
            <a:r>
              <a:rPr lang="en-US" altLang="en-US" sz="1800">
                <a:solidFill>
                  <a:srgbClr val="FF0000"/>
                </a:solidFill>
              </a:rPr>
              <a:t>(30 minutes)</a:t>
            </a:r>
          </a:p>
        </p:txBody>
      </p:sp>
    </p:spTree>
    <p:extLst>
      <p:ext uri="{BB962C8B-B14F-4D97-AF65-F5344CB8AC3E}">
        <p14:creationId xmlns:p14="http://schemas.microsoft.com/office/powerpoint/2010/main" val="3328044171"/>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#5:</a:t>
            </a:r>
          </a:p>
        </p:txBody>
      </p:sp>
      <p:sp>
        <p:nvSpPr>
          <p:cNvPr id="9219" name="Rectangle 3"/>
          <p:cNvSpPr>
            <a:spLocks noGrp="1" noChangeArrowheads="1"/>
          </p:cNvSpPr>
          <p:nvPr>
            <p:ph sz="quarter" idx="10"/>
          </p:nvPr>
        </p:nvSpPr>
        <p:spPr>
          <a:xfrm>
            <a:off x="711015" y="990600"/>
            <a:ext cx="11274663" cy="5333999"/>
          </a:xfrm>
        </p:spPr>
        <p:txBody>
          <a:bodyPr/>
          <a:lstStyle/>
          <a:p>
            <a:pPr>
              <a:buFont typeface="Arial" charset="0"/>
              <a:buChar char="•"/>
              <a:defRPr/>
            </a:pPr>
            <a:r>
              <a:rPr lang="en-US" sz="1800" dirty="0"/>
              <a:t>My application needs to be rebooted once a day, to clean up resources and free up some memory</a:t>
            </a:r>
          </a:p>
          <a:p>
            <a:pPr>
              <a:buFont typeface="Arial" charset="0"/>
              <a:buChar char="•"/>
              <a:defRPr/>
            </a:pPr>
            <a:endParaRPr lang="en-US" sz="1800" dirty="0"/>
          </a:p>
          <a:p>
            <a:pPr>
              <a:buFont typeface="Arial" charset="0"/>
              <a:buChar char="•"/>
              <a:defRPr/>
            </a:pPr>
            <a:r>
              <a:rPr lang="en-US" sz="1800" dirty="0"/>
              <a:t>My application subscribes to a Topic to receive prices which are posted from the Bank’s central pricing server.</a:t>
            </a:r>
          </a:p>
          <a:p>
            <a:pPr>
              <a:buFont typeface="Arial" charset="0"/>
              <a:buChar char="•"/>
              <a:defRPr/>
            </a:pPr>
            <a:endParaRPr lang="en-US" sz="1800" dirty="0"/>
          </a:p>
          <a:p>
            <a:pPr>
              <a:buFont typeface="Arial" charset="0"/>
              <a:buChar char="•"/>
              <a:defRPr/>
            </a:pPr>
            <a:r>
              <a:rPr lang="en-US" sz="1800" dirty="0"/>
              <a:t>I would like to receive prices which were posted to the </a:t>
            </a:r>
            <a:r>
              <a:rPr lang="en-US" sz="1800" dirty="0" err="1"/>
              <a:t>JMSTopic</a:t>
            </a:r>
            <a:r>
              <a:rPr lang="en-US" sz="1800" dirty="0"/>
              <a:t> during my application’s downtime.</a:t>
            </a:r>
          </a:p>
          <a:p>
            <a:pPr>
              <a:buFont typeface="Arial" charset="0"/>
              <a:buChar char="•"/>
              <a:defRPr/>
            </a:pPr>
            <a:endParaRPr lang="en-US" sz="1800"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31148362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5"/>
          <p:cNvSpPr>
            <a:spLocks noGrp="1"/>
          </p:cNvSpPr>
          <p:nvPr>
            <p:ph idx="4294967295"/>
          </p:nvPr>
        </p:nvSpPr>
        <p:spPr>
          <a:xfrm>
            <a:off x="518984" y="1143000"/>
            <a:ext cx="11009870" cy="5168900"/>
          </a:xfrm>
        </p:spPr>
        <p:txBody>
          <a:bodyPr/>
          <a:lstStyle/>
          <a:p>
            <a:pPr eaLnBrk="1" hangingPunct="1">
              <a:lnSpc>
                <a:spcPct val="100000"/>
              </a:lnSpc>
            </a:pPr>
            <a:r>
              <a:rPr lang="en-US" altLang="en-US" dirty="0"/>
              <a:t>A non durable subscribe can get only those messages that have been published while the subscriber is alive. In contrast of non durable subscriber, durable subscriber can get a message that was published before the subscribe become alive.</a:t>
            </a:r>
          </a:p>
          <a:p>
            <a:pPr eaLnBrk="1" hangingPunct="1">
              <a:lnSpc>
                <a:spcPct val="100000"/>
              </a:lnSpc>
            </a:pPr>
            <a:r>
              <a:rPr lang="en-US" altLang="en-US" dirty="0" err="1"/>
              <a:t>TopicSession.createDurableSubscriber</a:t>
            </a:r>
            <a:r>
              <a:rPr lang="en-US" altLang="en-US" dirty="0"/>
              <a:t> method is used to create a durable subscriber. </a:t>
            </a:r>
          </a:p>
          <a:p>
            <a:pPr eaLnBrk="1" hangingPunct="1">
              <a:lnSpc>
                <a:spcPct val="100000"/>
              </a:lnSpc>
            </a:pPr>
            <a:r>
              <a:rPr lang="en-US" altLang="en-US" dirty="0"/>
              <a:t>Durable subscription is configured in the MOM provider. A MOM administrator set a client id and a subscribe name for a topic.</a:t>
            </a:r>
          </a:p>
          <a:p>
            <a:pPr eaLnBrk="1" hangingPunct="1">
              <a:lnSpc>
                <a:spcPct val="100000"/>
              </a:lnSpc>
            </a:pPr>
            <a:r>
              <a:rPr lang="en-US" altLang="en-US" dirty="0"/>
              <a:t>At the receiver end, Client id needs to be set on the topic connection. Subscriber have to pass the subscription name on the session to become a durable subscriber.</a:t>
            </a:r>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r>
              <a:rPr lang="en-US" altLang="en-US" dirty="0"/>
              <a:t>Question: How to set Durable Subscription for a Queue?</a:t>
            </a:r>
          </a:p>
        </p:txBody>
      </p:sp>
      <p:sp>
        <p:nvSpPr>
          <p:cNvPr id="57347" name="Title 4"/>
          <p:cNvSpPr>
            <a:spLocks noGrp="1"/>
          </p:cNvSpPr>
          <p:nvPr>
            <p:ph type="title" idx="4294967295"/>
          </p:nvPr>
        </p:nvSpPr>
        <p:spPr>
          <a:xfrm>
            <a:off x="518984" y="522288"/>
            <a:ext cx="11207578" cy="501650"/>
          </a:xfrm>
        </p:spPr>
        <p:txBody>
          <a:bodyPr/>
          <a:lstStyle/>
          <a:p>
            <a:pPr eaLnBrk="1" hangingPunct="1"/>
            <a:r>
              <a:rPr lang="en-US" altLang="en-US" dirty="0" smtClean="0"/>
              <a:t>Durable Subscriber</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488" y="3727450"/>
            <a:ext cx="71628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406654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Introduction</a:t>
            </a:r>
          </a:p>
        </p:txBody>
      </p:sp>
      <p:sp>
        <p:nvSpPr>
          <p:cNvPr id="10243" name="Rectangle 3"/>
          <p:cNvSpPr>
            <a:spLocks noGrp="1" noChangeArrowheads="1"/>
          </p:cNvSpPr>
          <p:nvPr>
            <p:ph sz="quarter" idx="10"/>
          </p:nvPr>
        </p:nvSpPr>
        <p:spPr>
          <a:xfrm>
            <a:off x="711015" y="990600"/>
            <a:ext cx="11040261" cy="3048000"/>
          </a:xfrm>
        </p:spPr>
        <p:txBody>
          <a:bodyPr/>
          <a:lstStyle/>
          <a:p>
            <a:pPr algn="just" eaLnBrk="1" hangingPunct="1">
              <a:lnSpc>
                <a:spcPct val="100000"/>
              </a:lnSpc>
              <a:spcAft>
                <a:spcPct val="0"/>
              </a:spcAft>
            </a:pPr>
            <a:r>
              <a:rPr lang="en-US" altLang="en-US" sz="1800" dirty="0"/>
              <a:t>In </a:t>
            </a:r>
            <a:r>
              <a:rPr lang="en-US" altLang="en-US" sz="1800" u="sng" dirty="0"/>
              <a:t>early</a:t>
            </a:r>
            <a:r>
              <a:rPr lang="en-US" altLang="en-US" sz="1800" dirty="0"/>
              <a:t> days of programming, communication between two systems/application was done via low level network programming using JAVA Socket API.</a:t>
            </a:r>
          </a:p>
          <a:p>
            <a:pPr algn="just" eaLnBrk="1" hangingPunct="1">
              <a:lnSpc>
                <a:spcPct val="100000"/>
              </a:lnSpc>
              <a:spcAft>
                <a:spcPct val="0"/>
              </a:spcAft>
            </a:pPr>
            <a:r>
              <a:rPr lang="en-US" altLang="en-US" sz="1800" dirty="0"/>
              <a:t>Both, server and client have programming logic and need to share the programming data like classes and interfaces.</a:t>
            </a:r>
          </a:p>
          <a:p>
            <a:pPr algn="just" eaLnBrk="1" hangingPunct="1">
              <a:lnSpc>
                <a:spcPct val="100000"/>
              </a:lnSpc>
              <a:spcAft>
                <a:spcPct val="0"/>
              </a:spcAft>
            </a:pPr>
            <a:r>
              <a:rPr lang="en-US" altLang="en-US" sz="1800" dirty="0"/>
              <a:t>Client and server both are called </a:t>
            </a:r>
            <a:r>
              <a:rPr lang="en-US" altLang="en-US" sz="1800" u="sng" dirty="0"/>
              <a:t>thick</a:t>
            </a:r>
            <a:r>
              <a:rPr lang="en-US" altLang="en-US" sz="1800" dirty="0"/>
              <a:t>.</a:t>
            </a:r>
          </a:p>
          <a:p>
            <a:pPr algn="just" eaLnBrk="1" hangingPunct="1">
              <a:lnSpc>
                <a:spcPct val="100000"/>
              </a:lnSpc>
              <a:spcAft>
                <a:spcPct val="0"/>
              </a:spcAft>
            </a:pPr>
            <a:r>
              <a:rPr lang="en-US" altLang="en-US" sz="1800" dirty="0"/>
              <a:t>Calls between two application are synchronous calls.</a:t>
            </a:r>
          </a:p>
        </p:txBody>
      </p:sp>
      <p:grpSp>
        <p:nvGrpSpPr>
          <p:cNvPr id="12292" name="Group 9"/>
          <p:cNvGrpSpPr>
            <a:grpSpLocks/>
          </p:cNvGrpSpPr>
          <p:nvPr/>
        </p:nvGrpSpPr>
        <p:grpSpPr bwMode="auto">
          <a:xfrm>
            <a:off x="5561012" y="2971800"/>
            <a:ext cx="5029200" cy="3409950"/>
            <a:chOff x="4191000" y="2971800"/>
            <a:chExt cx="5029200" cy="3409950"/>
          </a:xfrm>
        </p:grpSpPr>
        <p:pic>
          <p:nvPicPr>
            <p:cNvPr id="1229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38600"/>
              <a:ext cx="32766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2"/>
            <p:cNvSpPr>
              <a:spLocks noChangeArrowheads="1"/>
            </p:cNvSpPr>
            <p:nvPr/>
          </p:nvSpPr>
          <p:spPr bwMode="auto">
            <a:xfrm>
              <a:off x="4495800" y="5922335"/>
              <a:ext cx="9144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Client</a:t>
              </a:r>
            </a:p>
          </p:txBody>
        </p:sp>
        <p:sp>
          <p:nvSpPr>
            <p:cNvPr id="5" name="Freeform 4"/>
            <p:cNvSpPr/>
            <p:nvPr/>
          </p:nvSpPr>
          <p:spPr bwMode="auto">
            <a:xfrm>
              <a:off x="4683125" y="4837113"/>
              <a:ext cx="1185863" cy="369332"/>
            </a:xfrm>
            <a:custGeom>
              <a:avLst/>
              <a:gdLst>
                <a:gd name="connsiteX0" fmla="*/ 1186781 w 1186781"/>
                <a:gd name="connsiteY0" fmla="*/ 0 h 1084521"/>
                <a:gd name="connsiteX1" fmla="*/ 38465 w 1186781"/>
                <a:gd name="connsiteY1" fmla="*/ 223284 h 1084521"/>
                <a:gd name="connsiteX2" fmla="*/ 251116 w 1186781"/>
                <a:gd name="connsiteY2" fmla="*/ 1084521 h 1084521"/>
                <a:gd name="connsiteX3" fmla="*/ 251116 w 1186781"/>
                <a:gd name="connsiteY3" fmla="*/ 1084521 h 1084521"/>
              </a:gdLst>
              <a:ahLst/>
              <a:cxnLst>
                <a:cxn ang="0">
                  <a:pos x="connsiteX0" y="connsiteY0"/>
                </a:cxn>
                <a:cxn ang="0">
                  <a:pos x="connsiteX1" y="connsiteY1"/>
                </a:cxn>
                <a:cxn ang="0">
                  <a:pos x="connsiteX2" y="connsiteY2"/>
                </a:cxn>
                <a:cxn ang="0">
                  <a:pos x="connsiteX3" y="connsiteY3"/>
                </a:cxn>
              </a:cxnLst>
              <a:rect l="l" t="t" r="r" b="b"/>
              <a:pathLst>
                <a:path w="1186781" h="1084521">
                  <a:moveTo>
                    <a:pt x="1186781" y="0"/>
                  </a:moveTo>
                  <a:cubicBezTo>
                    <a:pt x="690595" y="21265"/>
                    <a:pt x="194409" y="42531"/>
                    <a:pt x="38465" y="223284"/>
                  </a:cubicBezTo>
                  <a:cubicBezTo>
                    <a:pt x="-117479" y="404037"/>
                    <a:pt x="251116" y="1084521"/>
                    <a:pt x="251116" y="1084521"/>
                  </a:cubicBezTo>
                  <a:lnTo>
                    <a:pt x="251116" y="1084521"/>
                  </a:lnTo>
                </a:path>
              </a:pathLst>
            </a:custGeom>
            <a:ln w="19050">
              <a:solidFill>
                <a:schemeClr val="dk1">
                  <a:shade val="95000"/>
                  <a:satMod val="105000"/>
                </a:schemeClr>
              </a:solidFill>
              <a:headEnd type="triangle" w="lg" len="lg"/>
              <a:tailEnd type="none" w="med" len="med"/>
            </a:ln>
            <a:extLst/>
          </p:spPr>
          <p:style>
            <a:lnRef idx="1">
              <a:schemeClr val="dk1"/>
            </a:lnRef>
            <a:fillRef idx="0">
              <a:schemeClr val="dk1"/>
            </a:fillRef>
            <a:effectRef idx="0">
              <a:schemeClr val="dk1"/>
            </a:effectRef>
            <a:fontRef idx="minor">
              <a:schemeClr val="tx1"/>
            </a:fontRef>
          </p:style>
          <p:txBody>
            <a:bodyPr>
              <a:spAutoFit/>
            </a:bodyPr>
            <a:lstStyle/>
            <a:p>
              <a:pPr>
                <a:defRPr/>
              </a:pPr>
              <a:endParaRPr lang="en-US">
                <a:solidFill>
                  <a:schemeClr val="bg1"/>
                </a:solidFill>
              </a:endParaRPr>
            </a:p>
          </p:txBody>
        </p:sp>
        <p:sp>
          <p:nvSpPr>
            <p:cNvPr id="12298" name="Rectangle 7"/>
            <p:cNvSpPr>
              <a:spLocks noChangeArrowheads="1"/>
            </p:cNvSpPr>
            <p:nvPr/>
          </p:nvSpPr>
          <p:spPr bwMode="auto">
            <a:xfrm>
              <a:off x="6705600" y="3638490"/>
              <a:ext cx="990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Server</a:t>
              </a:r>
            </a:p>
          </p:txBody>
        </p:sp>
        <p:sp>
          <p:nvSpPr>
            <p:cNvPr id="12299" name="Flowchart: Multidocument 6"/>
            <p:cNvSpPr>
              <a:spLocks noChangeArrowheads="1"/>
            </p:cNvSpPr>
            <p:nvPr/>
          </p:nvSpPr>
          <p:spPr bwMode="auto">
            <a:xfrm>
              <a:off x="4191000" y="4114800"/>
              <a:ext cx="1447800" cy="751076"/>
            </a:xfrm>
            <a:prstGeom prst="flowChartMultidocumen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100">
                  <a:solidFill>
                    <a:srgbClr val="C00000"/>
                  </a:solidFill>
                  <a:latin typeface="Georgia" panose="02040502050405020303" pitchFamily="18" charset="0"/>
                </a:rPr>
                <a:t>Classes + Business Logic + Networking</a:t>
              </a:r>
            </a:p>
          </p:txBody>
        </p:sp>
        <p:sp>
          <p:nvSpPr>
            <p:cNvPr id="12300" name="Freeform 8"/>
            <p:cNvSpPr>
              <a:spLocks/>
            </p:cNvSpPr>
            <p:nvPr/>
          </p:nvSpPr>
          <p:spPr bwMode="auto">
            <a:xfrm>
              <a:off x="7239000" y="3505200"/>
              <a:ext cx="1095154" cy="369332"/>
            </a:xfrm>
            <a:custGeom>
              <a:avLst/>
              <a:gdLst>
                <a:gd name="T0" fmla="*/ 0 w 1095154"/>
                <a:gd name="T1" fmla="*/ 278507 h 1299233"/>
                <a:gd name="T2" fmla="*/ 372140 w 1095154"/>
                <a:gd name="T3" fmla="*/ 65856 h 1299233"/>
                <a:gd name="T4" fmla="*/ 1095154 w 1095154"/>
                <a:gd name="T5" fmla="*/ 1299233 h 1299233"/>
                <a:gd name="T6" fmla="*/ 0 60000 65536"/>
                <a:gd name="T7" fmla="*/ 0 60000 65536"/>
                <a:gd name="T8" fmla="*/ 0 60000 65536"/>
              </a:gdLst>
              <a:ahLst/>
              <a:cxnLst>
                <a:cxn ang="T6">
                  <a:pos x="T0" y="T1"/>
                </a:cxn>
                <a:cxn ang="T7">
                  <a:pos x="T2" y="T3"/>
                </a:cxn>
                <a:cxn ang="T8">
                  <a:pos x="T4" y="T5"/>
                </a:cxn>
              </a:cxnLst>
              <a:rect l="0" t="0" r="r" b="b"/>
              <a:pathLst>
                <a:path w="1095154" h="1299233">
                  <a:moveTo>
                    <a:pt x="0" y="278507"/>
                  </a:moveTo>
                  <a:cubicBezTo>
                    <a:pt x="94807" y="87121"/>
                    <a:pt x="189614" y="-104265"/>
                    <a:pt x="372140" y="65856"/>
                  </a:cubicBezTo>
                  <a:cubicBezTo>
                    <a:pt x="554666" y="235977"/>
                    <a:pt x="824910" y="767605"/>
                    <a:pt x="1095154" y="1299233"/>
                  </a:cubicBezTo>
                </a:path>
              </a:pathLst>
            </a:custGeom>
            <a:noFill/>
            <a:ln w="19050" cap="flat" cmpd="sng" algn="ctr">
              <a:solidFill>
                <a:schemeClr val="tx1"/>
              </a:solidFill>
              <a:prstDash val="solid"/>
              <a:round/>
              <a:headEnd type="non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12301" name="Flowchart: Multidocument 12"/>
            <p:cNvSpPr>
              <a:spLocks noChangeArrowheads="1"/>
            </p:cNvSpPr>
            <p:nvPr/>
          </p:nvSpPr>
          <p:spPr bwMode="auto">
            <a:xfrm>
              <a:off x="7772400" y="2971800"/>
              <a:ext cx="1447800" cy="751076"/>
            </a:xfrm>
            <a:prstGeom prst="flowChartMultidocumen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100">
                  <a:solidFill>
                    <a:srgbClr val="C00000"/>
                  </a:solidFill>
                  <a:latin typeface="Georgia" panose="02040502050405020303" pitchFamily="18" charset="0"/>
                </a:rPr>
                <a:t>Classes + Business Logic + Networking</a:t>
              </a:r>
            </a:p>
          </p:txBody>
        </p:sp>
      </p:grpSp>
      <p:sp>
        <p:nvSpPr>
          <p:cNvPr id="12293" name="Rectangle 11"/>
          <p:cNvSpPr>
            <a:spLocks noChangeArrowheads="1"/>
          </p:cNvSpPr>
          <p:nvPr/>
        </p:nvSpPr>
        <p:spPr bwMode="auto">
          <a:xfrm>
            <a:off x="7161213" y="4933950"/>
            <a:ext cx="31226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b="1">
                <a:solidFill>
                  <a:srgbClr val="FF0000"/>
                </a:solidFill>
                <a:latin typeface="Georgia" panose="02040502050405020303" pitchFamily="18" charset="0"/>
              </a:rPr>
              <a:t>Socket Programming</a:t>
            </a:r>
          </a:p>
        </p:txBody>
      </p:sp>
      <p:sp>
        <p:nvSpPr>
          <p:cNvPr id="16" name="Rectangle 3"/>
          <p:cNvSpPr txBox="1">
            <a:spLocks noChangeArrowheads="1"/>
          </p:cNvSpPr>
          <p:nvPr/>
        </p:nvSpPr>
        <p:spPr bwMode="auto">
          <a:xfrm>
            <a:off x="1123348" y="3838545"/>
            <a:ext cx="33528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4"/>
              </a:buBlip>
              <a:defRPr b="1">
                <a:solidFill>
                  <a:srgbClr val="4D4D4D"/>
                </a:solidFill>
                <a:latin typeface="+mn-lt"/>
                <a:ea typeface="+mn-ea"/>
                <a:cs typeface="+mn-cs"/>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4"/>
              </a:buBlip>
              <a:defRPr sz="1600" b="1">
                <a:solidFill>
                  <a:srgbClr val="4D4D4D"/>
                </a:solidFill>
                <a:latin typeface="+mn-lt"/>
                <a:ea typeface="+mn-ea"/>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4"/>
              </a:buBlip>
              <a:defRPr sz="1400" b="1">
                <a:solidFill>
                  <a:srgbClr val="4D4D4D"/>
                </a:solidFill>
                <a:latin typeface="+mn-lt"/>
                <a:ea typeface="+mn-ea"/>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4"/>
              </a:buBlip>
              <a:defRPr sz="1200" b="1">
                <a:solidFill>
                  <a:srgbClr val="4D4D4D"/>
                </a:solidFill>
                <a:latin typeface="+mn-lt"/>
                <a:ea typeface="+mn-ea"/>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5pPr>
            <a:lvl6pPr marL="22352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6pPr>
            <a:lvl7pPr marL="26924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7pPr>
            <a:lvl8pPr marL="31496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8pPr>
            <a:lvl9pPr marL="36068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9pPr>
          </a:lstStyle>
          <a:p>
            <a:pPr marL="0" indent="0" algn="just">
              <a:buNone/>
              <a:defRPr/>
            </a:pPr>
            <a:r>
              <a:rPr lang="en-US" sz="1600" b="0" dirty="0">
                <a:solidFill>
                  <a:schemeClr val="accent2">
                    <a:lumMod val="75000"/>
                  </a:schemeClr>
                </a:solidFill>
              </a:rPr>
              <a:t>Synchronous call: Client send a request to server and server send a response immediately. Client is supposed to handle the response. If the server takes time to generate the response, client has to wait and can not proceed with other requests</a:t>
            </a:r>
            <a:r>
              <a:rPr lang="en-US" sz="1600" b="0" dirty="0"/>
              <a:t>.</a:t>
            </a:r>
          </a:p>
        </p:txBody>
      </p:sp>
    </p:spTree>
    <p:extLst>
      <p:ext uri="{BB962C8B-B14F-4D97-AF65-F5344CB8AC3E}">
        <p14:creationId xmlns:p14="http://schemas.microsoft.com/office/powerpoint/2010/main" val="42422473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5"/>
          <p:cNvSpPr>
            <a:spLocks noGrp="1"/>
          </p:cNvSpPr>
          <p:nvPr>
            <p:ph idx="4294967295"/>
          </p:nvPr>
        </p:nvSpPr>
        <p:spPr>
          <a:xfrm>
            <a:off x="630195" y="1143000"/>
            <a:ext cx="10948086" cy="5168900"/>
          </a:xfrm>
        </p:spPr>
        <p:txBody>
          <a:bodyPr/>
          <a:lstStyle/>
          <a:p>
            <a:pPr eaLnBrk="1" hangingPunct="1">
              <a:lnSpc>
                <a:spcPct val="100000"/>
              </a:lnSpc>
            </a:pPr>
            <a:r>
              <a:rPr lang="en-US" altLang="en-US" dirty="0"/>
              <a:t>In case of non durable subscription, if a subscribe is closed, the subscription ends as well. </a:t>
            </a:r>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r>
              <a:rPr lang="en-US" altLang="en-US" dirty="0"/>
              <a:t>In above figure, the subscriber consumes messages M1, M2, M5, and M6, but messages M3 and M4 are lost. </a:t>
            </a:r>
          </a:p>
        </p:txBody>
      </p:sp>
      <p:sp>
        <p:nvSpPr>
          <p:cNvPr id="58371" name="Title 4"/>
          <p:cNvSpPr>
            <a:spLocks noGrp="1"/>
          </p:cNvSpPr>
          <p:nvPr>
            <p:ph type="title" idx="4294967295"/>
          </p:nvPr>
        </p:nvSpPr>
        <p:spPr>
          <a:xfrm>
            <a:off x="630195" y="522288"/>
            <a:ext cx="10948086" cy="501650"/>
          </a:xfrm>
        </p:spPr>
        <p:txBody>
          <a:bodyPr/>
          <a:lstStyle/>
          <a:p>
            <a:pPr eaLnBrk="1" hangingPunct="1"/>
            <a:r>
              <a:rPr lang="en-US" altLang="en-US" dirty="0" smtClean="0"/>
              <a:t>Durable Subscriber </a:t>
            </a:r>
            <a:r>
              <a:rPr lang="en-US" altLang="en-US" dirty="0" err="1" smtClean="0"/>
              <a:t>cont</a:t>
            </a:r>
            <a:r>
              <a:rPr lang="en-US" altLang="en-US" dirty="0" smtClean="0"/>
              <a:t>…</a:t>
            </a:r>
          </a:p>
        </p:txBody>
      </p:sp>
      <p:pic>
        <p:nvPicPr>
          <p:cNvPr id="583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3" y="1905000"/>
            <a:ext cx="5286375"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85466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5"/>
          <p:cNvSpPr>
            <a:spLocks noGrp="1"/>
          </p:cNvSpPr>
          <p:nvPr>
            <p:ph idx="4294967295"/>
          </p:nvPr>
        </p:nvSpPr>
        <p:spPr>
          <a:xfrm>
            <a:off x="716692" y="1143000"/>
            <a:ext cx="10873946" cy="5168900"/>
          </a:xfrm>
        </p:spPr>
        <p:txBody>
          <a:bodyPr/>
          <a:lstStyle/>
          <a:p>
            <a:pPr eaLnBrk="1" hangingPunct="1">
              <a:lnSpc>
                <a:spcPct val="100000"/>
              </a:lnSpc>
            </a:pPr>
            <a:r>
              <a:rPr lang="en-US" altLang="en-US" dirty="0"/>
              <a:t>In case of durable subscription, the subscriber can be closed and recreated, but the subscription continues to exist and to hold messages until the application calls the unsubscribe method. </a:t>
            </a:r>
          </a:p>
          <a:p>
            <a:pPr eaLnBrk="1" hangingPunct="1">
              <a:lnSpc>
                <a:spcPct val="100000"/>
              </a:lnSpc>
              <a:buFont typeface="Wingdings" panose="05000000000000000000" pitchFamily="2" charset="2"/>
              <a:buNone/>
            </a:pPr>
            <a:r>
              <a:rPr lang="en-US" altLang="en-US" dirty="0"/>
              <a:t>	</a:t>
            </a:r>
            <a:r>
              <a:rPr lang="en-US" altLang="en-US" dirty="0" err="1">
                <a:solidFill>
                  <a:srgbClr val="FF9900"/>
                </a:solidFill>
              </a:rPr>
              <a:t>session.unsubscribe</a:t>
            </a:r>
            <a:r>
              <a:rPr lang="en-US" altLang="en-US" dirty="0">
                <a:solidFill>
                  <a:srgbClr val="FF9900"/>
                </a:solidFill>
              </a:rPr>
              <a:t>("</a:t>
            </a:r>
            <a:r>
              <a:rPr lang="en-US" altLang="en-US" dirty="0" err="1">
                <a:solidFill>
                  <a:srgbClr val="FF9900"/>
                </a:solidFill>
              </a:rPr>
              <a:t>testSubscriber</a:t>
            </a:r>
            <a:r>
              <a:rPr lang="en-US" altLang="en-US" dirty="0">
                <a:solidFill>
                  <a:srgbClr val="FF9900"/>
                </a:solidFill>
              </a:rPr>
              <a:t>");</a:t>
            </a:r>
          </a:p>
          <a:p>
            <a:pPr eaLnBrk="1" hangingPunct="1">
              <a:lnSpc>
                <a:spcPct val="100000"/>
              </a:lnSpc>
            </a:pPr>
            <a:endParaRPr lang="en-US" altLang="en-US" dirty="0">
              <a:solidFill>
                <a:srgbClr val="FF9900"/>
              </a:solidFill>
            </a:endParaRPr>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endParaRPr lang="en-US" altLang="en-US" dirty="0"/>
          </a:p>
          <a:p>
            <a:pPr eaLnBrk="1" hangingPunct="1">
              <a:lnSpc>
                <a:spcPct val="100000"/>
              </a:lnSpc>
            </a:pPr>
            <a:r>
              <a:rPr lang="en-US" altLang="en-US" dirty="0"/>
              <a:t>In the above figure, even though messages M2, M4, and M5 arrive while the subscriber is closed, they are not lost. </a:t>
            </a:r>
          </a:p>
        </p:txBody>
      </p:sp>
      <p:sp>
        <p:nvSpPr>
          <p:cNvPr id="59395" name="Title 4"/>
          <p:cNvSpPr>
            <a:spLocks noGrp="1"/>
          </p:cNvSpPr>
          <p:nvPr>
            <p:ph type="title" idx="4294967295"/>
          </p:nvPr>
        </p:nvSpPr>
        <p:spPr>
          <a:xfrm>
            <a:off x="716692" y="522288"/>
            <a:ext cx="10873946" cy="501650"/>
          </a:xfrm>
        </p:spPr>
        <p:txBody>
          <a:bodyPr/>
          <a:lstStyle/>
          <a:p>
            <a:pPr eaLnBrk="1" hangingPunct="1"/>
            <a:r>
              <a:rPr lang="en-US" altLang="en-US" dirty="0" smtClean="0"/>
              <a:t>Durable Subscriber </a:t>
            </a:r>
            <a:r>
              <a:rPr lang="en-US" altLang="en-US" dirty="0" err="1" smtClean="0"/>
              <a:t>cont</a:t>
            </a:r>
            <a:r>
              <a:rPr lang="en-US" altLang="en-US" dirty="0" smtClean="0"/>
              <a:t>…</a:t>
            </a:r>
          </a:p>
        </p:txBody>
      </p:sp>
      <p:pic>
        <p:nvPicPr>
          <p:cNvPr id="593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14600"/>
            <a:ext cx="70866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55332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#6:</a:t>
            </a:r>
          </a:p>
        </p:txBody>
      </p:sp>
      <p:sp>
        <p:nvSpPr>
          <p:cNvPr id="9219" name="Rectangle 3"/>
          <p:cNvSpPr>
            <a:spLocks noGrp="1" noChangeArrowheads="1"/>
          </p:cNvSpPr>
          <p:nvPr>
            <p:ph sz="quarter" idx="10"/>
          </p:nvPr>
        </p:nvSpPr>
        <p:spPr>
          <a:xfrm>
            <a:off x="711015" y="990600"/>
            <a:ext cx="11274663" cy="5334000"/>
          </a:xfrm>
        </p:spPr>
        <p:txBody>
          <a:bodyPr/>
          <a:lstStyle/>
          <a:p>
            <a:pPr>
              <a:buFont typeface="Arial" charset="0"/>
              <a:buChar char="•"/>
              <a:defRPr/>
            </a:pPr>
            <a:r>
              <a:rPr lang="en-US" sz="1800" dirty="0"/>
              <a:t>My application sends instrument quotes  (prices) to a JMS broker.</a:t>
            </a:r>
          </a:p>
          <a:p>
            <a:pPr>
              <a:buFont typeface="Arial" charset="0"/>
              <a:buChar char="•"/>
              <a:defRPr/>
            </a:pPr>
            <a:endParaRPr lang="en-US" sz="1800" dirty="0"/>
          </a:p>
          <a:p>
            <a:pPr>
              <a:buFont typeface="Arial" charset="0"/>
              <a:buChar char="•"/>
              <a:defRPr/>
            </a:pPr>
            <a:r>
              <a:rPr lang="en-US" sz="1800" dirty="0"/>
              <a:t>Before I can send prices for a financial instrument (security), I need to send a ‘reservation’ request to the Pricing Server (via JMS broker), for that particular instrument </a:t>
            </a:r>
          </a:p>
          <a:p>
            <a:pPr>
              <a:buFont typeface="Arial" charset="0"/>
              <a:buChar char="•"/>
              <a:defRPr/>
            </a:pPr>
            <a:endParaRPr lang="en-US" sz="1800" dirty="0"/>
          </a:p>
          <a:p>
            <a:pPr>
              <a:buFont typeface="Arial" charset="0"/>
              <a:buChar char="•"/>
              <a:defRPr/>
            </a:pPr>
            <a:r>
              <a:rPr lang="en-US" sz="1800" dirty="0"/>
              <a:t>Only when I get back a successful acknowledgment from Pricing server, for my reservation request, I can send quotes to the JMS broker.</a:t>
            </a:r>
          </a:p>
          <a:p>
            <a:pPr>
              <a:buFont typeface="Arial" charset="0"/>
              <a:buChar char="•"/>
              <a:defRPr/>
            </a:pPr>
            <a:endParaRPr lang="en-US" sz="1800"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12694231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idx="4294967295"/>
          </p:nvPr>
        </p:nvSpPr>
        <p:spPr>
          <a:xfrm>
            <a:off x="679621" y="522288"/>
            <a:ext cx="10836875" cy="501650"/>
          </a:xfrm>
        </p:spPr>
        <p:txBody>
          <a:bodyPr/>
          <a:lstStyle/>
          <a:p>
            <a:pPr eaLnBrk="1" hangingPunct="1"/>
            <a:r>
              <a:rPr lang="en-US" altLang="en-US" dirty="0" smtClean="0"/>
              <a:t>Reply from receiver</a:t>
            </a:r>
          </a:p>
        </p:txBody>
      </p:sp>
      <p:grpSp>
        <p:nvGrpSpPr>
          <p:cNvPr id="62467" name="Group 119"/>
          <p:cNvGrpSpPr>
            <a:grpSpLocks/>
          </p:cNvGrpSpPr>
          <p:nvPr/>
        </p:nvGrpSpPr>
        <p:grpSpPr bwMode="auto">
          <a:xfrm>
            <a:off x="2055813" y="1057276"/>
            <a:ext cx="8391525" cy="5343525"/>
            <a:chOff x="144" y="624"/>
            <a:chExt cx="5478" cy="3366"/>
          </a:xfrm>
        </p:grpSpPr>
        <p:grpSp>
          <p:nvGrpSpPr>
            <p:cNvPr id="62468" name="Group 92"/>
            <p:cNvGrpSpPr>
              <a:grpSpLocks/>
            </p:cNvGrpSpPr>
            <p:nvPr/>
          </p:nvGrpSpPr>
          <p:grpSpPr bwMode="auto">
            <a:xfrm>
              <a:off x="144" y="624"/>
              <a:ext cx="5478" cy="3366"/>
              <a:chOff x="144" y="624"/>
              <a:chExt cx="5478" cy="3366"/>
            </a:xfrm>
          </p:grpSpPr>
          <p:sp>
            <p:nvSpPr>
              <p:cNvPr id="62471" name="Line 36"/>
              <p:cNvSpPr>
                <a:spLocks noChangeShapeType="1"/>
              </p:cNvSpPr>
              <p:nvPr/>
            </p:nvSpPr>
            <p:spPr bwMode="auto">
              <a:xfrm>
                <a:off x="2352" y="960"/>
                <a:ext cx="240" cy="14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pic>
            <p:nvPicPr>
              <p:cNvPr id="62472" name="Picture 7" descr="ANd9GcRY6F6OcmfvtuXYztWzBj7fF2be4964_W8rqFftYiQj-Z5wDN3U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624"/>
                <a:ext cx="1350"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9" descr="ANd9GcRY6F6OcmfvtuXYztWzBj7fF2be4964_W8rqFftYiQj-Z5wDN3U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2640"/>
                <a:ext cx="1350"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Picture 23"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2448"/>
                <a:ext cx="14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5" name="Rectangle 22"/>
              <p:cNvSpPr>
                <a:spLocks noChangeArrowheads="1"/>
              </p:cNvSpPr>
              <p:nvPr/>
            </p:nvSpPr>
            <p:spPr bwMode="auto">
              <a:xfrm>
                <a:off x="2781" y="1242"/>
                <a:ext cx="275" cy="1997"/>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nchor="ct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M</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O</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M</a:t>
                </a:r>
              </a:p>
              <a:p>
                <a:pPr algn="ctr" eaLnBrk="1" hangingPunct="1">
                  <a:lnSpc>
                    <a:spcPct val="100000"/>
                  </a:lnSpc>
                  <a:spcBef>
                    <a:spcPct val="0"/>
                  </a:spcBef>
                  <a:buClrTx/>
                  <a:buSzTx/>
                  <a:buFontTx/>
                  <a:buNone/>
                </a:pPr>
                <a:endParaRPr lang="en-US" altLang="en-US" sz="2000">
                  <a:solidFill>
                    <a:schemeClr val="tx1"/>
                  </a:solidFill>
                  <a:latin typeface="Georgia" panose="02040502050405020303" pitchFamily="18" charset="0"/>
                </a:endParaRP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 S</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R</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V</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R</a:t>
                </a:r>
              </a:p>
            </p:txBody>
          </p:sp>
          <p:pic>
            <p:nvPicPr>
              <p:cNvPr id="62476" name="Picture 24"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1824"/>
                <a:ext cx="14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7" name="Picture 27" descr="ANd9GcQ79bVwY3TEzHIoDZPX3a1l4L8pdwOZ5AUdpxNZ_ok9joeAbchab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1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478" name="AutoShape 30"/>
              <p:cNvCxnSpPr>
                <a:cxnSpLocks noChangeShapeType="1"/>
                <a:stCxn id="62472" idx="3"/>
                <a:endCxn id="62477" idx="0"/>
              </p:cNvCxnSpPr>
              <p:nvPr/>
            </p:nvCxnSpPr>
            <p:spPr bwMode="auto">
              <a:xfrm flipV="1">
                <a:off x="1494" y="1104"/>
                <a:ext cx="402" cy="195"/>
              </a:xfrm>
              <a:prstGeom prst="curvedConnector4">
                <a:avLst>
                  <a:gd name="adj1" fmla="val 23134"/>
                  <a:gd name="adj2" fmla="val 1738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62479" name="Text Box 31"/>
              <p:cNvSpPr txBox="1">
                <a:spLocks noChangeArrowheads="1"/>
              </p:cNvSpPr>
              <p:nvPr/>
            </p:nvSpPr>
            <p:spPr bwMode="auto">
              <a:xfrm>
                <a:off x="3840" y="1718"/>
                <a:ext cx="139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1200">
                    <a:solidFill>
                      <a:schemeClr val="accent1"/>
                    </a:solidFill>
                    <a:latin typeface="Georgia" panose="02040502050405020303" pitchFamily="18" charset="0"/>
                  </a:rPr>
                  <a:t>Message ID + Reply Queue</a:t>
                </a:r>
              </a:p>
              <a:p>
                <a:pPr eaLnBrk="1" hangingPunct="1">
                  <a:lnSpc>
                    <a:spcPct val="100000"/>
                  </a:lnSpc>
                  <a:spcBef>
                    <a:spcPct val="50000"/>
                  </a:spcBef>
                  <a:buClrTx/>
                  <a:buSzTx/>
                  <a:buFontTx/>
                  <a:buNone/>
                </a:pPr>
                <a:endParaRPr lang="en-US" altLang="en-US" sz="1200">
                  <a:solidFill>
                    <a:schemeClr val="accent1"/>
                  </a:solidFill>
                  <a:latin typeface="Georgia" panose="02040502050405020303" pitchFamily="18" charset="0"/>
                </a:endParaRPr>
              </a:p>
            </p:txBody>
          </p:sp>
          <p:sp>
            <p:nvSpPr>
              <p:cNvPr id="62480" name="Freeform 35"/>
              <p:cNvSpPr>
                <a:spLocks/>
              </p:cNvSpPr>
              <p:nvPr/>
            </p:nvSpPr>
            <p:spPr bwMode="auto">
              <a:xfrm>
                <a:off x="1872" y="1488"/>
                <a:ext cx="392" cy="233"/>
              </a:xfrm>
              <a:custGeom>
                <a:avLst/>
                <a:gdLst>
                  <a:gd name="T0" fmla="*/ 56 w 392"/>
                  <a:gd name="T1" fmla="*/ 0 h 480"/>
                  <a:gd name="T2" fmla="*/ 56 w 392"/>
                  <a:gd name="T3" fmla="*/ 288 h 480"/>
                  <a:gd name="T4" fmla="*/ 392 w 392"/>
                  <a:gd name="T5" fmla="*/ 480 h 480"/>
                  <a:gd name="T6" fmla="*/ 0 60000 65536"/>
                  <a:gd name="T7" fmla="*/ 0 60000 65536"/>
                  <a:gd name="T8" fmla="*/ 0 60000 65536"/>
                </a:gdLst>
                <a:ahLst/>
                <a:cxnLst>
                  <a:cxn ang="T6">
                    <a:pos x="T0" y="T1"/>
                  </a:cxn>
                  <a:cxn ang="T7">
                    <a:pos x="T2" y="T3"/>
                  </a:cxn>
                  <a:cxn ang="T8">
                    <a:pos x="T4" y="T5"/>
                  </a:cxn>
                </a:cxnLst>
                <a:rect l="0" t="0" r="r" b="b"/>
                <a:pathLst>
                  <a:path w="392" h="480">
                    <a:moveTo>
                      <a:pt x="56" y="0"/>
                    </a:moveTo>
                    <a:cubicBezTo>
                      <a:pt x="28" y="104"/>
                      <a:pt x="0" y="208"/>
                      <a:pt x="56" y="288"/>
                    </a:cubicBezTo>
                    <a:cubicBezTo>
                      <a:pt x="112" y="368"/>
                      <a:pt x="252" y="424"/>
                      <a:pt x="392" y="48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62481" name="Freeform 38"/>
              <p:cNvSpPr>
                <a:spLocks/>
              </p:cNvSpPr>
              <p:nvPr/>
            </p:nvSpPr>
            <p:spPr bwMode="auto">
              <a:xfrm>
                <a:off x="3696" y="1920"/>
                <a:ext cx="1344" cy="233"/>
              </a:xfrm>
              <a:custGeom>
                <a:avLst/>
                <a:gdLst>
                  <a:gd name="T0" fmla="*/ 0 w 1344"/>
                  <a:gd name="T1" fmla="*/ 0 h 864"/>
                  <a:gd name="T2" fmla="*/ 816 w 1344"/>
                  <a:gd name="T3" fmla="*/ 240 h 864"/>
                  <a:gd name="T4" fmla="*/ 1344 w 1344"/>
                  <a:gd name="T5" fmla="*/ 864 h 864"/>
                  <a:gd name="T6" fmla="*/ 0 60000 65536"/>
                  <a:gd name="T7" fmla="*/ 0 60000 65536"/>
                  <a:gd name="T8" fmla="*/ 0 60000 65536"/>
                </a:gdLst>
                <a:ahLst/>
                <a:cxnLst>
                  <a:cxn ang="T6">
                    <a:pos x="T0" y="T1"/>
                  </a:cxn>
                  <a:cxn ang="T7">
                    <a:pos x="T2" y="T3"/>
                  </a:cxn>
                  <a:cxn ang="T8">
                    <a:pos x="T4" y="T5"/>
                  </a:cxn>
                </a:cxnLst>
                <a:rect l="0" t="0" r="r" b="b"/>
                <a:pathLst>
                  <a:path w="1344" h="864">
                    <a:moveTo>
                      <a:pt x="0" y="0"/>
                    </a:moveTo>
                    <a:cubicBezTo>
                      <a:pt x="296" y="48"/>
                      <a:pt x="592" y="96"/>
                      <a:pt x="816" y="240"/>
                    </a:cubicBezTo>
                    <a:cubicBezTo>
                      <a:pt x="1040" y="384"/>
                      <a:pt x="1192" y="624"/>
                      <a:pt x="1344" y="864"/>
                    </a:cubicBezTo>
                  </a:path>
                </a:pathLst>
              </a:custGeom>
              <a:noFill/>
              <a:ln w="9525"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pic>
            <p:nvPicPr>
              <p:cNvPr id="62482" name="Picture 39" descr="ANd9GcQ79bVwY3TEzHIoDZPX3a1l4L8pdwOZ5AUdpxNZ_ok9joeAbchab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8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3" name="Text Box 40"/>
              <p:cNvSpPr txBox="1">
                <a:spLocks noChangeArrowheads="1"/>
              </p:cNvSpPr>
              <p:nvPr/>
            </p:nvSpPr>
            <p:spPr bwMode="auto">
              <a:xfrm>
                <a:off x="1536" y="883"/>
                <a:ext cx="139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1200">
                    <a:solidFill>
                      <a:schemeClr val="accent1"/>
                    </a:solidFill>
                    <a:latin typeface="Georgia" panose="02040502050405020303" pitchFamily="18" charset="0"/>
                  </a:rPr>
                  <a:t>Message ID + Reply Queue</a:t>
                </a:r>
              </a:p>
              <a:p>
                <a:pPr eaLnBrk="1" hangingPunct="1">
                  <a:lnSpc>
                    <a:spcPct val="100000"/>
                  </a:lnSpc>
                  <a:spcBef>
                    <a:spcPct val="50000"/>
                  </a:spcBef>
                  <a:buClrTx/>
                  <a:buSzTx/>
                  <a:buFontTx/>
                  <a:buNone/>
                </a:pPr>
                <a:endParaRPr lang="en-US" altLang="en-US" sz="1200">
                  <a:solidFill>
                    <a:schemeClr val="accent1"/>
                  </a:solidFill>
                  <a:latin typeface="Georgia" panose="02040502050405020303" pitchFamily="18" charset="0"/>
                </a:endParaRPr>
              </a:p>
            </p:txBody>
          </p:sp>
          <p:pic>
            <p:nvPicPr>
              <p:cNvPr id="62484" name="Picture 42" descr="ANd9GcT_rPcccXXjIoBzywD5RFhekCdP6iOuhlUtcjhgRN-ZDbUB8Yjs1ROqcU1sT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2928"/>
                <a:ext cx="52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5" name="Text Box 43"/>
              <p:cNvSpPr txBox="1">
                <a:spLocks noChangeArrowheads="1"/>
              </p:cNvSpPr>
              <p:nvPr/>
            </p:nvSpPr>
            <p:spPr bwMode="auto">
              <a:xfrm>
                <a:off x="3072" y="3494"/>
                <a:ext cx="139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1200">
                    <a:solidFill>
                      <a:schemeClr val="accent1"/>
                    </a:solidFill>
                    <a:latin typeface="Georgia" panose="02040502050405020303" pitchFamily="18" charset="0"/>
                  </a:rPr>
                  <a:t>Message Correlation ID</a:t>
                </a:r>
              </a:p>
              <a:p>
                <a:pPr eaLnBrk="1" hangingPunct="1">
                  <a:lnSpc>
                    <a:spcPct val="100000"/>
                  </a:lnSpc>
                  <a:spcBef>
                    <a:spcPct val="50000"/>
                  </a:spcBef>
                  <a:buClrTx/>
                  <a:buSzTx/>
                  <a:buFontTx/>
                  <a:buNone/>
                </a:pPr>
                <a:endParaRPr lang="en-US" altLang="en-US" sz="1200">
                  <a:solidFill>
                    <a:schemeClr val="accent1"/>
                  </a:solidFill>
                  <a:latin typeface="Georgia" panose="02040502050405020303" pitchFamily="18" charset="0"/>
                </a:endParaRPr>
              </a:p>
            </p:txBody>
          </p:sp>
          <p:sp>
            <p:nvSpPr>
              <p:cNvPr id="62486" name="Line 44"/>
              <p:cNvSpPr>
                <a:spLocks noChangeShapeType="1"/>
              </p:cNvSpPr>
              <p:nvPr/>
            </p:nvSpPr>
            <p:spPr bwMode="auto">
              <a:xfrm flipV="1">
                <a:off x="3840" y="1872"/>
                <a:ext cx="336" cy="163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cxnSp>
            <p:nvCxnSpPr>
              <p:cNvPr id="62487" name="AutoShape 45"/>
              <p:cNvCxnSpPr>
                <a:cxnSpLocks noChangeShapeType="1"/>
                <a:stCxn id="62473" idx="1"/>
                <a:endCxn id="62485" idx="0"/>
              </p:cNvCxnSpPr>
              <p:nvPr/>
            </p:nvCxnSpPr>
            <p:spPr bwMode="auto">
              <a:xfrm rot="10800000" flipV="1">
                <a:off x="3768" y="3315"/>
                <a:ext cx="504" cy="17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62488" name="Freeform 46"/>
              <p:cNvSpPr>
                <a:spLocks/>
              </p:cNvSpPr>
              <p:nvPr/>
            </p:nvSpPr>
            <p:spPr bwMode="auto">
              <a:xfrm>
                <a:off x="3648" y="2592"/>
                <a:ext cx="296" cy="233"/>
              </a:xfrm>
              <a:custGeom>
                <a:avLst/>
                <a:gdLst>
                  <a:gd name="T0" fmla="*/ 0 w 296"/>
                  <a:gd name="T1" fmla="*/ 384 h 384"/>
                  <a:gd name="T2" fmla="*/ 48 w 296"/>
                  <a:gd name="T3" fmla="*/ 240 h 384"/>
                  <a:gd name="T4" fmla="*/ 288 w 296"/>
                  <a:gd name="T5" fmla="*/ 144 h 384"/>
                  <a:gd name="T6" fmla="*/ 0 w 296"/>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384">
                    <a:moveTo>
                      <a:pt x="0" y="384"/>
                    </a:moveTo>
                    <a:cubicBezTo>
                      <a:pt x="0" y="332"/>
                      <a:pt x="0" y="280"/>
                      <a:pt x="48" y="240"/>
                    </a:cubicBezTo>
                    <a:cubicBezTo>
                      <a:pt x="96" y="200"/>
                      <a:pt x="296" y="184"/>
                      <a:pt x="288" y="144"/>
                    </a:cubicBezTo>
                    <a:cubicBezTo>
                      <a:pt x="280" y="104"/>
                      <a:pt x="140" y="52"/>
                      <a:pt x="0"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62489" name="Freeform 47"/>
              <p:cNvSpPr>
                <a:spLocks/>
              </p:cNvSpPr>
              <p:nvPr/>
            </p:nvSpPr>
            <p:spPr bwMode="auto">
              <a:xfrm>
                <a:off x="864" y="1872"/>
                <a:ext cx="1344" cy="233"/>
              </a:xfrm>
              <a:custGeom>
                <a:avLst/>
                <a:gdLst>
                  <a:gd name="T0" fmla="*/ 1344 w 1344"/>
                  <a:gd name="T1" fmla="*/ 720 h 1032"/>
                  <a:gd name="T2" fmla="*/ 672 w 1344"/>
                  <a:gd name="T3" fmla="*/ 912 h 1032"/>
                  <a:gd name="T4" fmla="*/ 0 w 1344"/>
                  <a:gd name="T5" fmla="*/ 0 h 1032"/>
                  <a:gd name="T6" fmla="*/ 0 60000 65536"/>
                  <a:gd name="T7" fmla="*/ 0 60000 65536"/>
                  <a:gd name="T8" fmla="*/ 0 60000 65536"/>
                </a:gdLst>
                <a:ahLst/>
                <a:cxnLst>
                  <a:cxn ang="T6">
                    <a:pos x="T0" y="T1"/>
                  </a:cxn>
                  <a:cxn ang="T7">
                    <a:pos x="T2" y="T3"/>
                  </a:cxn>
                  <a:cxn ang="T8">
                    <a:pos x="T4" y="T5"/>
                  </a:cxn>
                </a:cxnLst>
                <a:rect l="0" t="0" r="r" b="b"/>
                <a:pathLst>
                  <a:path w="1344" h="1032">
                    <a:moveTo>
                      <a:pt x="1344" y="720"/>
                    </a:moveTo>
                    <a:cubicBezTo>
                      <a:pt x="1120" y="876"/>
                      <a:pt x="896" y="1032"/>
                      <a:pt x="672" y="912"/>
                    </a:cubicBezTo>
                    <a:cubicBezTo>
                      <a:pt x="448" y="792"/>
                      <a:pt x="224" y="396"/>
                      <a:pt x="0" y="0"/>
                    </a:cubicBezTo>
                  </a:path>
                </a:pathLst>
              </a:custGeom>
              <a:noFill/>
              <a:ln w="9525"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pic>
            <p:nvPicPr>
              <p:cNvPr id="62490" name="Picture 48" descr="ANd9GcT_rPcccXXjIoBzywD5RFhekCdP6iOuhlUtcjhgRN-ZDbUB8Yjs1ROqcU1sT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2496"/>
                <a:ext cx="52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1" name="Text Box 49"/>
              <p:cNvSpPr txBox="1">
                <a:spLocks noChangeArrowheads="1"/>
              </p:cNvSpPr>
              <p:nvPr/>
            </p:nvSpPr>
            <p:spPr bwMode="auto">
              <a:xfrm>
                <a:off x="960" y="3072"/>
                <a:ext cx="139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1200">
                    <a:solidFill>
                      <a:schemeClr val="accent1"/>
                    </a:solidFill>
                    <a:latin typeface="Georgia" panose="02040502050405020303" pitchFamily="18" charset="0"/>
                  </a:rPr>
                  <a:t>Message Correlation ID</a:t>
                </a:r>
              </a:p>
              <a:p>
                <a:pPr eaLnBrk="1" hangingPunct="1">
                  <a:lnSpc>
                    <a:spcPct val="100000"/>
                  </a:lnSpc>
                  <a:spcBef>
                    <a:spcPct val="50000"/>
                  </a:spcBef>
                  <a:buClrTx/>
                  <a:buSzTx/>
                  <a:buFontTx/>
                  <a:buNone/>
                </a:pPr>
                <a:endParaRPr lang="en-US" altLang="en-US" sz="1200">
                  <a:solidFill>
                    <a:schemeClr val="accent1"/>
                  </a:solidFill>
                  <a:latin typeface="Georgia" panose="02040502050405020303" pitchFamily="18" charset="0"/>
                </a:endParaRPr>
              </a:p>
            </p:txBody>
          </p:sp>
        </p:grpSp>
        <p:sp>
          <p:nvSpPr>
            <p:cNvPr id="62469" name="Text Box 93"/>
            <p:cNvSpPr txBox="1">
              <a:spLocks noChangeArrowheads="1"/>
            </p:cNvSpPr>
            <p:nvPr/>
          </p:nvSpPr>
          <p:spPr bwMode="auto">
            <a:xfrm>
              <a:off x="240" y="710"/>
              <a:ext cx="8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2000" b="1">
                  <a:solidFill>
                    <a:schemeClr val="accent1"/>
                  </a:solidFill>
                  <a:latin typeface="Georgia" panose="02040502050405020303" pitchFamily="18" charset="0"/>
                </a:rPr>
                <a:t>Sender</a:t>
              </a:r>
            </a:p>
          </p:txBody>
        </p:sp>
        <p:sp>
          <p:nvSpPr>
            <p:cNvPr id="62470" name="Text Box 94"/>
            <p:cNvSpPr txBox="1">
              <a:spLocks noChangeArrowheads="1"/>
            </p:cNvSpPr>
            <p:nvPr/>
          </p:nvSpPr>
          <p:spPr bwMode="auto">
            <a:xfrm>
              <a:off x="4224" y="2736"/>
              <a:ext cx="8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50000"/>
                </a:spcBef>
                <a:buClrTx/>
                <a:buSzTx/>
                <a:buFontTx/>
                <a:buNone/>
              </a:pPr>
              <a:r>
                <a:rPr lang="en-US" altLang="en-US" sz="2000" b="1">
                  <a:solidFill>
                    <a:schemeClr val="accent1"/>
                  </a:solidFill>
                  <a:latin typeface="Georgia" panose="02040502050405020303" pitchFamily="18" charset="0"/>
                </a:rPr>
                <a:t>Receiver</a:t>
              </a:r>
            </a:p>
          </p:txBody>
        </p:sp>
      </p:grpSp>
    </p:spTree>
    <p:extLst>
      <p:ext uri="{BB962C8B-B14F-4D97-AF65-F5344CB8AC3E}">
        <p14:creationId xmlns:p14="http://schemas.microsoft.com/office/powerpoint/2010/main" val="844119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5"/>
          <p:cNvSpPr>
            <a:spLocks noGrp="1"/>
          </p:cNvSpPr>
          <p:nvPr>
            <p:ph idx="4294967295"/>
          </p:nvPr>
        </p:nvSpPr>
        <p:spPr>
          <a:xfrm>
            <a:off x="580767" y="1079500"/>
            <a:ext cx="11121081" cy="5168900"/>
          </a:xfrm>
        </p:spPr>
        <p:txBody>
          <a:bodyPr/>
          <a:lstStyle/>
          <a:p>
            <a:pPr eaLnBrk="1" hangingPunct="1">
              <a:lnSpc>
                <a:spcPct val="100000"/>
              </a:lnSpc>
            </a:pPr>
            <a:r>
              <a:rPr lang="en-US" altLang="en-US" dirty="0"/>
              <a:t>If a producer expect some reply from the receiver then producer can provide a destination (Queue or Topic) information to the client. This information is provided in the message header by setting a header attribute “</a:t>
            </a:r>
            <a:r>
              <a:rPr lang="en-US" altLang="en-US" dirty="0" err="1"/>
              <a:t>JMSReplyTo</a:t>
            </a:r>
            <a:r>
              <a:rPr lang="en-US" altLang="en-US" dirty="0"/>
              <a:t>”.</a:t>
            </a:r>
          </a:p>
          <a:p>
            <a:pPr eaLnBrk="1" hangingPunct="1">
              <a:lnSpc>
                <a:spcPct val="100000"/>
              </a:lnSpc>
            </a:pPr>
            <a:r>
              <a:rPr lang="en-US" altLang="en-US" dirty="0"/>
              <a:t>If a receiver receive the message with a message header attribute “</a:t>
            </a:r>
            <a:r>
              <a:rPr lang="en-US" altLang="en-US" dirty="0" err="1"/>
              <a:t>JMSReplyTo</a:t>
            </a:r>
            <a:r>
              <a:rPr lang="en-US" altLang="en-US" dirty="0"/>
              <a:t>”, receiver can send back a message to the reply destination.</a:t>
            </a:r>
          </a:p>
          <a:p>
            <a:pPr eaLnBrk="1" hangingPunct="1">
              <a:lnSpc>
                <a:spcPct val="100000"/>
              </a:lnSpc>
            </a:pPr>
            <a:r>
              <a:rPr lang="en-US" altLang="en-US" dirty="0"/>
              <a:t>To correlate a reply message at the producer end, receiver add the correlation id (JMS message header attribute) to the reply message. This correlation id is nothing but the message id of the consumed message.</a:t>
            </a:r>
          </a:p>
          <a:p>
            <a:pPr eaLnBrk="1" hangingPunct="1">
              <a:lnSpc>
                <a:spcPct val="100000"/>
              </a:lnSpc>
            </a:pPr>
            <a:r>
              <a:rPr lang="en-US" altLang="en-US" dirty="0"/>
              <a:t>Question: Any other example where you can think of using </a:t>
            </a:r>
            <a:r>
              <a:rPr lang="en-US" altLang="en-US" dirty="0" err="1"/>
              <a:t>JMSReplyTo</a:t>
            </a:r>
            <a:endParaRPr lang="en-US" altLang="en-US" dirty="0"/>
          </a:p>
          <a:p>
            <a:pPr lvl="1" eaLnBrk="1" hangingPunct="1">
              <a:lnSpc>
                <a:spcPct val="100000"/>
              </a:lnSpc>
            </a:pPr>
            <a:r>
              <a:rPr lang="en-US" altLang="en-US" dirty="0" smtClean="0"/>
              <a:t>Useful when there is a big message, sent and processed in chunks</a:t>
            </a:r>
          </a:p>
          <a:p>
            <a:pPr eaLnBrk="1" hangingPunct="1">
              <a:lnSpc>
                <a:spcPct val="100000"/>
              </a:lnSpc>
            </a:pPr>
            <a:r>
              <a:rPr lang="en-US" altLang="en-US" dirty="0"/>
              <a:t>Question: Is </a:t>
            </a:r>
            <a:r>
              <a:rPr lang="en-US" altLang="en-US" dirty="0" err="1"/>
              <a:t>JMSReply</a:t>
            </a:r>
            <a:r>
              <a:rPr lang="en-US" altLang="en-US" dirty="0"/>
              <a:t> </a:t>
            </a:r>
            <a:r>
              <a:rPr lang="en-US" altLang="en-US" dirty="0" err="1"/>
              <a:t>relavant</a:t>
            </a:r>
            <a:r>
              <a:rPr lang="en-US" altLang="en-US" dirty="0"/>
              <a:t> for topics.</a:t>
            </a:r>
          </a:p>
          <a:p>
            <a:pPr lvl="1" eaLnBrk="1" hangingPunct="1">
              <a:lnSpc>
                <a:spcPct val="100000"/>
              </a:lnSpc>
            </a:pPr>
            <a:r>
              <a:rPr lang="en-US" altLang="en-US" dirty="0" smtClean="0"/>
              <a:t>It is possible to reply to Topic. Though more logical to use this in case of a queue.</a:t>
            </a:r>
          </a:p>
          <a:p>
            <a:pPr eaLnBrk="1" hangingPunct="1">
              <a:lnSpc>
                <a:spcPct val="100000"/>
              </a:lnSpc>
            </a:pPr>
            <a:r>
              <a:rPr lang="en-US" altLang="en-US" dirty="0"/>
              <a:t>Recap Note: This is a situation where 2 JMS Clients need to talk to each other. In previous cases we discussed interaction between JMS Server and Client, esp. using ACKNOWLEDGEMENT MODES.</a:t>
            </a:r>
          </a:p>
          <a:p>
            <a:pPr eaLnBrk="1" hangingPunct="1">
              <a:lnSpc>
                <a:spcPct val="100000"/>
              </a:lnSpc>
            </a:pPr>
            <a:endParaRPr lang="en-US" altLang="en-US" dirty="0">
              <a:solidFill>
                <a:srgbClr val="FF9900"/>
              </a:solidFill>
            </a:endParaRPr>
          </a:p>
        </p:txBody>
      </p:sp>
      <p:sp>
        <p:nvSpPr>
          <p:cNvPr id="63491" name="Title 4"/>
          <p:cNvSpPr>
            <a:spLocks noGrp="1"/>
          </p:cNvSpPr>
          <p:nvPr>
            <p:ph type="title" idx="4294967295"/>
          </p:nvPr>
        </p:nvSpPr>
        <p:spPr>
          <a:xfrm>
            <a:off x="580767" y="522288"/>
            <a:ext cx="11121081" cy="501650"/>
          </a:xfrm>
        </p:spPr>
        <p:txBody>
          <a:bodyPr/>
          <a:lstStyle/>
          <a:p>
            <a:pPr eaLnBrk="1" hangingPunct="1"/>
            <a:r>
              <a:rPr lang="en-US" altLang="en-US" dirty="0" smtClean="0"/>
              <a:t>Reply From Receiver </a:t>
            </a:r>
            <a:r>
              <a:rPr lang="en-US" altLang="en-US" dirty="0" err="1" smtClean="0"/>
              <a:t>cont</a:t>
            </a:r>
            <a:r>
              <a:rPr lang="en-US" altLang="en-US" dirty="0" smtClean="0"/>
              <a:t>…</a:t>
            </a:r>
          </a:p>
        </p:txBody>
      </p:sp>
    </p:spTree>
    <p:extLst>
      <p:ext uri="{BB962C8B-B14F-4D97-AF65-F5344CB8AC3E}">
        <p14:creationId xmlns:p14="http://schemas.microsoft.com/office/powerpoint/2010/main" val="360204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4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4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4"/>
          <p:cNvSpPr>
            <a:spLocks noGrp="1"/>
          </p:cNvSpPr>
          <p:nvPr>
            <p:ph type="title" idx="4294967295"/>
          </p:nvPr>
        </p:nvSpPr>
        <p:spPr>
          <a:xfrm>
            <a:off x="630194" y="457200"/>
            <a:ext cx="10935729" cy="501650"/>
          </a:xfrm>
        </p:spPr>
        <p:txBody>
          <a:bodyPr/>
          <a:lstStyle/>
          <a:p>
            <a:pPr eaLnBrk="1" hangingPunct="1"/>
            <a:r>
              <a:rPr lang="en-US" altLang="en-US" dirty="0" smtClean="0"/>
              <a:t>Reply from receiver (Sender Code)</a:t>
            </a:r>
          </a:p>
        </p:txBody>
      </p:sp>
      <p:pic>
        <p:nvPicPr>
          <p:cNvPr id="64515"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94" y="1614488"/>
            <a:ext cx="10602097"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1981200" y="4371975"/>
            <a:ext cx="8151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bg1"/>
                </a:solidFill>
                <a:latin typeface="Georgia" panose="02040502050405020303" pitchFamily="18" charset="0"/>
              </a:rPr>
              <a:t>Note there are 2 different queues. One to send, one to receive data.</a:t>
            </a:r>
          </a:p>
        </p:txBody>
      </p:sp>
    </p:spTree>
    <p:extLst>
      <p:ext uri="{BB962C8B-B14F-4D97-AF65-F5344CB8AC3E}">
        <p14:creationId xmlns:p14="http://schemas.microsoft.com/office/powerpoint/2010/main" val="48098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idx="4294967295"/>
          </p:nvPr>
        </p:nvSpPr>
        <p:spPr>
          <a:xfrm>
            <a:off x="667265" y="457200"/>
            <a:ext cx="10861589" cy="501650"/>
          </a:xfrm>
        </p:spPr>
        <p:txBody>
          <a:bodyPr/>
          <a:lstStyle/>
          <a:p>
            <a:pPr eaLnBrk="1" hangingPunct="1"/>
            <a:r>
              <a:rPr lang="en-US" altLang="en-US" smtClean="0"/>
              <a:t>Reply from receiver (Receiver Code)</a:t>
            </a:r>
          </a:p>
        </p:txBody>
      </p:sp>
      <p:pic>
        <p:nvPicPr>
          <p:cNvPr id="655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65" y="1447800"/>
            <a:ext cx="1086158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41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#7:</a:t>
            </a:r>
          </a:p>
        </p:txBody>
      </p:sp>
      <p:sp>
        <p:nvSpPr>
          <p:cNvPr id="9219" name="Rectangle 3"/>
          <p:cNvSpPr>
            <a:spLocks noGrp="1" noChangeArrowheads="1"/>
          </p:cNvSpPr>
          <p:nvPr>
            <p:ph sz="quarter" idx="10"/>
          </p:nvPr>
        </p:nvSpPr>
        <p:spPr>
          <a:xfrm>
            <a:off x="711015" y="990600"/>
            <a:ext cx="11274663" cy="5333999"/>
          </a:xfrm>
        </p:spPr>
        <p:txBody>
          <a:bodyPr/>
          <a:lstStyle/>
          <a:p>
            <a:pPr>
              <a:buFont typeface="Arial" charset="0"/>
              <a:buChar char="•"/>
              <a:defRPr/>
            </a:pPr>
            <a:r>
              <a:rPr lang="en-US" sz="1800" dirty="0"/>
              <a:t>My application </a:t>
            </a:r>
            <a:r>
              <a:rPr lang="en-IN" sz="1800" dirty="0"/>
              <a:t>needs to send a lot of messages (prices) to exchange</a:t>
            </a:r>
            <a:r>
              <a:rPr lang="en-US" sz="1800" dirty="0"/>
              <a:t>.</a:t>
            </a:r>
          </a:p>
          <a:p>
            <a:pPr>
              <a:buFont typeface="Arial" charset="0"/>
              <a:buChar char="•"/>
              <a:defRPr/>
            </a:pPr>
            <a:endParaRPr lang="en-US" sz="1800" dirty="0"/>
          </a:p>
          <a:p>
            <a:pPr>
              <a:buFont typeface="Arial" charset="0"/>
              <a:buChar char="•"/>
              <a:defRPr/>
            </a:pPr>
            <a:r>
              <a:rPr lang="en-IN" sz="1800" dirty="0"/>
              <a:t>It’s OK if one odd message is lost, speed is of essence.</a:t>
            </a:r>
          </a:p>
          <a:p>
            <a:pPr marL="0" indent="0">
              <a:buNone/>
              <a:defRPr/>
            </a:pPr>
            <a:endParaRPr lang="en-US" sz="1800" dirty="0"/>
          </a:p>
          <a:p>
            <a:pPr>
              <a:buFont typeface="Arial" charset="0"/>
              <a:buChar char="•"/>
              <a:defRPr/>
            </a:pPr>
            <a:r>
              <a:rPr lang="en-IN" sz="1800" dirty="0"/>
              <a:t>How can I make JMS fast?</a:t>
            </a:r>
            <a:endParaRPr lang="en-US" sz="1800" dirty="0"/>
          </a:p>
          <a:p>
            <a:pPr>
              <a:buFont typeface="Arial" charset="0"/>
              <a:buChar char="•"/>
              <a:defRPr/>
            </a:pPr>
            <a:endParaRPr lang="en-US" sz="1800"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67695259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5"/>
          <p:cNvSpPr>
            <a:spLocks noGrp="1"/>
          </p:cNvSpPr>
          <p:nvPr>
            <p:ph idx="4294967295"/>
          </p:nvPr>
        </p:nvSpPr>
        <p:spPr>
          <a:xfrm>
            <a:off x="556053" y="1066800"/>
            <a:ext cx="11034585" cy="5168900"/>
          </a:xfrm>
        </p:spPr>
        <p:txBody>
          <a:bodyPr/>
          <a:lstStyle/>
          <a:p>
            <a:pPr algn="just" eaLnBrk="1" hangingPunct="1">
              <a:lnSpc>
                <a:spcPct val="100000"/>
              </a:lnSpc>
              <a:buFont typeface="Arial" charset="0"/>
              <a:buChar char="•"/>
              <a:defRPr/>
            </a:pPr>
            <a:r>
              <a:rPr lang="en-US" dirty="0"/>
              <a:t>The JMS API supports two delivery modes for messages to specify whether messages are lost if the JMS provider fails. These delivery modes are fields of the </a:t>
            </a:r>
            <a:r>
              <a:rPr lang="en-US" dirty="0" err="1"/>
              <a:t>DeliveryMode</a:t>
            </a:r>
            <a:r>
              <a:rPr lang="en-US" dirty="0"/>
              <a:t> interface. </a:t>
            </a:r>
          </a:p>
          <a:p>
            <a:pPr algn="just" eaLnBrk="1" hangingPunct="1">
              <a:lnSpc>
                <a:spcPct val="100000"/>
              </a:lnSpc>
              <a:buFont typeface="Arial" charset="0"/>
              <a:buChar char="•"/>
              <a:defRPr/>
            </a:pPr>
            <a:endParaRPr lang="en-US" sz="2000" dirty="0"/>
          </a:p>
          <a:p>
            <a:pPr lvl="1" indent="-285750" algn="just">
              <a:defRPr/>
            </a:pPr>
            <a:r>
              <a:rPr lang="en-US" sz="1800" dirty="0"/>
              <a:t>The PERSISTENT delivery mode, which is the default, instructs the JMS provider to take extra care to ensure that a message is not lost in transit in case of a JMS provider failure. A message sent with this delivery mode is logged to stable storage when it is sent. </a:t>
            </a:r>
          </a:p>
          <a:p>
            <a:pPr lvl="1" indent="-285750" algn="just">
              <a:defRPr/>
            </a:pPr>
            <a:r>
              <a:rPr lang="en-US" sz="1800" dirty="0"/>
              <a:t>The NON_PERSISTENT delivery mode does not require the JMS provider to store the message or otherwise guarantee that it is not lost if the provider fails.</a:t>
            </a:r>
          </a:p>
          <a:p>
            <a:pPr marL="177800" lvl="1" indent="0" algn="just">
              <a:buNone/>
              <a:defRPr/>
            </a:pPr>
            <a:endParaRPr lang="en-US" sz="1800" dirty="0"/>
          </a:p>
          <a:p>
            <a:pPr indent="-285750" algn="just">
              <a:buFont typeface="Arial" charset="0"/>
              <a:buChar char="•"/>
              <a:defRPr/>
            </a:pPr>
            <a:r>
              <a:rPr lang="en-US" dirty="0"/>
              <a:t>Question: Any disadvantages of Persistent Delivery</a:t>
            </a:r>
          </a:p>
          <a:p>
            <a:pPr lvl="1" indent="-285750" algn="just">
              <a:defRPr/>
            </a:pPr>
            <a:r>
              <a:rPr lang="en-US" sz="1800" dirty="0"/>
              <a:t>JMS needs to clear (manage) data storage; less throughput</a:t>
            </a:r>
          </a:p>
          <a:p>
            <a:pPr indent="-285750" algn="just">
              <a:buFont typeface="Arial" charset="0"/>
              <a:buChar char="•"/>
              <a:defRPr/>
            </a:pPr>
            <a:r>
              <a:rPr lang="en-US" dirty="0"/>
              <a:t>Question: Any advantages of NON_PERSISTENT delivery</a:t>
            </a:r>
          </a:p>
          <a:p>
            <a:pPr lvl="1" indent="-285750" algn="just">
              <a:defRPr/>
            </a:pPr>
            <a:r>
              <a:rPr lang="en-US" sz="1800" dirty="0"/>
              <a:t>Low overhead; higher throughput</a:t>
            </a:r>
          </a:p>
        </p:txBody>
      </p:sp>
      <p:sp>
        <p:nvSpPr>
          <p:cNvPr id="68611" name="Title 4"/>
          <p:cNvSpPr>
            <a:spLocks noGrp="1"/>
          </p:cNvSpPr>
          <p:nvPr>
            <p:ph type="title" idx="4294967295"/>
          </p:nvPr>
        </p:nvSpPr>
        <p:spPr>
          <a:xfrm>
            <a:off x="556053" y="522288"/>
            <a:ext cx="11145795" cy="501650"/>
          </a:xfrm>
        </p:spPr>
        <p:txBody>
          <a:bodyPr/>
          <a:lstStyle/>
          <a:p>
            <a:pPr eaLnBrk="1" hangingPunct="1"/>
            <a:r>
              <a:rPr lang="en-US" altLang="en-US" dirty="0" smtClean="0"/>
              <a:t>Specifying Message Persistence</a:t>
            </a:r>
          </a:p>
        </p:txBody>
      </p:sp>
    </p:spTree>
    <p:extLst>
      <p:ext uri="{BB962C8B-B14F-4D97-AF65-F5344CB8AC3E}">
        <p14:creationId xmlns:p14="http://schemas.microsoft.com/office/powerpoint/2010/main" val="355774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56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5"/>
          <p:cNvSpPr>
            <a:spLocks noGrp="1"/>
          </p:cNvSpPr>
          <p:nvPr>
            <p:ph idx="4294967295"/>
          </p:nvPr>
        </p:nvSpPr>
        <p:spPr>
          <a:xfrm>
            <a:off x="642551" y="1295400"/>
            <a:ext cx="10762735" cy="5168900"/>
          </a:xfrm>
        </p:spPr>
        <p:txBody>
          <a:bodyPr/>
          <a:lstStyle/>
          <a:p>
            <a:pPr algn="just" eaLnBrk="1" hangingPunct="1">
              <a:lnSpc>
                <a:spcPct val="100000"/>
              </a:lnSpc>
            </a:pPr>
            <a:r>
              <a:rPr lang="en-US" altLang="en-US" dirty="0"/>
              <a:t>You can specify the delivery mode in either of two ways. </a:t>
            </a:r>
          </a:p>
          <a:p>
            <a:pPr algn="just" eaLnBrk="1" hangingPunct="1">
              <a:lnSpc>
                <a:spcPct val="100000"/>
              </a:lnSpc>
            </a:pPr>
            <a:endParaRPr lang="en-US" altLang="en-US" dirty="0"/>
          </a:p>
          <a:p>
            <a:pPr lvl="1" indent="-285750" algn="just"/>
            <a:r>
              <a:rPr lang="en-US" altLang="en-US" sz="1600" dirty="0"/>
              <a:t>You can use the </a:t>
            </a:r>
            <a:r>
              <a:rPr lang="en-US" altLang="en-US" sz="1600" dirty="0" err="1"/>
              <a:t>setDeliveryMode</a:t>
            </a:r>
            <a:r>
              <a:rPr lang="en-US" altLang="en-US" sz="1600" dirty="0"/>
              <a:t> method of the </a:t>
            </a:r>
            <a:r>
              <a:rPr lang="en-US" altLang="en-US" sz="1600" dirty="0" err="1"/>
              <a:t>MessageProducer</a:t>
            </a:r>
            <a:r>
              <a:rPr lang="en-US" altLang="en-US" sz="1600" dirty="0"/>
              <a:t> interface--the parent of the </a:t>
            </a:r>
            <a:r>
              <a:rPr lang="en-US" altLang="en-US" sz="1600" dirty="0" err="1"/>
              <a:t>QueueSender</a:t>
            </a:r>
            <a:r>
              <a:rPr lang="en-US" altLang="en-US" sz="1600" dirty="0"/>
              <a:t> and the </a:t>
            </a:r>
            <a:r>
              <a:rPr lang="en-US" altLang="en-US" sz="1600" dirty="0" err="1"/>
              <a:t>TopicPublisher</a:t>
            </a:r>
            <a:r>
              <a:rPr lang="en-US" altLang="en-US" sz="1600" dirty="0"/>
              <a:t> interfaces--to set the delivery mode for all messages sent by that producer. </a:t>
            </a:r>
          </a:p>
          <a:p>
            <a:pPr lvl="1" indent="-285750" algn="just"/>
            <a:endParaRPr lang="en-US" altLang="en-US" sz="1600" dirty="0"/>
          </a:p>
          <a:p>
            <a:pPr algn="just" eaLnBrk="1" hangingPunct="1">
              <a:lnSpc>
                <a:spcPct val="100000"/>
              </a:lnSpc>
            </a:pPr>
            <a:r>
              <a:rPr lang="en-US" altLang="en-US" dirty="0"/>
              <a:t>If you do not specify a delivery mode, the default is PERSISTENT.</a:t>
            </a:r>
          </a:p>
          <a:p>
            <a:pPr eaLnBrk="1" hangingPunct="1"/>
            <a:endParaRPr lang="en-US" altLang="en-US" dirty="0" smtClean="0">
              <a:solidFill>
                <a:srgbClr val="FF9900"/>
              </a:solidFill>
            </a:endParaRPr>
          </a:p>
        </p:txBody>
      </p:sp>
      <p:sp>
        <p:nvSpPr>
          <p:cNvPr id="69635" name="Title 4"/>
          <p:cNvSpPr>
            <a:spLocks noGrp="1"/>
          </p:cNvSpPr>
          <p:nvPr>
            <p:ph type="title" idx="4294967295"/>
          </p:nvPr>
        </p:nvSpPr>
        <p:spPr>
          <a:xfrm>
            <a:off x="642551" y="522288"/>
            <a:ext cx="10762735" cy="501650"/>
          </a:xfrm>
        </p:spPr>
        <p:txBody>
          <a:bodyPr/>
          <a:lstStyle/>
          <a:p>
            <a:pPr eaLnBrk="1" hangingPunct="1"/>
            <a:r>
              <a:rPr lang="en-US" altLang="en-US" dirty="0" smtClean="0"/>
              <a:t>Specifying Message Persistence </a:t>
            </a:r>
            <a:r>
              <a:rPr lang="en-US" altLang="en-US" dirty="0" err="1" smtClean="0"/>
              <a:t>cont</a:t>
            </a:r>
            <a:r>
              <a:rPr lang="en-US" altLang="en-US" dirty="0" smtClean="0"/>
              <a:t>…</a:t>
            </a:r>
          </a:p>
        </p:txBody>
      </p:sp>
    </p:spTree>
    <p:extLst>
      <p:ext uri="{BB962C8B-B14F-4D97-AF65-F5344CB8AC3E}">
        <p14:creationId xmlns:p14="http://schemas.microsoft.com/office/powerpoint/2010/main" val="199087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Introduction Cont… </a:t>
            </a:r>
          </a:p>
        </p:txBody>
      </p:sp>
      <p:sp>
        <p:nvSpPr>
          <p:cNvPr id="11267" name="Rectangle 3"/>
          <p:cNvSpPr>
            <a:spLocks noGrp="1" noChangeArrowheads="1"/>
          </p:cNvSpPr>
          <p:nvPr>
            <p:ph sz="quarter" idx="10"/>
          </p:nvPr>
        </p:nvSpPr>
        <p:spPr>
          <a:xfrm>
            <a:off x="711015" y="990600"/>
            <a:ext cx="10916693" cy="3048000"/>
          </a:xfrm>
        </p:spPr>
        <p:txBody>
          <a:bodyPr/>
          <a:lstStyle/>
          <a:p>
            <a:pPr algn="just" eaLnBrk="1" hangingPunct="1">
              <a:lnSpc>
                <a:spcPct val="100000"/>
              </a:lnSpc>
              <a:spcAft>
                <a:spcPct val="0"/>
              </a:spcAft>
            </a:pPr>
            <a:r>
              <a:rPr lang="en-US" altLang="en-US" sz="1800" dirty="0"/>
              <a:t>Low level socket programming was replaced by Remote Method Invocation (RMI) mechanism in later days.</a:t>
            </a:r>
          </a:p>
          <a:p>
            <a:pPr algn="just" eaLnBrk="1" hangingPunct="1">
              <a:lnSpc>
                <a:spcPct val="100000"/>
              </a:lnSpc>
              <a:spcAft>
                <a:spcPct val="0"/>
              </a:spcAft>
            </a:pPr>
            <a:r>
              <a:rPr lang="en-US" altLang="en-US" sz="1800" dirty="0"/>
              <a:t>Client invoke a remote method published by the server and the business logic is executed on the server.</a:t>
            </a:r>
          </a:p>
          <a:p>
            <a:pPr algn="just" eaLnBrk="1" hangingPunct="1">
              <a:lnSpc>
                <a:spcPct val="100000"/>
              </a:lnSpc>
              <a:spcAft>
                <a:spcPct val="0"/>
              </a:spcAft>
            </a:pPr>
            <a:r>
              <a:rPr lang="en-US" altLang="en-US" sz="1800" dirty="0"/>
              <a:t>Server share JAVA interfaces with the client.</a:t>
            </a:r>
          </a:p>
          <a:p>
            <a:pPr algn="just" eaLnBrk="1" hangingPunct="1">
              <a:lnSpc>
                <a:spcPct val="100000"/>
              </a:lnSpc>
              <a:spcAft>
                <a:spcPct val="0"/>
              </a:spcAft>
            </a:pPr>
            <a:r>
              <a:rPr lang="en-US" altLang="en-US" sz="1800" dirty="0"/>
              <a:t>Client is called a </a:t>
            </a:r>
            <a:r>
              <a:rPr lang="en-US" altLang="en-US" sz="1800" u="sng" dirty="0"/>
              <a:t>thin</a:t>
            </a:r>
            <a:r>
              <a:rPr lang="en-US" altLang="en-US" sz="1800" dirty="0"/>
              <a:t> client.</a:t>
            </a:r>
          </a:p>
          <a:p>
            <a:pPr algn="just" eaLnBrk="1" hangingPunct="1">
              <a:lnSpc>
                <a:spcPct val="100000"/>
              </a:lnSpc>
              <a:spcAft>
                <a:spcPct val="0"/>
              </a:spcAft>
            </a:pPr>
            <a:r>
              <a:rPr lang="en-US" altLang="en-US" sz="1800" dirty="0"/>
              <a:t>Calls between two application are synchronous calls.</a:t>
            </a:r>
          </a:p>
          <a:p>
            <a:pPr algn="just" eaLnBrk="1" hangingPunct="1">
              <a:lnSpc>
                <a:spcPct val="100000"/>
              </a:lnSpc>
              <a:spcAft>
                <a:spcPct val="0"/>
              </a:spcAft>
            </a:pPr>
            <a:r>
              <a:rPr lang="en-US" altLang="en-US" sz="1800" u="sng" dirty="0"/>
              <a:t>Remember</a:t>
            </a:r>
            <a:r>
              <a:rPr lang="en-US" altLang="en-US" sz="1800" dirty="0"/>
              <a:t>: RMI is only a Java specific solution.</a:t>
            </a:r>
          </a:p>
          <a:p>
            <a:pPr algn="just" eaLnBrk="1" hangingPunct="1">
              <a:spcAft>
                <a:spcPct val="0"/>
              </a:spcAft>
            </a:pPr>
            <a:endParaRPr lang="en-US" altLang="en-US" dirty="0" smtClean="0"/>
          </a:p>
        </p:txBody>
      </p:sp>
      <p:grpSp>
        <p:nvGrpSpPr>
          <p:cNvPr id="13316" name="Group 9"/>
          <p:cNvGrpSpPr>
            <a:grpSpLocks/>
          </p:cNvGrpSpPr>
          <p:nvPr/>
        </p:nvGrpSpPr>
        <p:grpSpPr bwMode="auto">
          <a:xfrm>
            <a:off x="5865812" y="2971800"/>
            <a:ext cx="4724400" cy="3409950"/>
            <a:chOff x="4495800" y="2971800"/>
            <a:chExt cx="4724400" cy="3409950"/>
          </a:xfrm>
        </p:grpSpPr>
        <p:pic>
          <p:nvPicPr>
            <p:cNvPr id="133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38600"/>
              <a:ext cx="32766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2"/>
            <p:cNvSpPr>
              <a:spLocks noChangeArrowheads="1"/>
            </p:cNvSpPr>
            <p:nvPr/>
          </p:nvSpPr>
          <p:spPr bwMode="auto">
            <a:xfrm>
              <a:off x="4495800" y="5922335"/>
              <a:ext cx="9144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Client</a:t>
              </a:r>
            </a:p>
          </p:txBody>
        </p:sp>
        <p:sp>
          <p:nvSpPr>
            <p:cNvPr id="5" name="Freeform 4"/>
            <p:cNvSpPr/>
            <p:nvPr/>
          </p:nvSpPr>
          <p:spPr bwMode="auto">
            <a:xfrm>
              <a:off x="4683125" y="4837113"/>
              <a:ext cx="1185863" cy="369332"/>
            </a:xfrm>
            <a:custGeom>
              <a:avLst/>
              <a:gdLst>
                <a:gd name="connsiteX0" fmla="*/ 1186781 w 1186781"/>
                <a:gd name="connsiteY0" fmla="*/ 0 h 1084521"/>
                <a:gd name="connsiteX1" fmla="*/ 38465 w 1186781"/>
                <a:gd name="connsiteY1" fmla="*/ 223284 h 1084521"/>
                <a:gd name="connsiteX2" fmla="*/ 251116 w 1186781"/>
                <a:gd name="connsiteY2" fmla="*/ 1084521 h 1084521"/>
                <a:gd name="connsiteX3" fmla="*/ 251116 w 1186781"/>
                <a:gd name="connsiteY3" fmla="*/ 1084521 h 1084521"/>
              </a:gdLst>
              <a:ahLst/>
              <a:cxnLst>
                <a:cxn ang="0">
                  <a:pos x="connsiteX0" y="connsiteY0"/>
                </a:cxn>
                <a:cxn ang="0">
                  <a:pos x="connsiteX1" y="connsiteY1"/>
                </a:cxn>
                <a:cxn ang="0">
                  <a:pos x="connsiteX2" y="connsiteY2"/>
                </a:cxn>
                <a:cxn ang="0">
                  <a:pos x="connsiteX3" y="connsiteY3"/>
                </a:cxn>
              </a:cxnLst>
              <a:rect l="l" t="t" r="r" b="b"/>
              <a:pathLst>
                <a:path w="1186781" h="1084521">
                  <a:moveTo>
                    <a:pt x="1186781" y="0"/>
                  </a:moveTo>
                  <a:cubicBezTo>
                    <a:pt x="690595" y="21265"/>
                    <a:pt x="194409" y="42531"/>
                    <a:pt x="38465" y="223284"/>
                  </a:cubicBezTo>
                  <a:cubicBezTo>
                    <a:pt x="-117479" y="404037"/>
                    <a:pt x="251116" y="1084521"/>
                    <a:pt x="251116" y="1084521"/>
                  </a:cubicBezTo>
                  <a:lnTo>
                    <a:pt x="251116" y="1084521"/>
                  </a:lnTo>
                </a:path>
              </a:pathLst>
            </a:custGeom>
            <a:ln w="19050">
              <a:solidFill>
                <a:schemeClr val="dk1">
                  <a:shade val="95000"/>
                  <a:satMod val="105000"/>
                </a:schemeClr>
              </a:solidFill>
              <a:headEnd type="triangle" w="lg" len="lg"/>
              <a:tailEnd type="none" w="med" len="med"/>
            </a:ln>
            <a:extLst/>
          </p:spPr>
          <p:style>
            <a:lnRef idx="1">
              <a:schemeClr val="dk1"/>
            </a:lnRef>
            <a:fillRef idx="0">
              <a:schemeClr val="dk1"/>
            </a:fillRef>
            <a:effectRef idx="0">
              <a:schemeClr val="dk1"/>
            </a:effectRef>
            <a:fontRef idx="minor">
              <a:schemeClr val="tx1"/>
            </a:fontRef>
          </p:style>
          <p:txBody>
            <a:bodyPr>
              <a:spAutoFit/>
            </a:bodyPr>
            <a:lstStyle/>
            <a:p>
              <a:pPr>
                <a:defRPr/>
              </a:pPr>
              <a:endParaRPr lang="en-US">
                <a:solidFill>
                  <a:schemeClr val="bg1"/>
                </a:solidFill>
              </a:endParaRPr>
            </a:p>
          </p:txBody>
        </p:sp>
        <p:sp>
          <p:nvSpPr>
            <p:cNvPr id="13322" name="Rectangle 7"/>
            <p:cNvSpPr>
              <a:spLocks noChangeArrowheads="1"/>
            </p:cNvSpPr>
            <p:nvPr/>
          </p:nvSpPr>
          <p:spPr bwMode="auto">
            <a:xfrm>
              <a:off x="6705600" y="3638490"/>
              <a:ext cx="990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Server</a:t>
              </a:r>
            </a:p>
          </p:txBody>
        </p:sp>
        <p:sp>
          <p:nvSpPr>
            <p:cNvPr id="13323" name="Flowchart: Multidocument 6"/>
            <p:cNvSpPr>
              <a:spLocks noChangeArrowheads="1"/>
            </p:cNvSpPr>
            <p:nvPr/>
          </p:nvSpPr>
          <p:spPr bwMode="auto">
            <a:xfrm>
              <a:off x="4682390" y="4114800"/>
              <a:ext cx="956409" cy="539234"/>
            </a:xfrm>
            <a:prstGeom prst="flowChartMultidocumen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100">
                  <a:solidFill>
                    <a:srgbClr val="C00000"/>
                  </a:solidFill>
                  <a:latin typeface="Georgia" panose="02040502050405020303" pitchFamily="18" charset="0"/>
                </a:rPr>
                <a:t>Interface + Stub</a:t>
              </a:r>
            </a:p>
          </p:txBody>
        </p:sp>
        <p:sp>
          <p:nvSpPr>
            <p:cNvPr id="13324" name="Freeform 8"/>
            <p:cNvSpPr>
              <a:spLocks/>
            </p:cNvSpPr>
            <p:nvPr/>
          </p:nvSpPr>
          <p:spPr bwMode="auto">
            <a:xfrm>
              <a:off x="7239000" y="3505200"/>
              <a:ext cx="1095154" cy="369332"/>
            </a:xfrm>
            <a:custGeom>
              <a:avLst/>
              <a:gdLst>
                <a:gd name="T0" fmla="*/ 0 w 1095154"/>
                <a:gd name="T1" fmla="*/ 278507 h 1299233"/>
                <a:gd name="T2" fmla="*/ 372140 w 1095154"/>
                <a:gd name="T3" fmla="*/ 65856 h 1299233"/>
                <a:gd name="T4" fmla="*/ 1095154 w 1095154"/>
                <a:gd name="T5" fmla="*/ 1299233 h 1299233"/>
                <a:gd name="T6" fmla="*/ 0 60000 65536"/>
                <a:gd name="T7" fmla="*/ 0 60000 65536"/>
                <a:gd name="T8" fmla="*/ 0 60000 65536"/>
              </a:gdLst>
              <a:ahLst/>
              <a:cxnLst>
                <a:cxn ang="T6">
                  <a:pos x="T0" y="T1"/>
                </a:cxn>
                <a:cxn ang="T7">
                  <a:pos x="T2" y="T3"/>
                </a:cxn>
                <a:cxn ang="T8">
                  <a:pos x="T4" y="T5"/>
                </a:cxn>
              </a:cxnLst>
              <a:rect l="0" t="0" r="r" b="b"/>
              <a:pathLst>
                <a:path w="1095154" h="1299233">
                  <a:moveTo>
                    <a:pt x="0" y="278507"/>
                  </a:moveTo>
                  <a:cubicBezTo>
                    <a:pt x="94807" y="87121"/>
                    <a:pt x="189614" y="-104265"/>
                    <a:pt x="372140" y="65856"/>
                  </a:cubicBezTo>
                  <a:cubicBezTo>
                    <a:pt x="554666" y="235977"/>
                    <a:pt x="824910" y="767605"/>
                    <a:pt x="1095154" y="1299233"/>
                  </a:cubicBezTo>
                </a:path>
              </a:pathLst>
            </a:custGeom>
            <a:noFill/>
            <a:ln w="19050" cap="flat" cmpd="sng" algn="ctr">
              <a:solidFill>
                <a:schemeClr val="tx1"/>
              </a:solidFill>
              <a:prstDash val="solid"/>
              <a:round/>
              <a:headEnd type="non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13325" name="Flowchart: Multidocument 12"/>
            <p:cNvSpPr>
              <a:spLocks noChangeArrowheads="1"/>
            </p:cNvSpPr>
            <p:nvPr/>
          </p:nvSpPr>
          <p:spPr bwMode="auto">
            <a:xfrm>
              <a:off x="7772400" y="2971800"/>
              <a:ext cx="1447800" cy="751076"/>
            </a:xfrm>
            <a:prstGeom prst="flowChartMultidocumen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100">
                  <a:solidFill>
                    <a:srgbClr val="C00000"/>
                  </a:solidFill>
                  <a:latin typeface="Georgia" panose="02040502050405020303" pitchFamily="18" charset="0"/>
                </a:rPr>
                <a:t>Classes + Business Logic + Skeleton</a:t>
              </a:r>
            </a:p>
          </p:txBody>
        </p:sp>
      </p:grpSp>
      <p:sp>
        <p:nvSpPr>
          <p:cNvPr id="13317" name="Rectangle 11"/>
          <p:cNvSpPr>
            <a:spLocks noChangeArrowheads="1"/>
          </p:cNvSpPr>
          <p:nvPr/>
        </p:nvSpPr>
        <p:spPr bwMode="auto">
          <a:xfrm>
            <a:off x="7161213" y="4933950"/>
            <a:ext cx="31226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2000" b="1">
                <a:solidFill>
                  <a:srgbClr val="FF0000"/>
                </a:solidFill>
                <a:latin typeface="Georgia" panose="02040502050405020303" pitchFamily="18" charset="0"/>
              </a:rPr>
              <a:t>RMI</a:t>
            </a:r>
          </a:p>
        </p:txBody>
      </p:sp>
      <p:sp>
        <p:nvSpPr>
          <p:cNvPr id="14" name="Rectangle 3"/>
          <p:cNvSpPr txBox="1">
            <a:spLocks noChangeArrowheads="1"/>
          </p:cNvSpPr>
          <p:nvPr/>
        </p:nvSpPr>
        <p:spPr bwMode="auto">
          <a:xfrm>
            <a:off x="2208212" y="3962401"/>
            <a:ext cx="33528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nchor="ctr"/>
          <a:lst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4"/>
              </a:buBlip>
              <a:defRPr b="1">
                <a:solidFill>
                  <a:srgbClr val="4D4D4D"/>
                </a:solidFill>
                <a:latin typeface="+mn-lt"/>
                <a:ea typeface="+mn-ea"/>
                <a:cs typeface="+mn-cs"/>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4"/>
              </a:buBlip>
              <a:defRPr sz="1600" b="1">
                <a:solidFill>
                  <a:srgbClr val="4D4D4D"/>
                </a:solidFill>
                <a:latin typeface="+mn-lt"/>
                <a:ea typeface="+mn-ea"/>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4"/>
              </a:buBlip>
              <a:defRPr sz="1400" b="1">
                <a:solidFill>
                  <a:srgbClr val="4D4D4D"/>
                </a:solidFill>
                <a:latin typeface="+mn-lt"/>
                <a:ea typeface="+mn-ea"/>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4"/>
              </a:buBlip>
              <a:defRPr sz="1200" b="1">
                <a:solidFill>
                  <a:srgbClr val="4D4D4D"/>
                </a:solidFill>
                <a:latin typeface="+mn-lt"/>
                <a:ea typeface="+mn-ea"/>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5pPr>
            <a:lvl6pPr marL="22352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6pPr>
            <a:lvl7pPr marL="26924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7pPr>
            <a:lvl8pPr marL="31496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8pPr>
            <a:lvl9pPr marL="3606800" indent="-171450" algn="l" rtl="0" eaLnBrk="0" fontAlgn="base" hangingPunct="0">
              <a:lnSpc>
                <a:spcPct val="120000"/>
              </a:lnSpc>
              <a:spcBef>
                <a:spcPct val="20000"/>
              </a:spcBef>
              <a:spcAft>
                <a:spcPct val="0"/>
              </a:spcAft>
              <a:buClr>
                <a:schemeClr val="tx2"/>
              </a:buClr>
              <a:buFont typeface="Wingdings" pitchFamily="2" charset="2"/>
              <a:buBlip>
                <a:blip r:embed="rId4"/>
              </a:buBlip>
              <a:defRPr sz="1000" b="1">
                <a:solidFill>
                  <a:srgbClr val="4D4D4D"/>
                </a:solidFill>
                <a:latin typeface="+mn-lt"/>
                <a:ea typeface="+mn-ea"/>
              </a:defRPr>
            </a:lvl9pPr>
          </a:lstStyle>
          <a:p>
            <a:pPr marL="0" indent="0" algn="just">
              <a:buNone/>
              <a:defRPr/>
            </a:pPr>
            <a:r>
              <a:rPr lang="en-US" sz="1600" b="0" dirty="0">
                <a:solidFill>
                  <a:schemeClr val="accent2">
                    <a:lumMod val="75000"/>
                  </a:schemeClr>
                </a:solidFill>
              </a:rPr>
              <a:t>If the server application is down, client call is lost and can not retrieved.</a:t>
            </a:r>
            <a:endParaRPr lang="en-US" sz="1600" b="0" dirty="0"/>
          </a:p>
        </p:txBody>
      </p:sp>
    </p:spTree>
    <p:extLst>
      <p:ext uri="{BB962C8B-B14F-4D97-AF65-F5344CB8AC3E}">
        <p14:creationId xmlns:p14="http://schemas.microsoft.com/office/powerpoint/2010/main" val="230094586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Design Problem #8:</a:t>
            </a:r>
          </a:p>
        </p:txBody>
      </p:sp>
      <p:sp>
        <p:nvSpPr>
          <p:cNvPr id="9219" name="Rectangle 3"/>
          <p:cNvSpPr>
            <a:spLocks noGrp="1" noChangeArrowheads="1"/>
          </p:cNvSpPr>
          <p:nvPr>
            <p:ph sz="quarter" idx="10"/>
          </p:nvPr>
        </p:nvSpPr>
        <p:spPr>
          <a:xfrm>
            <a:off x="711015" y="990600"/>
            <a:ext cx="11274663" cy="5333999"/>
          </a:xfrm>
        </p:spPr>
        <p:txBody>
          <a:bodyPr/>
          <a:lstStyle/>
          <a:p>
            <a:pPr>
              <a:buFont typeface="Arial" charset="0"/>
              <a:buChar char="•"/>
              <a:defRPr/>
            </a:pPr>
            <a:r>
              <a:rPr lang="en-US" sz="1800" dirty="0"/>
              <a:t>My application </a:t>
            </a:r>
            <a:r>
              <a:rPr lang="en-IN" sz="1800" dirty="0"/>
              <a:t>is a Price Machine, which “calculates” price of a derived financial instrument</a:t>
            </a:r>
            <a:r>
              <a:rPr lang="en-US" sz="1800" dirty="0"/>
              <a:t>.</a:t>
            </a:r>
          </a:p>
          <a:p>
            <a:pPr>
              <a:buFont typeface="Arial" charset="0"/>
              <a:buChar char="•"/>
              <a:defRPr/>
            </a:pPr>
            <a:endParaRPr lang="en-US" sz="1800" dirty="0"/>
          </a:p>
          <a:p>
            <a:pPr>
              <a:buFont typeface="Arial" charset="0"/>
              <a:buChar char="•"/>
              <a:defRPr/>
            </a:pPr>
            <a:r>
              <a:rPr lang="en-IN" sz="1800" dirty="0"/>
              <a:t>To compute the derived price, I need to fetch the prices of individual securities which are available in different queues (Think of this like calculation of BSE Index),</a:t>
            </a:r>
          </a:p>
          <a:p>
            <a:pPr>
              <a:buFont typeface="Arial" charset="0"/>
              <a:buChar char="•"/>
              <a:defRPr/>
            </a:pPr>
            <a:endParaRPr lang="en-US" sz="1800" dirty="0"/>
          </a:p>
          <a:p>
            <a:pPr>
              <a:buFont typeface="Arial" charset="0"/>
              <a:buChar char="•"/>
              <a:defRPr/>
            </a:pPr>
            <a:r>
              <a:rPr lang="en-US" sz="1800" dirty="0"/>
              <a:t>I should not compute the derived price if one of the constituent (security) price isn’t available. </a:t>
            </a:r>
          </a:p>
          <a:p>
            <a:pPr>
              <a:buFont typeface="Arial" charset="0"/>
              <a:buChar char="•"/>
              <a:defRPr/>
            </a:pPr>
            <a:endParaRPr lang="en-US" sz="1800" dirty="0"/>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357693549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5"/>
          <p:cNvSpPr>
            <a:spLocks noGrp="1"/>
          </p:cNvSpPr>
          <p:nvPr>
            <p:ph idx="4294967295"/>
          </p:nvPr>
        </p:nvSpPr>
        <p:spPr>
          <a:xfrm>
            <a:off x="556053" y="1295400"/>
            <a:ext cx="10985157" cy="5168900"/>
          </a:xfrm>
        </p:spPr>
        <p:txBody>
          <a:bodyPr/>
          <a:lstStyle/>
          <a:p>
            <a:pPr algn="just" eaLnBrk="1" hangingPunct="1">
              <a:lnSpc>
                <a:spcPct val="100000"/>
              </a:lnSpc>
            </a:pPr>
            <a:r>
              <a:rPr lang="en-US" altLang="en-US" dirty="0"/>
              <a:t>You can group a series of operations together into an atomic unit of work called a transaction. If any one of the operations fails, the transaction can be rolled back, and the operations can be attempted again from the beginning. If all the operations succeed, the transaction can be committed.</a:t>
            </a:r>
          </a:p>
          <a:p>
            <a:pPr algn="just" eaLnBrk="1" hangingPunct="1">
              <a:lnSpc>
                <a:spcPct val="100000"/>
              </a:lnSpc>
            </a:pPr>
            <a:r>
              <a:rPr lang="en-US" altLang="en-US" dirty="0"/>
              <a:t>We can define the transaction boundaries over multiple JMS messages communication. For example, either all messages inside the transaction boundary will be delivered or no message will be delivered.</a:t>
            </a:r>
          </a:p>
          <a:p>
            <a:pPr algn="just" eaLnBrk="1" hangingPunct="1">
              <a:lnSpc>
                <a:spcPct val="100000"/>
              </a:lnSpc>
            </a:pPr>
            <a:r>
              <a:rPr lang="en-US" altLang="en-US" dirty="0"/>
              <a:t>A transacted session is always involved in a transaction. As soon as the commit or the rollback method is called, one transaction ends and another transaction begins.</a:t>
            </a:r>
          </a:p>
          <a:p>
            <a:pPr algn="just" eaLnBrk="1" hangingPunct="1">
              <a:lnSpc>
                <a:spcPct val="100000"/>
              </a:lnSpc>
            </a:pPr>
            <a:r>
              <a:rPr lang="en-US" altLang="en-US" dirty="0"/>
              <a:t>Recap Note: This is very similar concept to Database transaction</a:t>
            </a:r>
          </a:p>
        </p:txBody>
      </p:sp>
      <p:sp>
        <p:nvSpPr>
          <p:cNvPr id="72707" name="Title 4"/>
          <p:cNvSpPr>
            <a:spLocks noGrp="1"/>
          </p:cNvSpPr>
          <p:nvPr>
            <p:ph type="title" idx="4294967295"/>
          </p:nvPr>
        </p:nvSpPr>
        <p:spPr>
          <a:xfrm>
            <a:off x="556053" y="381000"/>
            <a:ext cx="10985157" cy="501650"/>
          </a:xfrm>
        </p:spPr>
        <p:txBody>
          <a:bodyPr/>
          <a:lstStyle/>
          <a:p>
            <a:pPr eaLnBrk="1" hangingPunct="1"/>
            <a:r>
              <a:rPr lang="en-US" altLang="en-US" dirty="0" smtClean="0"/>
              <a:t>JMS Transaction</a:t>
            </a:r>
          </a:p>
        </p:txBody>
      </p:sp>
    </p:spTree>
    <p:extLst>
      <p:ext uri="{BB962C8B-B14F-4D97-AF65-F5344CB8AC3E}">
        <p14:creationId xmlns:p14="http://schemas.microsoft.com/office/powerpoint/2010/main" val="379457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4"/>
          <p:cNvSpPr>
            <a:spLocks noGrp="1"/>
          </p:cNvSpPr>
          <p:nvPr>
            <p:ph type="title" idx="4294967295"/>
          </p:nvPr>
        </p:nvSpPr>
        <p:spPr>
          <a:xfrm>
            <a:off x="593124" y="522288"/>
            <a:ext cx="11059298" cy="501650"/>
          </a:xfrm>
        </p:spPr>
        <p:txBody>
          <a:bodyPr/>
          <a:lstStyle/>
          <a:p>
            <a:pPr eaLnBrk="1" hangingPunct="1"/>
            <a:r>
              <a:rPr lang="en-US" altLang="en-US" dirty="0" smtClean="0"/>
              <a:t>JMS Transaction possible operation</a:t>
            </a:r>
          </a:p>
        </p:txBody>
      </p:sp>
      <p:pic>
        <p:nvPicPr>
          <p:cNvPr id="7373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7037" y="14478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9262" y="2054226"/>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22"/>
          <p:cNvSpPr>
            <a:spLocks noChangeArrowheads="1"/>
          </p:cNvSpPr>
          <p:nvPr/>
        </p:nvSpPr>
        <p:spPr bwMode="auto">
          <a:xfrm>
            <a:off x="8304213" y="1968500"/>
            <a:ext cx="428625" cy="3149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nchor="ct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M</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O</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M</a:t>
            </a:r>
          </a:p>
          <a:p>
            <a:pPr algn="ctr" eaLnBrk="1" hangingPunct="1">
              <a:lnSpc>
                <a:spcPct val="100000"/>
              </a:lnSpc>
              <a:spcBef>
                <a:spcPct val="0"/>
              </a:spcBef>
              <a:buClrTx/>
              <a:buSzTx/>
              <a:buFontTx/>
              <a:buNone/>
            </a:pPr>
            <a:endParaRPr lang="en-US" altLang="en-US" sz="2000">
              <a:solidFill>
                <a:schemeClr val="tx1"/>
              </a:solidFill>
              <a:latin typeface="Georgia" panose="02040502050405020303" pitchFamily="18" charset="0"/>
            </a:endParaRP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 S</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R</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V</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R</a:t>
            </a:r>
          </a:p>
        </p:txBody>
      </p:sp>
      <p:sp>
        <p:nvSpPr>
          <p:cNvPr id="73734" name="Double Brace 8"/>
          <p:cNvSpPr>
            <a:spLocks noChangeArrowheads="1"/>
          </p:cNvSpPr>
          <p:nvPr/>
        </p:nvSpPr>
        <p:spPr bwMode="auto">
          <a:xfrm>
            <a:off x="3986212" y="1247776"/>
            <a:ext cx="1066800" cy="458153"/>
          </a:xfrm>
          <a:prstGeom prst="bracePair">
            <a:avLst>
              <a:gd name="adj" fmla="val 8333"/>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cxnSp>
        <p:nvCxnSpPr>
          <p:cNvPr id="73735" name="Straight Arrow Connector 10"/>
          <p:cNvCxnSpPr>
            <a:cxnSpLocks noChangeShapeType="1"/>
            <a:endCxn id="73733" idx="1"/>
          </p:cNvCxnSpPr>
          <p:nvPr/>
        </p:nvCxnSpPr>
        <p:spPr bwMode="auto">
          <a:xfrm>
            <a:off x="4999038" y="1851026"/>
            <a:ext cx="3305175" cy="1692275"/>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73736" name="TextBox 11"/>
          <p:cNvSpPr txBox="1">
            <a:spLocks noChangeArrowheads="1"/>
          </p:cNvSpPr>
          <p:nvPr/>
        </p:nvSpPr>
        <p:spPr bwMode="auto">
          <a:xfrm>
            <a:off x="2516187" y="16779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All Send</a:t>
            </a:r>
          </a:p>
        </p:txBody>
      </p:sp>
      <p:grpSp>
        <p:nvGrpSpPr>
          <p:cNvPr id="73737" name="Group 12"/>
          <p:cNvGrpSpPr>
            <a:grpSpLocks/>
          </p:cNvGrpSpPr>
          <p:nvPr/>
        </p:nvGrpSpPr>
        <p:grpSpPr bwMode="auto">
          <a:xfrm>
            <a:off x="4130676" y="3221039"/>
            <a:ext cx="725487" cy="936625"/>
            <a:chOff x="4608090" y="3334996"/>
            <a:chExt cx="725910" cy="935541"/>
          </a:xfrm>
        </p:grpSpPr>
        <p:pic>
          <p:nvPicPr>
            <p:cNvPr id="73751"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172764">
              <a:off x="4648200" y="3810000"/>
              <a:ext cx="685800" cy="4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2"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172764">
              <a:off x="4608090" y="3334996"/>
              <a:ext cx="685800" cy="4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738" name="Double Brace 17"/>
          <p:cNvSpPr>
            <a:spLocks noChangeArrowheads="1"/>
          </p:cNvSpPr>
          <p:nvPr/>
        </p:nvSpPr>
        <p:spPr bwMode="auto">
          <a:xfrm>
            <a:off x="3944937" y="2970214"/>
            <a:ext cx="1066800" cy="458153"/>
          </a:xfrm>
          <a:prstGeom prst="bracePair">
            <a:avLst>
              <a:gd name="adj" fmla="val 8333"/>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3739" name="TextBox 18"/>
          <p:cNvSpPr txBox="1">
            <a:spLocks noChangeArrowheads="1"/>
          </p:cNvSpPr>
          <p:nvPr/>
        </p:nvSpPr>
        <p:spPr bwMode="auto">
          <a:xfrm>
            <a:off x="2211387" y="33432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All Receive</a:t>
            </a:r>
          </a:p>
        </p:txBody>
      </p:sp>
      <p:cxnSp>
        <p:nvCxnSpPr>
          <p:cNvPr id="73740" name="Straight Arrow Connector 16"/>
          <p:cNvCxnSpPr>
            <a:cxnSpLocks noChangeShapeType="1"/>
          </p:cNvCxnSpPr>
          <p:nvPr/>
        </p:nvCxnSpPr>
        <p:spPr bwMode="auto">
          <a:xfrm flipH="1" flipV="1">
            <a:off x="4951412" y="3451225"/>
            <a:ext cx="3352800" cy="260350"/>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pic>
        <p:nvPicPr>
          <p:cNvPr id="73741"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198004">
            <a:off x="4149725" y="48006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2"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7037" y="5419726"/>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3" name="Double Brace 23"/>
          <p:cNvSpPr>
            <a:spLocks noChangeArrowheads="1"/>
          </p:cNvSpPr>
          <p:nvPr/>
        </p:nvSpPr>
        <p:spPr bwMode="auto">
          <a:xfrm>
            <a:off x="3959225" y="4633914"/>
            <a:ext cx="1066800" cy="458153"/>
          </a:xfrm>
          <a:prstGeom prst="bracePair">
            <a:avLst>
              <a:gd name="adj" fmla="val 8333"/>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3744" name="TextBox 24"/>
          <p:cNvSpPr txBox="1">
            <a:spLocks noChangeArrowheads="1"/>
          </p:cNvSpPr>
          <p:nvPr/>
        </p:nvSpPr>
        <p:spPr bwMode="auto">
          <a:xfrm>
            <a:off x="2097087" y="4745038"/>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Some Receive</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Followed By</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Some Send</a:t>
            </a:r>
          </a:p>
        </p:txBody>
      </p:sp>
      <p:cxnSp>
        <p:nvCxnSpPr>
          <p:cNvPr id="73745" name="Straight Arrow Connector 20"/>
          <p:cNvCxnSpPr>
            <a:cxnSpLocks noChangeShapeType="1"/>
          </p:cNvCxnSpPr>
          <p:nvPr/>
        </p:nvCxnSpPr>
        <p:spPr bwMode="auto">
          <a:xfrm flipH="1">
            <a:off x="4922838" y="4179889"/>
            <a:ext cx="3381375" cy="763587"/>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73746" name="Straight Arrow Connector 26"/>
          <p:cNvCxnSpPr>
            <a:cxnSpLocks noChangeShapeType="1"/>
          </p:cNvCxnSpPr>
          <p:nvPr/>
        </p:nvCxnSpPr>
        <p:spPr bwMode="auto">
          <a:xfrm flipV="1">
            <a:off x="4918076" y="4648201"/>
            <a:ext cx="3381375" cy="892175"/>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66579" name="Oval 28"/>
          <p:cNvSpPr>
            <a:spLocks noChangeArrowheads="1"/>
          </p:cNvSpPr>
          <p:nvPr/>
        </p:nvSpPr>
        <p:spPr bwMode="auto">
          <a:xfrm>
            <a:off x="5053012" y="1417639"/>
            <a:ext cx="573088" cy="433387"/>
          </a:xfrm>
          <a:prstGeom prst="ellipse">
            <a:avLst/>
          </a:prstGeom>
          <a:solidFill>
            <a:schemeClr val="accent1"/>
          </a:solidFill>
          <a:ln w="9525" algn="ctr">
            <a:solidFill>
              <a:schemeClr val="tx1"/>
            </a:solidFill>
            <a:round/>
            <a:headEnd/>
            <a:tailEnd/>
          </a:ln>
        </p:spPr>
        <p:txBody>
          <a:bodyPr>
            <a:spAutoFit/>
          </a:bodyPr>
          <a:lstStyle/>
          <a:p>
            <a:pPr>
              <a:defRPr/>
            </a:pPr>
            <a:r>
              <a:rPr lang="en-US" sz="1400" b="1" dirty="0">
                <a:solidFill>
                  <a:schemeClr val="accent4"/>
                </a:solidFill>
              </a:rPr>
              <a:t>T1</a:t>
            </a:r>
          </a:p>
        </p:txBody>
      </p:sp>
      <p:sp>
        <p:nvSpPr>
          <p:cNvPr id="66580" name="Oval 31"/>
          <p:cNvSpPr>
            <a:spLocks noChangeArrowheads="1"/>
          </p:cNvSpPr>
          <p:nvPr/>
        </p:nvSpPr>
        <p:spPr bwMode="auto">
          <a:xfrm>
            <a:off x="5075237" y="3017839"/>
            <a:ext cx="609600" cy="433387"/>
          </a:xfrm>
          <a:prstGeom prst="ellipse">
            <a:avLst/>
          </a:prstGeom>
          <a:solidFill>
            <a:schemeClr val="accent1"/>
          </a:solidFill>
          <a:ln w="9525" algn="ctr">
            <a:solidFill>
              <a:schemeClr val="tx1"/>
            </a:solidFill>
            <a:round/>
            <a:headEnd/>
            <a:tailEnd/>
          </a:ln>
        </p:spPr>
        <p:txBody>
          <a:bodyPr>
            <a:spAutoFit/>
          </a:bodyPr>
          <a:lstStyle/>
          <a:p>
            <a:pPr>
              <a:defRPr/>
            </a:pPr>
            <a:r>
              <a:rPr lang="en-US" sz="1400" b="1" dirty="0">
                <a:solidFill>
                  <a:schemeClr val="accent4"/>
                </a:solidFill>
              </a:rPr>
              <a:t>T2</a:t>
            </a:r>
          </a:p>
        </p:txBody>
      </p:sp>
      <p:sp>
        <p:nvSpPr>
          <p:cNvPr id="66581" name="Oval 32"/>
          <p:cNvSpPr>
            <a:spLocks noChangeArrowheads="1"/>
          </p:cNvSpPr>
          <p:nvPr/>
        </p:nvSpPr>
        <p:spPr bwMode="auto">
          <a:xfrm>
            <a:off x="4999037" y="4418014"/>
            <a:ext cx="609600" cy="433387"/>
          </a:xfrm>
          <a:prstGeom prst="ellipse">
            <a:avLst/>
          </a:prstGeom>
          <a:solidFill>
            <a:schemeClr val="accent1"/>
          </a:solidFill>
          <a:ln w="9525" algn="ctr">
            <a:solidFill>
              <a:schemeClr val="tx1"/>
            </a:solidFill>
            <a:round/>
            <a:headEnd/>
            <a:tailEnd/>
          </a:ln>
        </p:spPr>
        <p:txBody>
          <a:bodyPr>
            <a:spAutoFit/>
          </a:bodyPr>
          <a:lstStyle/>
          <a:p>
            <a:pPr>
              <a:defRPr/>
            </a:pPr>
            <a:r>
              <a:rPr lang="en-US" sz="1400" b="1">
                <a:solidFill>
                  <a:schemeClr val="accent4"/>
                </a:solidFill>
              </a:rPr>
              <a:t>T3</a:t>
            </a:r>
          </a:p>
        </p:txBody>
      </p:sp>
      <p:sp>
        <p:nvSpPr>
          <p:cNvPr id="3" name="TextBox 2"/>
          <p:cNvSpPr txBox="1">
            <a:spLocks noChangeArrowheads="1"/>
          </p:cNvSpPr>
          <p:nvPr/>
        </p:nvSpPr>
        <p:spPr bwMode="auto">
          <a:xfrm>
            <a:off x="2179638" y="6026150"/>
            <a:ext cx="7877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a:solidFill>
                  <a:schemeClr val="bg1"/>
                </a:solidFill>
                <a:latin typeface="Georgia" panose="02040502050405020303" pitchFamily="18" charset="0"/>
              </a:rPr>
              <a:t>Question: How do you configure transactions.</a:t>
            </a:r>
          </a:p>
          <a:p>
            <a:pPr eaLnBrk="1" hangingPunct="1">
              <a:lnSpc>
                <a:spcPct val="100000"/>
              </a:lnSpc>
              <a:spcBef>
                <a:spcPct val="0"/>
              </a:spcBef>
              <a:buClrTx/>
              <a:buSzTx/>
              <a:buFontTx/>
              <a:buNone/>
            </a:pPr>
            <a:r>
              <a:rPr lang="en-US" altLang="en-US">
                <a:solidFill>
                  <a:schemeClr val="bg1"/>
                </a:solidFill>
                <a:latin typeface="Georgia" panose="02040502050405020303" pitchFamily="18" charset="0"/>
                <a:sym typeface="Wingdings" panose="05000000000000000000" pitchFamily="2" charset="2"/>
              </a:rPr>
              <a:t> connection.createSession(boolean isTransacted, int ACK_MODE)</a:t>
            </a:r>
            <a:endParaRPr lang="en-US" altLang="en-US">
              <a:solidFill>
                <a:schemeClr val="bg1"/>
              </a:solidFill>
              <a:latin typeface="Georgia" panose="02040502050405020303" pitchFamily="18" charset="0"/>
            </a:endParaRPr>
          </a:p>
        </p:txBody>
      </p:sp>
    </p:spTree>
    <p:extLst>
      <p:ext uri="{BB962C8B-B14F-4D97-AF65-F5344CB8AC3E}">
        <p14:creationId xmlns:p14="http://schemas.microsoft.com/office/powerpoint/2010/main" val="37454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4"/>
          <p:cNvSpPr>
            <a:spLocks noGrp="1"/>
          </p:cNvSpPr>
          <p:nvPr>
            <p:ph type="title" idx="4294967295"/>
          </p:nvPr>
        </p:nvSpPr>
        <p:spPr>
          <a:xfrm>
            <a:off x="679621" y="522288"/>
            <a:ext cx="11034583" cy="501650"/>
          </a:xfrm>
        </p:spPr>
        <p:txBody>
          <a:bodyPr/>
          <a:lstStyle/>
          <a:p>
            <a:pPr eaLnBrk="1" hangingPunct="1"/>
            <a:r>
              <a:rPr lang="en-US" altLang="en-US" dirty="0" smtClean="0"/>
              <a:t>Choose the right technology: JMS/Sockets/RMI</a:t>
            </a:r>
          </a:p>
        </p:txBody>
      </p:sp>
      <p:sp>
        <p:nvSpPr>
          <p:cNvPr id="75779" name="AutoShape 5"/>
          <p:cNvSpPr>
            <a:spLocks noChangeAspect="1" noChangeArrowheads="1" noTextEdit="1"/>
          </p:cNvSpPr>
          <p:nvPr/>
        </p:nvSpPr>
        <p:spPr bwMode="auto">
          <a:xfrm>
            <a:off x="2017713" y="1049339"/>
            <a:ext cx="8151813"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Rectangle 7"/>
          <p:cNvSpPr>
            <a:spLocks noChangeArrowheads="1"/>
          </p:cNvSpPr>
          <p:nvPr/>
        </p:nvSpPr>
        <p:spPr bwMode="auto">
          <a:xfrm>
            <a:off x="2017713" y="1049339"/>
            <a:ext cx="6627813" cy="369887"/>
          </a:xfrm>
          <a:prstGeom prst="rect">
            <a:avLst/>
          </a:prstGeom>
          <a:solidFill>
            <a:srgbClr val="0864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1" name="Rectangle 8"/>
          <p:cNvSpPr>
            <a:spLocks noChangeArrowheads="1"/>
          </p:cNvSpPr>
          <p:nvPr/>
        </p:nvSpPr>
        <p:spPr bwMode="auto">
          <a:xfrm>
            <a:off x="8645525" y="1049339"/>
            <a:ext cx="1524000" cy="369887"/>
          </a:xfrm>
          <a:prstGeom prst="rect">
            <a:avLst/>
          </a:prstGeom>
          <a:solidFill>
            <a:srgbClr val="0864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8" name="Rectangle 9"/>
          <p:cNvSpPr>
            <a:spLocks noChangeArrowheads="1"/>
          </p:cNvSpPr>
          <p:nvPr/>
        </p:nvSpPr>
        <p:spPr bwMode="auto">
          <a:xfrm>
            <a:off x="2017713" y="1419226"/>
            <a:ext cx="6627813" cy="1738313"/>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3" name="Rectangle 10"/>
          <p:cNvSpPr>
            <a:spLocks noChangeArrowheads="1"/>
          </p:cNvSpPr>
          <p:nvPr/>
        </p:nvSpPr>
        <p:spPr bwMode="auto">
          <a:xfrm>
            <a:off x="8645525" y="1419226"/>
            <a:ext cx="1524000" cy="1738313"/>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4" name="Rectangle 11"/>
          <p:cNvSpPr>
            <a:spLocks noChangeArrowheads="1"/>
          </p:cNvSpPr>
          <p:nvPr/>
        </p:nvSpPr>
        <p:spPr bwMode="auto">
          <a:xfrm>
            <a:off x="2017713" y="3157539"/>
            <a:ext cx="6627813" cy="1736725"/>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5" name="Rectangle 12"/>
          <p:cNvSpPr>
            <a:spLocks noChangeArrowheads="1"/>
          </p:cNvSpPr>
          <p:nvPr/>
        </p:nvSpPr>
        <p:spPr bwMode="auto">
          <a:xfrm>
            <a:off x="8645525" y="3157539"/>
            <a:ext cx="1524000" cy="1736725"/>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6" name="Rectangle 13"/>
          <p:cNvSpPr>
            <a:spLocks noChangeArrowheads="1"/>
          </p:cNvSpPr>
          <p:nvPr/>
        </p:nvSpPr>
        <p:spPr bwMode="auto">
          <a:xfrm>
            <a:off x="2017713" y="4894263"/>
            <a:ext cx="6627813" cy="914400"/>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7" name="Rectangle 14"/>
          <p:cNvSpPr>
            <a:spLocks noChangeArrowheads="1"/>
          </p:cNvSpPr>
          <p:nvPr/>
        </p:nvSpPr>
        <p:spPr bwMode="auto">
          <a:xfrm>
            <a:off x="8645525" y="4894263"/>
            <a:ext cx="1524000" cy="914400"/>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8" name="Rectangle 15"/>
          <p:cNvSpPr>
            <a:spLocks noChangeArrowheads="1"/>
          </p:cNvSpPr>
          <p:nvPr/>
        </p:nvSpPr>
        <p:spPr bwMode="auto">
          <a:xfrm>
            <a:off x="8640763" y="1042989"/>
            <a:ext cx="11113" cy="4772025"/>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89" name="Rectangle 16"/>
          <p:cNvSpPr>
            <a:spLocks noChangeArrowheads="1"/>
          </p:cNvSpPr>
          <p:nvPr/>
        </p:nvSpPr>
        <p:spPr bwMode="auto">
          <a:xfrm>
            <a:off x="2011363" y="1400175"/>
            <a:ext cx="8164513" cy="381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0" name="Rectangle 17"/>
          <p:cNvSpPr>
            <a:spLocks noChangeArrowheads="1"/>
          </p:cNvSpPr>
          <p:nvPr/>
        </p:nvSpPr>
        <p:spPr bwMode="auto">
          <a:xfrm>
            <a:off x="2011363" y="3151188"/>
            <a:ext cx="8164513" cy="11112"/>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1" name="Rectangle 18"/>
          <p:cNvSpPr>
            <a:spLocks noChangeArrowheads="1"/>
          </p:cNvSpPr>
          <p:nvPr/>
        </p:nvSpPr>
        <p:spPr bwMode="auto">
          <a:xfrm>
            <a:off x="2011363" y="488791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2" name="Rectangle 19"/>
          <p:cNvSpPr>
            <a:spLocks noChangeArrowheads="1"/>
          </p:cNvSpPr>
          <p:nvPr/>
        </p:nvSpPr>
        <p:spPr bwMode="auto">
          <a:xfrm>
            <a:off x="2011362" y="1042989"/>
            <a:ext cx="12700" cy="4772025"/>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3" name="Rectangle 20"/>
          <p:cNvSpPr>
            <a:spLocks noChangeArrowheads="1"/>
          </p:cNvSpPr>
          <p:nvPr/>
        </p:nvSpPr>
        <p:spPr bwMode="auto">
          <a:xfrm>
            <a:off x="10164763" y="1042989"/>
            <a:ext cx="11113" cy="4772025"/>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4" name="Rectangle 21"/>
          <p:cNvSpPr>
            <a:spLocks noChangeArrowheads="1"/>
          </p:cNvSpPr>
          <p:nvPr/>
        </p:nvSpPr>
        <p:spPr bwMode="auto">
          <a:xfrm>
            <a:off x="2011363" y="1042988"/>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5795" name="Rectangle 22"/>
          <p:cNvSpPr>
            <a:spLocks noChangeArrowheads="1"/>
          </p:cNvSpPr>
          <p:nvPr/>
        </p:nvSpPr>
        <p:spPr bwMode="auto">
          <a:xfrm>
            <a:off x="2011363" y="580231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22" name="Rectangle 23"/>
          <p:cNvSpPr>
            <a:spLocks noChangeArrowheads="1"/>
          </p:cNvSpPr>
          <p:nvPr/>
        </p:nvSpPr>
        <p:spPr bwMode="auto">
          <a:xfrm>
            <a:off x="2109787" y="1474789"/>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23" name="Rectangle 24"/>
          <p:cNvSpPr>
            <a:spLocks noChangeArrowheads="1"/>
          </p:cNvSpPr>
          <p:nvPr/>
        </p:nvSpPr>
        <p:spPr bwMode="auto">
          <a:xfrm>
            <a:off x="2395538" y="1460501"/>
            <a:ext cx="5205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2 Applications needs to communicate “synchronously”</a:t>
            </a:r>
            <a:endParaRPr lang="en-US" altLang="en-US" sz="2000">
              <a:solidFill>
                <a:schemeClr val="bg1"/>
              </a:solidFill>
              <a:latin typeface="Georgia" panose="02040502050405020303" pitchFamily="18" charset="0"/>
            </a:endParaRPr>
          </a:p>
        </p:txBody>
      </p:sp>
      <p:sp>
        <p:nvSpPr>
          <p:cNvPr id="24" name="Rectangle 25"/>
          <p:cNvSpPr>
            <a:spLocks noChangeArrowheads="1"/>
          </p:cNvSpPr>
          <p:nvPr/>
        </p:nvSpPr>
        <p:spPr bwMode="auto">
          <a:xfrm>
            <a:off x="2109787" y="1749426"/>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25" name="Rectangle 26"/>
          <p:cNvSpPr>
            <a:spLocks noChangeArrowheads="1"/>
          </p:cNvSpPr>
          <p:nvPr/>
        </p:nvSpPr>
        <p:spPr bwMode="auto">
          <a:xfrm>
            <a:off x="2395538" y="1736726"/>
            <a:ext cx="51206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Application 1 is Java based; Application 2 is .NET based</a:t>
            </a:r>
            <a:endParaRPr lang="en-US" altLang="en-US" sz="2000">
              <a:solidFill>
                <a:schemeClr val="bg1"/>
              </a:solidFill>
              <a:latin typeface="Georgia" panose="02040502050405020303" pitchFamily="18" charset="0"/>
            </a:endParaRPr>
          </a:p>
        </p:txBody>
      </p:sp>
      <p:sp>
        <p:nvSpPr>
          <p:cNvPr id="26" name="Rectangle 27"/>
          <p:cNvSpPr>
            <a:spLocks noChangeArrowheads="1"/>
          </p:cNvSpPr>
          <p:nvPr/>
        </p:nvSpPr>
        <p:spPr bwMode="auto">
          <a:xfrm>
            <a:off x="2109787" y="2022476"/>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27" name="Rectangle 28"/>
          <p:cNvSpPr>
            <a:spLocks noChangeArrowheads="1"/>
          </p:cNvSpPr>
          <p:nvPr/>
        </p:nvSpPr>
        <p:spPr bwMode="auto">
          <a:xfrm>
            <a:off x="2395537" y="2009776"/>
            <a:ext cx="50409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Communication needs to happen as “fast” as possible</a:t>
            </a:r>
            <a:endParaRPr lang="en-US" altLang="en-US" sz="2000">
              <a:solidFill>
                <a:schemeClr val="bg1"/>
              </a:solidFill>
              <a:latin typeface="Georgia" panose="02040502050405020303" pitchFamily="18" charset="0"/>
            </a:endParaRPr>
          </a:p>
        </p:txBody>
      </p:sp>
      <p:sp>
        <p:nvSpPr>
          <p:cNvPr id="28" name="Rectangle 29"/>
          <p:cNvSpPr>
            <a:spLocks noChangeArrowheads="1"/>
          </p:cNvSpPr>
          <p:nvPr/>
        </p:nvSpPr>
        <p:spPr bwMode="auto">
          <a:xfrm>
            <a:off x="2109787" y="2298701"/>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29" name="Rectangle 30"/>
          <p:cNvSpPr>
            <a:spLocks noChangeArrowheads="1"/>
          </p:cNvSpPr>
          <p:nvPr/>
        </p:nvSpPr>
        <p:spPr bwMode="auto">
          <a:xfrm>
            <a:off x="2395537" y="2284414"/>
            <a:ext cx="6216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It’s OK to have tight coupling (sharing of business logic) across the </a:t>
            </a:r>
            <a:endParaRPr lang="en-US" altLang="en-US" sz="2000">
              <a:solidFill>
                <a:schemeClr val="bg1"/>
              </a:solidFill>
              <a:latin typeface="Georgia" panose="02040502050405020303" pitchFamily="18" charset="0"/>
            </a:endParaRPr>
          </a:p>
        </p:txBody>
      </p:sp>
      <p:sp>
        <p:nvSpPr>
          <p:cNvPr id="30" name="Rectangle 31"/>
          <p:cNvSpPr>
            <a:spLocks noChangeArrowheads="1"/>
          </p:cNvSpPr>
          <p:nvPr/>
        </p:nvSpPr>
        <p:spPr bwMode="auto">
          <a:xfrm>
            <a:off x="2395538" y="2559051"/>
            <a:ext cx="1355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2 applications.</a:t>
            </a:r>
            <a:endParaRPr lang="en-US" altLang="en-US" sz="2000">
              <a:solidFill>
                <a:schemeClr val="bg1"/>
              </a:solidFill>
              <a:latin typeface="Georgia" panose="02040502050405020303" pitchFamily="18" charset="0"/>
            </a:endParaRPr>
          </a:p>
        </p:txBody>
      </p:sp>
      <p:sp>
        <p:nvSpPr>
          <p:cNvPr id="31" name="Rectangle 32"/>
          <p:cNvSpPr>
            <a:spLocks noChangeArrowheads="1"/>
          </p:cNvSpPr>
          <p:nvPr/>
        </p:nvSpPr>
        <p:spPr bwMode="auto">
          <a:xfrm>
            <a:off x="8739187" y="1460501"/>
            <a:ext cx="7030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Sockets</a:t>
            </a:r>
            <a:endParaRPr lang="en-US" altLang="en-US" sz="2000">
              <a:solidFill>
                <a:schemeClr val="bg1"/>
              </a:solidFill>
              <a:latin typeface="Georgia" panose="02040502050405020303" pitchFamily="18" charset="0"/>
            </a:endParaRPr>
          </a:p>
        </p:txBody>
      </p:sp>
      <p:sp>
        <p:nvSpPr>
          <p:cNvPr id="58368" name="Rectangle 33"/>
          <p:cNvSpPr>
            <a:spLocks noChangeArrowheads="1"/>
          </p:cNvSpPr>
          <p:nvPr/>
        </p:nvSpPr>
        <p:spPr bwMode="auto">
          <a:xfrm>
            <a:off x="2109787" y="3213101"/>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69" name="Rectangle 34"/>
          <p:cNvSpPr>
            <a:spLocks noChangeArrowheads="1"/>
          </p:cNvSpPr>
          <p:nvPr/>
        </p:nvSpPr>
        <p:spPr bwMode="auto">
          <a:xfrm>
            <a:off x="2395538" y="3198814"/>
            <a:ext cx="5105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2 Applications needs to communicate “synchronously”</a:t>
            </a:r>
            <a:endParaRPr lang="en-US" altLang="en-US" sz="2000">
              <a:solidFill>
                <a:schemeClr val="bg1"/>
              </a:solidFill>
              <a:latin typeface="Georgia" panose="02040502050405020303" pitchFamily="18" charset="0"/>
            </a:endParaRPr>
          </a:p>
        </p:txBody>
      </p:sp>
      <p:sp>
        <p:nvSpPr>
          <p:cNvPr id="58370" name="Rectangle 35"/>
          <p:cNvSpPr>
            <a:spLocks noChangeArrowheads="1"/>
          </p:cNvSpPr>
          <p:nvPr/>
        </p:nvSpPr>
        <p:spPr bwMode="auto">
          <a:xfrm>
            <a:off x="2109787" y="3487739"/>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72" name="Rectangle 36"/>
          <p:cNvSpPr>
            <a:spLocks noChangeArrowheads="1"/>
          </p:cNvSpPr>
          <p:nvPr/>
        </p:nvSpPr>
        <p:spPr bwMode="auto">
          <a:xfrm>
            <a:off x="2395538" y="3473451"/>
            <a:ext cx="50813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Application 1 is Java based; Application 2 is Java based</a:t>
            </a:r>
            <a:endParaRPr lang="en-US" altLang="en-US" sz="2000">
              <a:solidFill>
                <a:schemeClr val="bg1"/>
              </a:solidFill>
              <a:latin typeface="Georgia" panose="02040502050405020303" pitchFamily="18" charset="0"/>
            </a:endParaRPr>
          </a:p>
        </p:txBody>
      </p:sp>
      <p:sp>
        <p:nvSpPr>
          <p:cNvPr id="58373" name="Rectangle 37"/>
          <p:cNvSpPr>
            <a:spLocks noChangeArrowheads="1"/>
          </p:cNvSpPr>
          <p:nvPr/>
        </p:nvSpPr>
        <p:spPr bwMode="auto">
          <a:xfrm>
            <a:off x="2109787" y="3760789"/>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74" name="Rectangle 38"/>
          <p:cNvSpPr>
            <a:spLocks noChangeArrowheads="1"/>
          </p:cNvSpPr>
          <p:nvPr/>
        </p:nvSpPr>
        <p:spPr bwMode="auto">
          <a:xfrm>
            <a:off x="2395537" y="3746501"/>
            <a:ext cx="6216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It’s OK to have tight coupling (sharing of business logic) across the </a:t>
            </a:r>
            <a:endParaRPr lang="en-US" altLang="en-US" sz="2000">
              <a:solidFill>
                <a:schemeClr val="bg1"/>
              </a:solidFill>
              <a:latin typeface="Georgia" panose="02040502050405020303" pitchFamily="18" charset="0"/>
            </a:endParaRPr>
          </a:p>
        </p:txBody>
      </p:sp>
      <p:sp>
        <p:nvSpPr>
          <p:cNvPr id="58375" name="Rectangle 39"/>
          <p:cNvSpPr>
            <a:spLocks noChangeArrowheads="1"/>
          </p:cNvSpPr>
          <p:nvPr/>
        </p:nvSpPr>
        <p:spPr bwMode="auto">
          <a:xfrm>
            <a:off x="2395538" y="4022726"/>
            <a:ext cx="12975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2 applications</a:t>
            </a:r>
            <a:endParaRPr lang="en-US" altLang="en-US" sz="2000">
              <a:solidFill>
                <a:schemeClr val="bg1"/>
              </a:solidFill>
              <a:latin typeface="Georgia" panose="02040502050405020303" pitchFamily="18" charset="0"/>
            </a:endParaRPr>
          </a:p>
        </p:txBody>
      </p:sp>
      <p:sp>
        <p:nvSpPr>
          <p:cNvPr id="58376" name="Rectangle 40"/>
          <p:cNvSpPr>
            <a:spLocks noChangeArrowheads="1"/>
          </p:cNvSpPr>
          <p:nvPr/>
        </p:nvSpPr>
        <p:spPr bwMode="auto">
          <a:xfrm>
            <a:off x="2109787" y="4308476"/>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77" name="Rectangle 41"/>
          <p:cNvSpPr>
            <a:spLocks noChangeArrowheads="1"/>
          </p:cNvSpPr>
          <p:nvPr/>
        </p:nvSpPr>
        <p:spPr bwMode="auto">
          <a:xfrm>
            <a:off x="2395537" y="4295776"/>
            <a:ext cx="50688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Not interested in using low level programming API for </a:t>
            </a:r>
            <a:endParaRPr lang="en-US" altLang="en-US" sz="2000">
              <a:solidFill>
                <a:schemeClr val="bg1"/>
              </a:solidFill>
              <a:latin typeface="Georgia" panose="02040502050405020303" pitchFamily="18" charset="0"/>
            </a:endParaRPr>
          </a:p>
        </p:txBody>
      </p:sp>
      <p:sp>
        <p:nvSpPr>
          <p:cNvPr id="58378" name="Rectangle 42"/>
          <p:cNvSpPr>
            <a:spLocks noChangeArrowheads="1"/>
          </p:cNvSpPr>
          <p:nvPr/>
        </p:nvSpPr>
        <p:spPr bwMode="auto">
          <a:xfrm>
            <a:off x="2395538" y="4570414"/>
            <a:ext cx="1550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communications</a:t>
            </a:r>
            <a:endParaRPr lang="en-US" altLang="en-US" sz="2000">
              <a:solidFill>
                <a:schemeClr val="bg1"/>
              </a:solidFill>
              <a:latin typeface="Georgia" panose="02040502050405020303" pitchFamily="18" charset="0"/>
            </a:endParaRPr>
          </a:p>
        </p:txBody>
      </p:sp>
      <p:sp>
        <p:nvSpPr>
          <p:cNvPr id="58379" name="Rectangle 43"/>
          <p:cNvSpPr>
            <a:spLocks noChangeArrowheads="1"/>
          </p:cNvSpPr>
          <p:nvPr/>
        </p:nvSpPr>
        <p:spPr bwMode="auto">
          <a:xfrm>
            <a:off x="8739187" y="3198814"/>
            <a:ext cx="379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RMI</a:t>
            </a:r>
            <a:endParaRPr lang="en-US" altLang="en-US" sz="2000">
              <a:solidFill>
                <a:schemeClr val="bg1"/>
              </a:solidFill>
              <a:latin typeface="Georgia" panose="02040502050405020303" pitchFamily="18" charset="0"/>
            </a:endParaRPr>
          </a:p>
        </p:txBody>
      </p:sp>
      <p:sp>
        <p:nvSpPr>
          <p:cNvPr id="58380" name="Rectangle 44"/>
          <p:cNvSpPr>
            <a:spLocks noChangeArrowheads="1"/>
          </p:cNvSpPr>
          <p:nvPr/>
        </p:nvSpPr>
        <p:spPr bwMode="auto">
          <a:xfrm>
            <a:off x="2109787" y="4948239"/>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81" name="Rectangle 45"/>
          <p:cNvSpPr>
            <a:spLocks noChangeArrowheads="1"/>
          </p:cNvSpPr>
          <p:nvPr/>
        </p:nvSpPr>
        <p:spPr bwMode="auto">
          <a:xfrm>
            <a:off x="2395538" y="4935539"/>
            <a:ext cx="52157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2 Applications needs to communicate “asynchronously”</a:t>
            </a:r>
            <a:endParaRPr lang="en-US" altLang="en-US" sz="2000">
              <a:solidFill>
                <a:schemeClr val="bg1"/>
              </a:solidFill>
              <a:latin typeface="Georgia" panose="02040502050405020303" pitchFamily="18" charset="0"/>
            </a:endParaRPr>
          </a:p>
        </p:txBody>
      </p:sp>
      <p:sp>
        <p:nvSpPr>
          <p:cNvPr id="58382" name="Rectangle 46"/>
          <p:cNvSpPr>
            <a:spLocks noChangeArrowheads="1"/>
          </p:cNvSpPr>
          <p:nvPr/>
        </p:nvSpPr>
        <p:spPr bwMode="auto">
          <a:xfrm>
            <a:off x="2109787" y="5222876"/>
            <a:ext cx="80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latin typeface="Arial" panose="020B0604020202020204" pitchFamily="34" charset="0"/>
              </a:rPr>
              <a:t>•</a:t>
            </a:r>
            <a:endParaRPr lang="en-US" altLang="en-US" sz="2000">
              <a:solidFill>
                <a:schemeClr val="bg1"/>
              </a:solidFill>
              <a:latin typeface="Georgia" panose="02040502050405020303" pitchFamily="18" charset="0"/>
            </a:endParaRPr>
          </a:p>
        </p:txBody>
      </p:sp>
      <p:sp>
        <p:nvSpPr>
          <p:cNvPr id="58383" name="Rectangle 47"/>
          <p:cNvSpPr>
            <a:spLocks noChangeArrowheads="1"/>
          </p:cNvSpPr>
          <p:nvPr/>
        </p:nvSpPr>
        <p:spPr bwMode="auto">
          <a:xfrm>
            <a:off x="2395538" y="5210176"/>
            <a:ext cx="50813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Application 1 is Java based; Application 2 is Java based</a:t>
            </a:r>
            <a:endParaRPr lang="en-US" altLang="en-US" sz="2000">
              <a:solidFill>
                <a:schemeClr val="bg1"/>
              </a:solidFill>
              <a:latin typeface="Georgia" panose="02040502050405020303" pitchFamily="18" charset="0"/>
            </a:endParaRPr>
          </a:p>
        </p:txBody>
      </p:sp>
      <p:sp>
        <p:nvSpPr>
          <p:cNvPr id="58384" name="Rectangle 48"/>
          <p:cNvSpPr>
            <a:spLocks noChangeArrowheads="1"/>
          </p:cNvSpPr>
          <p:nvPr/>
        </p:nvSpPr>
        <p:spPr bwMode="auto">
          <a:xfrm>
            <a:off x="8739187" y="4935539"/>
            <a:ext cx="3767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800"/>
              <a:t>JMS</a:t>
            </a:r>
            <a:endParaRPr lang="en-US" altLang="en-US" sz="2000">
              <a:solidFill>
                <a:schemeClr val="bg1"/>
              </a:solidFill>
              <a:latin typeface="Georgia" panose="02040502050405020303" pitchFamily="18" charset="0"/>
            </a:endParaRPr>
          </a:p>
        </p:txBody>
      </p:sp>
    </p:spTree>
    <p:extLst>
      <p:ext uri="{BB962C8B-B14F-4D97-AF65-F5344CB8AC3E}">
        <p14:creationId xmlns:p14="http://schemas.microsoft.com/office/powerpoint/2010/main" val="361831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3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3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3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3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3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3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3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3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3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3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3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3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3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3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38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8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p:bldP spid="23" grpId="0"/>
      <p:bldP spid="24" grpId="0"/>
      <p:bldP spid="25" grpId="0"/>
      <p:bldP spid="26" grpId="0"/>
      <p:bldP spid="27" grpId="0"/>
      <p:bldP spid="28" grpId="0"/>
      <p:bldP spid="29" grpId="0"/>
      <p:bldP spid="30" grpId="0"/>
      <p:bldP spid="31" grpId="0"/>
      <p:bldP spid="58368" grpId="0"/>
      <p:bldP spid="58369" grpId="0"/>
      <p:bldP spid="58370" grpId="0"/>
      <p:bldP spid="58372" grpId="0"/>
      <p:bldP spid="58373" grpId="0"/>
      <p:bldP spid="58374" grpId="0"/>
      <p:bldP spid="58375" grpId="0"/>
      <p:bldP spid="58376" grpId="0"/>
      <p:bldP spid="58377" grpId="0"/>
      <p:bldP spid="58378" grpId="0"/>
      <p:bldP spid="58379" grpId="0"/>
      <p:bldP spid="58380" grpId="0"/>
      <p:bldP spid="58381" grpId="0"/>
      <p:bldP spid="58382" grpId="0"/>
      <p:bldP spid="58383" grpId="0"/>
      <p:bldP spid="5838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4"/>
          <p:cNvSpPr>
            <a:spLocks noGrp="1"/>
          </p:cNvSpPr>
          <p:nvPr>
            <p:ph type="title" idx="4294967295"/>
          </p:nvPr>
        </p:nvSpPr>
        <p:spPr>
          <a:xfrm>
            <a:off x="556053" y="381000"/>
            <a:ext cx="11145795" cy="1295400"/>
          </a:xfrm>
        </p:spPr>
        <p:txBody>
          <a:bodyPr/>
          <a:lstStyle/>
          <a:p>
            <a:pPr eaLnBrk="1" hangingPunct="1"/>
            <a:r>
              <a:rPr lang="en-US" altLang="en-US" dirty="0" smtClean="0"/>
              <a:t>Choose the right type of JMS feature:</a:t>
            </a:r>
            <a:br>
              <a:rPr lang="en-US" altLang="en-US" dirty="0" smtClean="0"/>
            </a:br>
            <a:r>
              <a:rPr lang="en-US" altLang="en-US" sz="1400" dirty="0" err="1"/>
              <a:t>Session.DurableSubscriber</a:t>
            </a:r>
            <a:r>
              <a:rPr lang="en-US" altLang="en-US" sz="1400" dirty="0"/>
              <a:t> / </a:t>
            </a:r>
            <a:r>
              <a:rPr lang="en-US" altLang="en-US" sz="1400" dirty="0" err="1"/>
              <a:t>DeliveryMode.NON_PERSISTENT</a:t>
            </a:r>
            <a:r>
              <a:rPr lang="en-US" altLang="en-US" sz="1400" dirty="0"/>
              <a:t> /</a:t>
            </a:r>
            <a:r>
              <a:rPr lang="en-US" altLang="en-US" sz="1400" dirty="0" err="1"/>
              <a:t>Destination.Queue</a:t>
            </a:r>
            <a:r>
              <a:rPr lang="en-US" altLang="en-US" sz="1400" dirty="0"/>
              <a:t> / </a:t>
            </a:r>
            <a:r>
              <a:rPr lang="en-US" altLang="en-US" sz="1400" dirty="0" err="1"/>
              <a:t>Message.timeToLive</a:t>
            </a:r>
            <a:r>
              <a:rPr lang="en-US" altLang="en-US" sz="1400" dirty="0"/>
              <a:t> / </a:t>
            </a:r>
            <a:r>
              <a:rPr lang="en-US" altLang="en-US" sz="1400" dirty="0" err="1"/>
              <a:t>Destination.Topic</a:t>
            </a:r>
            <a:r>
              <a:rPr lang="en-US" altLang="en-US" sz="1400" dirty="0"/>
              <a:t> / </a:t>
            </a:r>
            <a:r>
              <a:rPr lang="en-US" altLang="en-US" sz="1400" dirty="0" err="1"/>
              <a:t>Session.JMSTransaction</a:t>
            </a:r>
            <a:r>
              <a:rPr lang="en-US" altLang="en-US" sz="1400" dirty="0"/>
              <a:t>  /</a:t>
            </a:r>
            <a:r>
              <a:rPr lang="en-US" altLang="en-US" sz="1400" dirty="0" err="1"/>
              <a:t>Session.CLIENT_ACKNOWLEDGEMENT</a:t>
            </a:r>
            <a:r>
              <a:rPr lang="en-US" altLang="en-US" sz="1400" dirty="0"/>
              <a:t> / /</a:t>
            </a:r>
            <a:r>
              <a:rPr lang="en-US" altLang="en-US" sz="1400" dirty="0" err="1"/>
              <a:t>Message.JMSReplyTo</a:t>
            </a:r>
            <a:r>
              <a:rPr lang="en-US" altLang="en-US" sz="1400" dirty="0"/>
              <a:t> </a:t>
            </a:r>
            <a:endParaRPr lang="en-US" altLang="en-US" sz="1000" dirty="0"/>
          </a:p>
        </p:txBody>
      </p:sp>
      <p:sp>
        <p:nvSpPr>
          <p:cNvPr id="76803" name="AutoShape 4"/>
          <p:cNvSpPr>
            <a:spLocks noChangeAspect="1" noChangeArrowheads="1" noTextEdit="1"/>
          </p:cNvSpPr>
          <p:nvPr/>
        </p:nvSpPr>
        <p:spPr bwMode="auto">
          <a:xfrm>
            <a:off x="2017713" y="1631951"/>
            <a:ext cx="8151813"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4" name="Rectangle 6"/>
          <p:cNvSpPr>
            <a:spLocks noChangeArrowheads="1"/>
          </p:cNvSpPr>
          <p:nvPr/>
        </p:nvSpPr>
        <p:spPr bwMode="auto">
          <a:xfrm>
            <a:off x="2017713" y="1631950"/>
            <a:ext cx="4341813" cy="369888"/>
          </a:xfrm>
          <a:prstGeom prst="rect">
            <a:avLst/>
          </a:prstGeom>
          <a:solidFill>
            <a:srgbClr val="0864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05" name="Rectangle 7"/>
          <p:cNvSpPr>
            <a:spLocks noChangeArrowheads="1"/>
          </p:cNvSpPr>
          <p:nvPr/>
        </p:nvSpPr>
        <p:spPr bwMode="auto">
          <a:xfrm>
            <a:off x="6359525" y="1631950"/>
            <a:ext cx="3810000" cy="369888"/>
          </a:xfrm>
          <a:prstGeom prst="rect">
            <a:avLst/>
          </a:prstGeom>
          <a:solidFill>
            <a:srgbClr val="0864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06" name="Rectangle 8"/>
          <p:cNvSpPr>
            <a:spLocks noChangeArrowheads="1"/>
          </p:cNvSpPr>
          <p:nvPr/>
        </p:nvSpPr>
        <p:spPr bwMode="auto">
          <a:xfrm>
            <a:off x="2017713" y="2001839"/>
            <a:ext cx="4341813" cy="371475"/>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07" name="Rectangle 9"/>
          <p:cNvSpPr>
            <a:spLocks noChangeArrowheads="1"/>
          </p:cNvSpPr>
          <p:nvPr/>
        </p:nvSpPr>
        <p:spPr bwMode="auto">
          <a:xfrm>
            <a:off x="6359525" y="2001839"/>
            <a:ext cx="3810000" cy="371475"/>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08" name="Rectangle 10"/>
          <p:cNvSpPr>
            <a:spLocks noChangeArrowheads="1"/>
          </p:cNvSpPr>
          <p:nvPr/>
        </p:nvSpPr>
        <p:spPr bwMode="auto">
          <a:xfrm>
            <a:off x="2017713" y="2373314"/>
            <a:ext cx="4341813" cy="369887"/>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09" name="Rectangle 11"/>
          <p:cNvSpPr>
            <a:spLocks noChangeArrowheads="1"/>
          </p:cNvSpPr>
          <p:nvPr/>
        </p:nvSpPr>
        <p:spPr bwMode="auto">
          <a:xfrm>
            <a:off x="6359525" y="2373314"/>
            <a:ext cx="3810000" cy="369887"/>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0" name="Rectangle 12"/>
          <p:cNvSpPr>
            <a:spLocks noChangeArrowheads="1"/>
          </p:cNvSpPr>
          <p:nvPr/>
        </p:nvSpPr>
        <p:spPr bwMode="auto">
          <a:xfrm>
            <a:off x="2017713" y="2743201"/>
            <a:ext cx="4341813" cy="519113"/>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1" name="Rectangle 13"/>
          <p:cNvSpPr>
            <a:spLocks noChangeArrowheads="1"/>
          </p:cNvSpPr>
          <p:nvPr/>
        </p:nvSpPr>
        <p:spPr bwMode="auto">
          <a:xfrm>
            <a:off x="6359525" y="2743201"/>
            <a:ext cx="3810000" cy="519113"/>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2" name="Rectangle 14"/>
          <p:cNvSpPr>
            <a:spLocks noChangeArrowheads="1"/>
          </p:cNvSpPr>
          <p:nvPr/>
        </p:nvSpPr>
        <p:spPr bwMode="auto">
          <a:xfrm>
            <a:off x="2017713" y="3262313"/>
            <a:ext cx="4341813" cy="730250"/>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3" name="Rectangle 15"/>
          <p:cNvSpPr>
            <a:spLocks noChangeArrowheads="1"/>
          </p:cNvSpPr>
          <p:nvPr/>
        </p:nvSpPr>
        <p:spPr bwMode="auto">
          <a:xfrm>
            <a:off x="6359525" y="3262313"/>
            <a:ext cx="3810000" cy="730250"/>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4" name="Rectangle 16"/>
          <p:cNvSpPr>
            <a:spLocks noChangeArrowheads="1"/>
          </p:cNvSpPr>
          <p:nvPr/>
        </p:nvSpPr>
        <p:spPr bwMode="auto">
          <a:xfrm>
            <a:off x="2017713" y="3992564"/>
            <a:ext cx="4341813" cy="731837"/>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5" name="Rectangle 17"/>
          <p:cNvSpPr>
            <a:spLocks noChangeArrowheads="1"/>
          </p:cNvSpPr>
          <p:nvPr/>
        </p:nvSpPr>
        <p:spPr bwMode="auto">
          <a:xfrm>
            <a:off x="6359525" y="3992564"/>
            <a:ext cx="3810000" cy="731837"/>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6" name="Rectangle 18"/>
          <p:cNvSpPr>
            <a:spLocks noChangeArrowheads="1"/>
          </p:cNvSpPr>
          <p:nvPr/>
        </p:nvSpPr>
        <p:spPr bwMode="auto">
          <a:xfrm>
            <a:off x="2017713" y="4724401"/>
            <a:ext cx="4341813" cy="519113"/>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7" name="Rectangle 19"/>
          <p:cNvSpPr>
            <a:spLocks noChangeArrowheads="1"/>
          </p:cNvSpPr>
          <p:nvPr/>
        </p:nvSpPr>
        <p:spPr bwMode="auto">
          <a:xfrm>
            <a:off x="6359525" y="4724401"/>
            <a:ext cx="3810000" cy="519113"/>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8" name="Rectangle 20"/>
          <p:cNvSpPr>
            <a:spLocks noChangeArrowheads="1"/>
          </p:cNvSpPr>
          <p:nvPr/>
        </p:nvSpPr>
        <p:spPr bwMode="auto">
          <a:xfrm>
            <a:off x="2017713" y="5243513"/>
            <a:ext cx="4341813" cy="730250"/>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19" name="Rectangle 21"/>
          <p:cNvSpPr>
            <a:spLocks noChangeArrowheads="1"/>
          </p:cNvSpPr>
          <p:nvPr/>
        </p:nvSpPr>
        <p:spPr bwMode="auto">
          <a:xfrm>
            <a:off x="6359525" y="5243513"/>
            <a:ext cx="3810000" cy="730250"/>
          </a:xfrm>
          <a:prstGeom prst="rect">
            <a:avLst/>
          </a:prstGeom>
          <a:solidFill>
            <a:srgbClr val="CCD3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0" name="Rectangle 22"/>
          <p:cNvSpPr>
            <a:spLocks noChangeArrowheads="1"/>
          </p:cNvSpPr>
          <p:nvPr/>
        </p:nvSpPr>
        <p:spPr bwMode="auto">
          <a:xfrm>
            <a:off x="2017713" y="5973764"/>
            <a:ext cx="4341813" cy="731837"/>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1" name="Rectangle 23"/>
          <p:cNvSpPr>
            <a:spLocks noChangeArrowheads="1"/>
          </p:cNvSpPr>
          <p:nvPr/>
        </p:nvSpPr>
        <p:spPr bwMode="auto">
          <a:xfrm>
            <a:off x="6359525" y="5973764"/>
            <a:ext cx="3810000" cy="731837"/>
          </a:xfrm>
          <a:prstGeom prst="rect">
            <a:avLst/>
          </a:prstGeom>
          <a:solidFill>
            <a:srgbClr val="E7EA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2" name="Rectangle 24"/>
          <p:cNvSpPr>
            <a:spLocks noChangeArrowheads="1"/>
          </p:cNvSpPr>
          <p:nvPr/>
        </p:nvSpPr>
        <p:spPr bwMode="auto">
          <a:xfrm>
            <a:off x="6353176" y="1625600"/>
            <a:ext cx="14287" cy="508635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3" name="Rectangle 25"/>
          <p:cNvSpPr>
            <a:spLocks noChangeArrowheads="1"/>
          </p:cNvSpPr>
          <p:nvPr/>
        </p:nvSpPr>
        <p:spPr bwMode="auto">
          <a:xfrm>
            <a:off x="2011363" y="1982788"/>
            <a:ext cx="8164513" cy="381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4" name="Rectangle 26"/>
          <p:cNvSpPr>
            <a:spLocks noChangeArrowheads="1"/>
          </p:cNvSpPr>
          <p:nvPr/>
        </p:nvSpPr>
        <p:spPr bwMode="auto">
          <a:xfrm>
            <a:off x="2011363" y="236696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5" name="Rectangle 27"/>
          <p:cNvSpPr>
            <a:spLocks noChangeArrowheads="1"/>
          </p:cNvSpPr>
          <p:nvPr/>
        </p:nvSpPr>
        <p:spPr bwMode="auto">
          <a:xfrm>
            <a:off x="2011363" y="2736850"/>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6" name="Rectangle 28"/>
          <p:cNvSpPr>
            <a:spLocks noChangeArrowheads="1"/>
          </p:cNvSpPr>
          <p:nvPr/>
        </p:nvSpPr>
        <p:spPr bwMode="auto">
          <a:xfrm>
            <a:off x="2011363" y="325596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7" name="Rectangle 29"/>
          <p:cNvSpPr>
            <a:spLocks noChangeArrowheads="1"/>
          </p:cNvSpPr>
          <p:nvPr/>
        </p:nvSpPr>
        <p:spPr bwMode="auto">
          <a:xfrm>
            <a:off x="2011363" y="3987801"/>
            <a:ext cx="8164513" cy="11113"/>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8" name="Rectangle 30"/>
          <p:cNvSpPr>
            <a:spLocks noChangeArrowheads="1"/>
          </p:cNvSpPr>
          <p:nvPr/>
        </p:nvSpPr>
        <p:spPr bwMode="auto">
          <a:xfrm>
            <a:off x="2011363" y="4718050"/>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29" name="Rectangle 31"/>
          <p:cNvSpPr>
            <a:spLocks noChangeArrowheads="1"/>
          </p:cNvSpPr>
          <p:nvPr/>
        </p:nvSpPr>
        <p:spPr bwMode="auto">
          <a:xfrm>
            <a:off x="2011363" y="523716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30" name="Rectangle 32"/>
          <p:cNvSpPr>
            <a:spLocks noChangeArrowheads="1"/>
          </p:cNvSpPr>
          <p:nvPr/>
        </p:nvSpPr>
        <p:spPr bwMode="auto">
          <a:xfrm>
            <a:off x="2011363" y="5967413"/>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31" name="Rectangle 33"/>
          <p:cNvSpPr>
            <a:spLocks noChangeArrowheads="1"/>
          </p:cNvSpPr>
          <p:nvPr/>
        </p:nvSpPr>
        <p:spPr bwMode="auto">
          <a:xfrm>
            <a:off x="2011362" y="1625600"/>
            <a:ext cx="12700" cy="508635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32" name="Rectangle 34"/>
          <p:cNvSpPr>
            <a:spLocks noChangeArrowheads="1"/>
          </p:cNvSpPr>
          <p:nvPr/>
        </p:nvSpPr>
        <p:spPr bwMode="auto">
          <a:xfrm>
            <a:off x="10164763" y="1625600"/>
            <a:ext cx="11113" cy="508635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33" name="Rectangle 35"/>
          <p:cNvSpPr>
            <a:spLocks noChangeArrowheads="1"/>
          </p:cNvSpPr>
          <p:nvPr/>
        </p:nvSpPr>
        <p:spPr bwMode="auto">
          <a:xfrm>
            <a:off x="2011363" y="1625600"/>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76834" name="Rectangle 36"/>
          <p:cNvSpPr>
            <a:spLocks noChangeArrowheads="1"/>
          </p:cNvSpPr>
          <p:nvPr/>
        </p:nvSpPr>
        <p:spPr bwMode="auto">
          <a:xfrm>
            <a:off x="2011363" y="6699250"/>
            <a:ext cx="8164513" cy="12700"/>
          </a:xfrm>
          <a:prstGeom prst="rect">
            <a:avLst/>
          </a:prstGeom>
          <a:solidFill>
            <a:srgbClr val="5A5A5A"/>
          </a:solidFill>
          <a:ln w="0">
            <a:solidFill>
              <a:srgbClr val="5A5A5A"/>
            </a:solidFill>
            <a:round/>
            <a:headEnd/>
            <a:tailEnd/>
          </a:ln>
        </p:spPr>
        <p:txBody>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145416" name="Rectangle 37"/>
          <p:cNvSpPr>
            <a:spLocks noChangeArrowheads="1"/>
          </p:cNvSpPr>
          <p:nvPr/>
        </p:nvSpPr>
        <p:spPr bwMode="auto">
          <a:xfrm>
            <a:off x="2109787" y="2044700"/>
            <a:ext cx="30382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Banks need to send prices to an Exchange</a:t>
            </a:r>
            <a:endParaRPr lang="en-US" altLang="en-US" sz="2000">
              <a:solidFill>
                <a:schemeClr val="bg1"/>
              </a:solidFill>
              <a:latin typeface="Georgia" panose="02040502050405020303" pitchFamily="18" charset="0"/>
            </a:endParaRPr>
          </a:p>
        </p:txBody>
      </p:sp>
      <p:sp>
        <p:nvSpPr>
          <p:cNvPr id="145417" name="Rectangle 38"/>
          <p:cNvSpPr>
            <a:spLocks noChangeArrowheads="1"/>
          </p:cNvSpPr>
          <p:nvPr/>
        </p:nvSpPr>
        <p:spPr bwMode="auto">
          <a:xfrm>
            <a:off x="6453188" y="2044700"/>
            <a:ext cx="13746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Destination.Queue</a:t>
            </a:r>
            <a:endParaRPr lang="en-US" altLang="en-US" sz="2000">
              <a:solidFill>
                <a:schemeClr val="bg1"/>
              </a:solidFill>
              <a:latin typeface="Georgia" panose="02040502050405020303" pitchFamily="18" charset="0"/>
            </a:endParaRPr>
          </a:p>
        </p:txBody>
      </p:sp>
      <p:sp>
        <p:nvSpPr>
          <p:cNvPr id="145418" name="Rectangle 39"/>
          <p:cNvSpPr>
            <a:spLocks noChangeArrowheads="1"/>
          </p:cNvSpPr>
          <p:nvPr/>
        </p:nvSpPr>
        <p:spPr bwMode="auto">
          <a:xfrm>
            <a:off x="2109788" y="2417763"/>
            <a:ext cx="4069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Banks need to ‘subscribe’ to an Exchange to fetch prices</a:t>
            </a:r>
            <a:endParaRPr lang="en-US" altLang="en-US" sz="2000">
              <a:solidFill>
                <a:schemeClr val="bg1"/>
              </a:solidFill>
              <a:latin typeface="Georgia" panose="02040502050405020303" pitchFamily="18" charset="0"/>
            </a:endParaRPr>
          </a:p>
        </p:txBody>
      </p:sp>
      <p:sp>
        <p:nvSpPr>
          <p:cNvPr id="145419" name="Rectangle 40"/>
          <p:cNvSpPr>
            <a:spLocks noChangeArrowheads="1"/>
          </p:cNvSpPr>
          <p:nvPr/>
        </p:nvSpPr>
        <p:spPr bwMode="auto">
          <a:xfrm>
            <a:off x="6453188" y="2417763"/>
            <a:ext cx="12525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Destination.Topic</a:t>
            </a:r>
            <a:endParaRPr lang="en-US" altLang="en-US" sz="2000">
              <a:solidFill>
                <a:schemeClr val="bg1"/>
              </a:solidFill>
              <a:latin typeface="Georgia" panose="02040502050405020303" pitchFamily="18" charset="0"/>
            </a:endParaRPr>
          </a:p>
        </p:txBody>
      </p:sp>
      <p:sp>
        <p:nvSpPr>
          <p:cNvPr id="145420" name="Rectangle 41"/>
          <p:cNvSpPr>
            <a:spLocks noChangeArrowheads="1"/>
          </p:cNvSpPr>
          <p:nvPr/>
        </p:nvSpPr>
        <p:spPr bwMode="auto">
          <a:xfrm>
            <a:off x="2109787" y="2787650"/>
            <a:ext cx="4187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Client wants to persist the message into Database before </a:t>
            </a:r>
            <a:endParaRPr lang="en-US" altLang="en-US" sz="2000">
              <a:solidFill>
                <a:schemeClr val="bg1"/>
              </a:solidFill>
              <a:latin typeface="Georgia" panose="02040502050405020303" pitchFamily="18" charset="0"/>
            </a:endParaRPr>
          </a:p>
        </p:txBody>
      </p:sp>
      <p:sp>
        <p:nvSpPr>
          <p:cNvPr id="145421" name="Rectangle 42"/>
          <p:cNvSpPr>
            <a:spLocks noChangeArrowheads="1"/>
          </p:cNvSpPr>
          <p:nvPr/>
        </p:nvSpPr>
        <p:spPr bwMode="auto">
          <a:xfrm>
            <a:off x="2109788" y="3001963"/>
            <a:ext cx="34649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acknowledging the message back to JMS Server</a:t>
            </a:r>
            <a:endParaRPr lang="en-US" altLang="en-US" sz="2000">
              <a:solidFill>
                <a:schemeClr val="bg1"/>
              </a:solidFill>
              <a:latin typeface="Georgia" panose="02040502050405020303" pitchFamily="18" charset="0"/>
            </a:endParaRPr>
          </a:p>
        </p:txBody>
      </p:sp>
      <p:sp>
        <p:nvSpPr>
          <p:cNvPr id="145422" name="Rectangle 43"/>
          <p:cNvSpPr>
            <a:spLocks noChangeArrowheads="1"/>
          </p:cNvSpPr>
          <p:nvPr/>
        </p:nvSpPr>
        <p:spPr bwMode="auto">
          <a:xfrm>
            <a:off x="6453188" y="2787650"/>
            <a:ext cx="27890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Session.CLIENT_ACKNOWLEDGEMENT</a:t>
            </a:r>
            <a:endParaRPr lang="en-US" altLang="en-US" sz="2000">
              <a:solidFill>
                <a:schemeClr val="bg1"/>
              </a:solidFill>
              <a:latin typeface="Georgia" panose="02040502050405020303" pitchFamily="18" charset="0"/>
            </a:endParaRPr>
          </a:p>
        </p:txBody>
      </p:sp>
      <p:sp>
        <p:nvSpPr>
          <p:cNvPr id="145423" name="Rectangle 44"/>
          <p:cNvSpPr>
            <a:spLocks noChangeArrowheads="1"/>
          </p:cNvSpPr>
          <p:nvPr/>
        </p:nvSpPr>
        <p:spPr bwMode="auto">
          <a:xfrm>
            <a:off x="2109788" y="3306763"/>
            <a:ext cx="39807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Client wans to receive messages posted on a topic, for </a:t>
            </a:r>
            <a:endParaRPr lang="en-US" altLang="en-US" sz="2000">
              <a:solidFill>
                <a:schemeClr val="bg1"/>
              </a:solidFill>
              <a:latin typeface="Georgia" panose="02040502050405020303" pitchFamily="18" charset="0"/>
            </a:endParaRPr>
          </a:p>
        </p:txBody>
      </p:sp>
      <p:sp>
        <p:nvSpPr>
          <p:cNvPr id="145424" name="Rectangle 45"/>
          <p:cNvSpPr>
            <a:spLocks noChangeArrowheads="1"/>
          </p:cNvSpPr>
          <p:nvPr/>
        </p:nvSpPr>
        <p:spPr bwMode="auto">
          <a:xfrm>
            <a:off x="2109787" y="3517900"/>
            <a:ext cx="4084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the time client was getting restarted (and hence unable </a:t>
            </a:r>
            <a:endParaRPr lang="en-US" altLang="en-US" sz="2000">
              <a:solidFill>
                <a:schemeClr val="bg1"/>
              </a:solidFill>
              <a:latin typeface="Georgia" panose="02040502050405020303" pitchFamily="18" charset="0"/>
            </a:endParaRPr>
          </a:p>
        </p:txBody>
      </p:sp>
      <p:sp>
        <p:nvSpPr>
          <p:cNvPr id="145425" name="Rectangle 46"/>
          <p:cNvSpPr>
            <a:spLocks noChangeArrowheads="1"/>
          </p:cNvSpPr>
          <p:nvPr/>
        </p:nvSpPr>
        <p:spPr bwMode="auto">
          <a:xfrm>
            <a:off x="2109788" y="3732213"/>
            <a:ext cx="15187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to receive messages)</a:t>
            </a:r>
            <a:endParaRPr lang="en-US" altLang="en-US" sz="2000">
              <a:solidFill>
                <a:schemeClr val="bg1"/>
              </a:solidFill>
              <a:latin typeface="Georgia" panose="02040502050405020303" pitchFamily="18" charset="0"/>
            </a:endParaRPr>
          </a:p>
        </p:txBody>
      </p:sp>
      <p:sp>
        <p:nvSpPr>
          <p:cNvPr id="145426" name="Rectangle 47"/>
          <p:cNvSpPr>
            <a:spLocks noChangeArrowheads="1"/>
          </p:cNvSpPr>
          <p:nvPr/>
        </p:nvSpPr>
        <p:spPr bwMode="auto">
          <a:xfrm>
            <a:off x="6453187" y="3306763"/>
            <a:ext cx="19318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Session.DurableSubscriber</a:t>
            </a:r>
            <a:endParaRPr lang="en-US" altLang="en-US" sz="2000">
              <a:solidFill>
                <a:schemeClr val="bg1"/>
              </a:solidFill>
              <a:latin typeface="Georgia" panose="02040502050405020303" pitchFamily="18" charset="0"/>
            </a:endParaRPr>
          </a:p>
        </p:txBody>
      </p:sp>
      <p:sp>
        <p:nvSpPr>
          <p:cNvPr id="145427" name="Rectangle 48"/>
          <p:cNvSpPr>
            <a:spLocks noChangeArrowheads="1"/>
          </p:cNvSpPr>
          <p:nvPr/>
        </p:nvSpPr>
        <p:spPr bwMode="auto">
          <a:xfrm>
            <a:off x="2109788" y="4037013"/>
            <a:ext cx="3946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Application 1 wants to get back an acknowledgement </a:t>
            </a:r>
            <a:endParaRPr lang="en-US" altLang="en-US" sz="2000">
              <a:solidFill>
                <a:schemeClr val="bg1"/>
              </a:solidFill>
              <a:latin typeface="Georgia" panose="02040502050405020303" pitchFamily="18" charset="0"/>
            </a:endParaRPr>
          </a:p>
        </p:txBody>
      </p:sp>
      <p:sp>
        <p:nvSpPr>
          <p:cNvPr id="145428" name="Rectangle 49"/>
          <p:cNvSpPr>
            <a:spLocks noChangeArrowheads="1"/>
          </p:cNvSpPr>
          <p:nvPr/>
        </p:nvSpPr>
        <p:spPr bwMode="auto">
          <a:xfrm>
            <a:off x="2109788" y="4249738"/>
            <a:ext cx="41587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that Application 2 has successfully retrieved his message </a:t>
            </a:r>
            <a:endParaRPr lang="en-US" altLang="en-US" sz="2000">
              <a:solidFill>
                <a:schemeClr val="bg1"/>
              </a:solidFill>
              <a:latin typeface="Georgia" panose="02040502050405020303" pitchFamily="18" charset="0"/>
            </a:endParaRPr>
          </a:p>
        </p:txBody>
      </p:sp>
      <p:sp>
        <p:nvSpPr>
          <p:cNvPr id="145429" name="Rectangle 50"/>
          <p:cNvSpPr>
            <a:spLocks noChangeArrowheads="1"/>
          </p:cNvSpPr>
          <p:nvPr/>
        </p:nvSpPr>
        <p:spPr bwMode="auto">
          <a:xfrm>
            <a:off x="2109788" y="4462463"/>
            <a:ext cx="11928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from JMS Server</a:t>
            </a:r>
            <a:endParaRPr lang="en-US" altLang="en-US" sz="2000">
              <a:solidFill>
                <a:schemeClr val="bg1"/>
              </a:solidFill>
              <a:latin typeface="Georgia" panose="02040502050405020303" pitchFamily="18" charset="0"/>
            </a:endParaRPr>
          </a:p>
        </p:txBody>
      </p:sp>
      <p:sp>
        <p:nvSpPr>
          <p:cNvPr id="145430" name="Rectangle 51"/>
          <p:cNvSpPr>
            <a:spLocks noChangeArrowheads="1"/>
          </p:cNvSpPr>
          <p:nvPr/>
        </p:nvSpPr>
        <p:spPr bwMode="auto">
          <a:xfrm>
            <a:off x="6453187" y="4037013"/>
            <a:ext cx="155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Message.JMSReplyTo</a:t>
            </a:r>
            <a:endParaRPr lang="en-US" altLang="en-US" sz="2000">
              <a:solidFill>
                <a:schemeClr val="bg1"/>
              </a:solidFill>
              <a:latin typeface="Georgia" panose="02040502050405020303" pitchFamily="18" charset="0"/>
            </a:endParaRPr>
          </a:p>
        </p:txBody>
      </p:sp>
      <p:sp>
        <p:nvSpPr>
          <p:cNvPr id="145431" name="Rectangle 52"/>
          <p:cNvSpPr>
            <a:spLocks noChangeArrowheads="1"/>
          </p:cNvSpPr>
          <p:nvPr/>
        </p:nvSpPr>
        <p:spPr bwMode="auto">
          <a:xfrm>
            <a:off x="2109788" y="4767263"/>
            <a:ext cx="4033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Client wants to send messages to JMS Server, as fast as </a:t>
            </a:r>
            <a:endParaRPr lang="en-US" altLang="en-US" sz="2000">
              <a:solidFill>
                <a:schemeClr val="bg1"/>
              </a:solidFill>
              <a:latin typeface="Georgia" panose="02040502050405020303" pitchFamily="18" charset="0"/>
            </a:endParaRPr>
          </a:p>
        </p:txBody>
      </p:sp>
      <p:sp>
        <p:nvSpPr>
          <p:cNvPr id="145432" name="Rectangle 53"/>
          <p:cNvSpPr>
            <a:spLocks noChangeArrowheads="1"/>
          </p:cNvSpPr>
          <p:nvPr/>
        </p:nvSpPr>
        <p:spPr bwMode="auto">
          <a:xfrm>
            <a:off x="2109787" y="4981575"/>
            <a:ext cx="31118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possible. Some message loss is acceptable.</a:t>
            </a:r>
            <a:endParaRPr lang="en-US" altLang="en-US" sz="2000">
              <a:solidFill>
                <a:schemeClr val="bg1"/>
              </a:solidFill>
              <a:latin typeface="Georgia" panose="02040502050405020303" pitchFamily="18" charset="0"/>
            </a:endParaRPr>
          </a:p>
        </p:txBody>
      </p:sp>
      <p:sp>
        <p:nvSpPr>
          <p:cNvPr id="145433" name="Rectangle 54"/>
          <p:cNvSpPr>
            <a:spLocks noChangeArrowheads="1"/>
          </p:cNvSpPr>
          <p:nvPr/>
        </p:nvSpPr>
        <p:spPr bwMode="auto">
          <a:xfrm>
            <a:off x="6453188" y="4767263"/>
            <a:ext cx="23792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DeliveryMode.NON_PERSISTENT</a:t>
            </a:r>
            <a:endParaRPr lang="en-US" altLang="en-US" sz="2000">
              <a:solidFill>
                <a:schemeClr val="bg1"/>
              </a:solidFill>
              <a:latin typeface="Georgia" panose="02040502050405020303" pitchFamily="18" charset="0"/>
            </a:endParaRPr>
          </a:p>
        </p:txBody>
      </p:sp>
      <p:sp>
        <p:nvSpPr>
          <p:cNvPr id="145434" name="Rectangle 55"/>
          <p:cNvSpPr>
            <a:spLocks noChangeArrowheads="1"/>
          </p:cNvSpPr>
          <p:nvPr/>
        </p:nvSpPr>
        <p:spPr bwMode="auto">
          <a:xfrm>
            <a:off x="2109787" y="5286375"/>
            <a:ext cx="9138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Message on </a:t>
            </a:r>
            <a:endParaRPr lang="en-US" altLang="en-US" sz="2000">
              <a:solidFill>
                <a:schemeClr val="bg1"/>
              </a:solidFill>
              <a:latin typeface="Georgia" panose="02040502050405020303" pitchFamily="18" charset="0"/>
            </a:endParaRPr>
          </a:p>
        </p:txBody>
      </p:sp>
      <p:sp>
        <p:nvSpPr>
          <p:cNvPr id="145435" name="Rectangle 56"/>
          <p:cNvSpPr>
            <a:spLocks noChangeArrowheads="1"/>
          </p:cNvSpPr>
          <p:nvPr/>
        </p:nvSpPr>
        <p:spPr bwMode="auto">
          <a:xfrm>
            <a:off x="3014662" y="5286375"/>
            <a:ext cx="7613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JMSServer</a:t>
            </a:r>
            <a:endParaRPr lang="en-US" altLang="en-US" sz="2000">
              <a:solidFill>
                <a:schemeClr val="bg1"/>
              </a:solidFill>
              <a:latin typeface="Georgia" panose="02040502050405020303" pitchFamily="18" charset="0"/>
            </a:endParaRPr>
          </a:p>
        </p:txBody>
      </p:sp>
      <p:sp>
        <p:nvSpPr>
          <p:cNvPr id="145436" name="Rectangle 57"/>
          <p:cNvSpPr>
            <a:spLocks noChangeArrowheads="1"/>
          </p:cNvSpPr>
          <p:nvPr/>
        </p:nvSpPr>
        <p:spPr bwMode="auto">
          <a:xfrm>
            <a:off x="3808413" y="5286375"/>
            <a:ext cx="2109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should be thrown away if no </a:t>
            </a:r>
            <a:endParaRPr lang="en-US" altLang="en-US" sz="2000">
              <a:solidFill>
                <a:schemeClr val="bg1"/>
              </a:solidFill>
              <a:latin typeface="Georgia" panose="02040502050405020303" pitchFamily="18" charset="0"/>
            </a:endParaRPr>
          </a:p>
        </p:txBody>
      </p:sp>
      <p:sp>
        <p:nvSpPr>
          <p:cNvPr id="145437" name="Rectangle 58"/>
          <p:cNvSpPr>
            <a:spLocks noChangeArrowheads="1"/>
          </p:cNvSpPr>
          <p:nvPr/>
        </p:nvSpPr>
        <p:spPr bwMode="auto">
          <a:xfrm>
            <a:off x="2109788" y="5499100"/>
            <a:ext cx="4181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client picks that message in, say, 1 minute, of posting the </a:t>
            </a:r>
            <a:endParaRPr lang="en-US" altLang="en-US" sz="2000">
              <a:solidFill>
                <a:schemeClr val="bg1"/>
              </a:solidFill>
              <a:latin typeface="Georgia" panose="02040502050405020303" pitchFamily="18" charset="0"/>
            </a:endParaRPr>
          </a:p>
        </p:txBody>
      </p:sp>
      <p:sp>
        <p:nvSpPr>
          <p:cNvPr id="145438" name="Rectangle 59"/>
          <p:cNvSpPr>
            <a:spLocks noChangeArrowheads="1"/>
          </p:cNvSpPr>
          <p:nvPr/>
        </p:nvSpPr>
        <p:spPr bwMode="auto">
          <a:xfrm>
            <a:off x="2109788" y="5713413"/>
            <a:ext cx="6781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message.</a:t>
            </a:r>
            <a:endParaRPr lang="en-US" altLang="en-US" sz="2000">
              <a:solidFill>
                <a:schemeClr val="bg1"/>
              </a:solidFill>
              <a:latin typeface="Georgia" panose="02040502050405020303" pitchFamily="18" charset="0"/>
            </a:endParaRPr>
          </a:p>
        </p:txBody>
      </p:sp>
      <p:sp>
        <p:nvSpPr>
          <p:cNvPr id="145439" name="Rectangle 60"/>
          <p:cNvSpPr>
            <a:spLocks noChangeArrowheads="1"/>
          </p:cNvSpPr>
          <p:nvPr/>
        </p:nvSpPr>
        <p:spPr bwMode="auto">
          <a:xfrm>
            <a:off x="6453187" y="5286375"/>
            <a:ext cx="14741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Message.timeToLive</a:t>
            </a:r>
            <a:endParaRPr lang="en-US" altLang="en-US" sz="2000">
              <a:solidFill>
                <a:schemeClr val="bg1"/>
              </a:solidFill>
              <a:latin typeface="Georgia" panose="02040502050405020303" pitchFamily="18" charset="0"/>
            </a:endParaRPr>
          </a:p>
        </p:txBody>
      </p:sp>
      <p:sp>
        <p:nvSpPr>
          <p:cNvPr id="58368" name="Rectangle 61"/>
          <p:cNvSpPr>
            <a:spLocks noChangeArrowheads="1"/>
          </p:cNvSpPr>
          <p:nvPr/>
        </p:nvSpPr>
        <p:spPr bwMode="auto">
          <a:xfrm>
            <a:off x="2109787" y="6018213"/>
            <a:ext cx="40965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Bank wants to send message to either ALL exchanges or </a:t>
            </a:r>
            <a:endParaRPr lang="en-US" altLang="en-US" sz="2000">
              <a:solidFill>
                <a:schemeClr val="bg1"/>
              </a:solidFill>
              <a:latin typeface="Georgia" panose="02040502050405020303" pitchFamily="18" charset="0"/>
            </a:endParaRPr>
          </a:p>
        </p:txBody>
      </p:sp>
      <p:sp>
        <p:nvSpPr>
          <p:cNvPr id="58369" name="Rectangle 62"/>
          <p:cNvSpPr>
            <a:spLocks noChangeArrowheads="1"/>
          </p:cNvSpPr>
          <p:nvPr/>
        </p:nvSpPr>
        <p:spPr bwMode="auto">
          <a:xfrm>
            <a:off x="2109787" y="6232525"/>
            <a:ext cx="40030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dirty="0"/>
              <a:t>NONE in case any one of exchange is unable to receive </a:t>
            </a:r>
            <a:endParaRPr lang="en-US" altLang="en-US" sz="2000" dirty="0">
              <a:solidFill>
                <a:schemeClr val="bg1"/>
              </a:solidFill>
              <a:latin typeface="Georgia" panose="02040502050405020303" pitchFamily="18" charset="0"/>
            </a:endParaRPr>
          </a:p>
        </p:txBody>
      </p:sp>
      <p:sp>
        <p:nvSpPr>
          <p:cNvPr id="58372" name="Rectangle 63"/>
          <p:cNvSpPr>
            <a:spLocks noChangeArrowheads="1"/>
          </p:cNvSpPr>
          <p:nvPr/>
        </p:nvSpPr>
        <p:spPr bwMode="auto">
          <a:xfrm>
            <a:off x="2109788" y="6443663"/>
            <a:ext cx="6781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message.</a:t>
            </a:r>
            <a:endParaRPr lang="en-US" altLang="en-US" sz="2000">
              <a:solidFill>
                <a:schemeClr val="bg1"/>
              </a:solidFill>
              <a:latin typeface="Georgia" panose="02040502050405020303" pitchFamily="18" charset="0"/>
            </a:endParaRPr>
          </a:p>
        </p:txBody>
      </p:sp>
      <p:sp>
        <p:nvSpPr>
          <p:cNvPr id="58373" name="Rectangle 64"/>
          <p:cNvSpPr>
            <a:spLocks noChangeArrowheads="1"/>
          </p:cNvSpPr>
          <p:nvPr/>
        </p:nvSpPr>
        <p:spPr bwMode="auto">
          <a:xfrm>
            <a:off x="6453187" y="6018213"/>
            <a:ext cx="17232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1400"/>
              <a:t>Session.JMSTransaction</a:t>
            </a:r>
            <a:endParaRPr lang="en-US" altLang="en-US" sz="2000">
              <a:solidFill>
                <a:schemeClr val="bg1"/>
              </a:solidFill>
              <a:latin typeface="Georgia" panose="02040502050405020303" pitchFamily="18" charset="0"/>
            </a:endParaRPr>
          </a:p>
        </p:txBody>
      </p:sp>
    </p:spTree>
    <p:extLst>
      <p:ext uri="{BB962C8B-B14F-4D97-AF65-F5344CB8AC3E}">
        <p14:creationId xmlns:p14="http://schemas.microsoft.com/office/powerpoint/2010/main" val="125240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4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54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54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4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4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4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54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54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4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4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543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54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4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54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54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54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54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54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43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54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83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3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837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6" grpId="0"/>
      <p:bldP spid="145417" grpId="0"/>
      <p:bldP spid="145418" grpId="0"/>
      <p:bldP spid="145419" grpId="0"/>
      <p:bldP spid="145420" grpId="0"/>
      <p:bldP spid="145421" grpId="0"/>
      <p:bldP spid="145422" grpId="0"/>
      <p:bldP spid="145423" grpId="0"/>
      <p:bldP spid="145424" grpId="0"/>
      <p:bldP spid="145425" grpId="0"/>
      <p:bldP spid="145426" grpId="0"/>
      <p:bldP spid="145427" grpId="0"/>
      <p:bldP spid="145428" grpId="0"/>
      <p:bldP spid="145429" grpId="0"/>
      <p:bldP spid="145430" grpId="0"/>
      <p:bldP spid="145431" grpId="0"/>
      <p:bldP spid="145432" grpId="0"/>
      <p:bldP spid="145433" grpId="0"/>
      <p:bldP spid="145434" grpId="0"/>
      <p:bldP spid="145435" grpId="0"/>
      <p:bldP spid="145436" grpId="0"/>
      <p:bldP spid="145437" grpId="0"/>
      <p:bldP spid="145438" grpId="0"/>
      <p:bldP spid="145439" grpId="0"/>
      <p:bldP spid="58368" grpId="0"/>
      <p:bldP spid="58369" grpId="0"/>
      <p:bldP spid="58372" grpId="0"/>
      <p:bldP spid="583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5"/>
          <p:cNvSpPr>
            <a:spLocks noGrp="1"/>
          </p:cNvSpPr>
          <p:nvPr>
            <p:ph idx="4294967295"/>
          </p:nvPr>
        </p:nvSpPr>
        <p:spPr>
          <a:xfrm>
            <a:off x="630195" y="1295400"/>
            <a:ext cx="11022227" cy="5168900"/>
          </a:xfrm>
        </p:spPr>
        <p:txBody>
          <a:bodyPr/>
          <a:lstStyle/>
          <a:p>
            <a:pPr algn="just" eaLnBrk="1" hangingPunct="1">
              <a:lnSpc>
                <a:spcPct val="100000"/>
              </a:lnSpc>
              <a:buFont typeface="Arial" charset="0"/>
              <a:buChar char="•"/>
              <a:defRPr/>
            </a:pPr>
            <a:r>
              <a:rPr lang="en-US" dirty="0"/>
              <a:t>You can use message priority levels to instruct the JMS provider to deliver urgent messages first. You can set the priority level in either of two ways. </a:t>
            </a:r>
          </a:p>
          <a:p>
            <a:pPr lvl="1" indent="-285750" algn="just">
              <a:defRPr/>
            </a:pPr>
            <a:r>
              <a:rPr lang="en-US" sz="1600" dirty="0"/>
              <a:t>You can use the </a:t>
            </a:r>
            <a:r>
              <a:rPr lang="en-US" sz="1600" dirty="0" err="1"/>
              <a:t>setPriority</a:t>
            </a:r>
            <a:r>
              <a:rPr lang="en-US" sz="1600" dirty="0"/>
              <a:t> method of the </a:t>
            </a:r>
            <a:r>
              <a:rPr lang="en-US" sz="1600" dirty="0" err="1"/>
              <a:t>MessageProducer</a:t>
            </a:r>
            <a:r>
              <a:rPr lang="en-US" sz="1600" dirty="0"/>
              <a:t> interface to set the priority level for all messages sent by that producer. </a:t>
            </a:r>
          </a:p>
          <a:p>
            <a:pPr lvl="1" indent="-285750" algn="just">
              <a:defRPr/>
            </a:pPr>
            <a:r>
              <a:rPr lang="en-US" sz="1600" dirty="0"/>
              <a:t>You can use the long form of the send or the publish method to set the priority level for a specific message. The third argument sets the priority level. For example, the following publish call sets the priority level for message to 3: </a:t>
            </a:r>
            <a:r>
              <a:rPr lang="en-US" sz="1600" i="1" dirty="0" err="1">
                <a:solidFill>
                  <a:schemeClr val="accent1"/>
                </a:solidFill>
              </a:rPr>
              <a:t>topicPublisher.publish</a:t>
            </a:r>
            <a:r>
              <a:rPr lang="en-US" sz="1600" i="1" dirty="0">
                <a:solidFill>
                  <a:schemeClr val="accent1"/>
                </a:solidFill>
              </a:rPr>
              <a:t>(message, </a:t>
            </a:r>
            <a:r>
              <a:rPr lang="en-US" sz="1600" i="1" dirty="0" err="1">
                <a:solidFill>
                  <a:schemeClr val="accent1"/>
                </a:solidFill>
              </a:rPr>
              <a:t>DeliveryMode.NON_PERSISTENT</a:t>
            </a:r>
            <a:r>
              <a:rPr lang="en-US" sz="1600" i="1" dirty="0">
                <a:solidFill>
                  <a:schemeClr val="accent1"/>
                </a:solidFill>
              </a:rPr>
              <a:t>, 3, 10000); </a:t>
            </a:r>
          </a:p>
          <a:p>
            <a:pPr algn="just" eaLnBrk="1" hangingPunct="1">
              <a:lnSpc>
                <a:spcPct val="100000"/>
              </a:lnSpc>
              <a:buFont typeface="Arial" charset="0"/>
              <a:buChar char="•"/>
              <a:defRPr/>
            </a:pPr>
            <a:r>
              <a:rPr lang="en-US" dirty="0"/>
              <a:t>The ten levels of priority range from 0 (lowest) to 9 (highest). </a:t>
            </a:r>
          </a:p>
          <a:p>
            <a:pPr algn="just" eaLnBrk="1" hangingPunct="1">
              <a:lnSpc>
                <a:spcPct val="100000"/>
              </a:lnSpc>
              <a:buFont typeface="Arial" charset="0"/>
              <a:buChar char="•"/>
              <a:defRPr/>
            </a:pPr>
            <a:r>
              <a:rPr lang="en-US" dirty="0"/>
              <a:t>If you do not specify a priority level, the default level is 4. </a:t>
            </a:r>
          </a:p>
          <a:p>
            <a:pPr algn="just" eaLnBrk="1" hangingPunct="1">
              <a:lnSpc>
                <a:spcPct val="100000"/>
              </a:lnSpc>
              <a:buFont typeface="Arial" charset="0"/>
              <a:buChar char="•"/>
              <a:defRPr/>
            </a:pPr>
            <a:r>
              <a:rPr lang="en-US" dirty="0"/>
              <a:t>A JMS provider tries to deliver higher-priority messages before lower-priority ones but does not have to deliver messages in exact order of priority.</a:t>
            </a:r>
          </a:p>
          <a:p>
            <a:pPr algn="just" eaLnBrk="1" hangingPunct="1">
              <a:lnSpc>
                <a:spcPct val="100000"/>
              </a:lnSpc>
              <a:buFont typeface="Arial" charset="0"/>
              <a:buChar char="•"/>
              <a:defRPr/>
            </a:pPr>
            <a:r>
              <a:rPr lang="en-US" dirty="0"/>
              <a:t>Question: Any example use-case where you can set Message Priorities</a:t>
            </a:r>
          </a:p>
          <a:p>
            <a:pPr lvl="1" algn="just" eaLnBrk="1" hangingPunct="1">
              <a:lnSpc>
                <a:spcPct val="100000"/>
              </a:lnSpc>
              <a:defRPr/>
            </a:pPr>
            <a:r>
              <a:rPr lang="en-US" dirty="0" smtClean="0"/>
              <a:t>Pricing application which sends both instrument reservation request and contribution (pricing) request. Reservation request should take priority over Contribution.</a:t>
            </a:r>
          </a:p>
        </p:txBody>
      </p:sp>
      <p:sp>
        <p:nvSpPr>
          <p:cNvPr id="78851" name="Title 4"/>
          <p:cNvSpPr>
            <a:spLocks noGrp="1"/>
          </p:cNvSpPr>
          <p:nvPr>
            <p:ph type="title" idx="4294967295"/>
          </p:nvPr>
        </p:nvSpPr>
        <p:spPr>
          <a:xfrm>
            <a:off x="630195" y="522288"/>
            <a:ext cx="11022227" cy="501650"/>
          </a:xfrm>
        </p:spPr>
        <p:txBody>
          <a:bodyPr/>
          <a:lstStyle/>
          <a:p>
            <a:pPr eaLnBrk="1" hangingPunct="1"/>
            <a:r>
              <a:rPr lang="en-US" altLang="en-US" dirty="0" smtClean="0"/>
              <a:t>Setting Message Priorities </a:t>
            </a:r>
            <a:r>
              <a:rPr lang="en-US" altLang="en-US" dirty="0">
                <a:solidFill>
                  <a:srgbClr val="FF0000"/>
                </a:solidFill>
              </a:rPr>
              <a:t>(Self – study) </a:t>
            </a:r>
            <a:endParaRPr lang="en-US" altLang="en-US" dirty="0" smtClean="0"/>
          </a:p>
        </p:txBody>
      </p:sp>
    </p:spTree>
    <p:extLst>
      <p:ext uri="{BB962C8B-B14F-4D97-AF65-F5344CB8AC3E}">
        <p14:creationId xmlns:p14="http://schemas.microsoft.com/office/powerpoint/2010/main" val="428049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5"/>
          <p:cNvSpPr>
            <a:spLocks noGrp="1"/>
          </p:cNvSpPr>
          <p:nvPr>
            <p:ph idx="4294967295"/>
          </p:nvPr>
        </p:nvSpPr>
        <p:spPr>
          <a:xfrm>
            <a:off x="605481" y="1295400"/>
            <a:ext cx="10948087" cy="5168900"/>
          </a:xfrm>
        </p:spPr>
        <p:txBody>
          <a:bodyPr/>
          <a:lstStyle/>
          <a:p>
            <a:pPr algn="just" eaLnBrk="1" hangingPunct="1">
              <a:lnSpc>
                <a:spcPct val="100000"/>
              </a:lnSpc>
              <a:buFont typeface="Arial" charset="0"/>
              <a:buChar char="•"/>
              <a:defRPr/>
            </a:pPr>
            <a:r>
              <a:rPr lang="en-US" dirty="0"/>
              <a:t>By default, a message never expires. If a message will become obsolete after a certain period, however, you may want to set an expiration time. You can do this in either of two ways. </a:t>
            </a:r>
          </a:p>
          <a:p>
            <a:pPr lvl="1" indent="-285750" algn="just">
              <a:defRPr/>
            </a:pPr>
            <a:r>
              <a:rPr lang="en-US" sz="1600" dirty="0"/>
              <a:t>You can use the </a:t>
            </a:r>
            <a:r>
              <a:rPr lang="en-US" sz="1600" dirty="0" err="1"/>
              <a:t>setTimeToLive</a:t>
            </a:r>
            <a:r>
              <a:rPr lang="en-US" sz="1600" dirty="0"/>
              <a:t> method of the </a:t>
            </a:r>
            <a:r>
              <a:rPr lang="en-US" sz="1600" dirty="0" err="1"/>
              <a:t>MessageProducer</a:t>
            </a:r>
            <a:r>
              <a:rPr lang="en-US" sz="1600" dirty="0"/>
              <a:t> interface to set a default expiration time for all messages sent by that producer. </a:t>
            </a:r>
          </a:p>
          <a:p>
            <a:pPr lvl="1" indent="-285750" algn="just">
              <a:defRPr/>
            </a:pPr>
            <a:r>
              <a:rPr lang="en-US" sz="1600" dirty="0"/>
              <a:t>You can use the long form of the send or the publish method to set an expiration time for a specific message. The fourth argument sets the expiration time in milliseconds. For example, the following publish call sets a time to live of 10 seconds: </a:t>
            </a:r>
          </a:p>
          <a:p>
            <a:pPr lvl="1" indent="-285750" algn="just">
              <a:buNone/>
              <a:defRPr/>
            </a:pPr>
            <a:r>
              <a:rPr lang="en-US" sz="1600" dirty="0"/>
              <a:t>	</a:t>
            </a:r>
            <a:r>
              <a:rPr lang="en-US" sz="1600" i="1" dirty="0" err="1">
                <a:solidFill>
                  <a:schemeClr val="accent1"/>
                </a:solidFill>
              </a:rPr>
              <a:t>topicPublisher.publish</a:t>
            </a:r>
            <a:r>
              <a:rPr lang="en-US" sz="1600" i="1" dirty="0">
                <a:solidFill>
                  <a:schemeClr val="accent1"/>
                </a:solidFill>
              </a:rPr>
              <a:t>(message, </a:t>
            </a:r>
            <a:r>
              <a:rPr lang="en-US" sz="1600" i="1" dirty="0" err="1">
                <a:solidFill>
                  <a:schemeClr val="accent1"/>
                </a:solidFill>
              </a:rPr>
              <a:t>DeliveryMode.NON_PERSISTENT</a:t>
            </a:r>
            <a:r>
              <a:rPr lang="en-US" sz="1600" i="1" dirty="0">
                <a:solidFill>
                  <a:schemeClr val="accent1"/>
                </a:solidFill>
              </a:rPr>
              <a:t>, 3, 10000); </a:t>
            </a:r>
          </a:p>
          <a:p>
            <a:pPr algn="just" eaLnBrk="1" hangingPunct="1">
              <a:lnSpc>
                <a:spcPct val="100000"/>
              </a:lnSpc>
              <a:buFont typeface="Arial" charset="0"/>
              <a:buChar char="•"/>
              <a:defRPr/>
            </a:pPr>
            <a:r>
              <a:rPr lang="en-US" dirty="0"/>
              <a:t>If the specified </a:t>
            </a:r>
            <a:r>
              <a:rPr lang="en-US" i="1" dirty="0" err="1"/>
              <a:t>timeToLive</a:t>
            </a:r>
            <a:r>
              <a:rPr lang="en-US" dirty="0"/>
              <a:t> value is 0, the message never expires. </a:t>
            </a:r>
          </a:p>
          <a:p>
            <a:pPr algn="just" eaLnBrk="1" hangingPunct="1">
              <a:lnSpc>
                <a:spcPct val="100000"/>
              </a:lnSpc>
              <a:buFont typeface="Arial" charset="0"/>
              <a:buChar char="•"/>
              <a:defRPr/>
            </a:pPr>
            <a:r>
              <a:rPr lang="en-US" dirty="0"/>
              <a:t>When the message is published, the specified </a:t>
            </a:r>
            <a:r>
              <a:rPr lang="en-US" i="1" dirty="0" err="1"/>
              <a:t>timeToLive</a:t>
            </a:r>
            <a:r>
              <a:rPr lang="en-US" dirty="0"/>
              <a:t> is added to the current time to give the expiration time. Any message not delivered before the specified expiration time is destroyed.</a:t>
            </a:r>
          </a:p>
          <a:p>
            <a:pPr algn="just" eaLnBrk="1" hangingPunct="1">
              <a:lnSpc>
                <a:spcPct val="100000"/>
              </a:lnSpc>
              <a:buFont typeface="Arial" charset="0"/>
              <a:buChar char="•"/>
              <a:defRPr/>
            </a:pPr>
            <a:r>
              <a:rPr lang="en-US" dirty="0"/>
              <a:t>Question: Any examples where messages should expire</a:t>
            </a:r>
          </a:p>
          <a:p>
            <a:pPr lvl="1" algn="just" eaLnBrk="1" hangingPunct="1">
              <a:lnSpc>
                <a:spcPct val="100000"/>
              </a:lnSpc>
              <a:defRPr/>
            </a:pPr>
            <a:r>
              <a:rPr lang="en-US" dirty="0" smtClean="0"/>
              <a:t>Stock exchange quotes valid for some time; I want to buy this stock, order valid only for today</a:t>
            </a:r>
          </a:p>
        </p:txBody>
      </p:sp>
      <p:sp>
        <p:nvSpPr>
          <p:cNvPr id="79875" name="Title 4"/>
          <p:cNvSpPr>
            <a:spLocks noGrp="1"/>
          </p:cNvSpPr>
          <p:nvPr>
            <p:ph type="title" idx="4294967295"/>
          </p:nvPr>
        </p:nvSpPr>
        <p:spPr>
          <a:xfrm>
            <a:off x="605481" y="381000"/>
            <a:ext cx="10948087" cy="501650"/>
          </a:xfrm>
        </p:spPr>
        <p:txBody>
          <a:bodyPr/>
          <a:lstStyle/>
          <a:p>
            <a:pPr eaLnBrk="1" hangingPunct="1"/>
            <a:r>
              <a:rPr lang="en-US" altLang="en-US" dirty="0" smtClean="0"/>
              <a:t>Allowing message to expire </a:t>
            </a:r>
            <a:r>
              <a:rPr lang="en-US" altLang="en-US" dirty="0">
                <a:solidFill>
                  <a:srgbClr val="FF0000"/>
                </a:solidFill>
              </a:rPr>
              <a:t>(Self – study) </a:t>
            </a:r>
            <a:endParaRPr lang="en-US" altLang="en-US" dirty="0" smtClean="0"/>
          </a:p>
        </p:txBody>
      </p:sp>
    </p:spTree>
    <p:extLst>
      <p:ext uri="{BB962C8B-B14F-4D97-AF65-F5344CB8AC3E}">
        <p14:creationId xmlns:p14="http://schemas.microsoft.com/office/powerpoint/2010/main" val="333741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5"/>
          <p:cNvSpPr>
            <a:spLocks noGrp="1"/>
          </p:cNvSpPr>
          <p:nvPr>
            <p:ph idx="4294967295"/>
          </p:nvPr>
        </p:nvSpPr>
        <p:spPr>
          <a:xfrm>
            <a:off x="580768" y="1295400"/>
            <a:ext cx="11059297" cy="5168900"/>
          </a:xfrm>
        </p:spPr>
        <p:txBody>
          <a:bodyPr/>
          <a:lstStyle/>
          <a:p>
            <a:pPr algn="just" eaLnBrk="1" hangingPunct="1">
              <a:lnSpc>
                <a:spcPct val="100000"/>
              </a:lnSpc>
            </a:pPr>
            <a:r>
              <a:rPr lang="en-US" altLang="en-US" dirty="0"/>
              <a:t>You will have no problems if the transaction consists of all sends or all receives.</a:t>
            </a:r>
          </a:p>
          <a:p>
            <a:pPr algn="just" eaLnBrk="1" hangingPunct="1">
              <a:lnSpc>
                <a:spcPct val="100000"/>
              </a:lnSpc>
            </a:pPr>
            <a:r>
              <a:rPr lang="en-US" altLang="en-US" dirty="0"/>
              <a:t>Also there is no problem if the receives come before the sends. </a:t>
            </a:r>
          </a:p>
          <a:p>
            <a:pPr algn="just" eaLnBrk="1" hangingPunct="1">
              <a:lnSpc>
                <a:spcPct val="100000"/>
              </a:lnSpc>
            </a:pPr>
            <a:r>
              <a:rPr lang="en-US" altLang="en-US" dirty="0"/>
              <a:t>But if you try to use a request-reply mechanism, whereby you send a message and then try to receive a reply to the sent message in the same transaction, the program will hang, because the send cannot take place until the transaction is committed.</a:t>
            </a:r>
          </a:p>
        </p:txBody>
      </p:sp>
      <p:sp>
        <p:nvSpPr>
          <p:cNvPr id="80899" name="Title 4"/>
          <p:cNvSpPr>
            <a:spLocks noGrp="1"/>
          </p:cNvSpPr>
          <p:nvPr>
            <p:ph type="title" idx="4294967295"/>
          </p:nvPr>
        </p:nvSpPr>
        <p:spPr>
          <a:xfrm>
            <a:off x="580768" y="522288"/>
            <a:ext cx="11059297" cy="501650"/>
          </a:xfrm>
        </p:spPr>
        <p:txBody>
          <a:bodyPr/>
          <a:lstStyle/>
          <a:p>
            <a:pPr eaLnBrk="1" hangingPunct="1"/>
            <a:r>
              <a:rPr lang="en-US" altLang="en-US" dirty="0" smtClean="0"/>
              <a:t>JMS Transaction Possible Operations </a:t>
            </a:r>
            <a:r>
              <a:rPr lang="en-US" altLang="en-US" dirty="0">
                <a:solidFill>
                  <a:srgbClr val="FF0000"/>
                </a:solidFill>
              </a:rPr>
              <a:t>(Self – study) </a:t>
            </a:r>
            <a:endParaRPr lang="en-US" altLang="en-US" dirty="0" smtClean="0"/>
          </a:p>
        </p:txBody>
      </p:sp>
      <p:sp>
        <p:nvSpPr>
          <p:cNvPr id="80900" name="Rectangle 22"/>
          <p:cNvSpPr>
            <a:spLocks noChangeArrowheads="1"/>
          </p:cNvSpPr>
          <p:nvPr/>
        </p:nvSpPr>
        <p:spPr bwMode="auto">
          <a:xfrm>
            <a:off x="8204200" y="3624264"/>
            <a:ext cx="374650" cy="255587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nchor="ct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M</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O</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M</a:t>
            </a:r>
          </a:p>
          <a:p>
            <a:pPr algn="ctr" eaLnBrk="1" hangingPunct="1">
              <a:lnSpc>
                <a:spcPct val="100000"/>
              </a:lnSpc>
              <a:spcBef>
                <a:spcPct val="0"/>
              </a:spcBef>
              <a:buClrTx/>
              <a:buSzTx/>
              <a:buFontTx/>
              <a:buNone/>
            </a:pPr>
            <a:endParaRPr lang="en-US" altLang="en-US">
              <a:solidFill>
                <a:schemeClr val="tx1"/>
              </a:solidFill>
              <a:latin typeface="Georgia" panose="02040502050405020303" pitchFamily="18" charset="0"/>
            </a:endParaRP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 S</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R</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V</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E</a:t>
            </a:r>
          </a:p>
          <a:p>
            <a:pPr algn="ctr" eaLnBrk="1" hangingPunct="1">
              <a:lnSpc>
                <a:spcPct val="100000"/>
              </a:lnSpc>
              <a:spcBef>
                <a:spcPct val="0"/>
              </a:spcBef>
              <a:buClrTx/>
              <a:buSzTx/>
              <a:buFontTx/>
              <a:buNone/>
            </a:pPr>
            <a:r>
              <a:rPr lang="en-US" altLang="en-US">
                <a:solidFill>
                  <a:schemeClr val="tx1"/>
                </a:solidFill>
                <a:latin typeface="Georgia" panose="02040502050405020303" pitchFamily="18" charset="0"/>
              </a:rPr>
              <a:t>R</a:t>
            </a:r>
          </a:p>
        </p:txBody>
      </p:sp>
      <p:pic>
        <p:nvPicPr>
          <p:cNvPr id="8090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198004">
            <a:off x="3956050" y="546576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48387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Double Brace 6"/>
          <p:cNvSpPr>
            <a:spLocks noChangeArrowheads="1"/>
          </p:cNvSpPr>
          <p:nvPr/>
        </p:nvSpPr>
        <p:spPr bwMode="auto">
          <a:xfrm>
            <a:off x="3800475" y="4649789"/>
            <a:ext cx="1066800" cy="458153"/>
          </a:xfrm>
          <a:prstGeom prst="bracePair">
            <a:avLst>
              <a:gd name="adj" fmla="val 8333"/>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000">
              <a:solidFill>
                <a:schemeClr val="bg1"/>
              </a:solidFill>
              <a:latin typeface="Georgia" panose="02040502050405020303" pitchFamily="18" charset="0"/>
            </a:endParaRPr>
          </a:p>
        </p:txBody>
      </p:sp>
      <p:sp>
        <p:nvSpPr>
          <p:cNvPr id="80904" name="TextBox 7"/>
          <p:cNvSpPr txBox="1">
            <a:spLocks noChangeArrowheads="1"/>
          </p:cNvSpPr>
          <p:nvPr/>
        </p:nvSpPr>
        <p:spPr bwMode="auto">
          <a:xfrm>
            <a:off x="1971675" y="4791075"/>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Some Send</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Followed By</a:t>
            </a:r>
          </a:p>
          <a:p>
            <a:pPr algn="ct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Some Receive</a:t>
            </a:r>
          </a:p>
        </p:txBody>
      </p:sp>
      <p:cxnSp>
        <p:nvCxnSpPr>
          <p:cNvPr id="80905" name="Straight Arrow Connector 8"/>
          <p:cNvCxnSpPr>
            <a:cxnSpLocks noChangeShapeType="1"/>
          </p:cNvCxnSpPr>
          <p:nvPr/>
        </p:nvCxnSpPr>
        <p:spPr bwMode="auto">
          <a:xfrm flipH="1">
            <a:off x="4822826" y="4691063"/>
            <a:ext cx="3381375" cy="914400"/>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80906" name="Straight Arrow Connector 9"/>
          <p:cNvCxnSpPr>
            <a:cxnSpLocks noChangeShapeType="1"/>
          </p:cNvCxnSpPr>
          <p:nvPr/>
        </p:nvCxnSpPr>
        <p:spPr bwMode="auto">
          <a:xfrm flipV="1">
            <a:off x="4838701" y="4240214"/>
            <a:ext cx="3381375" cy="892175"/>
          </a:xfrm>
          <a:prstGeom prst="straightConnector1">
            <a:avLst/>
          </a:prstGeom>
          <a:noFill/>
          <a:ln w="9525" algn="ctr">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67595" name="Oval 10"/>
          <p:cNvSpPr>
            <a:spLocks noChangeArrowheads="1"/>
          </p:cNvSpPr>
          <p:nvPr/>
        </p:nvSpPr>
        <p:spPr bwMode="auto">
          <a:xfrm>
            <a:off x="4867275" y="4516439"/>
            <a:ext cx="609600" cy="433387"/>
          </a:xfrm>
          <a:prstGeom prst="ellipse">
            <a:avLst/>
          </a:prstGeom>
          <a:solidFill>
            <a:schemeClr val="accent1"/>
          </a:solidFill>
          <a:ln w="9525" algn="ctr">
            <a:solidFill>
              <a:schemeClr val="tx1"/>
            </a:solidFill>
            <a:round/>
            <a:headEnd/>
            <a:tailEnd/>
          </a:ln>
        </p:spPr>
        <p:txBody>
          <a:bodyPr>
            <a:spAutoFit/>
          </a:bodyPr>
          <a:lstStyle/>
          <a:p>
            <a:pPr>
              <a:defRPr/>
            </a:pPr>
            <a:r>
              <a:rPr lang="en-US" sz="1400" b="1">
                <a:solidFill>
                  <a:schemeClr val="accent4"/>
                </a:solidFill>
              </a:rPr>
              <a:t>T3</a:t>
            </a:r>
          </a:p>
        </p:txBody>
      </p:sp>
      <p:cxnSp>
        <p:nvCxnSpPr>
          <p:cNvPr id="12" name="Straight Connector 11"/>
          <p:cNvCxnSpPr/>
          <p:nvPr/>
        </p:nvCxnSpPr>
        <p:spPr bwMode="auto">
          <a:xfrm flipH="1">
            <a:off x="4752975" y="4468813"/>
            <a:ext cx="838200" cy="533400"/>
          </a:xfrm>
          <a:prstGeom prst="line">
            <a:avLst/>
          </a:prstGeom>
          <a:noFill/>
          <a:ln w="25400"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8"/>
                    </a:srgbClr>
                  </a:outerShdw>
                </a:effectLst>
              </a14:hiddenEffects>
            </a:ext>
          </a:extLst>
        </p:spPr>
      </p:cxnSp>
      <p:cxnSp>
        <p:nvCxnSpPr>
          <p:cNvPr id="17" name="Straight Connector 16"/>
          <p:cNvCxnSpPr/>
          <p:nvPr/>
        </p:nvCxnSpPr>
        <p:spPr bwMode="auto">
          <a:xfrm flipH="1" flipV="1">
            <a:off x="4829175" y="4468813"/>
            <a:ext cx="762000" cy="533400"/>
          </a:xfrm>
          <a:prstGeom prst="line">
            <a:avLst/>
          </a:prstGeom>
          <a:noFill/>
          <a:ln w="25400"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203223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mtClean="0"/>
              <a:t>Exercise </a:t>
            </a:r>
            <a:r>
              <a:rPr lang="en-US" altLang="en-US" sz="2400">
                <a:solidFill>
                  <a:srgbClr val="FF0000"/>
                </a:solidFill>
              </a:rPr>
              <a:t>(Self – study) </a:t>
            </a:r>
            <a:endParaRPr lang="en-US" altLang="en-US" smtClean="0"/>
          </a:p>
        </p:txBody>
      </p:sp>
      <p:sp>
        <p:nvSpPr>
          <p:cNvPr id="81923" name="Content Placeholder 2"/>
          <p:cNvSpPr>
            <a:spLocks noGrp="1"/>
          </p:cNvSpPr>
          <p:nvPr>
            <p:ph sz="quarter" idx="10"/>
          </p:nvPr>
        </p:nvSpPr>
        <p:spPr/>
        <p:txBody>
          <a:bodyPr/>
          <a:lstStyle/>
          <a:p>
            <a:pPr>
              <a:lnSpc>
                <a:spcPct val="100000"/>
              </a:lnSpc>
              <a:spcAft>
                <a:spcPct val="0"/>
              </a:spcAft>
            </a:pPr>
            <a:r>
              <a:rPr lang="en-US" altLang="en-US" sz="1800"/>
              <a:t>Use the jms queue example created , and implement the jms transaction.</a:t>
            </a:r>
          </a:p>
          <a:p>
            <a:pPr>
              <a:spcAft>
                <a:spcPct val="0"/>
              </a:spcAft>
            </a:pPr>
            <a:endParaRPr lang="en-US" altLang="en-US" smtClean="0"/>
          </a:p>
        </p:txBody>
      </p:sp>
    </p:spTree>
    <p:extLst>
      <p:ext uri="{BB962C8B-B14F-4D97-AF65-F5344CB8AC3E}">
        <p14:creationId xmlns:p14="http://schemas.microsoft.com/office/powerpoint/2010/main" val="3050278921"/>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5"/>
          <p:cNvSpPr>
            <a:spLocks noGrp="1"/>
          </p:cNvSpPr>
          <p:nvPr>
            <p:ph idx="4294967295"/>
          </p:nvPr>
        </p:nvSpPr>
        <p:spPr>
          <a:xfrm>
            <a:off x="630195" y="914400"/>
            <a:ext cx="10935729" cy="5410200"/>
          </a:xfrm>
        </p:spPr>
        <p:txBody>
          <a:bodyPr/>
          <a:lstStyle/>
          <a:p>
            <a:pPr eaLnBrk="1" hangingPunct="1">
              <a:lnSpc>
                <a:spcPct val="100000"/>
              </a:lnSpc>
            </a:pPr>
            <a:r>
              <a:rPr lang="en-US" altLang="en-US" dirty="0"/>
              <a:t>Integration of JMS and spring is done through using the </a:t>
            </a:r>
            <a:r>
              <a:rPr lang="en-US" altLang="en-US" dirty="0" err="1"/>
              <a:t>JmsTemplate</a:t>
            </a:r>
            <a:r>
              <a:rPr lang="en-US" altLang="en-US" dirty="0"/>
              <a:t> class.</a:t>
            </a:r>
          </a:p>
          <a:p>
            <a:pPr>
              <a:lnSpc>
                <a:spcPct val="100000"/>
              </a:lnSpc>
            </a:pPr>
            <a:r>
              <a:rPr lang="en-US" altLang="en-US" dirty="0" err="1"/>
              <a:t>JmsTemplate</a:t>
            </a:r>
            <a:r>
              <a:rPr lang="en-US" altLang="en-US" dirty="0"/>
              <a:t> takes care of creating a connection, obtaining a session, and ultimately sending or receiving messages.</a:t>
            </a:r>
          </a:p>
          <a:p>
            <a:pPr>
              <a:lnSpc>
                <a:spcPct val="100000"/>
              </a:lnSpc>
            </a:pPr>
            <a:r>
              <a:rPr lang="en-US" altLang="en-US" dirty="0"/>
              <a:t>Spring actually comes with two JMS template classes: </a:t>
            </a:r>
            <a:r>
              <a:rPr lang="en-US" altLang="en-US" dirty="0" err="1"/>
              <a:t>JmsTemplate</a:t>
            </a:r>
            <a:r>
              <a:rPr lang="en-US" altLang="en-US" dirty="0"/>
              <a:t> and JmsTemplate102.</a:t>
            </a:r>
          </a:p>
          <a:p>
            <a:pPr>
              <a:lnSpc>
                <a:spcPct val="100000"/>
              </a:lnSpc>
            </a:pPr>
            <a:r>
              <a:rPr lang="en-US" altLang="en-US" dirty="0"/>
              <a:t>JmsTemplate102 is a special version of </a:t>
            </a:r>
            <a:r>
              <a:rPr lang="en-US" altLang="en-US" dirty="0" err="1"/>
              <a:t>JmsTemplate</a:t>
            </a:r>
            <a:r>
              <a:rPr lang="en-US" altLang="en-US" dirty="0"/>
              <a:t> for JMS 1.0.2 providers. In JMS 1.0.2, topics and queues are treated as completely different concepts known as </a:t>
            </a:r>
            <a:r>
              <a:rPr lang="en-US" altLang="en-US" i="1" dirty="0"/>
              <a:t>domains</a:t>
            </a:r>
            <a:r>
              <a:rPr lang="en-US" altLang="en-US" dirty="0"/>
              <a:t>.</a:t>
            </a:r>
          </a:p>
          <a:p>
            <a:pPr>
              <a:lnSpc>
                <a:spcPct val="100000"/>
              </a:lnSpc>
            </a:pPr>
            <a:r>
              <a:rPr lang="en-US" altLang="en-US" dirty="0"/>
              <a:t> In JMS 1.1+, topics and queues are unified under a domain-independent API. </a:t>
            </a:r>
          </a:p>
          <a:p>
            <a:pPr eaLnBrk="1" hangingPunct="1">
              <a:lnSpc>
                <a:spcPct val="100000"/>
              </a:lnSpc>
            </a:pPr>
            <a:r>
              <a:rPr lang="en-US" altLang="en-US" dirty="0" err="1"/>
              <a:t>JmsTemplate</a:t>
            </a:r>
            <a:r>
              <a:rPr lang="en-US" altLang="en-US" dirty="0"/>
              <a:t> just like </a:t>
            </a:r>
            <a:r>
              <a:rPr lang="en-US" altLang="en-US" dirty="0" err="1"/>
              <a:t>JdbcTemplate</a:t>
            </a:r>
            <a:r>
              <a:rPr lang="en-US" altLang="en-US" dirty="0"/>
              <a:t> simplifies the JMS code.</a:t>
            </a:r>
          </a:p>
          <a:p>
            <a:pPr eaLnBrk="1" hangingPunct="1">
              <a:lnSpc>
                <a:spcPct val="100000"/>
              </a:lnSpc>
            </a:pPr>
            <a:r>
              <a:rPr lang="en-US" altLang="en-US" dirty="0"/>
              <a:t>A JMS template helps you to obtain and release the JMS connection and session, and sends the </a:t>
            </a:r>
            <a:r>
              <a:rPr lang="en-US" altLang="en-US" dirty="0" err="1"/>
              <a:t>JMSmessage</a:t>
            </a:r>
            <a:r>
              <a:rPr lang="en-US" altLang="en-US" dirty="0"/>
              <a:t> created by your </a:t>
            </a:r>
            <a:r>
              <a:rPr lang="en-US" altLang="en-US" dirty="0" err="1"/>
              <a:t>MessageCreator</a:t>
            </a:r>
            <a:r>
              <a:rPr lang="en-US" altLang="en-US" dirty="0"/>
              <a:t> object.</a:t>
            </a:r>
          </a:p>
        </p:txBody>
      </p:sp>
      <p:sp>
        <p:nvSpPr>
          <p:cNvPr id="83971" name="Title 4"/>
          <p:cNvSpPr>
            <a:spLocks noGrp="1"/>
          </p:cNvSpPr>
          <p:nvPr>
            <p:ph type="title" idx="4294967295"/>
          </p:nvPr>
        </p:nvSpPr>
        <p:spPr>
          <a:xfrm>
            <a:off x="630195" y="304800"/>
            <a:ext cx="10935729" cy="501650"/>
          </a:xfrm>
        </p:spPr>
        <p:txBody>
          <a:bodyPr/>
          <a:lstStyle/>
          <a:p>
            <a:pPr eaLnBrk="1" hangingPunct="1"/>
            <a:r>
              <a:rPr lang="en-US" altLang="en-US" dirty="0" smtClean="0"/>
              <a:t>JMS Spring Integration </a:t>
            </a:r>
            <a:r>
              <a:rPr lang="en-US" altLang="en-US" dirty="0">
                <a:solidFill>
                  <a:srgbClr val="FF0000"/>
                </a:solidFill>
              </a:rPr>
              <a:t>(Self – study) </a:t>
            </a:r>
            <a:endParaRPr lang="en-US" altLang="en-US" dirty="0" smtClean="0"/>
          </a:p>
        </p:txBody>
      </p:sp>
    </p:spTree>
    <p:extLst>
      <p:ext uri="{BB962C8B-B14F-4D97-AF65-F5344CB8AC3E}">
        <p14:creationId xmlns:p14="http://schemas.microsoft.com/office/powerpoint/2010/main" val="290772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Limitations of Socket Programming and RMI </a:t>
            </a:r>
          </a:p>
        </p:txBody>
      </p:sp>
      <p:sp>
        <p:nvSpPr>
          <p:cNvPr id="12291" name="Rectangle 3"/>
          <p:cNvSpPr>
            <a:spLocks noGrp="1" noChangeArrowheads="1"/>
          </p:cNvSpPr>
          <p:nvPr>
            <p:ph sz="quarter" idx="10"/>
          </p:nvPr>
        </p:nvSpPr>
        <p:spPr>
          <a:xfrm>
            <a:off x="711015" y="990600"/>
            <a:ext cx="10879623" cy="3048000"/>
          </a:xfrm>
        </p:spPr>
        <p:txBody>
          <a:bodyPr/>
          <a:lstStyle/>
          <a:p>
            <a:pPr algn="just" eaLnBrk="1" hangingPunct="1">
              <a:lnSpc>
                <a:spcPct val="100000"/>
              </a:lnSpc>
              <a:spcAft>
                <a:spcPct val="0"/>
              </a:spcAft>
            </a:pPr>
            <a:r>
              <a:rPr lang="en-US" altLang="en-US" sz="1800" dirty="0"/>
              <a:t>Calls are synchronous. If server response late, client has to wait for the response.</a:t>
            </a:r>
          </a:p>
          <a:p>
            <a:pPr algn="just" eaLnBrk="1" hangingPunct="1">
              <a:lnSpc>
                <a:spcPct val="100000"/>
              </a:lnSpc>
              <a:spcAft>
                <a:spcPct val="0"/>
              </a:spcAft>
            </a:pPr>
            <a:r>
              <a:rPr lang="en-US" altLang="en-US" sz="1800" dirty="0"/>
              <a:t>Client call is lost if the server is down.</a:t>
            </a:r>
          </a:p>
          <a:p>
            <a:pPr algn="just" eaLnBrk="1" hangingPunct="1">
              <a:lnSpc>
                <a:spcPct val="100000"/>
              </a:lnSpc>
              <a:spcAft>
                <a:spcPct val="0"/>
              </a:spcAft>
            </a:pPr>
            <a:r>
              <a:rPr lang="en-US" altLang="en-US" sz="1800" dirty="0"/>
              <a:t>Client must have knowledge about the server and vice-versa.</a:t>
            </a:r>
            <a:r>
              <a:rPr lang="en-US" altLang="en-US" sz="1800" b="1" dirty="0">
                <a:solidFill>
                  <a:srgbClr val="FF0000"/>
                </a:solidFill>
              </a:rPr>
              <a:t>?</a:t>
            </a:r>
          </a:p>
          <a:p>
            <a:pPr algn="just" eaLnBrk="1" hangingPunct="1">
              <a:lnSpc>
                <a:spcPct val="100000"/>
              </a:lnSpc>
              <a:spcAft>
                <a:spcPct val="0"/>
              </a:spcAft>
            </a:pPr>
            <a:r>
              <a:rPr lang="en-US" altLang="en-US" sz="1800" dirty="0"/>
              <a:t>Server has to share some programming data (at least interfaces) with the client.</a:t>
            </a:r>
          </a:p>
          <a:p>
            <a:pPr algn="just" eaLnBrk="1" hangingPunct="1">
              <a:spcAft>
                <a:spcPct val="0"/>
              </a:spcAft>
            </a:pPr>
            <a:endParaRPr lang="en-US" altLang="en-US" dirty="0" smtClean="0"/>
          </a:p>
        </p:txBody>
      </p:sp>
      <p:grpSp>
        <p:nvGrpSpPr>
          <p:cNvPr id="14340" name="Group 9"/>
          <p:cNvGrpSpPr>
            <a:grpSpLocks/>
          </p:cNvGrpSpPr>
          <p:nvPr/>
        </p:nvGrpSpPr>
        <p:grpSpPr bwMode="auto">
          <a:xfrm>
            <a:off x="5865812" y="3505200"/>
            <a:ext cx="4495800" cy="2876550"/>
            <a:chOff x="4495800" y="3505200"/>
            <a:chExt cx="4495800" cy="2876550"/>
          </a:xfrm>
        </p:grpSpPr>
        <p:pic>
          <p:nvPicPr>
            <p:cNvPr id="1434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38600"/>
              <a:ext cx="32766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2"/>
            <p:cNvSpPr>
              <a:spLocks noChangeArrowheads="1"/>
            </p:cNvSpPr>
            <p:nvPr/>
          </p:nvSpPr>
          <p:spPr bwMode="auto">
            <a:xfrm>
              <a:off x="4495800" y="5922335"/>
              <a:ext cx="9144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Client</a:t>
              </a:r>
            </a:p>
          </p:txBody>
        </p:sp>
        <p:sp>
          <p:nvSpPr>
            <p:cNvPr id="5" name="Freeform 4"/>
            <p:cNvSpPr/>
            <p:nvPr/>
          </p:nvSpPr>
          <p:spPr bwMode="auto">
            <a:xfrm>
              <a:off x="4683125" y="4837113"/>
              <a:ext cx="1185863" cy="369332"/>
            </a:xfrm>
            <a:custGeom>
              <a:avLst/>
              <a:gdLst>
                <a:gd name="connsiteX0" fmla="*/ 1186781 w 1186781"/>
                <a:gd name="connsiteY0" fmla="*/ 0 h 1084521"/>
                <a:gd name="connsiteX1" fmla="*/ 38465 w 1186781"/>
                <a:gd name="connsiteY1" fmla="*/ 223284 h 1084521"/>
                <a:gd name="connsiteX2" fmla="*/ 251116 w 1186781"/>
                <a:gd name="connsiteY2" fmla="*/ 1084521 h 1084521"/>
                <a:gd name="connsiteX3" fmla="*/ 251116 w 1186781"/>
                <a:gd name="connsiteY3" fmla="*/ 1084521 h 1084521"/>
              </a:gdLst>
              <a:ahLst/>
              <a:cxnLst>
                <a:cxn ang="0">
                  <a:pos x="connsiteX0" y="connsiteY0"/>
                </a:cxn>
                <a:cxn ang="0">
                  <a:pos x="connsiteX1" y="connsiteY1"/>
                </a:cxn>
                <a:cxn ang="0">
                  <a:pos x="connsiteX2" y="connsiteY2"/>
                </a:cxn>
                <a:cxn ang="0">
                  <a:pos x="connsiteX3" y="connsiteY3"/>
                </a:cxn>
              </a:cxnLst>
              <a:rect l="l" t="t" r="r" b="b"/>
              <a:pathLst>
                <a:path w="1186781" h="1084521">
                  <a:moveTo>
                    <a:pt x="1186781" y="0"/>
                  </a:moveTo>
                  <a:cubicBezTo>
                    <a:pt x="690595" y="21265"/>
                    <a:pt x="194409" y="42531"/>
                    <a:pt x="38465" y="223284"/>
                  </a:cubicBezTo>
                  <a:cubicBezTo>
                    <a:pt x="-117479" y="404037"/>
                    <a:pt x="251116" y="1084521"/>
                    <a:pt x="251116" y="1084521"/>
                  </a:cubicBezTo>
                  <a:lnTo>
                    <a:pt x="251116" y="1084521"/>
                  </a:lnTo>
                </a:path>
              </a:pathLst>
            </a:custGeom>
            <a:ln w="19050">
              <a:solidFill>
                <a:schemeClr val="dk1">
                  <a:shade val="95000"/>
                  <a:satMod val="105000"/>
                </a:schemeClr>
              </a:solidFill>
              <a:headEnd type="triangle" w="lg" len="lg"/>
              <a:tailEnd type="none" w="med" len="med"/>
            </a:ln>
            <a:extLst/>
          </p:spPr>
          <p:style>
            <a:lnRef idx="1">
              <a:schemeClr val="dk1"/>
            </a:lnRef>
            <a:fillRef idx="0">
              <a:schemeClr val="dk1"/>
            </a:fillRef>
            <a:effectRef idx="0">
              <a:schemeClr val="dk1"/>
            </a:effectRef>
            <a:fontRef idx="minor">
              <a:schemeClr val="tx1"/>
            </a:fontRef>
          </p:style>
          <p:txBody>
            <a:bodyPr>
              <a:spAutoFit/>
            </a:bodyPr>
            <a:lstStyle/>
            <a:p>
              <a:pPr>
                <a:defRPr/>
              </a:pPr>
              <a:endParaRPr lang="en-US">
                <a:solidFill>
                  <a:schemeClr val="bg1"/>
                </a:solidFill>
              </a:endParaRPr>
            </a:p>
          </p:txBody>
        </p:sp>
        <p:sp>
          <p:nvSpPr>
            <p:cNvPr id="14344" name="Rectangle 7"/>
            <p:cNvSpPr>
              <a:spLocks noChangeArrowheads="1"/>
            </p:cNvSpPr>
            <p:nvPr/>
          </p:nvSpPr>
          <p:spPr bwMode="auto">
            <a:xfrm>
              <a:off x="6705600" y="3638490"/>
              <a:ext cx="990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000">
                  <a:solidFill>
                    <a:schemeClr val="tx1"/>
                  </a:solidFill>
                  <a:latin typeface="Georgia" panose="02040502050405020303" pitchFamily="18" charset="0"/>
                </a:rPr>
                <a:t>Server</a:t>
              </a:r>
            </a:p>
          </p:txBody>
        </p:sp>
        <p:sp>
          <p:nvSpPr>
            <p:cNvPr id="14345" name="Freeform 8"/>
            <p:cNvSpPr>
              <a:spLocks/>
            </p:cNvSpPr>
            <p:nvPr/>
          </p:nvSpPr>
          <p:spPr bwMode="auto">
            <a:xfrm>
              <a:off x="7239000" y="3505200"/>
              <a:ext cx="1095154" cy="369332"/>
            </a:xfrm>
            <a:custGeom>
              <a:avLst/>
              <a:gdLst>
                <a:gd name="T0" fmla="*/ 0 w 1095154"/>
                <a:gd name="T1" fmla="*/ 278507 h 1299233"/>
                <a:gd name="T2" fmla="*/ 372140 w 1095154"/>
                <a:gd name="T3" fmla="*/ 65856 h 1299233"/>
                <a:gd name="T4" fmla="*/ 1095154 w 1095154"/>
                <a:gd name="T5" fmla="*/ 1299233 h 1299233"/>
                <a:gd name="T6" fmla="*/ 0 60000 65536"/>
                <a:gd name="T7" fmla="*/ 0 60000 65536"/>
                <a:gd name="T8" fmla="*/ 0 60000 65536"/>
              </a:gdLst>
              <a:ahLst/>
              <a:cxnLst>
                <a:cxn ang="T6">
                  <a:pos x="T0" y="T1"/>
                </a:cxn>
                <a:cxn ang="T7">
                  <a:pos x="T2" y="T3"/>
                </a:cxn>
                <a:cxn ang="T8">
                  <a:pos x="T4" y="T5"/>
                </a:cxn>
              </a:cxnLst>
              <a:rect l="0" t="0" r="r" b="b"/>
              <a:pathLst>
                <a:path w="1095154" h="1299233">
                  <a:moveTo>
                    <a:pt x="0" y="278507"/>
                  </a:moveTo>
                  <a:cubicBezTo>
                    <a:pt x="94807" y="87121"/>
                    <a:pt x="189614" y="-104265"/>
                    <a:pt x="372140" y="65856"/>
                  </a:cubicBezTo>
                  <a:cubicBezTo>
                    <a:pt x="554666" y="235977"/>
                    <a:pt x="824910" y="767605"/>
                    <a:pt x="1095154" y="1299233"/>
                  </a:cubicBezTo>
                </a:path>
              </a:pathLst>
            </a:custGeom>
            <a:noFill/>
            <a:ln w="19050" cap="flat" cmpd="sng" algn="ctr">
              <a:solidFill>
                <a:schemeClr val="tx1"/>
              </a:solidFill>
              <a:prstDash val="solid"/>
              <a:round/>
              <a:headEnd type="non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9034712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5"/>
          <p:cNvSpPr>
            <a:spLocks noGrp="1"/>
          </p:cNvSpPr>
          <p:nvPr>
            <p:ph idx="4294967295"/>
          </p:nvPr>
        </p:nvSpPr>
        <p:spPr>
          <a:xfrm>
            <a:off x="605481" y="914400"/>
            <a:ext cx="11096368" cy="5410200"/>
          </a:xfrm>
        </p:spPr>
        <p:txBody>
          <a:bodyPr/>
          <a:lstStyle/>
          <a:p>
            <a:pPr eaLnBrk="1" hangingPunct="1">
              <a:lnSpc>
                <a:spcPct val="100000"/>
              </a:lnSpc>
            </a:pPr>
            <a:r>
              <a:rPr lang="en-US" altLang="en-US" dirty="0"/>
              <a:t>It converts the JMS API’s </a:t>
            </a:r>
            <a:r>
              <a:rPr lang="en-US" altLang="en-US" dirty="0" err="1"/>
              <a:t>JMSException</a:t>
            </a:r>
            <a:r>
              <a:rPr lang="en-US" altLang="en-US" dirty="0"/>
              <a:t> hierarchy into Spring’s JMS runtime exception hierarchy, whose base exception class is </a:t>
            </a:r>
            <a:r>
              <a:rPr lang="en-US" altLang="en-US" dirty="0" err="1"/>
              <a:t>org.springframework.jms.JmsException</a:t>
            </a:r>
            <a:r>
              <a:rPr lang="en-US" altLang="en-US" dirty="0"/>
              <a:t>.</a:t>
            </a:r>
          </a:p>
          <a:p>
            <a:pPr eaLnBrk="1" hangingPunct="1">
              <a:lnSpc>
                <a:spcPct val="100000"/>
              </a:lnSpc>
            </a:pPr>
            <a:r>
              <a:rPr lang="en-US" altLang="en-US" dirty="0"/>
              <a:t>To use </a:t>
            </a:r>
            <a:r>
              <a:rPr lang="en-US" altLang="en-US" dirty="0" err="1"/>
              <a:t>JmsTemplate</a:t>
            </a:r>
            <a:r>
              <a:rPr lang="en-US" altLang="en-US" dirty="0"/>
              <a:t>, we’ll need to declare it as a bean in the Spring configuration file, below is the XML configuration.</a:t>
            </a:r>
          </a:p>
          <a:p>
            <a:pPr marL="231775" lvl="1" indent="0">
              <a:buNone/>
            </a:pPr>
            <a:endParaRPr lang="en-US" altLang="en-US" sz="1600" dirty="0"/>
          </a:p>
          <a:p>
            <a:pPr marL="231775" lvl="1" indent="0">
              <a:buNone/>
            </a:pPr>
            <a:r>
              <a:rPr lang="en-US" altLang="en-US" sz="1600" dirty="0"/>
              <a:t>&lt;bean id="</a:t>
            </a:r>
            <a:r>
              <a:rPr lang="en-US" altLang="en-US" sz="1600" dirty="0" err="1"/>
              <a:t>jmsTemplate</a:t>
            </a:r>
            <a:r>
              <a:rPr lang="en-US" altLang="en-US" sz="1600" dirty="0"/>
              <a:t>"</a:t>
            </a:r>
          </a:p>
          <a:p>
            <a:pPr marL="231775" lvl="1" indent="0">
              <a:buNone/>
            </a:pPr>
            <a:r>
              <a:rPr lang="en-US" altLang="en-US" sz="1600" dirty="0"/>
              <a:t>class="</a:t>
            </a:r>
            <a:r>
              <a:rPr lang="en-US" altLang="en-US" sz="1600" dirty="0" err="1"/>
              <a:t>org.springframework.jms.core.JmsTemplate</a:t>
            </a:r>
            <a:r>
              <a:rPr lang="en-US" altLang="en-US" sz="1600" dirty="0"/>
              <a:t>"&gt;</a:t>
            </a:r>
          </a:p>
          <a:p>
            <a:pPr marL="231775" lvl="1" indent="0">
              <a:buNone/>
            </a:pPr>
            <a:r>
              <a:rPr lang="en-US" altLang="en-US" sz="1600" dirty="0"/>
              <a:t>&lt;property name="</a:t>
            </a:r>
            <a:r>
              <a:rPr lang="en-US" altLang="en-US" sz="1600" dirty="0" err="1"/>
              <a:t>connectionFactory</a:t>
            </a:r>
            <a:r>
              <a:rPr lang="en-US" altLang="en-US" sz="1600" dirty="0"/>
              <a:t>" ref="</a:t>
            </a:r>
            <a:r>
              <a:rPr lang="en-US" altLang="en-US" sz="1600" dirty="0" err="1"/>
              <a:t>connectionFactory</a:t>
            </a:r>
            <a:r>
              <a:rPr lang="en-US" altLang="en-US" sz="1600" dirty="0"/>
              <a:t>" /&gt;</a:t>
            </a:r>
          </a:p>
          <a:p>
            <a:pPr marL="231775" lvl="1" indent="0">
              <a:buNone/>
            </a:pPr>
            <a:r>
              <a:rPr lang="en-US" altLang="en-US" sz="1600" dirty="0"/>
              <a:t>&lt;/bean&gt;</a:t>
            </a:r>
          </a:p>
          <a:p>
            <a:pPr marL="231775" lvl="1" indent="0">
              <a:buNone/>
            </a:pPr>
            <a:endParaRPr lang="en-US" altLang="en-US" sz="1600" dirty="0"/>
          </a:p>
        </p:txBody>
      </p:sp>
      <p:sp>
        <p:nvSpPr>
          <p:cNvPr id="84995" name="Title 4"/>
          <p:cNvSpPr>
            <a:spLocks noGrp="1"/>
          </p:cNvSpPr>
          <p:nvPr>
            <p:ph type="title" idx="4294967295"/>
          </p:nvPr>
        </p:nvSpPr>
        <p:spPr>
          <a:xfrm>
            <a:off x="605481" y="304800"/>
            <a:ext cx="11096368" cy="501650"/>
          </a:xfrm>
        </p:spPr>
        <p:txBody>
          <a:bodyPr/>
          <a:lstStyle/>
          <a:p>
            <a:pPr eaLnBrk="1" hangingPunct="1"/>
            <a:r>
              <a:rPr lang="en-US" altLang="en-US" dirty="0" smtClean="0"/>
              <a:t>JMS Spring Integration</a:t>
            </a:r>
          </a:p>
        </p:txBody>
      </p:sp>
    </p:spTree>
    <p:extLst>
      <p:ext uri="{BB962C8B-B14F-4D97-AF65-F5344CB8AC3E}">
        <p14:creationId xmlns:p14="http://schemas.microsoft.com/office/powerpoint/2010/main" val="73699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053" y="1647825"/>
            <a:ext cx="1105929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Title 4"/>
          <p:cNvSpPr txBox="1">
            <a:spLocks/>
          </p:cNvSpPr>
          <p:nvPr/>
        </p:nvSpPr>
        <p:spPr bwMode="auto">
          <a:xfrm>
            <a:off x="556053" y="304800"/>
            <a:ext cx="1105929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ts val="2400"/>
              </a:lnSpc>
              <a:spcBef>
                <a:spcPct val="0"/>
              </a:spcBef>
              <a:buClrTx/>
              <a:buSzTx/>
              <a:buNone/>
            </a:pPr>
            <a:r>
              <a:rPr lang="en-US" altLang="en-US" sz="2600" dirty="0">
                <a:solidFill>
                  <a:srgbClr val="355F99"/>
                </a:solidFill>
              </a:rPr>
              <a:t>Send Message using </a:t>
            </a:r>
            <a:r>
              <a:rPr lang="en-US" altLang="en-US" sz="2600" dirty="0" err="1">
                <a:solidFill>
                  <a:srgbClr val="355F99"/>
                </a:solidFill>
              </a:rPr>
              <a:t>JmsTemplate</a:t>
            </a:r>
            <a:r>
              <a:rPr lang="en-US" altLang="en-US" sz="2600" dirty="0">
                <a:solidFill>
                  <a:srgbClr val="355F99"/>
                </a:solidFill>
              </a:rPr>
              <a:t>  </a:t>
            </a:r>
          </a:p>
        </p:txBody>
      </p:sp>
      <p:pic>
        <p:nvPicPr>
          <p:cNvPr id="860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685801"/>
            <a:ext cx="58118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4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481" y="2443164"/>
            <a:ext cx="10972800" cy="296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1295400"/>
            <a:ext cx="636428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itle 4"/>
          <p:cNvSpPr txBox="1">
            <a:spLocks/>
          </p:cNvSpPr>
          <p:nvPr/>
        </p:nvSpPr>
        <p:spPr bwMode="auto">
          <a:xfrm>
            <a:off x="605481" y="304800"/>
            <a:ext cx="10972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ts val="2400"/>
              </a:lnSpc>
              <a:spcBef>
                <a:spcPct val="0"/>
              </a:spcBef>
              <a:buClrTx/>
              <a:buSzTx/>
              <a:buNone/>
            </a:pPr>
            <a:r>
              <a:rPr lang="en-US" altLang="en-US" sz="2600" dirty="0">
                <a:solidFill>
                  <a:srgbClr val="355F99"/>
                </a:solidFill>
              </a:rPr>
              <a:t>Receive Message using </a:t>
            </a:r>
            <a:r>
              <a:rPr lang="en-US" altLang="en-US" sz="2600" dirty="0" err="1">
                <a:solidFill>
                  <a:srgbClr val="355F99"/>
                </a:solidFill>
              </a:rPr>
              <a:t>JmsTemplate</a:t>
            </a:r>
            <a:r>
              <a:rPr lang="en-US" altLang="en-US" sz="2600" dirty="0">
                <a:solidFill>
                  <a:srgbClr val="355F99"/>
                </a:solidFill>
              </a:rPr>
              <a:t>  </a:t>
            </a:r>
          </a:p>
        </p:txBody>
      </p:sp>
    </p:spTree>
    <p:extLst>
      <p:ext uri="{BB962C8B-B14F-4D97-AF65-F5344CB8AC3E}">
        <p14:creationId xmlns:p14="http://schemas.microsoft.com/office/powerpoint/2010/main" val="78936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543697" y="914400"/>
            <a:ext cx="10923373" cy="5168900"/>
          </a:xfrm>
        </p:spPr>
        <p:txBody>
          <a:bodyPr>
            <a:normAutofit fontScale="85000" lnSpcReduction="20000"/>
          </a:bodyPr>
          <a:lstStyle/>
          <a:p>
            <a:pPr marL="0" indent="0">
              <a:buNone/>
              <a:defRPr/>
            </a:pPr>
            <a:r>
              <a:rPr lang="en-US" dirty="0"/>
              <a:t>&lt;bean name=</a:t>
            </a:r>
            <a:r>
              <a:rPr lang="en-US" i="1" dirty="0"/>
              <a:t>"</a:t>
            </a:r>
            <a:r>
              <a:rPr lang="en-US" i="1" dirty="0" err="1"/>
              <a:t>connectionFactory</a:t>
            </a:r>
            <a:r>
              <a:rPr lang="en-US" i="1" dirty="0"/>
              <a:t>" class="</a:t>
            </a:r>
            <a:r>
              <a:rPr lang="en-US" i="1" dirty="0" err="1"/>
              <a:t>org.springframework.jndi.JndiObjectFactoryBean</a:t>
            </a:r>
            <a:r>
              <a:rPr lang="en-US" i="1" dirty="0"/>
              <a:t>"&gt;</a:t>
            </a:r>
          </a:p>
          <a:p>
            <a:pPr marL="0" indent="0">
              <a:buNone/>
              <a:defRPr/>
            </a:pPr>
            <a:r>
              <a:rPr lang="en-US" dirty="0"/>
              <a:t>&lt;property name=</a:t>
            </a:r>
            <a:r>
              <a:rPr lang="en-US" i="1" dirty="0"/>
              <a:t>"</a:t>
            </a:r>
            <a:r>
              <a:rPr lang="en-US" i="1" dirty="0" err="1"/>
              <a:t>jndiName</a:t>
            </a:r>
            <a:r>
              <a:rPr lang="en-US" i="1" dirty="0"/>
              <a:t>" value="</a:t>
            </a:r>
            <a:r>
              <a:rPr lang="en-US" i="1" dirty="0" err="1"/>
              <a:t>QueueConnectionFactory</a:t>
            </a:r>
            <a:r>
              <a:rPr lang="en-US" i="1" dirty="0"/>
              <a:t>" /&gt;</a:t>
            </a:r>
          </a:p>
          <a:p>
            <a:pPr marL="0" indent="0">
              <a:buNone/>
              <a:defRPr/>
            </a:pPr>
            <a:r>
              <a:rPr lang="en-US" dirty="0"/>
              <a:t>&lt;/bean&gt;</a:t>
            </a:r>
          </a:p>
          <a:p>
            <a:pPr marL="0" indent="0">
              <a:buNone/>
              <a:defRPr/>
            </a:pPr>
            <a:endParaRPr lang="en-US" dirty="0"/>
          </a:p>
          <a:p>
            <a:pPr marL="0" indent="0">
              <a:buNone/>
              <a:defRPr/>
            </a:pPr>
            <a:r>
              <a:rPr lang="en-US" dirty="0"/>
              <a:t>&lt;bean name=</a:t>
            </a:r>
            <a:r>
              <a:rPr lang="en-US" i="1" dirty="0"/>
              <a:t>"</a:t>
            </a:r>
            <a:r>
              <a:rPr lang="en-US" i="1" dirty="0" err="1"/>
              <a:t>mailDestination</a:t>
            </a:r>
            <a:r>
              <a:rPr lang="en-US" i="1" dirty="0"/>
              <a:t>" class="</a:t>
            </a:r>
            <a:r>
              <a:rPr lang="en-US" i="1" dirty="0" err="1"/>
              <a:t>org.springframework.jndi.JndiObjectFactoryBean</a:t>
            </a:r>
            <a:r>
              <a:rPr lang="en-US" i="1" dirty="0"/>
              <a:t>"&gt;</a:t>
            </a:r>
          </a:p>
          <a:p>
            <a:pPr marL="0" indent="0">
              <a:buNone/>
              <a:defRPr/>
            </a:pPr>
            <a:r>
              <a:rPr lang="en-US" dirty="0"/>
              <a:t>&lt;property name=</a:t>
            </a:r>
            <a:r>
              <a:rPr lang="en-US" i="1" dirty="0"/>
              <a:t>"</a:t>
            </a:r>
            <a:r>
              <a:rPr lang="en-US" i="1" dirty="0" err="1"/>
              <a:t>jndiName</a:t>
            </a:r>
            <a:r>
              <a:rPr lang="en-US" i="1" dirty="0"/>
              <a:t>" value="queue/</a:t>
            </a:r>
            <a:r>
              <a:rPr lang="en-US" i="1" dirty="0" err="1"/>
              <a:t>testQueue</a:t>
            </a:r>
            <a:r>
              <a:rPr lang="en-US" i="1" dirty="0"/>
              <a:t>" /&gt;</a:t>
            </a:r>
          </a:p>
          <a:p>
            <a:pPr marL="0" indent="0">
              <a:buNone/>
              <a:defRPr/>
            </a:pPr>
            <a:r>
              <a:rPr lang="en-US" dirty="0"/>
              <a:t>&lt;/bean&gt;</a:t>
            </a:r>
          </a:p>
          <a:p>
            <a:pPr marL="0" indent="0">
              <a:buNone/>
              <a:defRPr/>
            </a:pPr>
            <a:endParaRPr lang="en-US" dirty="0"/>
          </a:p>
          <a:p>
            <a:pPr marL="0" indent="0">
              <a:buNone/>
              <a:defRPr/>
            </a:pPr>
            <a:r>
              <a:rPr lang="en-US" dirty="0"/>
              <a:t>&lt;bean id=</a:t>
            </a:r>
            <a:r>
              <a:rPr lang="en-US" i="1" dirty="0"/>
              <a:t>"</a:t>
            </a:r>
            <a:r>
              <a:rPr lang="en-US" i="1" dirty="0" err="1"/>
              <a:t>jmsTemplate</a:t>
            </a:r>
            <a:r>
              <a:rPr lang="en-US" i="1" dirty="0"/>
              <a:t>" class="</a:t>
            </a:r>
            <a:r>
              <a:rPr lang="en-US" i="1" dirty="0" err="1"/>
              <a:t>org.springframework.jms.core.JmsTemplate</a:t>
            </a:r>
            <a:r>
              <a:rPr lang="en-US" i="1" dirty="0"/>
              <a:t>"&gt;</a:t>
            </a:r>
          </a:p>
          <a:p>
            <a:pPr marL="0" indent="0">
              <a:buNone/>
              <a:defRPr/>
            </a:pPr>
            <a:r>
              <a:rPr lang="en-US" dirty="0"/>
              <a:t>&lt;property name=</a:t>
            </a:r>
            <a:r>
              <a:rPr lang="en-US" i="1" dirty="0"/>
              <a:t>"</a:t>
            </a:r>
            <a:r>
              <a:rPr lang="en-US" i="1" dirty="0" err="1"/>
              <a:t>connectionFactory</a:t>
            </a:r>
            <a:r>
              <a:rPr lang="en-US" i="1" dirty="0"/>
              <a:t>" ref="</a:t>
            </a:r>
            <a:r>
              <a:rPr lang="en-US" i="1" dirty="0" err="1"/>
              <a:t>connectionFactory</a:t>
            </a:r>
            <a:r>
              <a:rPr lang="en-US" i="1" dirty="0"/>
              <a:t>" /&gt;</a:t>
            </a:r>
          </a:p>
          <a:p>
            <a:pPr marL="0" indent="0">
              <a:buNone/>
              <a:defRPr/>
            </a:pPr>
            <a:r>
              <a:rPr lang="en-US" dirty="0"/>
              <a:t>&lt;property name="</a:t>
            </a:r>
            <a:r>
              <a:rPr lang="en-US" dirty="0" err="1"/>
              <a:t>receiveTimeout</a:t>
            </a:r>
            <a:r>
              <a:rPr lang="en-US" dirty="0"/>
              <a:t>" value="10000" /&gt;</a:t>
            </a:r>
            <a:endParaRPr lang="en-US" i="1" dirty="0"/>
          </a:p>
          <a:p>
            <a:pPr marL="0" indent="0">
              <a:buNone/>
              <a:defRPr/>
            </a:pPr>
            <a:r>
              <a:rPr lang="en-US" dirty="0"/>
              <a:t>&lt;/bean&gt;</a:t>
            </a:r>
          </a:p>
          <a:p>
            <a:pPr marL="0" indent="0">
              <a:buNone/>
              <a:defRPr/>
            </a:pPr>
            <a:r>
              <a:rPr lang="en-US" dirty="0"/>
              <a:t>&lt;bean id=</a:t>
            </a:r>
            <a:r>
              <a:rPr lang="en-US" i="1" dirty="0"/>
              <a:t>"</a:t>
            </a:r>
            <a:r>
              <a:rPr lang="en-US" i="1" dirty="0" err="1"/>
              <a:t>messageSender</a:t>
            </a:r>
            <a:r>
              <a:rPr lang="en-US" i="1" dirty="0"/>
              <a:t>" class="</a:t>
            </a:r>
            <a:r>
              <a:rPr lang="en-US" i="1" dirty="0" err="1"/>
              <a:t>com.training.jms.MessageSender</a:t>
            </a:r>
            <a:r>
              <a:rPr lang="en-US" i="1" dirty="0"/>
              <a:t>" &gt;</a:t>
            </a:r>
          </a:p>
          <a:p>
            <a:pPr marL="0" indent="0">
              <a:buNone/>
              <a:defRPr/>
            </a:pPr>
            <a:r>
              <a:rPr lang="en-US" dirty="0"/>
              <a:t>&lt;property name=</a:t>
            </a:r>
            <a:r>
              <a:rPr lang="en-US" i="1" dirty="0"/>
              <a:t>"</a:t>
            </a:r>
            <a:r>
              <a:rPr lang="en-US" i="1" dirty="0" err="1"/>
              <a:t>jmsTemplate</a:t>
            </a:r>
            <a:r>
              <a:rPr lang="en-US" i="1" dirty="0"/>
              <a:t>" ref="</a:t>
            </a:r>
            <a:r>
              <a:rPr lang="en-US" i="1" dirty="0" err="1"/>
              <a:t>jmsTemplate</a:t>
            </a:r>
            <a:r>
              <a:rPr lang="en-US" i="1" dirty="0"/>
              <a:t>"/&gt;</a:t>
            </a:r>
          </a:p>
          <a:p>
            <a:pPr marL="0" indent="0">
              <a:buNone/>
              <a:defRPr/>
            </a:pPr>
            <a:r>
              <a:rPr lang="en-US" dirty="0"/>
              <a:t>&lt;property name=</a:t>
            </a:r>
            <a:r>
              <a:rPr lang="en-US" i="1" dirty="0"/>
              <a:t>"destination"  ref="</a:t>
            </a:r>
            <a:r>
              <a:rPr lang="en-US" i="1" dirty="0" err="1"/>
              <a:t>mailDestination</a:t>
            </a:r>
            <a:r>
              <a:rPr lang="en-US" i="1" dirty="0"/>
              <a:t>"/&gt;</a:t>
            </a:r>
          </a:p>
          <a:p>
            <a:pPr marL="0" indent="0">
              <a:buNone/>
              <a:defRPr/>
            </a:pPr>
            <a:r>
              <a:rPr lang="en-US" dirty="0"/>
              <a:t>&lt;/bean&gt;</a:t>
            </a:r>
          </a:p>
          <a:p>
            <a:pPr marL="0" indent="0">
              <a:buNone/>
              <a:defRPr/>
            </a:pPr>
            <a:endParaRPr lang="en-US" dirty="0"/>
          </a:p>
          <a:p>
            <a:pPr marL="0" indent="0">
              <a:buNone/>
              <a:defRPr/>
            </a:pPr>
            <a:r>
              <a:rPr lang="en-US" dirty="0"/>
              <a:t>&lt;bean id=</a:t>
            </a:r>
            <a:r>
              <a:rPr lang="en-US" i="1" dirty="0"/>
              <a:t>"</a:t>
            </a:r>
            <a:r>
              <a:rPr lang="en-US" i="1" dirty="0" err="1"/>
              <a:t>messageReceiver</a:t>
            </a:r>
            <a:r>
              <a:rPr lang="en-US" i="1" dirty="0"/>
              <a:t>" class="</a:t>
            </a:r>
            <a:r>
              <a:rPr lang="en-US" i="1" dirty="0" err="1"/>
              <a:t>com.training.jms.MessageReceiver</a:t>
            </a:r>
            <a:r>
              <a:rPr lang="en-US" i="1" dirty="0"/>
              <a:t>" &gt;</a:t>
            </a:r>
          </a:p>
          <a:p>
            <a:pPr marL="0" indent="0">
              <a:buNone/>
              <a:defRPr/>
            </a:pPr>
            <a:r>
              <a:rPr lang="en-US" dirty="0"/>
              <a:t>&lt;property name=</a:t>
            </a:r>
            <a:r>
              <a:rPr lang="en-US" i="1" dirty="0"/>
              <a:t>"</a:t>
            </a:r>
            <a:r>
              <a:rPr lang="en-US" i="1" dirty="0" err="1"/>
              <a:t>jmsTemplate</a:t>
            </a:r>
            <a:r>
              <a:rPr lang="en-US" i="1" dirty="0"/>
              <a:t>" ref="</a:t>
            </a:r>
            <a:r>
              <a:rPr lang="en-US" i="1" dirty="0" err="1"/>
              <a:t>jmsTemplate</a:t>
            </a:r>
            <a:r>
              <a:rPr lang="en-US" i="1" dirty="0"/>
              <a:t>"/&gt;</a:t>
            </a:r>
          </a:p>
          <a:p>
            <a:pPr marL="0" indent="0">
              <a:buNone/>
              <a:defRPr/>
            </a:pPr>
            <a:r>
              <a:rPr lang="en-US" dirty="0"/>
              <a:t>&lt;property name=</a:t>
            </a:r>
            <a:r>
              <a:rPr lang="en-US" i="1" dirty="0"/>
              <a:t>"destination"  ref="</a:t>
            </a:r>
            <a:r>
              <a:rPr lang="en-US" i="1" dirty="0" err="1"/>
              <a:t>mailDestination</a:t>
            </a:r>
            <a:r>
              <a:rPr lang="en-US" i="1" dirty="0"/>
              <a:t>"/&gt;</a:t>
            </a:r>
          </a:p>
          <a:p>
            <a:pPr marL="0" indent="0">
              <a:buNone/>
              <a:defRPr/>
            </a:pPr>
            <a:r>
              <a:rPr lang="en-US" dirty="0"/>
              <a:t>&lt;/bean&gt;</a:t>
            </a:r>
          </a:p>
          <a:p>
            <a:pPr eaLnBrk="1" hangingPunct="1">
              <a:defRPr/>
            </a:pPr>
            <a:endParaRPr lang="en-US" dirty="0" smtClean="0"/>
          </a:p>
        </p:txBody>
      </p:sp>
      <p:sp>
        <p:nvSpPr>
          <p:cNvPr id="88067" name="Title 4"/>
          <p:cNvSpPr>
            <a:spLocks noGrp="1"/>
          </p:cNvSpPr>
          <p:nvPr>
            <p:ph type="title" idx="4294967295"/>
          </p:nvPr>
        </p:nvSpPr>
        <p:spPr>
          <a:xfrm>
            <a:off x="543697" y="304800"/>
            <a:ext cx="10923373" cy="501650"/>
          </a:xfrm>
        </p:spPr>
        <p:txBody>
          <a:bodyPr/>
          <a:lstStyle/>
          <a:p>
            <a:pPr eaLnBrk="1" hangingPunct="1"/>
            <a:r>
              <a:rPr lang="en-US" altLang="en-US" dirty="0" smtClean="0"/>
              <a:t>JMS Spring Integration </a:t>
            </a:r>
          </a:p>
        </p:txBody>
      </p:sp>
    </p:spTree>
    <p:extLst>
      <p:ext uri="{BB962C8B-B14F-4D97-AF65-F5344CB8AC3E}">
        <p14:creationId xmlns:p14="http://schemas.microsoft.com/office/powerpoint/2010/main" val="52245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5"/>
          <p:cNvSpPr>
            <a:spLocks noGrp="1"/>
          </p:cNvSpPr>
          <p:nvPr>
            <p:ph idx="4294967295"/>
          </p:nvPr>
        </p:nvSpPr>
        <p:spPr>
          <a:xfrm>
            <a:off x="667265" y="914400"/>
            <a:ext cx="10911016" cy="5334000"/>
          </a:xfrm>
        </p:spPr>
        <p:txBody>
          <a:bodyPr/>
          <a:lstStyle/>
          <a:p>
            <a:pPr eaLnBrk="1" hangingPunct="1">
              <a:lnSpc>
                <a:spcPct val="100000"/>
              </a:lnSpc>
            </a:pPr>
            <a:r>
              <a:rPr lang="en-US" altLang="en-US" dirty="0"/>
              <a:t>Just like your DAO class can extend </a:t>
            </a:r>
            <a:r>
              <a:rPr lang="en-US" altLang="en-US" dirty="0" err="1"/>
              <a:t>JdbcDaoSupport</a:t>
            </a:r>
            <a:r>
              <a:rPr lang="en-US" altLang="en-US" dirty="0"/>
              <a:t> to retrieve a JDBC template, your JMS sender and receiver classes can also extend </a:t>
            </a:r>
            <a:r>
              <a:rPr lang="en-US" altLang="en-US" dirty="0" err="1"/>
              <a:t>JmsGatewaySupport</a:t>
            </a:r>
            <a:r>
              <a:rPr lang="en-US" altLang="en-US" dirty="0"/>
              <a:t> to retrieve a JMS template.</a:t>
            </a:r>
          </a:p>
          <a:p>
            <a:pPr eaLnBrk="1" hangingPunct="1">
              <a:lnSpc>
                <a:spcPct val="100000"/>
              </a:lnSpc>
            </a:pPr>
            <a:r>
              <a:rPr lang="en-US" altLang="en-US" dirty="0"/>
              <a:t>We have the following two options for classes that extend </a:t>
            </a:r>
            <a:r>
              <a:rPr lang="en-US" altLang="en-US" dirty="0" err="1"/>
              <a:t>JmsGatewaySupport</a:t>
            </a:r>
            <a:r>
              <a:rPr lang="en-US" altLang="en-US" dirty="0"/>
              <a:t> to create their JMS template:</a:t>
            </a:r>
          </a:p>
          <a:p>
            <a:pPr lvl="1" eaLnBrk="1" hangingPunct="1">
              <a:lnSpc>
                <a:spcPct val="100000"/>
              </a:lnSpc>
            </a:pPr>
            <a:r>
              <a:rPr lang="en-US" altLang="en-US" sz="1600" dirty="0"/>
              <a:t>Inject a JMS connection factory for </a:t>
            </a:r>
            <a:r>
              <a:rPr lang="en-US" altLang="en-US" sz="1600" dirty="0" err="1"/>
              <a:t>JmsGatewaySupport</a:t>
            </a:r>
            <a:r>
              <a:rPr lang="en-US" altLang="en-US" sz="1600" dirty="0"/>
              <a:t> to create a JMS template on it automatically. However, if you do it this way, you won’t be able to configure the details of the JMS template.</a:t>
            </a:r>
          </a:p>
          <a:p>
            <a:pPr lvl="1" eaLnBrk="1" hangingPunct="1">
              <a:lnSpc>
                <a:spcPct val="100000"/>
              </a:lnSpc>
            </a:pPr>
            <a:r>
              <a:rPr lang="en-US" altLang="en-US" sz="1600" dirty="0"/>
              <a:t>Inject a JMS template that is created and configured into the </a:t>
            </a:r>
            <a:r>
              <a:rPr lang="en-US" altLang="en-US" sz="1600" dirty="0" err="1"/>
              <a:t>JmsGatewaySupport</a:t>
            </a:r>
            <a:r>
              <a:rPr lang="en-US" altLang="en-US" sz="1600" dirty="0"/>
              <a:t>.</a:t>
            </a:r>
          </a:p>
          <a:p>
            <a:pPr eaLnBrk="1" hangingPunct="1"/>
            <a:endParaRPr lang="en-US" altLang="en-US" dirty="0" smtClean="0"/>
          </a:p>
        </p:txBody>
      </p:sp>
      <p:sp>
        <p:nvSpPr>
          <p:cNvPr id="89091" name="Title 4"/>
          <p:cNvSpPr>
            <a:spLocks noGrp="1"/>
          </p:cNvSpPr>
          <p:nvPr>
            <p:ph type="title" idx="4294967295"/>
          </p:nvPr>
        </p:nvSpPr>
        <p:spPr>
          <a:xfrm>
            <a:off x="667265" y="304800"/>
            <a:ext cx="10911016" cy="501650"/>
          </a:xfrm>
        </p:spPr>
        <p:txBody>
          <a:bodyPr/>
          <a:lstStyle/>
          <a:p>
            <a:pPr eaLnBrk="1" hangingPunct="1"/>
            <a:r>
              <a:rPr lang="en-US" altLang="en-US" dirty="0" smtClean="0"/>
              <a:t>JMS Spring Integration(cont..)</a:t>
            </a:r>
          </a:p>
        </p:txBody>
      </p:sp>
    </p:spTree>
    <p:extLst>
      <p:ext uri="{BB962C8B-B14F-4D97-AF65-F5344CB8AC3E}">
        <p14:creationId xmlns:p14="http://schemas.microsoft.com/office/powerpoint/2010/main" val="291921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1978" y="1219201"/>
            <a:ext cx="10256107"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Title 4"/>
          <p:cNvSpPr txBox="1">
            <a:spLocks/>
          </p:cNvSpPr>
          <p:nvPr/>
        </p:nvSpPr>
        <p:spPr bwMode="auto">
          <a:xfrm>
            <a:off x="691978" y="304800"/>
            <a:ext cx="1093573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eaLnBrk="0" hangingPunct="0">
              <a:lnSpc>
                <a:spcPts val="1400"/>
              </a:lnSpc>
              <a:spcBef>
                <a:spcPts val="400"/>
              </a:spcBef>
              <a:buClr>
                <a:srgbClr val="355F99"/>
              </a:buClr>
              <a:buSzPct val="125000"/>
              <a:buFont typeface="Arial" panose="020B0604020202020204" pitchFamily="34" charset="0"/>
              <a:buChar char="•"/>
              <a:defRPr sz="1600">
                <a:solidFill>
                  <a:srgbClr val="404040"/>
                </a:solidFill>
                <a:latin typeface="Calibri" panose="020F0502020204030204" pitchFamily="34" charset="0"/>
                <a:ea typeface="ＭＳ Ｐゴシック" panose="020B0600070205080204" pitchFamily="34" charset="-128"/>
              </a:defRPr>
            </a:lvl1pPr>
            <a:lvl2pPr marL="742950" indent="-285750" eaLnBrk="0" hangingPunct="0">
              <a:lnSpc>
                <a:spcPts val="1400"/>
              </a:lnSpc>
              <a:spcBef>
                <a:spcPts val="400"/>
              </a:spcBef>
              <a:buClr>
                <a:srgbClr val="355F99"/>
              </a:buClr>
              <a:buSzPct val="100000"/>
              <a:buFont typeface="Courier New" panose="02070309020205020404" pitchFamily="49" charset="0"/>
              <a:buChar char="o"/>
              <a:defRPr sz="1400">
                <a:solidFill>
                  <a:srgbClr val="404040"/>
                </a:solidFill>
                <a:latin typeface="Calibri" panose="020F0502020204030204" pitchFamily="34" charset="0"/>
                <a:ea typeface="ＭＳ Ｐゴシック" panose="020B0600070205080204" pitchFamily="34" charset="-128"/>
              </a:defRPr>
            </a:lvl2pPr>
            <a:lvl3pPr marL="1143000" indent="-228600" eaLnBrk="0" hangingPunct="0">
              <a:lnSpc>
                <a:spcPts val="1400"/>
              </a:lnSpc>
              <a:spcBef>
                <a:spcPts val="400"/>
              </a:spcBef>
              <a:buClr>
                <a:srgbClr val="355F99"/>
              </a:buClr>
              <a:buSzPct val="125000"/>
              <a:buFont typeface="Arial" panose="020B0604020202020204" pitchFamily="34" charset="0"/>
              <a:buChar char="•"/>
              <a:defRPr sz="1200">
                <a:solidFill>
                  <a:srgbClr val="404040"/>
                </a:solidFill>
                <a:latin typeface="Calibri" panose="020F0502020204030204" pitchFamily="34" charset="0"/>
                <a:ea typeface="ＭＳ Ｐゴシック" panose="020B0600070205080204" pitchFamily="34" charset="-128"/>
              </a:defRPr>
            </a:lvl3pPr>
            <a:lvl4pPr marL="1600200" indent="-228600" eaLnBrk="0" hangingPunct="0">
              <a:lnSpc>
                <a:spcPts val="1400"/>
              </a:lnSpc>
              <a:spcBef>
                <a:spcPts val="400"/>
              </a:spcBef>
              <a:buClr>
                <a:srgbClr val="355F99"/>
              </a:buClr>
              <a:buSzPct val="100000"/>
              <a:buFont typeface="Courier New" panose="02070309020205020404" pitchFamily="49" charset="0"/>
              <a:buChar char="o"/>
              <a:defRPr sz="1100">
                <a:solidFill>
                  <a:srgbClr val="404040"/>
                </a:solidFill>
                <a:latin typeface="Calibri" panose="020F0502020204030204" pitchFamily="34" charset="0"/>
                <a:ea typeface="ＭＳ Ｐゴシック" panose="020B0600070205080204" pitchFamily="34" charset="-128"/>
              </a:defRPr>
            </a:lvl4pPr>
            <a:lvl5pPr marL="2057400" indent="-228600" eaLnBrk="0" hangingPunct="0">
              <a:lnSpc>
                <a:spcPts val="1400"/>
              </a:lnSpc>
              <a:spcBef>
                <a:spcPts val="400"/>
              </a:spcBef>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5pPr>
            <a:lvl6pPr marL="25146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6pPr>
            <a:lvl7pPr marL="29718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7pPr>
            <a:lvl8pPr marL="34290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8pPr>
            <a:lvl9pPr marL="3886200" indent="-228600" eaLnBrk="0" fontAlgn="base" hangingPunct="0">
              <a:lnSpc>
                <a:spcPts val="1400"/>
              </a:lnSpc>
              <a:spcBef>
                <a:spcPts val="400"/>
              </a:spcBef>
              <a:spcAft>
                <a:spcPct val="0"/>
              </a:spcAft>
              <a:buClr>
                <a:srgbClr val="355F99"/>
              </a:buClr>
              <a:buSzPct val="125000"/>
              <a:buFont typeface="Arial" panose="020B0604020202020204" pitchFamily="34" charset="0"/>
              <a:buChar char="•"/>
              <a:defRPr sz="1100">
                <a:solidFill>
                  <a:srgbClr val="404040"/>
                </a:solidFill>
                <a:latin typeface="Calibri" panose="020F0502020204030204" pitchFamily="34" charset="0"/>
                <a:ea typeface="ＭＳ Ｐゴシック" panose="020B0600070205080204" pitchFamily="34" charset="-128"/>
              </a:defRPr>
            </a:lvl9pPr>
          </a:lstStyle>
          <a:p>
            <a:pPr eaLnBrk="1" hangingPunct="1">
              <a:lnSpc>
                <a:spcPts val="2400"/>
              </a:lnSpc>
              <a:spcBef>
                <a:spcPct val="0"/>
              </a:spcBef>
              <a:buClrTx/>
              <a:buSzTx/>
              <a:buNone/>
            </a:pPr>
            <a:r>
              <a:rPr lang="en-US" altLang="en-US" sz="2600" dirty="0">
                <a:solidFill>
                  <a:srgbClr val="355F99"/>
                </a:solidFill>
              </a:rPr>
              <a:t>Configuration Using </a:t>
            </a:r>
            <a:r>
              <a:rPr lang="en-US" altLang="en-US" sz="2600" dirty="0" err="1">
                <a:solidFill>
                  <a:srgbClr val="355F99"/>
                </a:solidFill>
              </a:rPr>
              <a:t>JmsGatewaySupport</a:t>
            </a:r>
            <a:r>
              <a:rPr lang="en-US" altLang="en-US" sz="2600" dirty="0">
                <a:solidFill>
                  <a:srgbClr val="355F99"/>
                </a:solidFill>
              </a:rPr>
              <a:t> </a:t>
            </a:r>
          </a:p>
        </p:txBody>
      </p:sp>
    </p:spTree>
    <p:extLst>
      <p:ext uri="{BB962C8B-B14F-4D97-AF65-F5344CB8AC3E}">
        <p14:creationId xmlns:p14="http://schemas.microsoft.com/office/powerpoint/2010/main" val="4257079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605481" y="914400"/>
            <a:ext cx="10923373" cy="5168900"/>
          </a:xfrm>
        </p:spPr>
        <p:txBody>
          <a:bodyPr>
            <a:normAutofit fontScale="85000" lnSpcReduction="10000"/>
          </a:bodyPr>
          <a:lstStyle/>
          <a:p>
            <a:pPr marL="0" indent="0">
              <a:buNone/>
              <a:defRPr/>
            </a:pPr>
            <a:r>
              <a:rPr lang="en-US" b="1" u="sng" dirty="0"/>
              <a:t>For Sending :</a:t>
            </a:r>
          </a:p>
          <a:p>
            <a:pPr marL="0" indent="0">
              <a:buNone/>
              <a:defRPr/>
            </a:pPr>
            <a:r>
              <a:rPr lang="en-US" b="1" dirty="0" err="1"/>
              <a:t>getJmsTemplate</a:t>
            </a:r>
            <a:r>
              <a:rPr lang="en-US" b="1" dirty="0"/>
              <a:t>().send(new </a:t>
            </a:r>
            <a:r>
              <a:rPr lang="en-US" b="1" dirty="0" err="1"/>
              <a:t>MessageCreator</a:t>
            </a:r>
            <a:r>
              <a:rPr lang="en-US" b="1" dirty="0"/>
              <a:t>() {</a:t>
            </a:r>
          </a:p>
          <a:p>
            <a:pPr marL="0" indent="0">
              <a:buNone/>
              <a:defRPr/>
            </a:pPr>
            <a:r>
              <a:rPr lang="en-US" dirty="0"/>
              <a:t>...</a:t>
            </a:r>
          </a:p>
          <a:p>
            <a:pPr marL="0" indent="0">
              <a:buNone/>
              <a:defRPr/>
            </a:pPr>
            <a:r>
              <a:rPr lang="en-US" dirty="0"/>
              <a:t>});</a:t>
            </a:r>
          </a:p>
          <a:p>
            <a:pPr marL="0" indent="0">
              <a:buNone/>
              <a:defRPr/>
            </a:pPr>
            <a:endParaRPr lang="en-US" dirty="0"/>
          </a:p>
          <a:p>
            <a:pPr marL="0" indent="0">
              <a:buNone/>
              <a:defRPr/>
            </a:pPr>
            <a:r>
              <a:rPr lang="en-US" b="1" u="sng" dirty="0"/>
              <a:t>For receiving :</a:t>
            </a:r>
          </a:p>
          <a:p>
            <a:pPr marL="0" indent="0">
              <a:buNone/>
              <a:defRPr/>
            </a:pPr>
            <a:r>
              <a:rPr lang="en-US" dirty="0" err="1"/>
              <a:t>MapMessage</a:t>
            </a:r>
            <a:r>
              <a:rPr lang="en-US" dirty="0"/>
              <a:t> message = (</a:t>
            </a:r>
            <a:r>
              <a:rPr lang="en-US" dirty="0" err="1"/>
              <a:t>MapMessage</a:t>
            </a:r>
            <a:r>
              <a:rPr lang="en-US" dirty="0"/>
              <a:t>) </a:t>
            </a:r>
            <a:r>
              <a:rPr lang="en-US" b="1" dirty="0" err="1"/>
              <a:t>getJmsTemplate</a:t>
            </a:r>
            <a:r>
              <a:rPr lang="en-US" b="1" dirty="0"/>
              <a:t>().receive();</a:t>
            </a:r>
            <a:endParaRPr lang="en-US" dirty="0"/>
          </a:p>
          <a:p>
            <a:pPr marL="0" indent="0">
              <a:buNone/>
              <a:defRPr/>
            </a:pPr>
            <a:endParaRPr lang="en-US" dirty="0" smtClean="0"/>
          </a:p>
          <a:p>
            <a:pPr marL="0" indent="0">
              <a:buNone/>
              <a:defRPr/>
            </a:pPr>
            <a:r>
              <a:rPr lang="en-US" dirty="0"/>
              <a:t>Spring’s JMS template can convert </a:t>
            </a:r>
            <a:r>
              <a:rPr lang="en-US" dirty="0" err="1"/>
              <a:t>JMSmessages</a:t>
            </a:r>
            <a:r>
              <a:rPr lang="en-US" dirty="0"/>
              <a:t> to and </a:t>
            </a:r>
            <a:r>
              <a:rPr lang="en-US" dirty="0" err="1"/>
              <a:t>fromJava</a:t>
            </a:r>
            <a:r>
              <a:rPr lang="en-US" dirty="0"/>
              <a:t> objects using a </a:t>
            </a:r>
            <a:r>
              <a:rPr lang="en-US" b="1" dirty="0">
                <a:solidFill>
                  <a:srgbClr val="FF0000"/>
                </a:solidFill>
              </a:rPr>
              <a:t>message converter.</a:t>
            </a:r>
          </a:p>
          <a:p>
            <a:pPr marL="0" indent="0">
              <a:buNone/>
              <a:defRPr/>
            </a:pPr>
            <a:endParaRPr lang="en-US" b="1" dirty="0">
              <a:solidFill>
                <a:srgbClr val="FF0000"/>
              </a:solidFill>
            </a:endParaRPr>
          </a:p>
          <a:p>
            <a:pPr marL="0" indent="0">
              <a:buNone/>
              <a:defRPr/>
            </a:pPr>
            <a:r>
              <a:rPr lang="en-US" dirty="0"/>
              <a:t>By default, the JMS template uses </a:t>
            </a:r>
            <a:r>
              <a:rPr lang="en-US" b="1" dirty="0" err="1">
                <a:solidFill>
                  <a:srgbClr val="FF0000"/>
                </a:solidFill>
              </a:rPr>
              <a:t>SimpleMessageConverter</a:t>
            </a:r>
            <a:r>
              <a:rPr lang="en-US" dirty="0"/>
              <a:t> for converting </a:t>
            </a:r>
            <a:r>
              <a:rPr lang="en-US" dirty="0" err="1"/>
              <a:t>TextMessage</a:t>
            </a:r>
            <a:r>
              <a:rPr lang="en-US" dirty="0"/>
              <a:t> to/from a string, </a:t>
            </a:r>
            <a:r>
              <a:rPr lang="en-US" dirty="0" err="1"/>
              <a:t>BytesMessage</a:t>
            </a:r>
            <a:r>
              <a:rPr lang="en-US" dirty="0"/>
              <a:t> to/</a:t>
            </a:r>
            <a:r>
              <a:rPr lang="en-US" dirty="0" err="1"/>
              <a:t>froma</a:t>
            </a:r>
            <a:r>
              <a:rPr lang="en-US" dirty="0"/>
              <a:t> byte array, </a:t>
            </a:r>
            <a:r>
              <a:rPr lang="en-US" dirty="0" err="1"/>
              <a:t>MapMessage</a:t>
            </a:r>
            <a:r>
              <a:rPr lang="en-US" dirty="0"/>
              <a:t> to/from a map, and </a:t>
            </a:r>
            <a:r>
              <a:rPr lang="en-US" dirty="0" err="1"/>
              <a:t>ObjectMessage</a:t>
            </a:r>
            <a:r>
              <a:rPr lang="en-US" dirty="0"/>
              <a:t>  to/from a </a:t>
            </a:r>
            <a:r>
              <a:rPr lang="en-US" dirty="0" err="1"/>
              <a:t>serializable</a:t>
            </a:r>
            <a:r>
              <a:rPr lang="en-US" dirty="0"/>
              <a:t> object.</a:t>
            </a:r>
            <a:endParaRPr lang="en-US" b="1" dirty="0">
              <a:solidFill>
                <a:srgbClr val="FF0000"/>
              </a:solidFill>
            </a:endParaRPr>
          </a:p>
          <a:p>
            <a:pPr marL="0" indent="0">
              <a:buNone/>
              <a:defRPr/>
            </a:pPr>
            <a:endParaRPr lang="en-US" dirty="0" smtClean="0"/>
          </a:p>
          <a:p>
            <a:pPr marL="0" indent="0">
              <a:buNone/>
              <a:defRPr/>
            </a:pPr>
            <a:r>
              <a:rPr lang="en-US" dirty="0">
                <a:solidFill>
                  <a:srgbClr val="FF0000"/>
                </a:solidFill>
              </a:rPr>
              <a:t>Map&lt;String, Object&gt; map = new </a:t>
            </a:r>
            <a:r>
              <a:rPr lang="en-US" dirty="0" err="1">
                <a:solidFill>
                  <a:srgbClr val="FF0000"/>
                </a:solidFill>
              </a:rPr>
              <a:t>HashMap</a:t>
            </a:r>
            <a:r>
              <a:rPr lang="en-US" dirty="0">
                <a:solidFill>
                  <a:srgbClr val="FF0000"/>
                </a:solidFill>
              </a:rPr>
              <a:t>&lt;String, Object&gt;();</a:t>
            </a:r>
          </a:p>
          <a:p>
            <a:pPr marL="0" indent="0">
              <a:buNone/>
              <a:defRPr/>
            </a:pPr>
            <a:r>
              <a:rPr lang="en-US" dirty="0" err="1">
                <a:solidFill>
                  <a:srgbClr val="FF0000"/>
                </a:solidFill>
              </a:rPr>
              <a:t>map.put</a:t>
            </a:r>
            <a:r>
              <a:rPr lang="en-US" dirty="0">
                <a:solidFill>
                  <a:srgbClr val="FF0000"/>
                </a:solidFill>
              </a:rPr>
              <a:t>("</a:t>
            </a:r>
            <a:r>
              <a:rPr lang="en-US" dirty="0" err="1">
                <a:solidFill>
                  <a:srgbClr val="FF0000"/>
                </a:solidFill>
              </a:rPr>
              <a:t>mailId</a:t>
            </a:r>
            <a:r>
              <a:rPr lang="en-US" dirty="0">
                <a:solidFill>
                  <a:srgbClr val="FF0000"/>
                </a:solidFill>
              </a:rPr>
              <a:t>", </a:t>
            </a:r>
            <a:r>
              <a:rPr lang="en-US" dirty="0" err="1">
                <a:solidFill>
                  <a:srgbClr val="FF0000"/>
                </a:solidFill>
              </a:rPr>
              <a:t>mail.getMailId</a:t>
            </a:r>
            <a:r>
              <a:rPr lang="en-US" dirty="0">
                <a:solidFill>
                  <a:srgbClr val="FF0000"/>
                </a:solidFill>
              </a:rPr>
              <a:t>());</a:t>
            </a:r>
          </a:p>
          <a:p>
            <a:pPr marL="0" indent="0">
              <a:buNone/>
              <a:defRPr/>
            </a:pPr>
            <a:r>
              <a:rPr lang="en-US" dirty="0" err="1">
                <a:solidFill>
                  <a:srgbClr val="FF0000"/>
                </a:solidFill>
              </a:rPr>
              <a:t>map.put</a:t>
            </a:r>
            <a:r>
              <a:rPr lang="en-US" dirty="0">
                <a:solidFill>
                  <a:srgbClr val="FF0000"/>
                </a:solidFill>
              </a:rPr>
              <a:t>("country", </a:t>
            </a:r>
            <a:r>
              <a:rPr lang="en-US" dirty="0" err="1">
                <a:solidFill>
                  <a:srgbClr val="FF0000"/>
                </a:solidFill>
              </a:rPr>
              <a:t>mail.getCountry</a:t>
            </a:r>
            <a:r>
              <a:rPr lang="en-US" dirty="0">
                <a:solidFill>
                  <a:srgbClr val="FF0000"/>
                </a:solidFill>
              </a:rPr>
              <a:t>());</a:t>
            </a:r>
          </a:p>
          <a:p>
            <a:pPr marL="0" indent="0">
              <a:buNone/>
              <a:defRPr/>
            </a:pPr>
            <a:r>
              <a:rPr lang="en-US" dirty="0" err="1">
                <a:solidFill>
                  <a:srgbClr val="FF0000"/>
                </a:solidFill>
              </a:rPr>
              <a:t>map.put</a:t>
            </a:r>
            <a:r>
              <a:rPr lang="en-US" dirty="0">
                <a:solidFill>
                  <a:srgbClr val="FF0000"/>
                </a:solidFill>
              </a:rPr>
              <a:t>("weight", </a:t>
            </a:r>
            <a:r>
              <a:rPr lang="en-US" dirty="0" err="1">
                <a:solidFill>
                  <a:srgbClr val="FF0000"/>
                </a:solidFill>
              </a:rPr>
              <a:t>mail.getWeight</a:t>
            </a:r>
            <a:r>
              <a:rPr lang="en-US" dirty="0">
                <a:solidFill>
                  <a:srgbClr val="FF0000"/>
                </a:solidFill>
              </a:rPr>
              <a:t>());</a:t>
            </a:r>
          </a:p>
          <a:p>
            <a:pPr marL="0" indent="0">
              <a:buNone/>
              <a:defRPr/>
            </a:pPr>
            <a:r>
              <a:rPr lang="en-US" dirty="0" err="1">
                <a:solidFill>
                  <a:srgbClr val="FF0000"/>
                </a:solidFill>
              </a:rPr>
              <a:t>getJmsTemplate</a:t>
            </a:r>
            <a:r>
              <a:rPr lang="en-US" dirty="0">
                <a:solidFill>
                  <a:srgbClr val="FF0000"/>
                </a:solidFill>
              </a:rPr>
              <a:t>().</a:t>
            </a:r>
            <a:r>
              <a:rPr lang="en-US" b="1" dirty="0" err="1">
                <a:solidFill>
                  <a:srgbClr val="FF0000"/>
                </a:solidFill>
              </a:rPr>
              <a:t>convertAndSend</a:t>
            </a:r>
            <a:r>
              <a:rPr lang="en-US" b="1" dirty="0">
                <a:solidFill>
                  <a:srgbClr val="FF0000"/>
                </a:solidFill>
              </a:rPr>
              <a:t>(map);</a:t>
            </a:r>
            <a:endParaRPr lang="en-US" dirty="0">
              <a:solidFill>
                <a:srgbClr val="FF0000"/>
              </a:solidFill>
            </a:endParaRPr>
          </a:p>
          <a:p>
            <a:pPr marL="0" indent="0">
              <a:buNone/>
              <a:defRPr/>
            </a:pPr>
            <a:endParaRPr lang="en-US" dirty="0" smtClean="0"/>
          </a:p>
          <a:p>
            <a:pPr marL="0" indent="0">
              <a:buNone/>
              <a:defRPr/>
            </a:pPr>
            <a:r>
              <a:rPr lang="en-US" dirty="0"/>
              <a:t>Map </a:t>
            </a:r>
            <a:r>
              <a:rPr lang="en-US" dirty="0" err="1"/>
              <a:t>map</a:t>
            </a:r>
            <a:r>
              <a:rPr lang="en-US" dirty="0"/>
              <a:t> = (Map) </a:t>
            </a:r>
            <a:r>
              <a:rPr lang="en-US" dirty="0" err="1"/>
              <a:t>getJmsTemplate</a:t>
            </a:r>
            <a:r>
              <a:rPr lang="en-US" dirty="0"/>
              <a:t>().</a:t>
            </a:r>
            <a:r>
              <a:rPr lang="en-US" b="1" dirty="0" err="1"/>
              <a:t>receiveAndConvert</a:t>
            </a:r>
            <a:r>
              <a:rPr lang="en-US" b="1" dirty="0"/>
              <a:t>();</a:t>
            </a:r>
            <a:endParaRPr lang="en-US" dirty="0"/>
          </a:p>
          <a:p>
            <a:pPr eaLnBrk="1" hangingPunct="1">
              <a:defRPr/>
            </a:pPr>
            <a:endParaRPr lang="en-US" dirty="0" smtClean="0"/>
          </a:p>
        </p:txBody>
      </p:sp>
      <p:sp>
        <p:nvSpPr>
          <p:cNvPr id="91139" name="Title 4"/>
          <p:cNvSpPr>
            <a:spLocks noGrp="1"/>
          </p:cNvSpPr>
          <p:nvPr>
            <p:ph type="title" idx="4294967295"/>
          </p:nvPr>
        </p:nvSpPr>
        <p:spPr>
          <a:xfrm>
            <a:off x="605481" y="304800"/>
            <a:ext cx="10923373" cy="501650"/>
          </a:xfrm>
        </p:spPr>
        <p:txBody>
          <a:bodyPr/>
          <a:lstStyle/>
          <a:p>
            <a:pPr eaLnBrk="1" hangingPunct="1"/>
            <a:r>
              <a:rPr lang="en-US" altLang="en-US" dirty="0" smtClean="0"/>
              <a:t>JMS Spring Integration(cont..)</a:t>
            </a:r>
          </a:p>
        </p:txBody>
      </p:sp>
    </p:spTree>
    <p:extLst>
      <p:ext uri="{BB962C8B-B14F-4D97-AF65-F5344CB8AC3E}">
        <p14:creationId xmlns:p14="http://schemas.microsoft.com/office/powerpoint/2010/main" val="54993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5"/>
          <p:cNvSpPr>
            <a:spLocks noGrp="1"/>
          </p:cNvSpPr>
          <p:nvPr>
            <p:ph idx="4294967295"/>
          </p:nvPr>
        </p:nvSpPr>
        <p:spPr>
          <a:xfrm>
            <a:off x="654907" y="914400"/>
            <a:ext cx="10985157" cy="5168900"/>
          </a:xfrm>
        </p:spPr>
        <p:txBody>
          <a:bodyPr/>
          <a:lstStyle/>
          <a:p>
            <a:pPr eaLnBrk="1" hangingPunct="1"/>
            <a:r>
              <a:rPr lang="en-US" altLang="en-US" dirty="0" smtClean="0"/>
              <a:t>We can create a custom message converter by implementing the </a:t>
            </a:r>
            <a:r>
              <a:rPr lang="en-US" altLang="en-US" dirty="0" err="1" smtClean="0"/>
              <a:t>MessageConverter</a:t>
            </a:r>
            <a:r>
              <a:rPr lang="en-US" altLang="en-US" dirty="0" smtClean="0"/>
              <a:t> interface</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92163" name="Title 4"/>
          <p:cNvSpPr>
            <a:spLocks noGrp="1"/>
          </p:cNvSpPr>
          <p:nvPr>
            <p:ph type="title" idx="4294967295"/>
          </p:nvPr>
        </p:nvSpPr>
        <p:spPr>
          <a:xfrm>
            <a:off x="654907" y="304800"/>
            <a:ext cx="10985157" cy="501650"/>
          </a:xfrm>
        </p:spPr>
        <p:txBody>
          <a:bodyPr/>
          <a:lstStyle/>
          <a:p>
            <a:pPr eaLnBrk="1" hangingPunct="1"/>
            <a:r>
              <a:rPr lang="en-US" altLang="en-US" dirty="0" smtClean="0"/>
              <a:t>JMS Spring Integration(cont..)</a:t>
            </a:r>
          </a:p>
        </p:txBody>
      </p:sp>
      <p:pic>
        <p:nvPicPr>
          <p:cNvPr id="921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447800"/>
            <a:ext cx="755650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75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543697" y="914400"/>
            <a:ext cx="11059298" cy="5168900"/>
          </a:xfrm>
        </p:spPr>
        <p:txBody>
          <a:bodyPr/>
          <a:lstStyle/>
          <a:p>
            <a:pPr marL="0" indent="0">
              <a:buNone/>
              <a:defRPr/>
            </a:pPr>
            <a:r>
              <a:rPr lang="en-US" dirty="0"/>
              <a:t>To apply this message converter, you have to declare it in bean configuration files and inject it into the JMS template.</a:t>
            </a:r>
          </a:p>
          <a:p>
            <a:pPr marL="0" indent="0">
              <a:buNone/>
              <a:defRPr/>
            </a:pPr>
            <a:endParaRPr lang="en-US" dirty="0"/>
          </a:p>
          <a:p>
            <a:pPr marL="0" indent="0">
              <a:buNone/>
              <a:defRPr/>
            </a:pPr>
            <a:r>
              <a:rPr lang="en-US" dirty="0">
                <a:solidFill>
                  <a:srgbClr val="FF0000"/>
                </a:solidFill>
              </a:rPr>
              <a:t>&lt;bean id="</a:t>
            </a:r>
            <a:r>
              <a:rPr lang="en-US" dirty="0" err="1">
                <a:solidFill>
                  <a:srgbClr val="FF0000"/>
                </a:solidFill>
              </a:rPr>
              <a:t>mailMessageConverter</a:t>
            </a:r>
            <a:r>
              <a:rPr lang="en-US" dirty="0">
                <a:solidFill>
                  <a:srgbClr val="FF0000"/>
                </a:solidFill>
              </a:rPr>
              <a:t>“ class="</a:t>
            </a:r>
            <a:r>
              <a:rPr lang="en-US" dirty="0" err="1">
                <a:solidFill>
                  <a:srgbClr val="FF0000"/>
                </a:solidFill>
              </a:rPr>
              <a:t>com.training.MailMessageConverter</a:t>
            </a:r>
            <a:r>
              <a:rPr lang="en-US" dirty="0">
                <a:solidFill>
                  <a:srgbClr val="FF0000"/>
                </a:solidFill>
              </a:rPr>
              <a:t>" /&gt;</a:t>
            </a:r>
          </a:p>
          <a:p>
            <a:pPr marL="0" indent="0">
              <a:buNone/>
              <a:defRPr/>
            </a:pPr>
            <a:endParaRPr lang="en-US" dirty="0">
              <a:solidFill>
                <a:srgbClr val="FF0000"/>
              </a:solidFill>
            </a:endParaRPr>
          </a:p>
          <a:p>
            <a:pPr marL="0" indent="0">
              <a:buNone/>
              <a:defRPr/>
            </a:pPr>
            <a:r>
              <a:rPr lang="en-US" dirty="0">
                <a:solidFill>
                  <a:srgbClr val="FF0000"/>
                </a:solidFill>
              </a:rPr>
              <a:t>&lt;bean id="</a:t>
            </a:r>
            <a:r>
              <a:rPr lang="en-US" dirty="0" err="1">
                <a:solidFill>
                  <a:srgbClr val="FF0000"/>
                </a:solidFill>
              </a:rPr>
              <a:t>jmsTemplate</a:t>
            </a:r>
            <a:r>
              <a:rPr lang="en-US" dirty="0">
                <a:solidFill>
                  <a:srgbClr val="FF0000"/>
                </a:solidFill>
              </a:rPr>
              <a:t>“ class="</a:t>
            </a:r>
            <a:r>
              <a:rPr lang="en-US" dirty="0" err="1">
                <a:solidFill>
                  <a:srgbClr val="FF0000"/>
                </a:solidFill>
              </a:rPr>
              <a:t>org.springframework.jms.core.JmsTemplate</a:t>
            </a:r>
            <a:r>
              <a:rPr lang="en-US" dirty="0">
                <a:solidFill>
                  <a:srgbClr val="FF0000"/>
                </a:solidFill>
              </a:rPr>
              <a:t>"&gt;</a:t>
            </a:r>
          </a:p>
          <a:p>
            <a:pPr marL="0" indent="0">
              <a:buNone/>
              <a:defRPr/>
            </a:pPr>
            <a:r>
              <a:rPr lang="en-US" dirty="0">
                <a:solidFill>
                  <a:srgbClr val="FF0000"/>
                </a:solidFill>
              </a:rPr>
              <a:t>...</a:t>
            </a:r>
          </a:p>
          <a:p>
            <a:pPr marL="0" indent="0">
              <a:buNone/>
              <a:defRPr/>
            </a:pPr>
            <a:r>
              <a:rPr lang="en-US" b="1" dirty="0">
                <a:solidFill>
                  <a:srgbClr val="FF0000"/>
                </a:solidFill>
              </a:rPr>
              <a:t>         &lt;property name="</a:t>
            </a:r>
            <a:r>
              <a:rPr lang="en-US" b="1" dirty="0" err="1">
                <a:solidFill>
                  <a:srgbClr val="FF0000"/>
                </a:solidFill>
              </a:rPr>
              <a:t>messageConverter</a:t>
            </a:r>
            <a:r>
              <a:rPr lang="en-US" b="1" dirty="0">
                <a:solidFill>
                  <a:srgbClr val="FF0000"/>
                </a:solidFill>
              </a:rPr>
              <a:t>" ref="</a:t>
            </a:r>
            <a:r>
              <a:rPr lang="en-US" b="1" dirty="0" err="1">
                <a:solidFill>
                  <a:srgbClr val="FF0000"/>
                </a:solidFill>
              </a:rPr>
              <a:t>mailMessageConverter</a:t>
            </a:r>
            <a:r>
              <a:rPr lang="en-US" b="1" dirty="0">
                <a:solidFill>
                  <a:srgbClr val="FF0000"/>
                </a:solidFill>
              </a:rPr>
              <a:t>" /&gt;</a:t>
            </a:r>
          </a:p>
          <a:p>
            <a:pPr marL="0" indent="0">
              <a:buNone/>
              <a:defRPr/>
            </a:pPr>
            <a:r>
              <a:rPr lang="en-US" dirty="0">
                <a:solidFill>
                  <a:srgbClr val="FF0000"/>
                </a:solidFill>
              </a:rPr>
              <a:t>&lt;/bean&gt;</a:t>
            </a:r>
          </a:p>
          <a:p>
            <a:pPr marL="0" indent="0">
              <a:buNone/>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p:txBody>
      </p:sp>
      <p:sp>
        <p:nvSpPr>
          <p:cNvPr id="93187" name="Title 4"/>
          <p:cNvSpPr>
            <a:spLocks noGrp="1"/>
          </p:cNvSpPr>
          <p:nvPr>
            <p:ph type="title" idx="4294967295"/>
          </p:nvPr>
        </p:nvSpPr>
        <p:spPr>
          <a:xfrm>
            <a:off x="543697" y="304800"/>
            <a:ext cx="10972800" cy="501650"/>
          </a:xfrm>
        </p:spPr>
        <p:txBody>
          <a:bodyPr/>
          <a:lstStyle/>
          <a:p>
            <a:pPr eaLnBrk="1" hangingPunct="1"/>
            <a:r>
              <a:rPr lang="en-US" altLang="en-US" dirty="0" smtClean="0"/>
              <a:t>JMS Spring Integration(cont..)</a:t>
            </a:r>
          </a:p>
        </p:txBody>
      </p:sp>
    </p:spTree>
    <p:extLst>
      <p:ext uri="{BB962C8B-B14F-4D97-AF65-F5344CB8AC3E}">
        <p14:creationId xmlns:p14="http://schemas.microsoft.com/office/powerpoint/2010/main" val="1204832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Exercise</a:t>
            </a:r>
          </a:p>
        </p:txBody>
      </p:sp>
      <p:sp>
        <p:nvSpPr>
          <p:cNvPr id="94211" name="Content Placeholder 2"/>
          <p:cNvSpPr>
            <a:spLocks noGrp="1"/>
          </p:cNvSpPr>
          <p:nvPr>
            <p:ph sz="quarter" idx="10"/>
          </p:nvPr>
        </p:nvSpPr>
        <p:spPr/>
        <p:txBody>
          <a:bodyPr/>
          <a:lstStyle/>
          <a:p>
            <a:pPr>
              <a:lnSpc>
                <a:spcPct val="100000"/>
              </a:lnSpc>
              <a:spcAft>
                <a:spcPct val="0"/>
              </a:spcAft>
            </a:pPr>
            <a:r>
              <a:rPr lang="en-US" altLang="en-US" sz="1800"/>
              <a:t>Rewrite a example the queue example implemented above using the JmsTemplate class and JmsGatewaySupport class.</a:t>
            </a:r>
          </a:p>
          <a:p>
            <a:pPr>
              <a:spcAft>
                <a:spcPct val="0"/>
              </a:spcAft>
            </a:pPr>
            <a:endParaRPr lang="en-US" altLang="en-US" smtClean="0"/>
          </a:p>
        </p:txBody>
      </p:sp>
    </p:spTree>
    <p:extLst>
      <p:ext uri="{BB962C8B-B14F-4D97-AF65-F5344CB8AC3E}">
        <p14:creationId xmlns:p14="http://schemas.microsoft.com/office/powerpoint/2010/main" val="240905206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pPr>
              <a:defRPr/>
            </a:pPr>
            <a:r>
              <a:rPr lang="en-US" dirty="0"/>
              <a:t>Design Problem #1:</a:t>
            </a:r>
            <a:br>
              <a:rPr lang="en-US" dirty="0"/>
            </a:br>
            <a:r>
              <a:rPr lang="en-US" dirty="0"/>
              <a:t/>
            </a:r>
            <a:br>
              <a:rPr lang="en-US" dirty="0"/>
            </a:br>
            <a:r>
              <a:rPr lang="en-US" dirty="0"/>
              <a:t/>
            </a:r>
            <a:br>
              <a:rPr lang="en-US" dirty="0"/>
            </a:br>
            <a:r>
              <a:rPr lang="en-US" dirty="0" smtClean="0"/>
              <a:t/>
            </a:r>
            <a:br>
              <a:rPr lang="en-US" dirty="0" smtClean="0"/>
            </a:br>
            <a:endParaRPr lang="en-US" dirty="0"/>
          </a:p>
        </p:txBody>
      </p:sp>
      <p:sp>
        <p:nvSpPr>
          <p:cNvPr id="9219" name="Rectangle 3"/>
          <p:cNvSpPr>
            <a:spLocks noGrp="1" noChangeArrowheads="1"/>
          </p:cNvSpPr>
          <p:nvPr>
            <p:ph idx="1"/>
          </p:nvPr>
        </p:nvSpPr>
        <p:spPr>
          <a:xfrm>
            <a:off x="609441" y="963826"/>
            <a:ext cx="10969943" cy="4936055"/>
          </a:xfrm>
        </p:spPr>
        <p:txBody>
          <a:bodyPr/>
          <a:lstStyle/>
          <a:p>
            <a:pPr>
              <a:buFont typeface="Arial" charset="0"/>
              <a:buChar char="•"/>
              <a:defRPr/>
            </a:pPr>
            <a:r>
              <a:rPr lang="en-US" sz="1800" dirty="0"/>
              <a:t>I want to communicate with another system.</a:t>
            </a:r>
          </a:p>
          <a:p>
            <a:pPr>
              <a:buFont typeface="Arial" charset="0"/>
              <a:buChar char="•"/>
              <a:defRPr/>
            </a:pPr>
            <a:endParaRPr lang="en-US" sz="1800" dirty="0"/>
          </a:p>
          <a:p>
            <a:pPr>
              <a:buFont typeface="Arial" charset="0"/>
              <a:buChar char="•"/>
              <a:defRPr/>
            </a:pPr>
            <a:r>
              <a:rPr lang="en-US" sz="1800" dirty="0"/>
              <a:t>I do not want to wait for an acknowledgement from destination system (Asynchronous)</a:t>
            </a:r>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93083584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normAutofit lnSpcReduction="10000"/>
          </a:bodyPr>
          <a:lstStyle/>
          <a:p>
            <a:r>
              <a:rPr lang="en-US" dirty="0"/>
              <a:t>JMS Introduction</a:t>
            </a:r>
          </a:p>
          <a:p>
            <a:r>
              <a:rPr lang="en-US" dirty="0"/>
              <a:t>Motivation for the  JMS</a:t>
            </a:r>
          </a:p>
          <a:p>
            <a:r>
              <a:rPr lang="en-US" dirty="0"/>
              <a:t>Point to </a:t>
            </a:r>
            <a:r>
              <a:rPr lang="en-US"/>
              <a:t>Point </a:t>
            </a:r>
            <a:r>
              <a:rPr lang="en-US" smtClean="0"/>
              <a:t>Messaging</a:t>
            </a:r>
            <a:endParaRPr lang="en-US" dirty="0"/>
          </a:p>
          <a:p>
            <a:r>
              <a:rPr lang="en-US" dirty="0"/>
              <a:t>Publisher Subscriber Messaging</a:t>
            </a:r>
          </a:p>
          <a:p>
            <a:r>
              <a:rPr lang="en-US" dirty="0"/>
              <a:t>JMS API Architecture</a:t>
            </a:r>
          </a:p>
          <a:p>
            <a:r>
              <a:rPr lang="en-US" dirty="0"/>
              <a:t>Administrative Objects</a:t>
            </a:r>
          </a:p>
          <a:p>
            <a:r>
              <a:rPr lang="en-US" dirty="0"/>
              <a:t>Other JMS Objects</a:t>
            </a:r>
          </a:p>
          <a:p>
            <a:r>
              <a:rPr lang="en-US" dirty="0"/>
              <a:t>Message Producer</a:t>
            </a:r>
          </a:p>
          <a:p>
            <a:r>
              <a:rPr lang="en-US" dirty="0"/>
              <a:t>Message Consumer</a:t>
            </a:r>
          </a:p>
          <a:p>
            <a:r>
              <a:rPr lang="en-US" dirty="0"/>
              <a:t>Message Acknowledge</a:t>
            </a:r>
          </a:p>
          <a:p>
            <a:r>
              <a:rPr lang="en-US" dirty="0"/>
              <a:t>Durable Subscriber</a:t>
            </a:r>
          </a:p>
          <a:p>
            <a:r>
              <a:rPr lang="en-US" dirty="0"/>
              <a:t>JMS Reply Mechanism</a:t>
            </a:r>
          </a:p>
          <a:p>
            <a:r>
              <a:rPr lang="en-US" dirty="0"/>
              <a:t>Message Properties</a:t>
            </a:r>
          </a:p>
          <a:p>
            <a:r>
              <a:rPr lang="en-US" dirty="0"/>
              <a:t>JMS Transaction</a:t>
            </a:r>
          </a:p>
          <a:p>
            <a:r>
              <a:rPr lang="en-US" dirty="0"/>
              <a:t>Scenarios - Recap</a:t>
            </a:r>
          </a:p>
          <a:p>
            <a:r>
              <a:rPr lang="en-US" dirty="0"/>
              <a:t>JMS – Spring Integration (Self – study) </a:t>
            </a:r>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i="1" dirty="0" smtClean="0"/>
              <a:t>www.javatpoint.com/</a:t>
            </a:r>
            <a:r>
              <a:rPr lang="en-US" b="1" i="1" dirty="0" smtClean="0"/>
              <a:t>jms</a:t>
            </a:r>
            <a:r>
              <a:rPr lang="en-US" i="1" dirty="0" smtClean="0"/>
              <a:t>-</a:t>
            </a:r>
            <a:r>
              <a:rPr lang="en-US" b="1" i="1" dirty="0" smtClean="0"/>
              <a:t>tutorial</a:t>
            </a:r>
          </a:p>
          <a:p>
            <a:r>
              <a:rPr lang="en-US" i="1" dirty="0" smtClean="0"/>
              <a:t>docs.oracle.com/</a:t>
            </a:r>
            <a:r>
              <a:rPr lang="en-US" i="1" dirty="0" err="1" smtClean="0"/>
              <a:t>javaee</a:t>
            </a:r>
            <a:r>
              <a:rPr lang="en-US" i="1" dirty="0" smtClean="0"/>
              <a:t>/6/</a:t>
            </a:r>
            <a:r>
              <a:rPr lang="en-US" b="1" i="1" dirty="0" smtClean="0"/>
              <a:t>tutorial</a:t>
            </a:r>
            <a:r>
              <a:rPr lang="en-US" i="1" dirty="0" smtClean="0"/>
              <a:t>/doc/bncdq.html</a:t>
            </a:r>
          </a:p>
          <a:p>
            <a:r>
              <a:rPr lang="en-US" i="1" dirty="0"/>
              <a:t>www.coderpanda.com/</a:t>
            </a:r>
            <a:r>
              <a:rPr lang="en-US" b="1" i="1" dirty="0"/>
              <a:t>jms</a:t>
            </a:r>
            <a:r>
              <a:rPr lang="en-US" i="1" dirty="0"/>
              <a:t>-</a:t>
            </a:r>
            <a:r>
              <a:rPr lang="en-US" b="1" i="1" dirty="0"/>
              <a:t>tutorial</a:t>
            </a:r>
            <a:r>
              <a:rPr lang="en-US" i="1" dirty="0" smtClean="0"/>
              <a:t>/</a:t>
            </a:r>
          </a:p>
          <a:p>
            <a:r>
              <a:rPr lang="en-US" i="1" dirty="0" smtClean="0"/>
              <a:t>www.j2eebrain.com/</a:t>
            </a:r>
            <a:r>
              <a:rPr lang="en-US" b="1" i="1" dirty="0" smtClean="0"/>
              <a:t>jms</a:t>
            </a:r>
            <a:r>
              <a:rPr lang="en-US" i="1" dirty="0" smtClean="0"/>
              <a:t>-</a:t>
            </a:r>
            <a:r>
              <a:rPr lang="en-US" b="1" i="1" dirty="0" smtClean="0"/>
              <a:t>tutorial</a:t>
            </a:r>
          </a:p>
          <a:p>
            <a:r>
              <a:rPr lang="en-US" i="1" dirty="0"/>
              <a:t>https://</a:t>
            </a:r>
            <a:r>
              <a:rPr lang="en-US" i="1" dirty="0" smtClean="0"/>
              <a:t>dzone.com/articles/</a:t>
            </a:r>
            <a:r>
              <a:rPr lang="en-US" b="1" i="1" dirty="0" smtClean="0"/>
              <a:t>jms</a:t>
            </a:r>
            <a:r>
              <a:rPr lang="en-US" i="1" dirty="0" smtClean="0"/>
              <a:t>-application-deployment</a:t>
            </a:r>
          </a:p>
          <a:p>
            <a:r>
              <a:rPr lang="en-US" i="1" dirty="0"/>
              <a:t>howtodoinjava.com › </a:t>
            </a:r>
            <a:r>
              <a:rPr lang="en-US" i="1" dirty="0" smtClean="0"/>
              <a:t>JMS</a:t>
            </a:r>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Motivation for the  JMS</a:t>
            </a:r>
          </a:p>
        </p:txBody>
      </p:sp>
      <p:sp>
        <p:nvSpPr>
          <p:cNvPr id="7171" name="Rectangle 3"/>
          <p:cNvSpPr>
            <a:spLocks noGrp="1" noChangeArrowheads="1"/>
          </p:cNvSpPr>
          <p:nvPr>
            <p:ph sz="quarter" idx="10"/>
          </p:nvPr>
        </p:nvSpPr>
        <p:spPr>
          <a:xfrm>
            <a:off x="711015" y="1282700"/>
            <a:ext cx="10768412" cy="5118100"/>
          </a:xfrm>
        </p:spPr>
        <p:txBody>
          <a:bodyPr/>
          <a:lstStyle/>
          <a:p>
            <a:pPr algn="just" eaLnBrk="1" hangingPunct="1">
              <a:lnSpc>
                <a:spcPct val="100000"/>
              </a:lnSpc>
              <a:defRPr/>
            </a:pPr>
            <a:r>
              <a:rPr lang="en-US" sz="1800" dirty="0"/>
              <a:t>Java messaging service is an </a:t>
            </a:r>
            <a:r>
              <a:rPr lang="en-US" sz="1800" u="sng" dirty="0"/>
              <a:t>specification</a:t>
            </a:r>
            <a:r>
              <a:rPr lang="en-US" sz="1800" dirty="0"/>
              <a:t> for the </a:t>
            </a:r>
            <a:r>
              <a:rPr lang="en-US" sz="1800" dirty="0">
                <a:solidFill>
                  <a:srgbClr val="FF0000"/>
                </a:solidFill>
              </a:rPr>
              <a:t>asynchronous communication</a:t>
            </a:r>
            <a:r>
              <a:rPr lang="en-US" sz="1800" dirty="0"/>
              <a:t> between two parties. This specification is implemented by different MOM (Message Oriented Middleware) servers.</a:t>
            </a:r>
          </a:p>
          <a:p>
            <a:pPr algn="just" eaLnBrk="1" hangingPunct="1">
              <a:lnSpc>
                <a:spcPct val="100000"/>
              </a:lnSpc>
              <a:defRPr/>
            </a:pPr>
            <a:r>
              <a:rPr lang="en-US" sz="1800" dirty="0"/>
              <a:t>Messages are the objects that communicate information between applications.</a:t>
            </a:r>
          </a:p>
          <a:p>
            <a:pPr algn="just" eaLnBrk="1" hangingPunct="1">
              <a:lnSpc>
                <a:spcPct val="100000"/>
              </a:lnSpc>
              <a:defRPr/>
            </a:pPr>
            <a:r>
              <a:rPr lang="en-US" sz="1800" dirty="0"/>
              <a:t>Messages are send/published to a MOM server by the source client.</a:t>
            </a:r>
          </a:p>
          <a:p>
            <a:pPr algn="just" eaLnBrk="1" hangingPunct="1">
              <a:lnSpc>
                <a:spcPct val="100000"/>
              </a:lnSpc>
              <a:defRPr/>
            </a:pPr>
            <a:r>
              <a:rPr lang="en-US" sz="1800" dirty="0"/>
              <a:t>Messages are received/subscriber from the MOM server by the target client.</a:t>
            </a:r>
          </a:p>
          <a:p>
            <a:pPr algn="just" eaLnBrk="1" hangingPunct="1">
              <a:lnSpc>
                <a:spcPct val="100000"/>
              </a:lnSpc>
              <a:defRPr/>
            </a:pPr>
            <a:r>
              <a:rPr lang="en-US" sz="1800" dirty="0"/>
              <a:t>Client of an JMS application need not have the information of the server </a:t>
            </a:r>
            <a:r>
              <a:rPr lang="en-US" sz="1800" b="1" dirty="0">
                <a:solidFill>
                  <a:srgbClr val="FF0000"/>
                </a:solidFill>
              </a:rPr>
              <a:t>?</a:t>
            </a:r>
          </a:p>
          <a:p>
            <a:pPr algn="just" eaLnBrk="1" hangingPunct="1">
              <a:lnSpc>
                <a:spcPct val="100000"/>
              </a:lnSpc>
              <a:defRPr/>
            </a:pPr>
            <a:r>
              <a:rPr lang="en-US" sz="1800" dirty="0"/>
              <a:t>JMS ensure the delivery of the information (No information lost).</a:t>
            </a:r>
          </a:p>
          <a:p>
            <a:pPr algn="just" eaLnBrk="1" hangingPunct="1">
              <a:lnSpc>
                <a:spcPct val="100000"/>
              </a:lnSpc>
              <a:defRPr/>
            </a:pPr>
            <a:r>
              <a:rPr lang="en-US" sz="1800" dirty="0"/>
              <a:t>Programming data between two parties need not be shared.</a:t>
            </a:r>
          </a:p>
          <a:p>
            <a:pPr algn="just" eaLnBrk="1" hangingPunct="1">
              <a:lnSpc>
                <a:spcPct val="100000"/>
              </a:lnSpc>
              <a:defRPr/>
            </a:pPr>
            <a:endParaRPr lang="en-US" sz="1800" dirty="0"/>
          </a:p>
          <a:p>
            <a:pPr algn="just" eaLnBrk="1" hangingPunct="1">
              <a:lnSpc>
                <a:spcPct val="100000"/>
              </a:lnSpc>
              <a:defRPr/>
            </a:pPr>
            <a:endParaRPr lang="en-US" sz="1800" dirty="0"/>
          </a:p>
          <a:p>
            <a:pPr algn="just" eaLnBrk="1" hangingPunct="1">
              <a:lnSpc>
                <a:spcPct val="100000"/>
              </a:lnSpc>
              <a:defRPr/>
            </a:pPr>
            <a:endParaRPr lang="en-US" sz="1800" dirty="0"/>
          </a:p>
          <a:p>
            <a:pPr algn="just" eaLnBrk="1" hangingPunct="1">
              <a:lnSpc>
                <a:spcPct val="100000"/>
              </a:lnSpc>
              <a:defRPr/>
            </a:pPr>
            <a:r>
              <a:rPr lang="en-US" sz="1800" dirty="0"/>
              <a:t>To simplify:</a:t>
            </a:r>
          </a:p>
          <a:p>
            <a:pPr lvl="1" algn="just" eaLnBrk="1" hangingPunct="1">
              <a:lnSpc>
                <a:spcPct val="100000"/>
              </a:lnSpc>
              <a:buFont typeface="Arial" pitchFamily="34" charset="0"/>
              <a:buChar char="•"/>
              <a:defRPr/>
            </a:pPr>
            <a:r>
              <a:rPr lang="en-US" dirty="0" smtClean="0"/>
              <a:t>MOM API === JMS API; </a:t>
            </a:r>
          </a:p>
          <a:p>
            <a:pPr lvl="1" algn="just" eaLnBrk="1" hangingPunct="1">
              <a:lnSpc>
                <a:spcPct val="100000"/>
              </a:lnSpc>
              <a:buFont typeface="Arial" pitchFamily="34" charset="0"/>
              <a:buChar char="•"/>
              <a:defRPr/>
            </a:pPr>
            <a:r>
              <a:rPr lang="en-US" dirty="0" smtClean="0"/>
              <a:t>Send === Publish</a:t>
            </a:r>
          </a:p>
          <a:p>
            <a:pPr lvl="1" algn="just" eaLnBrk="1" hangingPunct="1">
              <a:lnSpc>
                <a:spcPct val="100000"/>
              </a:lnSpc>
              <a:buFont typeface="Arial" pitchFamily="34" charset="0"/>
              <a:buChar char="•"/>
              <a:defRPr/>
            </a:pPr>
            <a:r>
              <a:rPr lang="en-US" dirty="0" smtClean="0"/>
              <a:t>Receive === Subscriber</a:t>
            </a:r>
          </a:p>
          <a:p>
            <a:pPr marL="0" indent="0" algn="just">
              <a:buNone/>
              <a:defRPr/>
            </a:pPr>
            <a:r>
              <a:rPr lang="en-US" dirty="0" smtClean="0"/>
              <a:t> </a:t>
            </a:r>
          </a:p>
        </p:txBody>
      </p:sp>
      <p:pic>
        <p:nvPicPr>
          <p:cNvPr id="13316" name="Picture 4" descr="http://www.yaldex.com/java_tutorial_2/images/fig428_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6" y="4343400"/>
            <a:ext cx="3933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1481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3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71">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71">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71">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defRPr/>
            </a:pPr>
            <a:r>
              <a:rPr lang="en-US" dirty="0"/>
              <a:t>Let’s install Active MQ …</a:t>
            </a:r>
          </a:p>
        </p:txBody>
      </p:sp>
      <p:sp>
        <p:nvSpPr>
          <p:cNvPr id="9219" name="Rectangle 3"/>
          <p:cNvSpPr>
            <a:spLocks noGrp="1" noChangeArrowheads="1"/>
          </p:cNvSpPr>
          <p:nvPr>
            <p:ph sz="quarter" idx="10"/>
          </p:nvPr>
        </p:nvSpPr>
        <p:spPr>
          <a:xfrm>
            <a:off x="711015" y="990600"/>
            <a:ext cx="11274663" cy="5333999"/>
          </a:xfrm>
        </p:spPr>
        <p:txBody>
          <a:bodyPr/>
          <a:lstStyle/>
          <a:p>
            <a:pPr>
              <a:buFont typeface="Arial" charset="0"/>
              <a:buChar char="•"/>
              <a:defRPr/>
            </a:pPr>
            <a:endParaRPr lang="en-US" sz="1800" dirty="0"/>
          </a:p>
          <a:p>
            <a:pPr>
              <a:buFont typeface="Arial" charset="0"/>
              <a:buChar char="•"/>
              <a:defRPr/>
            </a:pPr>
            <a:r>
              <a:rPr lang="en-US" sz="1800" dirty="0"/>
              <a:t>How to test:</a:t>
            </a:r>
          </a:p>
          <a:p>
            <a:pPr lvl="1">
              <a:defRPr/>
            </a:pPr>
            <a:r>
              <a:rPr lang="en-US" dirty="0" err="1" smtClean="0"/>
              <a:t>netstat</a:t>
            </a:r>
            <a:r>
              <a:rPr lang="en-US" dirty="0" smtClean="0"/>
              <a:t> –</a:t>
            </a:r>
            <a:r>
              <a:rPr lang="en-US" dirty="0" err="1" smtClean="0"/>
              <a:t>na</a:t>
            </a:r>
            <a:r>
              <a:rPr lang="en-US" dirty="0" smtClean="0"/>
              <a:t> | find “61616”</a:t>
            </a:r>
          </a:p>
          <a:p>
            <a:pPr lvl="1">
              <a:defRPr/>
            </a:pPr>
            <a:endParaRPr lang="en-US" dirty="0"/>
          </a:p>
          <a:p>
            <a:pPr>
              <a:buFont typeface="Arial" charset="0"/>
              <a:buChar char="•"/>
              <a:defRPr/>
            </a:pPr>
            <a:r>
              <a:rPr lang="en-US" dirty="0" smtClean="0">
                <a:hlinkClick r:id="rId3"/>
              </a:rPr>
              <a:t>http://localhost:8161/admin</a:t>
            </a:r>
            <a:endParaRPr lang="en-US" dirty="0" smtClean="0"/>
          </a:p>
          <a:p>
            <a:pPr lvl="1">
              <a:defRPr/>
            </a:pPr>
            <a:r>
              <a:rPr lang="en-US" dirty="0" smtClean="0"/>
              <a:t>admin/admin</a:t>
            </a:r>
          </a:p>
          <a:p>
            <a:pPr marL="0" indent="0">
              <a:buNone/>
              <a:defRPr/>
            </a:pPr>
            <a:endParaRPr lang="en-US" sz="1800" dirty="0"/>
          </a:p>
          <a:p>
            <a:pPr>
              <a:buFont typeface="Arial" charset="0"/>
              <a:buNone/>
              <a:defRPr/>
            </a:pPr>
            <a:endParaRPr lang="en-US" dirty="0"/>
          </a:p>
          <a:p>
            <a:pPr lvl="1">
              <a:buFont typeface="Courier New" pitchFamily="49" charset="0"/>
              <a:buNone/>
              <a:defRPr/>
            </a:pPr>
            <a:endParaRPr lang="en-US" dirty="0"/>
          </a:p>
        </p:txBody>
      </p:sp>
    </p:spTree>
    <p:extLst>
      <p:ext uri="{BB962C8B-B14F-4D97-AF65-F5344CB8AC3E}">
        <p14:creationId xmlns:p14="http://schemas.microsoft.com/office/powerpoint/2010/main" val="30549347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2.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16201</TotalTime>
  <Words>7866</Words>
  <Application>Microsoft Office PowerPoint</Application>
  <PresentationFormat>Custom</PresentationFormat>
  <Paragraphs>916</Paragraphs>
  <Slides>72</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ＭＳ Ｐゴシック</vt:lpstr>
      <vt:lpstr>Arial</vt:lpstr>
      <vt:lpstr>Calibri</vt:lpstr>
      <vt:lpstr>Courier New</vt:lpstr>
      <vt:lpstr>Georgia</vt:lpstr>
      <vt:lpstr>SapientSansMedium</vt:lpstr>
      <vt:lpstr>SapientSansRegular</vt:lpstr>
      <vt:lpstr>VAG Rounded Std Light</vt:lpstr>
      <vt:lpstr>Wingdings</vt:lpstr>
      <vt:lpstr>Content Masters</vt:lpstr>
      <vt:lpstr>INTRODUCTION TO JMS</vt:lpstr>
      <vt:lpstr>PowerPoint Presentation</vt:lpstr>
      <vt:lpstr>Objectives</vt:lpstr>
      <vt:lpstr>Introduction</vt:lpstr>
      <vt:lpstr>Introduction Cont… </vt:lpstr>
      <vt:lpstr>Limitations of Socket Programming and RMI </vt:lpstr>
      <vt:lpstr>Design Problem #1:    </vt:lpstr>
      <vt:lpstr>Motivation for the  JMS</vt:lpstr>
      <vt:lpstr>Let’s install Active MQ …</vt:lpstr>
      <vt:lpstr>Design Problem #2:</vt:lpstr>
      <vt:lpstr>Point to Point Messaging</vt:lpstr>
      <vt:lpstr>Point to Point Messaging Cont…</vt:lpstr>
      <vt:lpstr>Design Problem #3:</vt:lpstr>
      <vt:lpstr>Publish-Subscribe Messaging</vt:lpstr>
      <vt:lpstr>Publish-Subscriber Messaging Cont…</vt:lpstr>
      <vt:lpstr>Let’s explore Active MQ …</vt:lpstr>
      <vt:lpstr>JMS API Architecture</vt:lpstr>
      <vt:lpstr>JMS Client API Programming Model</vt:lpstr>
      <vt:lpstr>  Let’s see some source code … </vt:lpstr>
      <vt:lpstr>Administered Objects</vt:lpstr>
      <vt:lpstr>Administered Object (Connection Factory)</vt:lpstr>
      <vt:lpstr>Administered Object (Destinations)</vt:lpstr>
      <vt:lpstr>Queue Sender Example</vt:lpstr>
      <vt:lpstr>Queue Receiver Example</vt:lpstr>
      <vt:lpstr>Connections</vt:lpstr>
      <vt:lpstr>Connections Cont…</vt:lpstr>
      <vt:lpstr>Sessions</vt:lpstr>
      <vt:lpstr>Exercise</vt:lpstr>
      <vt:lpstr>Message Producers</vt:lpstr>
      <vt:lpstr>Message Producers Cont…</vt:lpstr>
      <vt:lpstr>Message Consumers</vt:lpstr>
      <vt:lpstr>Exercise</vt:lpstr>
      <vt:lpstr>Design Problem #4:</vt:lpstr>
      <vt:lpstr>Message Acknowledgement</vt:lpstr>
      <vt:lpstr>Message Acknowledgement Cont…</vt:lpstr>
      <vt:lpstr>Message Acknowledgement Cont…</vt:lpstr>
      <vt:lpstr>Exercise</vt:lpstr>
      <vt:lpstr>Design Problem #5:</vt:lpstr>
      <vt:lpstr>Durable Subscriber</vt:lpstr>
      <vt:lpstr>Durable Subscriber cont…</vt:lpstr>
      <vt:lpstr>Durable Subscriber cont…</vt:lpstr>
      <vt:lpstr>Design Problem #6:</vt:lpstr>
      <vt:lpstr>Reply from receiver</vt:lpstr>
      <vt:lpstr>Reply From Receiver cont…</vt:lpstr>
      <vt:lpstr>Reply from receiver (Sender Code)</vt:lpstr>
      <vt:lpstr>Reply from receiver (Receiver Code)</vt:lpstr>
      <vt:lpstr>Design Problem #7:</vt:lpstr>
      <vt:lpstr>Specifying Message Persistence</vt:lpstr>
      <vt:lpstr>Specifying Message Persistence cont…</vt:lpstr>
      <vt:lpstr>Design Problem #8:</vt:lpstr>
      <vt:lpstr>JMS Transaction</vt:lpstr>
      <vt:lpstr>JMS Transaction possible operation</vt:lpstr>
      <vt:lpstr>Choose the right technology: JMS/Sockets/RMI</vt:lpstr>
      <vt:lpstr>Choose the right type of JMS feature: Session.DurableSubscriber / DeliveryMode.NON_PERSISTENT /Destination.Queue / Message.timeToLive / Destination.Topic / Session.JMSTransaction  /Session.CLIENT_ACKNOWLEDGEMENT / /Message.JMSReplyTo </vt:lpstr>
      <vt:lpstr>Setting Message Priorities (Self – study) </vt:lpstr>
      <vt:lpstr>Allowing message to expire (Self – study) </vt:lpstr>
      <vt:lpstr>JMS Transaction Possible Operations (Self – study) </vt:lpstr>
      <vt:lpstr>Exercise (Self – study) </vt:lpstr>
      <vt:lpstr>JMS Spring Integration (Self – study) </vt:lpstr>
      <vt:lpstr>JMS Spring Integration</vt:lpstr>
      <vt:lpstr>PowerPoint Presentation</vt:lpstr>
      <vt:lpstr>PowerPoint Presentation</vt:lpstr>
      <vt:lpstr>JMS Spring Integration </vt:lpstr>
      <vt:lpstr>JMS Spring Integration(cont..)</vt:lpstr>
      <vt:lpstr>PowerPoint Presentation</vt:lpstr>
      <vt:lpstr>JMS Spring Integration(cont..)</vt:lpstr>
      <vt:lpstr>JMS Spring Integration(cont..)</vt:lpstr>
      <vt:lpstr>JMS Spring Integration(cont..)</vt:lpstr>
      <vt:lpstr>Exercise</vt:lpstr>
      <vt:lpstr>Recap</vt:lpstr>
      <vt:lpstr>References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Sidharth Mazumdar</cp:lastModifiedBy>
  <cp:revision>210</cp:revision>
  <cp:lastPrinted>2015-02-14T20:13:28Z</cp:lastPrinted>
  <dcterms:created xsi:type="dcterms:W3CDTF">2015-02-05T19:35:34Z</dcterms:created>
  <dcterms:modified xsi:type="dcterms:W3CDTF">2016-09-21T07:06:07Z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