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21"/>
  </p:notesMasterIdLst>
  <p:handoutMasterIdLst>
    <p:handoutMasterId r:id="rId22"/>
  </p:handoutMasterIdLst>
  <p:sldIdLst>
    <p:sldId id="258" r:id="rId5"/>
    <p:sldId id="331" r:id="rId6"/>
    <p:sldId id="285" r:id="rId7"/>
    <p:sldId id="309" r:id="rId8"/>
    <p:sldId id="334" r:id="rId9"/>
    <p:sldId id="335" r:id="rId10"/>
    <p:sldId id="343" r:id="rId11"/>
    <p:sldId id="336" r:id="rId12"/>
    <p:sldId id="337" r:id="rId13"/>
    <p:sldId id="338" r:id="rId14"/>
    <p:sldId id="339" r:id="rId15"/>
    <p:sldId id="341" r:id="rId16"/>
    <p:sldId id="340" r:id="rId17"/>
    <p:sldId id="342" r:id="rId18"/>
    <p:sldId id="332" r:id="rId19"/>
    <p:sldId id="261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7">
          <p15:clr>
            <a:srgbClr val="A4A3A4"/>
          </p15:clr>
        </p15:guide>
        <p15:guide id="2" orient="horz" pos="2203">
          <p15:clr>
            <a:srgbClr val="A4A3A4"/>
          </p15:clr>
        </p15:guide>
        <p15:guide id="3" orient="horz" pos="3881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456">
          <p15:clr>
            <a:srgbClr val="A4A3A4"/>
          </p15:clr>
        </p15:guide>
        <p15:guide id="6" pos="7301">
          <p15:clr>
            <a:srgbClr val="A4A3A4"/>
          </p15:clr>
        </p15:guide>
        <p15:guide id="7" pos="3831">
          <p15:clr>
            <a:srgbClr val="A4A3A4"/>
          </p15:clr>
        </p15:guide>
        <p15:guide id="8" pos="3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A74"/>
    <a:srgbClr val="12838C"/>
    <a:srgbClr val="A8A27E"/>
    <a:srgbClr val="3A2139"/>
    <a:srgbClr val="868686"/>
    <a:srgbClr val="1499E6"/>
    <a:srgbClr val="149DEC"/>
    <a:srgbClr val="0D65AF"/>
    <a:srgbClr val="0D84AF"/>
    <a:srgbClr val="018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8706" autoAdjust="0"/>
  </p:normalViewPr>
  <p:slideViewPr>
    <p:cSldViewPr snapToGrid="0" showGuides="1">
      <p:cViewPr varScale="1">
        <p:scale>
          <a:sx n="66" d="100"/>
          <a:sy n="66" d="100"/>
        </p:scale>
        <p:origin x="-876" y="-114"/>
      </p:cViewPr>
      <p:guideLst>
        <p:guide orient="horz" pos="697"/>
        <p:guide orient="horz" pos="2203"/>
        <p:guide orient="horz" pos="3881"/>
        <p:guide orient="horz" pos="184"/>
        <p:guide orient="horz" pos="456"/>
        <p:guide pos="7301"/>
        <p:guide pos="3831"/>
        <p:guide pos="3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7550-E0F9-3D47-B240-CDF212F954DC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E19F-8104-454E-99EE-5FECE3F2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4816F-C52D-684F-90D7-8658B6D04F7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3505-8F58-2C45-86A7-6D873B9EC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F3505-8F58-2C45-86A7-6D873B9ECD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6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Blue. Long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412642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9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159500" y="870682"/>
            <a:ext cx="5448300" cy="50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870682"/>
            <a:ext cx="5384800" cy="5092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9600" y="870682"/>
            <a:ext cx="34798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34975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02600" y="870682"/>
            <a:ext cx="3479800" cy="505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870682"/>
            <a:ext cx="7221537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988300" y="870682"/>
            <a:ext cx="3594100" cy="5054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4368800" y="870682"/>
            <a:ext cx="7226300" cy="5041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09600" y="870682"/>
            <a:ext cx="35687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67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311150"/>
            <a:ext cx="4010039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title.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574800"/>
            <a:ext cx="4010039" cy="4589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813300" y="333374"/>
            <a:ext cx="6767513" cy="58261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08" y="4800600"/>
            <a:ext cx="10984005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808" y="333374"/>
            <a:ext cx="10984005" cy="445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808" y="5367338"/>
            <a:ext cx="109840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05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58196" y="3797621"/>
            <a:ext cx="2250831" cy="2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3" rIns="91426" bIns="45713">
            <a:spAutoFit/>
          </a:bodyPr>
          <a:lstStyle/>
          <a:p>
            <a:r>
              <a:rPr lang="en-US" sz="1200" b="1" dirty="0">
                <a:solidFill>
                  <a:srgbClr val="0D65AF"/>
                </a:solidFill>
                <a:latin typeface="Arial"/>
                <a:cs typeface="Arial"/>
              </a:rPr>
              <a:t>Appropriate Experience: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20714" y="1088725"/>
            <a:ext cx="8002587" cy="334962"/>
          </a:xfrm>
        </p:spPr>
        <p:txBody>
          <a:bodyPr/>
          <a:lstStyle>
            <a:lvl1pPr>
              <a:defRPr sz="16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620714" y="1449087"/>
            <a:ext cx="8002587" cy="334962"/>
          </a:xfrm>
        </p:spPr>
        <p:txBody>
          <a:bodyPr/>
          <a:lstStyle>
            <a:lvl1pPr>
              <a:defRPr sz="120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0714" y="1788811"/>
            <a:ext cx="8002587" cy="1908176"/>
          </a:xfrm>
        </p:spPr>
        <p:txBody>
          <a:bodyPr/>
          <a:lstStyle>
            <a:lvl1pPr>
              <a:defRPr sz="12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0712" y="4175141"/>
            <a:ext cx="10972184" cy="1988985"/>
          </a:xfrm>
        </p:spPr>
        <p:txBody>
          <a:bodyPr numCol="3"/>
          <a:lstStyle>
            <a:lvl1pPr marL="265136" indent="-171424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966200" y="1079500"/>
            <a:ext cx="2616200" cy="2616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9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588963" y="0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591667" y="-1587"/>
            <a:ext cx="0" cy="6858000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675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7959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1646598"/>
            <a:ext cx="5046385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Arial"/>
                <a:cs typeface="Arial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Arial"/>
                <a:cs typeface="Arial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Arial"/>
                <a:cs typeface="Arial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Arial"/>
                <a:cs typeface="Arial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Arial"/>
                <a:cs typeface="Arial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Arial"/>
                <a:cs typeface="Arial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09096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649991" y="1161163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090961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649990" y="5705364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88963" y="1640462"/>
            <a:ext cx="5505450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</a:rPr>
              <a:t/>
            </a:r>
            <a:br>
              <a:rPr lang="en-US" sz="1200" b="1" dirty="0">
                <a:solidFill>
                  <a:schemeClr val="accent2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600" b="1" dirty="0" smtClean="0">
                <a:solidFill>
                  <a:schemeClr val="accent1"/>
                </a:solidFill>
              </a:rPr>
              <a:t>How </a:t>
            </a:r>
            <a:r>
              <a:rPr lang="en-US" sz="1600" b="1" dirty="0">
                <a:solidFill>
                  <a:schemeClr val="accent1"/>
                </a:solidFill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accent2"/>
                </a:solidFill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67691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The left and right top and bottom corners are the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92100"/>
            <a:ext cx="10969943" cy="444500"/>
          </a:xfrm>
        </p:spPr>
        <p:txBody>
          <a:bodyPr/>
          <a:lstStyle/>
          <a:p>
            <a:r>
              <a:rPr lang="en-US" dirty="0" smtClean="0"/>
              <a:t>Standard Drawing Guide Placement Layout Slide (Margins)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54180"/>
            <a:ext cx="10972800" cy="3683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Use this layout for realigning basic drawing guides or reference them as needed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rot="16200000">
            <a:off x="6094412" y="-53514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>
            <a:off x="6094412" y="-4983146"/>
            <a:ext cx="0" cy="12188952"/>
          </a:xfrm>
          <a:prstGeom prst="line">
            <a:avLst/>
          </a:prstGeom>
          <a:ln w="19050" cmpd="sng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Blue. Short Title">
    <p:bg>
      <p:bgPr>
        <a:solidFill>
          <a:srgbClr val="0A2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pic>
        <p:nvPicPr>
          <p:cNvPr id="13" name="Picture 12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FFFFFF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41740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ype setup-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| Client Name</a:t>
            </a:r>
            <a:endParaRPr lang="en-US" dirty="0"/>
          </a:p>
        </p:txBody>
      </p:sp>
      <p:sp>
        <p:nvSpPr>
          <p:cNvPr id="9" name="Content Placeholder 44"/>
          <p:cNvSpPr>
            <a:spLocks noGrp="1"/>
          </p:cNvSpPr>
          <p:nvPr>
            <p:ph sz="quarter" idx="10"/>
          </p:nvPr>
        </p:nvSpPr>
        <p:spPr>
          <a:xfrm>
            <a:off x="614363" y="1117600"/>
            <a:ext cx="7221537" cy="50419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09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0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3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SGM_twoTone_Reverse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0" y="5961434"/>
            <a:ext cx="2616944" cy="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White (print friendly).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481360"/>
            <a:ext cx="8809804" cy="1062342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chemeClr val="tx1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br>
              <a:rPr lang="en-US" dirty="0" smtClean="0"/>
            </a:br>
            <a:r>
              <a:rPr lang="en-US" dirty="0" smtClean="0"/>
              <a:t>TWO LINES MAX AND NO SUBTITLE.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26369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White (print friendly).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2" name="Picture 11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6" y="5960450"/>
            <a:ext cx="2679624" cy="3728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00075" y="2991434"/>
            <a:ext cx="8809804" cy="516994"/>
          </a:xfrm>
        </p:spPr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1" i="0" spc="0">
                <a:solidFill>
                  <a:srgbClr val="22262E"/>
                </a:solidFill>
                <a:latin typeface="+mj-lt"/>
                <a:cs typeface="SapientSansRegular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0075" y="3614747"/>
            <a:ext cx="5486400" cy="4616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+mj-lt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January 1, 2016</a:t>
            </a:r>
          </a:p>
        </p:txBody>
      </p:sp>
    </p:spTree>
    <p:extLst>
      <p:ext uri="{BB962C8B-B14F-4D97-AF65-F5344CB8AC3E}">
        <p14:creationId xmlns:p14="http://schemas.microsoft.com/office/powerpoint/2010/main" val="163749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ueCover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4908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bg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91283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91283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52946" y="2171700"/>
            <a:ext cx="3278909" cy="2120900"/>
          </a:xfrm>
        </p:spPr>
        <p:txBody>
          <a:bodyPr anchor="ctr">
            <a:noAutofit/>
          </a:bodyPr>
          <a:lstStyle>
            <a:lvl1pPr marL="0" indent="0">
              <a:buNone/>
              <a:defRPr sz="18000" b="1">
                <a:solidFill>
                  <a:schemeClr val="accent1">
                    <a:alpha val="21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03011" y="2956738"/>
            <a:ext cx="10969864" cy="553998"/>
          </a:xfrm>
        </p:spPr>
        <p:txBody>
          <a:bodyPr lIns="0" tIns="0" rIns="0" bIns="0" anchor="b" anchorCtr="0">
            <a:noAutofit/>
          </a:bodyPr>
          <a:lstStyle>
            <a:lvl1pPr>
              <a:defRPr sz="3800" spc="-80">
                <a:solidFill>
                  <a:srgbClr val="22262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AGENDA ITEM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011" y="3511118"/>
            <a:ext cx="10969864" cy="2923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700" b="0" i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82600" y="6248400"/>
            <a:ext cx="342900" cy="444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gend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5900" cy="3136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27918"/>
            <a:ext cx="5483384" cy="5031582"/>
          </a:xfrm>
        </p:spPr>
        <p:txBody>
          <a:bodyPr anchor="ctr" anchorCtr="0">
            <a:normAutofit/>
          </a:bodyPr>
          <a:lstStyle>
            <a:lvl1pPr marL="444500" indent="-457200">
              <a:spcBef>
                <a:spcPts val="1600"/>
              </a:spcBef>
              <a:buFont typeface="+mj-lt"/>
              <a:buAutoNum type="arabicPeriod"/>
              <a:defRPr sz="2000"/>
            </a:lvl1pPr>
            <a:lvl2pPr marL="660400" indent="-342900">
              <a:buFont typeface="Wingdings" charset="2"/>
              <a:buChar char="§"/>
              <a:defRPr sz="1800"/>
            </a:lvl2pPr>
            <a:lvl3pPr marL="952500" indent="-342900">
              <a:buFont typeface="Wingdings" charset="2"/>
              <a:buChar char="§"/>
              <a:defRPr sz="1700"/>
            </a:lvl3pPr>
            <a:lvl4pPr marL="1257300" indent="-241300">
              <a:defRPr sz="1600"/>
            </a:lvl4pPr>
            <a:lvl5pPr marL="1498600" indent="-241300">
              <a:defRPr sz="15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03011" y="2956738"/>
            <a:ext cx="10969864" cy="55399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kern="1200" spc="-80">
                <a:solidFill>
                  <a:srgbClr val="22262E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68300"/>
            <a:ext cx="10969943" cy="50315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92100"/>
            <a:ext cx="10969943" cy="4445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869242"/>
            <a:ext cx="10969943" cy="50315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US" dirty="0"/>
          </a:p>
        </p:txBody>
      </p:sp>
      <p:pic>
        <p:nvPicPr>
          <p:cNvPr id="12" name="Picture 11" descr="SapientGM_Logo_BugRed.eps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4" y="6327465"/>
            <a:ext cx="139546" cy="279091"/>
          </a:xfrm>
          <a:prstGeom prst="rect">
            <a:avLst/>
          </a:prstGeom>
        </p:spPr>
      </p:pic>
      <p:sp>
        <p:nvSpPr>
          <p:cNvPr id="13" name="Text Box 37"/>
          <p:cNvSpPr txBox="1">
            <a:spLocks noChangeArrowheads="1"/>
          </p:cNvSpPr>
          <p:nvPr userDrawn="1"/>
        </p:nvSpPr>
        <p:spPr bwMode="auto">
          <a:xfrm>
            <a:off x="7531722" y="6370886"/>
            <a:ext cx="3592512" cy="2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</a:pP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2016 SAPIENT GLOBAL MARKETS</a:t>
            </a:r>
            <a:r>
              <a:rPr lang="en-US" sz="800" b="0" baseline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    </a:t>
            </a:r>
            <a:r>
              <a:rPr lang="en-US" sz="800" b="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|   CONFIDENTIAL</a:t>
            </a:r>
            <a:endParaRPr lang="en-US" sz="800" b="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13" r:id="rId2"/>
    <p:sldLayoutId id="2147483659" r:id="rId3"/>
    <p:sldLayoutId id="2147483714" r:id="rId4"/>
    <p:sldLayoutId id="2147483660" r:id="rId5"/>
    <p:sldLayoutId id="2147483661" r:id="rId6"/>
    <p:sldLayoutId id="2147483682" r:id="rId7"/>
    <p:sldLayoutId id="2147483683" r:id="rId8"/>
    <p:sldLayoutId id="2147483672" r:id="rId9"/>
    <p:sldLayoutId id="2147483684" r:id="rId10"/>
    <p:sldLayoutId id="2147483674" r:id="rId11"/>
    <p:sldLayoutId id="2147483685" r:id="rId12"/>
    <p:sldLayoutId id="2147483687" r:id="rId13"/>
    <p:sldLayoutId id="2147483688" r:id="rId14"/>
    <p:sldLayoutId id="2147483677" r:id="rId15"/>
    <p:sldLayoutId id="2147483678" r:id="rId16"/>
    <p:sldLayoutId id="2147483679" r:id="rId17"/>
    <p:sldLayoutId id="2147483690" r:id="rId18"/>
    <p:sldLayoutId id="2147483686" r:id="rId19"/>
    <p:sldLayoutId id="2147483712" r:id="rId20"/>
    <p:sldLayoutId id="2147483663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2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36600" indent="-241300" algn="l" defTabSz="4572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90600" indent="-241300" algn="l" defTabSz="5207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tabLst/>
        <a:defRPr sz="15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44600" indent="-241300" algn="l" defTabSz="457200" rtl="0" eaLnBrk="1" latinLnBrk="0" hangingPunct="1">
        <a:spcBef>
          <a:spcPts val="370"/>
        </a:spcBef>
        <a:buClr>
          <a:schemeClr val="tx1">
            <a:lumMod val="75000"/>
            <a:lumOff val="25000"/>
          </a:schemeClr>
        </a:buClr>
        <a:buSzPct val="100000"/>
        <a:buFont typeface="Wingdings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98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7969/spring-boot-tutorial" TargetMode="External"/><Relationship Id="rId2" Type="http://schemas.openxmlformats.org/officeDocument/2006/relationships/hyperlink" Target="http://javabeat.net/spring-boot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ocs.spring.io/spring-boot/docs/current/reference/html/getting-started-first-application.html" TargetMode="External"/><Relationship Id="rId4" Type="http://schemas.openxmlformats.org/officeDocument/2006/relationships/hyperlink" Target="http://docs.spring.io/spring-boot/docs/current/reference/htmlsingl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 wrap="square" lIns="0" tIns="0" rIns="0" bIns="0">
            <a:noAutofit/>
          </a:bodyPr>
          <a:lstStyle>
            <a:lvl1pPr>
              <a:lnSpc>
                <a:spcPct val="90000"/>
              </a:lnSpc>
              <a:defRPr sz="3800" b="0" i="0" spc="0">
                <a:solidFill>
                  <a:schemeClr val="accent5"/>
                </a:solidFill>
                <a:latin typeface="SapientSansRegular"/>
                <a:cs typeface="SapientSansRegular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SPRING BOOT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>
            <a:noAutofit/>
          </a:bodyPr>
          <a:lstStyle>
            <a:lvl1pPr marL="0" indent="0">
              <a:buNone/>
              <a:defRPr sz="3000" spc="0">
                <a:ln>
                  <a:noFill/>
                </a:ln>
                <a:solidFill>
                  <a:schemeClr val="accent1"/>
                </a:solidFill>
                <a:latin typeface="SapientSansRegular"/>
                <a:cs typeface="SapientSansRegular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September 14, 2016</a:t>
            </a:r>
          </a:p>
        </p:txBody>
      </p:sp>
    </p:spTree>
    <p:extLst>
      <p:ext uri="{BB962C8B-B14F-4D97-AF65-F5344CB8AC3E}">
        <p14:creationId xmlns:p14="http://schemas.microsoft.com/office/powerpoint/2010/main" val="365260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Common Starters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219200"/>
            <a:ext cx="10929257" cy="493485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Below are some of the common starters that are widely used across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/>
            <a:r>
              <a:rPr lang="en-US" sz="2400" dirty="0"/>
              <a:t>Spring-boot-starter</a:t>
            </a:r>
          </a:p>
          <a:p>
            <a:pPr marL="457200" indent="-457200"/>
            <a:r>
              <a:rPr lang="en-US" sz="2400" dirty="0"/>
              <a:t>Spring-boot-starter-web</a:t>
            </a:r>
          </a:p>
          <a:p>
            <a:pPr marL="457200" indent="-457200"/>
            <a:r>
              <a:rPr lang="en-US" sz="2400" dirty="0"/>
              <a:t>Spring-boot-starter-</a:t>
            </a:r>
            <a:r>
              <a:rPr lang="en-US" sz="2400" dirty="0" err="1"/>
              <a:t>jpa</a:t>
            </a:r>
            <a:endParaRPr lang="en-US" sz="2400" dirty="0"/>
          </a:p>
          <a:p>
            <a:pPr marL="457200" indent="-457200"/>
            <a:r>
              <a:rPr lang="en-US" sz="2400" dirty="0"/>
              <a:t>Spring-boot-starter-security</a:t>
            </a:r>
          </a:p>
          <a:p>
            <a:pPr marL="342900" indent="-342900"/>
            <a:r>
              <a:rPr lang="en-US" sz="2400" dirty="0"/>
              <a:t>Spring-boot-starter-actuator</a:t>
            </a:r>
          </a:p>
          <a:p>
            <a:pPr marL="457200" indent="-457200"/>
            <a:r>
              <a:rPr lang="en-US" sz="2400" dirty="0"/>
              <a:t>Spring-boot-starter-</a:t>
            </a:r>
            <a:r>
              <a:rPr lang="en-US" sz="2400" dirty="0" err="1"/>
              <a:t>aop</a:t>
            </a:r>
            <a:endParaRPr lang="en-US" sz="2400" dirty="0"/>
          </a:p>
          <a:p>
            <a:pPr marL="457200" indent="-457200"/>
            <a:r>
              <a:rPr lang="en-US" sz="2400" dirty="0"/>
              <a:t>Spring-boot-starter-test</a:t>
            </a:r>
          </a:p>
          <a:p>
            <a:pPr marL="457200" indent="-457200"/>
            <a:r>
              <a:rPr lang="en-US" sz="2400" dirty="0"/>
              <a:t>And More…….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the magic happens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146628"/>
            <a:ext cx="10929257" cy="5109029"/>
          </a:xfrm>
        </p:spPr>
        <p:txBody>
          <a:bodyPr>
            <a:normAutofit lnSpcReduction="10000"/>
          </a:bodyPr>
          <a:lstStyle/>
          <a:p>
            <a:pPr marL="425450" indent="-285750">
              <a:spcBef>
                <a:spcPts val="0"/>
              </a:spcBef>
              <a:buClr>
                <a:srgbClr val="000000"/>
              </a:buClr>
            </a:pPr>
            <a:r>
              <a:rPr lang="en" b="1" dirty="0"/>
              <a:t>@EnableAutoConfiguration annotation</a:t>
            </a:r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A class level </a:t>
            </a:r>
            <a:r>
              <a:rPr lang="en" sz="1800" dirty="0" smtClean="0"/>
              <a:t>annotation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/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This annotation tells Spring Boot to “guess” how you will want to configure Spring based on the jar dependencies that you have added</a:t>
            </a:r>
            <a:r>
              <a:rPr lang="en" sz="1800" dirty="0" smtClean="0"/>
              <a:t>.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/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Since spring-boot-started-web added Tomcat and Spring MVC, the auto-configuration</a:t>
            </a:r>
          </a:p>
          <a:p>
            <a:pPr marL="539750" lvl="1" indent="0">
              <a:buClr>
                <a:srgbClr val="000000"/>
              </a:buClr>
              <a:buNone/>
            </a:pPr>
            <a:r>
              <a:rPr lang="en" sz="1800" dirty="0"/>
              <a:t>	assumes that you are developing a web application and setups </a:t>
            </a:r>
            <a:r>
              <a:rPr lang="en" sz="1800" dirty="0" smtClean="0"/>
              <a:t>accordingly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/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>
              <a:solidFill>
                <a:srgbClr val="C00000"/>
              </a:solidFill>
            </a:endParaRPr>
          </a:p>
          <a:p>
            <a:pPr marL="539750" lvl="1" indent="0">
              <a:buClr>
                <a:srgbClr val="000000"/>
              </a:buClr>
              <a:buNone/>
            </a:pPr>
            <a:r>
              <a:rPr lang="en" sz="1800" dirty="0">
                <a:solidFill>
                  <a:srgbClr val="C00000"/>
                </a:solidFill>
              </a:rPr>
              <a:t/>
            </a:r>
            <a:br>
              <a:rPr lang="en" sz="1800" dirty="0">
                <a:solidFill>
                  <a:srgbClr val="C00000"/>
                </a:solidFill>
              </a:rPr>
            </a:br>
            <a:r>
              <a:rPr lang="en" sz="1800" dirty="0">
                <a:solidFill>
                  <a:srgbClr val="C00000"/>
                </a:solidFill>
              </a:rPr>
              <a:t>      </a:t>
            </a:r>
            <a:r>
              <a:rPr lang="e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Starters                      			 Auto-Configuration</a:t>
            </a:r>
            <a:r>
              <a:rPr lang="en" sz="1800" dirty="0">
                <a:solidFill>
                  <a:srgbClr val="C00000"/>
                </a:solidFill>
              </a:rPr>
              <a:t>								 	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>
              <a:solidFill>
                <a:srgbClr val="C00000"/>
              </a:solidFill>
            </a:endParaRPr>
          </a:p>
          <a:p>
            <a:pPr marL="539750" lvl="1" indent="0">
              <a:buClr>
                <a:srgbClr val="000000"/>
              </a:buClr>
              <a:buNone/>
            </a:pPr>
            <a:endParaRPr lang="en" sz="1800" dirty="0"/>
          </a:p>
          <a:p>
            <a:pPr marL="539750" lvl="1" indent="0">
              <a:buClr>
                <a:srgbClr val="000000"/>
              </a:buClr>
              <a:buNone/>
            </a:pPr>
            <a:r>
              <a:rPr lang="en" sz="1800" dirty="0"/>
              <a:t>Auto-configuration is designed to work with “Starters”, but the two concepts are not directly tied. We can select jar dependencies outside of the starters and Spring Boot will do </a:t>
            </a:r>
          </a:p>
          <a:p>
            <a:pPr marL="539750" lvl="1" indent="0">
              <a:buClr>
                <a:srgbClr val="000000"/>
              </a:buClr>
              <a:buNone/>
            </a:pPr>
            <a:r>
              <a:rPr lang="en-US" sz="1800" dirty="0"/>
              <a:t>its best to auto-configure the application</a:t>
            </a:r>
            <a:r>
              <a:rPr lang="en" sz="1800" dirty="0"/>
              <a:t> </a:t>
            </a:r>
            <a:r>
              <a:rPr lang="en" sz="1600" dirty="0">
                <a:solidFill>
                  <a:srgbClr val="C00000"/>
                </a:solidFill>
              </a:rPr>
              <a:t>	</a:t>
            </a:r>
            <a:endParaRPr lang="en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2518084" y="3726833"/>
            <a:ext cx="2133600" cy="762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Building Your First Spring Boot Web Application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045028"/>
            <a:ext cx="10929257" cy="5152571"/>
          </a:xfrm>
        </p:spPr>
        <p:txBody>
          <a:bodyPr/>
          <a:lstStyle/>
          <a:p>
            <a:pPr marL="285750" indent="-285750"/>
            <a:r>
              <a:rPr lang="en-US" sz="2000" dirty="0" smtClean="0"/>
              <a:t>Example.java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553029"/>
            <a:ext cx="7315200" cy="4238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/>
              <a:t>import </a:t>
            </a:r>
            <a:r>
              <a:rPr lang="en-US" sz="2300" dirty="0" err="1"/>
              <a:t>org.springframework.boot</a:t>
            </a:r>
            <a:r>
              <a:rPr lang="en-US" sz="2300" dirty="0"/>
              <a:t>.*;</a:t>
            </a:r>
          </a:p>
          <a:p>
            <a:pPr marL="0" indent="0">
              <a:buNone/>
            </a:pPr>
            <a:r>
              <a:rPr lang="en-US" sz="2300" dirty="0"/>
              <a:t>import </a:t>
            </a:r>
            <a:r>
              <a:rPr lang="en-US" sz="2300" dirty="0" err="1"/>
              <a:t>org.springframework.boot.autoconfigure</a:t>
            </a:r>
            <a:r>
              <a:rPr lang="en-US" sz="2300" dirty="0"/>
              <a:t>.*;</a:t>
            </a:r>
          </a:p>
          <a:p>
            <a:pPr marL="0" indent="0">
              <a:buNone/>
            </a:pPr>
            <a:r>
              <a:rPr lang="en-US" sz="2300" dirty="0"/>
              <a:t>import </a:t>
            </a:r>
            <a:r>
              <a:rPr lang="en-US" sz="2300" dirty="0" err="1"/>
              <a:t>org.springframework.stereotype</a:t>
            </a:r>
            <a:r>
              <a:rPr lang="en-US" sz="2300" dirty="0"/>
              <a:t>.*;</a:t>
            </a:r>
          </a:p>
          <a:p>
            <a:pPr marL="0" indent="0">
              <a:buNone/>
            </a:pPr>
            <a:r>
              <a:rPr lang="en-US" sz="2300" dirty="0"/>
              <a:t>import </a:t>
            </a:r>
            <a:r>
              <a:rPr lang="en-US" sz="2300" dirty="0" err="1"/>
              <a:t>org.springframework.web.bind.annotation</a:t>
            </a:r>
            <a:r>
              <a:rPr lang="en-US" sz="2300" dirty="0"/>
              <a:t>.*;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@</a:t>
            </a:r>
            <a:r>
              <a:rPr lang="en-US" sz="2300" dirty="0" err="1"/>
              <a:t>RestController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@</a:t>
            </a:r>
            <a:r>
              <a:rPr lang="en-US" sz="2300" dirty="0" err="1"/>
              <a:t>EnableAutoConfiguration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public class Example {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@</a:t>
            </a:r>
            <a:r>
              <a:rPr lang="en-US" sz="2300" dirty="0" err="1"/>
              <a:t>RequestMapping</a:t>
            </a:r>
            <a:r>
              <a:rPr lang="en-US" sz="2300" dirty="0"/>
              <a:t>("/")</a:t>
            </a:r>
          </a:p>
          <a:p>
            <a:pPr marL="0" indent="0">
              <a:buNone/>
            </a:pPr>
            <a:r>
              <a:rPr lang="en-US" sz="2300" dirty="0"/>
              <a:t>    String home() {</a:t>
            </a:r>
          </a:p>
          <a:p>
            <a:pPr marL="0" indent="0">
              <a:buNone/>
            </a:pPr>
            <a:r>
              <a:rPr lang="en-US" sz="2300" dirty="0"/>
              <a:t>        return "Hello World!";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public static void main(String[] </a:t>
            </a:r>
            <a:r>
              <a:rPr lang="en-US" sz="2300" dirty="0" err="1"/>
              <a:t>args</a:t>
            </a:r>
            <a:r>
              <a:rPr lang="en-US" sz="2300" dirty="0"/>
              <a:t>) throws Exception {</a:t>
            </a:r>
          </a:p>
          <a:p>
            <a:pPr marL="0" indent="0">
              <a:buNone/>
            </a:pPr>
            <a:r>
              <a:rPr lang="en-US" sz="2300" dirty="0"/>
              <a:t>        </a:t>
            </a:r>
            <a:r>
              <a:rPr lang="en-US" sz="2300" dirty="0" err="1"/>
              <a:t>SpringApplication.run</a:t>
            </a:r>
            <a:r>
              <a:rPr lang="en-US" sz="2300" dirty="0"/>
              <a:t>(</a:t>
            </a:r>
            <a:r>
              <a:rPr lang="en-US" sz="2300" dirty="0" err="1"/>
              <a:t>Example.class</a:t>
            </a:r>
            <a:r>
              <a:rPr lang="en-US" sz="2300" dirty="0"/>
              <a:t>, </a:t>
            </a:r>
            <a:r>
              <a:rPr lang="en-US" sz="2300" dirty="0" err="1"/>
              <a:t>args</a:t>
            </a:r>
            <a:r>
              <a:rPr lang="en-US" sz="2300" dirty="0"/>
              <a:t>);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135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Pom.xml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683658"/>
            <a:ext cx="10929257" cy="4279724"/>
          </a:xfrm>
        </p:spPr>
        <p:txBody>
          <a:bodyPr/>
          <a:lstStyle/>
          <a:p>
            <a:pPr marL="285750" indent="-285750"/>
            <a:r>
              <a:rPr lang="en-US" sz="2000" dirty="0"/>
              <a:t>E</a:t>
            </a:r>
            <a:r>
              <a:rPr lang="en-US" sz="2000" dirty="0" smtClean="0"/>
              <a:t>dit </a:t>
            </a:r>
            <a:r>
              <a:rPr lang="en-US" sz="2000" dirty="0"/>
              <a:t>our pom.xml and add the spring-boot-starter-web dependency just below the parent section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815772"/>
            <a:ext cx="7315200" cy="2438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82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6600" indent="-241300" algn="l" defTabSz="4572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90600" indent="-241300" algn="l" defTabSz="5207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tabLst/>
              <a:defRPr sz="15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44600" indent="-241300" algn="l" defTabSz="457200" rtl="0" eaLnBrk="1" latinLnBrk="0" hangingPunct="1">
              <a:spcBef>
                <a:spcPts val="37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charset="2"/>
              <a:buChar char="§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98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&lt;dependencies&gt;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&lt;</a:t>
            </a:r>
            <a:r>
              <a:rPr lang="en-US" sz="1600" dirty="0"/>
              <a:t>dependency&gt;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&lt;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  <a:r>
              <a:rPr lang="en-US" sz="1600" dirty="0" err="1"/>
              <a:t>org.springframework.boot</a:t>
            </a:r>
            <a:r>
              <a:rPr lang="en-US" sz="1600" dirty="0"/>
              <a:t>&lt;/</a:t>
            </a:r>
            <a:r>
              <a:rPr lang="en-US" sz="1600" dirty="0" err="1"/>
              <a:t>groupId</a:t>
            </a:r>
            <a:r>
              <a:rPr lang="en-US" sz="1600" dirty="0"/>
              <a:t>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	&lt;</a:t>
            </a:r>
            <a:r>
              <a:rPr lang="en-US" sz="1600" dirty="0" err="1"/>
              <a:t>artifactId</a:t>
            </a:r>
            <a:r>
              <a:rPr lang="en-US" sz="1600" dirty="0"/>
              <a:t>&gt;spring-boot-starter-web&lt;/</a:t>
            </a:r>
            <a:r>
              <a:rPr lang="en-US" sz="1600" dirty="0" err="1"/>
              <a:t>artifactId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	&lt;/</a:t>
            </a:r>
            <a:r>
              <a:rPr lang="en-US" sz="1600" dirty="0"/>
              <a:t>dependency&gt;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dependencies&gt;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4146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Running the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95085" y="1219025"/>
            <a:ext cx="10929257" cy="5092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we have used the spring-boot-starter-parent POM we have a useful run goal that we can use to start the application. Type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mvn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spring-boot:run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from </a:t>
            </a:r>
            <a:r>
              <a:rPr lang="en-US" sz="2000" dirty="0"/>
              <a:t>the root project directory to start the </a:t>
            </a:r>
            <a:r>
              <a:rPr lang="en-US" sz="2000" dirty="0" smtClean="0"/>
              <a:t>application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f you open a web browser to </a:t>
            </a:r>
            <a:r>
              <a:rPr lang="en-US" sz="2000" dirty="0">
                <a:hlinkClick r:id="rId3"/>
              </a:rPr>
              <a:t>localhost:8080</a:t>
            </a:r>
            <a:r>
              <a:rPr lang="en-US" sz="2000" dirty="0"/>
              <a:t> you should see the following output: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Hello </a:t>
            </a:r>
            <a:r>
              <a:rPr lang="en-US" sz="2000" dirty="0">
                <a:solidFill>
                  <a:srgbClr val="FF0000"/>
                </a:solidFill>
              </a:rPr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345467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712686"/>
            <a:ext cx="10929257" cy="4250696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hlinkClick r:id="rId2"/>
              </a:rPr>
              <a:t>http://javabeat.net/spring-boot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/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rgbClr val="002060"/>
                </a:solidFill>
                <a:hlinkClick r:id="rId3"/>
              </a:rPr>
              <a:t>www.journaldev.com/7969/spring-boot-tutorial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lvl="0"/>
            <a:r>
              <a:rPr lang="en-US" sz="2000" dirty="0">
                <a:solidFill>
                  <a:srgbClr val="002060"/>
                </a:solidFill>
                <a:hlinkClick r:id="rId4"/>
              </a:rPr>
              <a:t>http://projects.spring.io/spring-boot</a:t>
            </a:r>
            <a:r>
              <a:rPr lang="en-US" sz="2000" dirty="0" smtClean="0">
                <a:solidFill>
                  <a:srgbClr val="002060"/>
                </a:solidFill>
                <a:hlinkClick r:id="rId4"/>
              </a:rPr>
              <a:t>/</a:t>
            </a:r>
          </a:p>
          <a:p>
            <a:pPr marL="0" lvl="0" indent="0">
              <a:buNone/>
            </a:pPr>
            <a:endParaRPr lang="en-US" sz="2000" dirty="0">
              <a:solidFill>
                <a:srgbClr val="002060"/>
              </a:solidFill>
              <a:hlinkClick r:id="rId4"/>
            </a:endParaRPr>
          </a:p>
          <a:p>
            <a:r>
              <a:rPr lang="en-US" sz="2000" dirty="0">
                <a:solidFill>
                  <a:srgbClr val="002060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rgbClr val="002060"/>
                </a:solidFill>
                <a:hlinkClick r:id="rId5"/>
              </a:rPr>
              <a:t>docs.spring.io/spring-boot/docs/current/reference/html/getting-started-first-application.html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0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Spring Boot ?</a:t>
            </a:r>
          </a:p>
          <a:p>
            <a:r>
              <a:rPr lang="en-US" dirty="0"/>
              <a:t>Why to use Spring Boot </a:t>
            </a:r>
            <a:r>
              <a:rPr lang="en-US" dirty="0" smtClean="0"/>
              <a:t>?</a:t>
            </a:r>
          </a:p>
          <a:p>
            <a:r>
              <a:rPr lang="en-US" dirty="0" smtClean="0"/>
              <a:t>Advantage of Spring </a:t>
            </a:r>
            <a:r>
              <a:rPr lang="en-US" dirty="0"/>
              <a:t>B</a:t>
            </a:r>
            <a:r>
              <a:rPr lang="en-US" dirty="0" smtClean="0"/>
              <a:t>oot</a:t>
            </a:r>
            <a:endParaRPr lang="en-US" dirty="0"/>
          </a:p>
          <a:p>
            <a:r>
              <a:rPr lang="en-US" dirty="0"/>
              <a:t>Spring Boot Starters</a:t>
            </a:r>
          </a:p>
          <a:p>
            <a:r>
              <a:rPr lang="en-US" dirty="0" smtClean="0"/>
              <a:t>Spring Boot in Brief</a:t>
            </a:r>
          </a:p>
          <a:p>
            <a:r>
              <a:rPr lang="en-US" dirty="0" smtClean="0"/>
              <a:t>Building Your First Spring Boot Web Application</a:t>
            </a:r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9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64343"/>
            <a:ext cx="10969943" cy="4804227"/>
          </a:xfrm>
        </p:spPr>
        <p:txBody>
          <a:bodyPr>
            <a:normAutofit/>
          </a:bodyPr>
          <a:lstStyle/>
          <a:p>
            <a:r>
              <a:rPr lang="en-US" sz="2000" dirty="0"/>
              <a:t>Spring Boot aims to make it easy to create Spring-powered, production-grade applications and services with minimum fuss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It takes an opinionated view of the Spring platform so that new and existing users can quickly get to the bits they need.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can use it to create stand-alone Java applications that can be started using </a:t>
            </a:r>
            <a:r>
              <a:rPr lang="en-US" sz="2000" dirty="0"/>
              <a:t>‘java -jar’</a:t>
            </a:r>
            <a:r>
              <a:rPr lang="en-US" sz="2000" dirty="0"/>
              <a:t> or more traditional WAR deployments.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7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is Spring Boot?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335314"/>
            <a:ext cx="10929257" cy="4905828"/>
          </a:xfrm>
        </p:spPr>
        <p:txBody>
          <a:bodyPr/>
          <a:lstStyle/>
          <a:p>
            <a:r>
              <a:rPr lang="en-US" sz="2400" dirty="0" smtClean="0"/>
              <a:t>It is a framework to ease the bootstrapping and development of new Spring Applications.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 provides defaults for code and annotation configuration to quick start new Spring projects within no time.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 It follows “Opinionated Defaults Configuration” Approach to avoid lot of boilerplate code and configuration to improve Development, Unit Test and Integration Test Process.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No code generation  and no requirement for XML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to use Spring Boot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088571"/>
            <a:ext cx="10929257" cy="5152571"/>
          </a:xfrm>
        </p:spPr>
        <p:txBody>
          <a:bodyPr/>
          <a:lstStyle/>
          <a:p>
            <a:r>
              <a:rPr lang="en-US" sz="2000" dirty="0"/>
              <a:t>To ease the Java-based applications Development, Unit Test and Integration Test Process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reduce Development, Unit Test and Integration Test time by providing some defaults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increase </a:t>
            </a:r>
            <a:r>
              <a:rPr lang="en-US" sz="2000" dirty="0" smtClean="0"/>
              <a:t>Productivity.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" sz="2000" dirty="0" smtClean="0"/>
              <a:t>Reduces </a:t>
            </a:r>
            <a:r>
              <a:rPr lang="en" sz="2000" dirty="0"/>
              <a:t>t</a:t>
            </a:r>
            <a:r>
              <a:rPr lang="en-US" sz="2000" dirty="0"/>
              <a:t>he</a:t>
            </a:r>
            <a:r>
              <a:rPr lang="en" sz="2000" dirty="0"/>
              <a:t> effort needed to create</a:t>
            </a:r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</a:t>
            </a:r>
            <a:r>
              <a:rPr lang="en" sz="2000" dirty="0"/>
              <a:t>roduction – ready</a:t>
            </a:r>
          </a:p>
          <a:p>
            <a:pPr marL="857250" lvl="1" indent="-3175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XML free spring </a:t>
            </a:r>
            <a:r>
              <a:rPr lang="en" sz="2000" dirty="0" smtClean="0"/>
              <a:t>applications.</a:t>
            </a:r>
          </a:p>
          <a:p>
            <a:pPr marL="539750" lvl="1" indent="0">
              <a:buClr>
                <a:srgbClr val="000000"/>
              </a:buClr>
              <a:buNone/>
            </a:pPr>
            <a:endParaRPr lang="en" sz="2000" dirty="0" smtClean="0"/>
          </a:p>
          <a:p>
            <a:pPr marL="882650" lvl="1" indent="-342900">
              <a:buClr>
                <a:srgbClr val="000000"/>
              </a:buClr>
            </a:pPr>
            <a:r>
              <a:rPr lang="en" sz="2000" dirty="0" smtClean="0"/>
              <a:t>Let </a:t>
            </a:r>
            <a:r>
              <a:rPr lang="en" sz="2000" dirty="0"/>
              <a:t>developers to focus on design and business logic of application instead of package and deploy </a:t>
            </a:r>
            <a:r>
              <a:rPr lang="en" sz="2000" dirty="0" smtClean="0"/>
              <a:t>task</a:t>
            </a:r>
          </a:p>
          <a:p>
            <a:pPr marL="139700" indent="0">
              <a:buClr>
                <a:srgbClr val="000000"/>
              </a:buClr>
              <a:buNone/>
            </a:pPr>
            <a:endParaRPr lang="en" sz="2000" dirty="0"/>
          </a:p>
          <a:p>
            <a:pPr lvl="0"/>
            <a:r>
              <a:rPr lang="en" sz="2000" dirty="0"/>
              <a:t>Supports the 12 Factor App style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Advantages of Spring Boot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843314"/>
            <a:ext cx="10929257" cy="4120068"/>
          </a:xfrm>
        </p:spPr>
        <p:txBody>
          <a:bodyPr>
            <a:normAutofit/>
          </a:bodyPr>
          <a:lstStyle/>
          <a:p>
            <a:r>
              <a:rPr lang="en-US" sz="2000" dirty="0"/>
              <a:t>It is very easy to develop Spring Based applications with Java or Groovy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reduces lots of development time and increases productivity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avoids writing lots of boilerplate Code, Annotations and XML Configuration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is very easy to integrate Spring Boot Application with its Spring Ecosystem like Spring JDBC, Spring ORM, Spring Data, Spring Security etc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follows “Opinionated Defaults Configuration” Approach to reduce Developer </a:t>
            </a:r>
            <a:r>
              <a:rPr lang="en-US" sz="2000" dirty="0" smtClean="0"/>
              <a:t>effort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9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Advantages of Spring Boot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901370"/>
            <a:ext cx="10929257" cy="4062011"/>
          </a:xfrm>
        </p:spPr>
        <p:txBody>
          <a:bodyPr>
            <a:normAutofit/>
          </a:bodyPr>
          <a:lstStyle/>
          <a:p>
            <a:r>
              <a:rPr lang="en-US" sz="2000" dirty="0"/>
              <a:t>It provides Embedded HTTP servers like Tomcat, Jetty etc. to develop and test our web applications very easily</a:t>
            </a:r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r>
              <a:rPr lang="en-US" sz="2000" dirty="0"/>
              <a:t>It provides CLI (Command Line Interface) tool to develop and test Spring Boot(Java or Groovy) Applications from command prompt very easily and quickly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provides lots of plugins to develop and test Spring Boot Applications very easily using Build Tools like Maven and </a:t>
            </a:r>
            <a:r>
              <a:rPr lang="en-US" sz="2000" dirty="0" err="1" smtClean="0"/>
              <a:t>Gradle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provides lots of plugins to work with embedded and in-memory Databases very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3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Spring Boot in Brief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654628"/>
            <a:ext cx="10929257" cy="4308753"/>
          </a:xfrm>
        </p:spPr>
        <p:txBody>
          <a:bodyPr/>
          <a:lstStyle/>
          <a:p>
            <a:r>
              <a:rPr lang="en-US" sz="2000" dirty="0"/>
              <a:t>Spring Boot is nothing but existing Spring Framework + Some Embedded HTTP Servers (Tomcat/Jetty etc.) – XML or Annotations Configurations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Here minus means we don’t need to write any XML Configuration and few Annotations only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" y="3586684"/>
            <a:ext cx="10058400" cy="12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0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Spring Boot Starters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599" y="1741714"/>
            <a:ext cx="10929257" cy="4221668"/>
          </a:xfrm>
        </p:spPr>
        <p:txBody>
          <a:bodyPr/>
          <a:lstStyle/>
          <a:p>
            <a:pPr marL="285750" indent="-285750"/>
            <a:r>
              <a:rPr lang="en-US" sz="2400" dirty="0"/>
              <a:t>Starters are a set of  convenient dependency descriptors that can be included in the </a:t>
            </a:r>
            <a:r>
              <a:rPr lang="en-US" sz="2400" dirty="0" smtClean="0"/>
              <a:t>application</a:t>
            </a:r>
          </a:p>
          <a:p>
            <a:pPr marL="285750" indent="-285750"/>
            <a:endParaRPr lang="en-US" sz="2400" dirty="0" smtClean="0"/>
          </a:p>
          <a:p>
            <a:pPr marL="285750" indent="-285750"/>
            <a:r>
              <a:rPr lang="en-US" sz="2400" dirty="0"/>
              <a:t>Starters contain lot of dependencies that are needed to get a project up and running quickly</a:t>
            </a:r>
          </a:p>
          <a:p>
            <a:endParaRPr lang="en-US" sz="2400" dirty="0"/>
          </a:p>
          <a:p>
            <a:r>
              <a:rPr lang="en-US" sz="2400" dirty="0"/>
              <a:t>Follow a similar naming pattern, spring-boot-starter-*, is a particular type of </a:t>
            </a:r>
            <a:r>
              <a:rPr lang="en-US" sz="2400" dirty="0" smtClean="0"/>
              <a:t>application</a:t>
            </a:r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r>
              <a:rPr lang="en-US" sz="2400" dirty="0" err="1"/>
              <a:t>SnakeYAML</a:t>
            </a:r>
            <a:r>
              <a:rPr lang="en-US" sz="2400" dirty="0"/>
              <a:t> will be automatically provided via spring-boot-starter</a:t>
            </a:r>
          </a:p>
          <a:p>
            <a:pPr marL="285750" indent="-285750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7593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Masters">
  <a:themeElements>
    <a:clrScheme name="SGM Color 2016">
      <a:dk1>
        <a:srgbClr val="22262E"/>
      </a:dk1>
      <a:lt1>
        <a:srgbClr val="FFFFFF"/>
      </a:lt1>
      <a:dk2>
        <a:srgbClr val="0A2A74"/>
      </a:dk2>
      <a:lt2>
        <a:srgbClr val="D0D0D0"/>
      </a:lt2>
      <a:accent1>
        <a:srgbClr val="1499E6"/>
      </a:accent1>
      <a:accent2>
        <a:srgbClr val="868686"/>
      </a:accent2>
      <a:accent3>
        <a:srgbClr val="DE2714"/>
      </a:accent3>
      <a:accent4>
        <a:srgbClr val="3A2139"/>
      </a:accent4>
      <a:accent5>
        <a:srgbClr val="AA9D82"/>
      </a:accent5>
      <a:accent6>
        <a:srgbClr val="1DA65D"/>
      </a:accent6>
      <a:hlink>
        <a:srgbClr val="C82506"/>
      </a:hlink>
      <a:folHlink>
        <a:srgbClr val="6666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5" ma:contentTypeDescription="" ma:contentTypeScope="" ma:versionID="d2825f2e4a9b54e65d324119a5cbbcf9">
  <xsd:schema xmlns:xsd="http://www.w3.org/2001/XMLSchema" xmlns:xs="http://www.w3.org/2001/XMLSchema" xmlns:p="http://schemas.microsoft.com/office/2006/metadata/properties" xmlns:ns2="c8085c4b-1ac7-4641-80ad-2522959560d5" xmlns:ns4="24943d0a-27c4-4bf8-a607-4a8907b6c8ab" targetNamespace="http://schemas.microsoft.com/office/2006/metadata/properties" ma:root="true" ma:fieldsID="29b71cb4a96d73055e5f9ffe46ed1e26" ns2:_="" ns4:_="">
    <xsd:import namespace="c8085c4b-1ac7-4641-80ad-2522959560d5"/>
    <xsd:import namespace="24943d0a-27c4-4bf8-a607-4a8907b6c8ab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  <xsd:element ref="ns4:Solution" minOccurs="0"/>
                <xsd:element ref="ns4:Key_x0020_Wor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43d0a-27c4-4bf8-a607-4a8907b6c8ab" elementFormDefault="qualified">
    <xsd:import namespace="http://schemas.microsoft.com/office/2006/documentManagement/types"/>
    <xsd:import namespace="http://schemas.microsoft.com/office/infopath/2007/PartnerControls"/>
    <xsd:element name="Solution" ma:index="18" nillable="true" ma:displayName="Solution" ma:list="{228c778e-9a00-4699-9aa7-da888e41b916}" ma:internalName="Solution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ey_x0020_Word" ma:index="19" nillable="true" ma:displayName="Key Word" ma:hidden="true" ma:list="{92a028d3-ecb9-485b-ac47-c09f6ebe3090}" ma:internalName="Key_x0020_Word" ma:readOnly="fals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lution xmlns="24943d0a-27c4-4bf8-a607-4a8907b6c8ab"/>
    <Theme_x0020_2 xmlns="c8085c4b-1ac7-4641-80ad-2522959560d5"/>
    <Region xmlns="c8085c4b-1ac7-4641-80ad-2522959560d5"/>
    <Practice_x0020_2 xmlns="c8085c4b-1ac7-4641-80ad-2522959560d5"/>
    <Client_x0020_Segmentation xmlns="c8085c4b-1ac7-4641-80ad-2522959560d5" xsi:nil="true"/>
    <Sapient_x0020_Contact_x0028_s_x0029_ xmlns="c8085c4b-1ac7-4641-80ad-2522959560d5">
      <UserInfo>
        <DisplayName>i:0#.w|sapient\dkumme</DisplayName>
        <AccountId>136</AccountId>
        <AccountType/>
      </UserInfo>
    </Sapient_x0020_Contact_x0028_s_x0029_>
    <Domain xmlns="c8085c4b-1ac7-4641-80ad-2522959560d5"/>
    <Capability xmlns="c8085c4b-1ac7-4641-80ad-2522959560d5"/>
    <Key_x0020_Technologies xmlns="c8085c4b-1ac7-4641-80ad-2522959560d5"/>
    <Key_x0020_Word xmlns="24943d0a-27c4-4bf8-a607-4a8907b6c8ab" xsi:nil="true"/>
  </documentManagement>
</p:properties>
</file>

<file path=customXml/itemProps1.xml><?xml version="1.0" encoding="utf-8"?>
<ds:datastoreItem xmlns:ds="http://schemas.openxmlformats.org/officeDocument/2006/customXml" ds:itemID="{26F53719-B4BD-49BC-B198-39FD3ED573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F316D6-DEC8-4AC9-BE68-A9B7E9989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24943d0a-27c4-4bf8-a607-4a8907b6c8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61D4D0-73CC-4280-AF59-F361C383B16A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24943d0a-27c4-4bf8-a607-4a8907b6c8ab"/>
    <ds:schemaRef ds:uri="c8085c4b-1ac7-4641-80ad-2522959560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16763</TotalTime>
  <Words>631</Words>
  <Application>Microsoft Office PowerPoint</Application>
  <PresentationFormat>Custom</PresentationFormat>
  <Paragraphs>145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Content Masters</vt:lpstr>
      <vt:lpstr>SPRING BOOT</vt:lpstr>
      <vt:lpstr>PowerPoint Presentation</vt:lpstr>
      <vt:lpstr>Objectives</vt:lpstr>
      <vt:lpstr>What is Spring Boot?</vt:lpstr>
      <vt:lpstr>Why to use Spring Boot ?</vt:lpstr>
      <vt:lpstr>Advantages of Spring Boot</vt:lpstr>
      <vt:lpstr>Advantages of Spring Boot</vt:lpstr>
      <vt:lpstr>Spring Boot in Brief</vt:lpstr>
      <vt:lpstr>Spring Boot Starters</vt:lpstr>
      <vt:lpstr>Common Starters</vt:lpstr>
      <vt:lpstr>How the magic happens ?</vt:lpstr>
      <vt:lpstr>Building Your First Spring Boot Web Application</vt:lpstr>
      <vt:lpstr>Pom.xml</vt:lpstr>
      <vt:lpstr>Running the example </vt:lpstr>
      <vt:lpstr>References</vt:lpstr>
      <vt:lpstr>THANK YOU</vt:lpstr>
    </vt:vector>
  </TitlesOfParts>
  <Company>Sapient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PPT Template 16x9</dc:title>
  <dc:creator>Dan Kummer</dc:creator>
  <cp:lastModifiedBy>WIN764BIT</cp:lastModifiedBy>
  <cp:revision>158</cp:revision>
  <cp:lastPrinted>2015-02-14T20:13:28Z</cp:lastPrinted>
  <dcterms:created xsi:type="dcterms:W3CDTF">2015-02-05T19:35:34Z</dcterms:created>
  <dcterms:modified xsi:type="dcterms:W3CDTF">2016-09-15T11:16:06Z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