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89"/>
  </p:notesMasterIdLst>
  <p:handoutMasterIdLst>
    <p:handoutMasterId r:id="rId90"/>
  </p:handoutMasterIdLst>
  <p:sldIdLst>
    <p:sldId id="258" r:id="rId5"/>
    <p:sldId id="331" r:id="rId6"/>
    <p:sldId id="285" r:id="rId7"/>
    <p:sldId id="309"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469" r:id="rId22"/>
    <p:sldId id="408" r:id="rId23"/>
    <p:sldId id="409" r:id="rId24"/>
    <p:sldId id="410" r:id="rId25"/>
    <p:sldId id="411" r:id="rId26"/>
    <p:sldId id="412" r:id="rId27"/>
    <p:sldId id="413" r:id="rId28"/>
    <p:sldId id="414" r:id="rId29"/>
    <p:sldId id="415" r:id="rId30"/>
    <p:sldId id="416" r:id="rId31"/>
    <p:sldId id="417" r:id="rId32"/>
    <p:sldId id="470"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71" r:id="rId47"/>
    <p:sldId id="432" r:id="rId48"/>
    <p:sldId id="433" r:id="rId49"/>
    <p:sldId id="435" r:id="rId50"/>
    <p:sldId id="436" r:id="rId51"/>
    <p:sldId id="472" r:id="rId52"/>
    <p:sldId id="437" r:id="rId53"/>
    <p:sldId id="438" r:id="rId54"/>
    <p:sldId id="439" r:id="rId55"/>
    <p:sldId id="440" r:id="rId56"/>
    <p:sldId id="441" r:id="rId57"/>
    <p:sldId id="473" r:id="rId58"/>
    <p:sldId id="442" r:id="rId59"/>
    <p:sldId id="443" r:id="rId60"/>
    <p:sldId id="444" r:id="rId61"/>
    <p:sldId id="445" r:id="rId62"/>
    <p:sldId id="446" r:id="rId63"/>
    <p:sldId id="447" r:id="rId64"/>
    <p:sldId id="448" r:id="rId65"/>
    <p:sldId id="449" r:id="rId66"/>
    <p:sldId id="450" r:id="rId67"/>
    <p:sldId id="451" r:id="rId68"/>
    <p:sldId id="452" r:id="rId69"/>
    <p:sldId id="453" r:id="rId70"/>
    <p:sldId id="474" r:id="rId71"/>
    <p:sldId id="455" r:id="rId72"/>
    <p:sldId id="456" r:id="rId73"/>
    <p:sldId id="457" r:id="rId74"/>
    <p:sldId id="458" r:id="rId75"/>
    <p:sldId id="459" r:id="rId76"/>
    <p:sldId id="460" r:id="rId77"/>
    <p:sldId id="461" r:id="rId78"/>
    <p:sldId id="475" r:id="rId79"/>
    <p:sldId id="463" r:id="rId80"/>
    <p:sldId id="464" r:id="rId81"/>
    <p:sldId id="465" r:id="rId82"/>
    <p:sldId id="466" r:id="rId83"/>
    <p:sldId id="467" r:id="rId84"/>
    <p:sldId id="468" r:id="rId85"/>
    <p:sldId id="333" r:id="rId86"/>
    <p:sldId id="332" r:id="rId87"/>
    <p:sldId id="261" r:id="rId8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8706" autoAdjust="0"/>
  </p:normalViewPr>
  <p:slideViewPr>
    <p:cSldViewPr snapToGrid="0" showGuides="1">
      <p:cViewPr varScale="1">
        <p:scale>
          <a:sx n="78" d="100"/>
          <a:sy n="78" d="100"/>
        </p:scale>
        <p:origin x="540" y="90"/>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9/23/2016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A8AF3A05-2F48-49F0-899B-122C201C947D}" type="slidenum">
              <a:rPr lang="en-US" altLang="en-US" sz="1200" smtClean="0">
                <a:solidFill>
                  <a:schemeClr val="tx1"/>
                </a:solidFill>
              </a:rPr>
              <a:pPr/>
              <a:t>34</a:t>
            </a:fld>
            <a:endParaRPr lang="en-US" altLang="en-US" sz="1200" smtClean="0">
              <a:solidFill>
                <a:schemeClr val="tx1"/>
              </a:solidFill>
            </a:endParaRPr>
          </a:p>
        </p:txBody>
      </p:sp>
    </p:spTree>
    <p:extLst>
      <p:ext uri="{BB962C8B-B14F-4D97-AF65-F5344CB8AC3E}">
        <p14:creationId xmlns:p14="http://schemas.microsoft.com/office/powerpoint/2010/main" val="3747105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38E63D12-4040-401F-AB54-24CF2C41E6F1}" type="slidenum">
              <a:rPr lang="en-US" altLang="en-US" sz="1200" smtClean="0">
                <a:solidFill>
                  <a:schemeClr val="tx1"/>
                </a:solidFill>
              </a:rPr>
              <a:pPr/>
              <a:t>43</a:t>
            </a:fld>
            <a:endParaRPr lang="en-US" altLang="en-US" sz="1200" smtClean="0">
              <a:solidFill>
                <a:schemeClr val="tx1"/>
              </a:solidFill>
            </a:endParaRPr>
          </a:p>
        </p:txBody>
      </p:sp>
    </p:spTree>
    <p:extLst>
      <p:ext uri="{BB962C8B-B14F-4D97-AF65-F5344CB8AC3E}">
        <p14:creationId xmlns:p14="http://schemas.microsoft.com/office/powerpoint/2010/main" val="1333238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941336A7-5CDC-46C6-9A8A-A079788F81F7}" type="slidenum">
              <a:rPr lang="en-US" altLang="en-US" sz="1200" smtClean="0">
                <a:solidFill>
                  <a:schemeClr val="tx1"/>
                </a:solidFill>
              </a:rPr>
              <a:pPr/>
              <a:t>44</a:t>
            </a:fld>
            <a:endParaRPr lang="en-US" altLang="en-US" sz="1200" smtClean="0">
              <a:solidFill>
                <a:schemeClr val="tx1"/>
              </a:solidFill>
            </a:endParaRPr>
          </a:p>
        </p:txBody>
      </p:sp>
    </p:spTree>
    <p:extLst>
      <p:ext uri="{BB962C8B-B14F-4D97-AF65-F5344CB8AC3E}">
        <p14:creationId xmlns:p14="http://schemas.microsoft.com/office/powerpoint/2010/main" val="195887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98402E3B-623F-4E52-A022-516C2DFD3A0B}" type="slidenum">
              <a:rPr lang="en-US" altLang="en-US" sz="1200" smtClean="0">
                <a:solidFill>
                  <a:schemeClr val="tx1"/>
                </a:solidFill>
              </a:rPr>
              <a:pPr/>
              <a:t>45</a:t>
            </a:fld>
            <a:endParaRPr lang="en-US" altLang="en-US" sz="1200" smtClean="0">
              <a:solidFill>
                <a:schemeClr val="tx1"/>
              </a:solidFill>
            </a:endParaRPr>
          </a:p>
        </p:txBody>
      </p:sp>
    </p:spTree>
    <p:extLst>
      <p:ext uri="{BB962C8B-B14F-4D97-AF65-F5344CB8AC3E}">
        <p14:creationId xmlns:p14="http://schemas.microsoft.com/office/powerpoint/2010/main" val="3409745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3052FD59-A1F6-46F9-968E-154E2E9E829E}" type="slidenum">
              <a:rPr lang="en-US" altLang="en-US" sz="1200" smtClean="0">
                <a:solidFill>
                  <a:schemeClr val="tx1"/>
                </a:solidFill>
              </a:rPr>
              <a:pPr/>
              <a:t>46</a:t>
            </a:fld>
            <a:endParaRPr lang="en-US" altLang="en-US" sz="1200" smtClean="0">
              <a:solidFill>
                <a:schemeClr val="tx1"/>
              </a:solidFill>
            </a:endParaRPr>
          </a:p>
        </p:txBody>
      </p:sp>
    </p:spTree>
    <p:extLst>
      <p:ext uri="{BB962C8B-B14F-4D97-AF65-F5344CB8AC3E}">
        <p14:creationId xmlns:p14="http://schemas.microsoft.com/office/powerpoint/2010/main" val="2850895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904579EC-BBE3-44A6-9870-BEE928D85B26}" type="slidenum">
              <a:rPr lang="en-US" altLang="en-US" sz="1200" smtClean="0">
                <a:solidFill>
                  <a:schemeClr val="tx1"/>
                </a:solidFill>
              </a:rPr>
              <a:pPr/>
              <a:t>47</a:t>
            </a:fld>
            <a:endParaRPr lang="en-US" altLang="en-US" sz="1200" smtClean="0">
              <a:solidFill>
                <a:schemeClr val="tx1"/>
              </a:solidFill>
            </a:endParaRPr>
          </a:p>
        </p:txBody>
      </p:sp>
    </p:spTree>
    <p:extLst>
      <p:ext uri="{BB962C8B-B14F-4D97-AF65-F5344CB8AC3E}">
        <p14:creationId xmlns:p14="http://schemas.microsoft.com/office/powerpoint/2010/main" val="3096951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904579EC-BBE3-44A6-9870-BEE928D85B26}" type="slidenum">
              <a:rPr lang="en-US" altLang="en-US" sz="1200" smtClean="0">
                <a:solidFill>
                  <a:schemeClr val="tx1"/>
                </a:solidFill>
              </a:rPr>
              <a:pPr/>
              <a:t>48</a:t>
            </a:fld>
            <a:endParaRPr lang="en-US" altLang="en-US" sz="1200" smtClean="0">
              <a:solidFill>
                <a:schemeClr val="tx1"/>
              </a:solidFill>
            </a:endParaRPr>
          </a:p>
        </p:txBody>
      </p:sp>
    </p:spTree>
    <p:extLst>
      <p:ext uri="{BB962C8B-B14F-4D97-AF65-F5344CB8AC3E}">
        <p14:creationId xmlns:p14="http://schemas.microsoft.com/office/powerpoint/2010/main" val="438051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DEC302FA-B45E-4A18-A533-F18B65D801D3}" type="slidenum">
              <a:rPr lang="en-US" altLang="en-US" sz="1200" smtClean="0">
                <a:solidFill>
                  <a:schemeClr val="tx1"/>
                </a:solidFill>
              </a:rPr>
              <a:pPr/>
              <a:t>49</a:t>
            </a:fld>
            <a:endParaRPr lang="en-US" altLang="en-US" sz="1200" smtClean="0">
              <a:solidFill>
                <a:schemeClr val="tx1"/>
              </a:solidFill>
            </a:endParaRPr>
          </a:p>
        </p:txBody>
      </p:sp>
    </p:spTree>
    <p:extLst>
      <p:ext uri="{BB962C8B-B14F-4D97-AF65-F5344CB8AC3E}">
        <p14:creationId xmlns:p14="http://schemas.microsoft.com/office/powerpoint/2010/main" val="407945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FC8B393B-EC3C-45A1-85E3-B3F5F95390F6}" type="slidenum">
              <a:rPr lang="en-US" altLang="en-US" sz="1200" smtClean="0">
                <a:solidFill>
                  <a:schemeClr val="tx1"/>
                </a:solidFill>
              </a:rPr>
              <a:pPr/>
              <a:t>50</a:t>
            </a:fld>
            <a:endParaRPr lang="en-US" altLang="en-US" sz="1200" smtClean="0">
              <a:solidFill>
                <a:schemeClr val="tx1"/>
              </a:solidFill>
            </a:endParaRPr>
          </a:p>
        </p:txBody>
      </p:sp>
    </p:spTree>
    <p:extLst>
      <p:ext uri="{BB962C8B-B14F-4D97-AF65-F5344CB8AC3E}">
        <p14:creationId xmlns:p14="http://schemas.microsoft.com/office/powerpoint/2010/main" val="3090408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513DE94E-B5E4-45D2-B932-AD339CCB131A}" type="slidenum">
              <a:rPr lang="en-US" altLang="en-US" sz="1200" smtClean="0">
                <a:solidFill>
                  <a:schemeClr val="tx1"/>
                </a:solidFill>
              </a:rPr>
              <a:pPr/>
              <a:t>51</a:t>
            </a:fld>
            <a:endParaRPr lang="en-US" altLang="en-US" sz="1200" smtClean="0">
              <a:solidFill>
                <a:schemeClr val="tx1"/>
              </a:solidFill>
            </a:endParaRPr>
          </a:p>
        </p:txBody>
      </p:sp>
    </p:spTree>
    <p:extLst>
      <p:ext uri="{BB962C8B-B14F-4D97-AF65-F5344CB8AC3E}">
        <p14:creationId xmlns:p14="http://schemas.microsoft.com/office/powerpoint/2010/main" val="2140904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DE92C2E2-0376-4253-B563-C495BDA1037C}" type="slidenum">
              <a:rPr lang="en-US" altLang="en-US" sz="1200" smtClean="0">
                <a:solidFill>
                  <a:schemeClr val="tx1"/>
                </a:solidFill>
              </a:rPr>
              <a:pPr/>
              <a:t>52</a:t>
            </a:fld>
            <a:endParaRPr lang="en-US" altLang="en-US" sz="1200" smtClean="0">
              <a:solidFill>
                <a:schemeClr val="tx1"/>
              </a:solidFill>
            </a:endParaRPr>
          </a:p>
        </p:txBody>
      </p:sp>
    </p:spTree>
    <p:extLst>
      <p:ext uri="{BB962C8B-B14F-4D97-AF65-F5344CB8AC3E}">
        <p14:creationId xmlns:p14="http://schemas.microsoft.com/office/powerpoint/2010/main" val="16268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6D11ACAE-3DCF-440C-819A-BC706DD0D1F5}" type="slidenum">
              <a:rPr lang="en-US" altLang="en-US" sz="1200" smtClean="0">
                <a:solidFill>
                  <a:schemeClr val="tx1"/>
                </a:solidFill>
              </a:rPr>
              <a:pPr/>
              <a:t>35</a:t>
            </a:fld>
            <a:endParaRPr lang="en-US" altLang="en-US" sz="1200" smtClean="0">
              <a:solidFill>
                <a:schemeClr val="tx1"/>
              </a:solidFill>
            </a:endParaRPr>
          </a:p>
        </p:txBody>
      </p:sp>
    </p:spTree>
    <p:extLst>
      <p:ext uri="{BB962C8B-B14F-4D97-AF65-F5344CB8AC3E}">
        <p14:creationId xmlns:p14="http://schemas.microsoft.com/office/powerpoint/2010/main" val="2854980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809AF25A-3148-4A1E-B752-EE831BA3974E}" type="slidenum">
              <a:rPr lang="en-US" altLang="en-US" sz="1200" smtClean="0">
                <a:solidFill>
                  <a:schemeClr val="tx1"/>
                </a:solidFill>
              </a:rPr>
              <a:pPr/>
              <a:t>53</a:t>
            </a:fld>
            <a:endParaRPr lang="en-US" altLang="en-US" sz="1200" smtClean="0">
              <a:solidFill>
                <a:schemeClr val="tx1"/>
              </a:solidFill>
            </a:endParaRPr>
          </a:p>
        </p:txBody>
      </p:sp>
    </p:spTree>
    <p:extLst>
      <p:ext uri="{BB962C8B-B14F-4D97-AF65-F5344CB8AC3E}">
        <p14:creationId xmlns:p14="http://schemas.microsoft.com/office/powerpoint/2010/main" val="126931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809AF25A-3148-4A1E-B752-EE831BA3974E}" type="slidenum">
              <a:rPr lang="en-US" altLang="en-US" sz="1200" smtClean="0">
                <a:solidFill>
                  <a:schemeClr val="tx1"/>
                </a:solidFill>
              </a:rPr>
              <a:pPr/>
              <a:t>54</a:t>
            </a:fld>
            <a:endParaRPr lang="en-US" altLang="en-US" sz="1200" smtClean="0">
              <a:solidFill>
                <a:schemeClr val="tx1"/>
              </a:solidFill>
            </a:endParaRPr>
          </a:p>
        </p:txBody>
      </p:sp>
    </p:spTree>
    <p:extLst>
      <p:ext uri="{BB962C8B-B14F-4D97-AF65-F5344CB8AC3E}">
        <p14:creationId xmlns:p14="http://schemas.microsoft.com/office/powerpoint/2010/main" val="4060116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9734FB81-987B-49E4-8465-F4B5462A0B17}" type="slidenum">
              <a:rPr lang="en-US" altLang="en-US" sz="1200" smtClean="0">
                <a:solidFill>
                  <a:schemeClr val="tx1"/>
                </a:solidFill>
              </a:rPr>
              <a:pPr/>
              <a:t>55</a:t>
            </a:fld>
            <a:endParaRPr lang="en-US" altLang="en-US" sz="1200" smtClean="0">
              <a:solidFill>
                <a:schemeClr val="tx1"/>
              </a:solidFill>
            </a:endParaRPr>
          </a:p>
        </p:txBody>
      </p:sp>
    </p:spTree>
    <p:extLst>
      <p:ext uri="{BB962C8B-B14F-4D97-AF65-F5344CB8AC3E}">
        <p14:creationId xmlns:p14="http://schemas.microsoft.com/office/powerpoint/2010/main" val="2875975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2421113C-545C-49DE-B3E2-74053F85E35E}" type="slidenum">
              <a:rPr lang="en-US" altLang="en-US" sz="1200" smtClean="0">
                <a:solidFill>
                  <a:schemeClr val="tx1"/>
                </a:solidFill>
              </a:rPr>
              <a:pPr/>
              <a:t>56</a:t>
            </a:fld>
            <a:endParaRPr lang="en-US" altLang="en-US" sz="1200" smtClean="0">
              <a:solidFill>
                <a:schemeClr val="tx1"/>
              </a:solidFill>
            </a:endParaRPr>
          </a:p>
        </p:txBody>
      </p:sp>
    </p:spTree>
    <p:extLst>
      <p:ext uri="{BB962C8B-B14F-4D97-AF65-F5344CB8AC3E}">
        <p14:creationId xmlns:p14="http://schemas.microsoft.com/office/powerpoint/2010/main" val="1594532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22624A49-16B6-48BB-ABEE-2DE0AD29143C}" type="slidenum">
              <a:rPr lang="en-US" altLang="en-US" sz="1200" smtClean="0">
                <a:solidFill>
                  <a:schemeClr val="tx1"/>
                </a:solidFill>
              </a:rPr>
              <a:pPr/>
              <a:t>57</a:t>
            </a:fld>
            <a:endParaRPr lang="en-US" altLang="en-US" sz="1200" smtClean="0">
              <a:solidFill>
                <a:schemeClr val="tx1"/>
              </a:solidFill>
            </a:endParaRPr>
          </a:p>
        </p:txBody>
      </p:sp>
    </p:spTree>
    <p:extLst>
      <p:ext uri="{BB962C8B-B14F-4D97-AF65-F5344CB8AC3E}">
        <p14:creationId xmlns:p14="http://schemas.microsoft.com/office/powerpoint/2010/main" val="1655808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D6B1947E-C950-41E1-A9E5-0C4255EE33BC}" type="slidenum">
              <a:rPr lang="en-US" altLang="en-US" sz="1200" smtClean="0">
                <a:solidFill>
                  <a:schemeClr val="tx1"/>
                </a:solidFill>
              </a:rPr>
              <a:pPr/>
              <a:t>58</a:t>
            </a:fld>
            <a:endParaRPr lang="en-US" altLang="en-US" sz="1200" smtClean="0">
              <a:solidFill>
                <a:schemeClr val="tx1"/>
              </a:solidFill>
            </a:endParaRPr>
          </a:p>
        </p:txBody>
      </p:sp>
    </p:spTree>
    <p:extLst>
      <p:ext uri="{BB962C8B-B14F-4D97-AF65-F5344CB8AC3E}">
        <p14:creationId xmlns:p14="http://schemas.microsoft.com/office/powerpoint/2010/main" val="1617585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DA33B5E9-1BC9-455F-B086-6FBC3964201C}" type="slidenum">
              <a:rPr lang="en-US" altLang="en-US" sz="1200" smtClean="0">
                <a:solidFill>
                  <a:schemeClr val="tx1"/>
                </a:solidFill>
              </a:rPr>
              <a:pPr/>
              <a:t>59</a:t>
            </a:fld>
            <a:endParaRPr lang="en-US" altLang="en-US" sz="1200" smtClean="0">
              <a:solidFill>
                <a:schemeClr val="tx1"/>
              </a:solidFill>
            </a:endParaRPr>
          </a:p>
        </p:txBody>
      </p:sp>
    </p:spTree>
    <p:extLst>
      <p:ext uri="{BB962C8B-B14F-4D97-AF65-F5344CB8AC3E}">
        <p14:creationId xmlns:p14="http://schemas.microsoft.com/office/powerpoint/2010/main" val="2976856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C4016BAA-4EE6-4A2E-A21A-80A0E15B93BD}" type="slidenum">
              <a:rPr lang="en-US" altLang="en-US" sz="1200" smtClean="0">
                <a:solidFill>
                  <a:schemeClr val="tx1"/>
                </a:solidFill>
              </a:rPr>
              <a:pPr/>
              <a:t>60</a:t>
            </a:fld>
            <a:endParaRPr lang="en-US" altLang="en-US" sz="1200" smtClean="0">
              <a:solidFill>
                <a:schemeClr val="tx1"/>
              </a:solidFill>
            </a:endParaRPr>
          </a:p>
        </p:txBody>
      </p:sp>
    </p:spTree>
    <p:extLst>
      <p:ext uri="{BB962C8B-B14F-4D97-AF65-F5344CB8AC3E}">
        <p14:creationId xmlns:p14="http://schemas.microsoft.com/office/powerpoint/2010/main" val="753613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7A58B638-BD75-4B61-9339-C9A0B1603332}" type="slidenum">
              <a:rPr lang="en-US" altLang="en-US" sz="1200" smtClean="0">
                <a:solidFill>
                  <a:schemeClr val="tx1"/>
                </a:solidFill>
              </a:rPr>
              <a:pPr/>
              <a:t>61</a:t>
            </a:fld>
            <a:endParaRPr lang="en-US" altLang="en-US" sz="1200" smtClean="0">
              <a:solidFill>
                <a:schemeClr val="tx1"/>
              </a:solidFill>
            </a:endParaRPr>
          </a:p>
        </p:txBody>
      </p:sp>
    </p:spTree>
    <p:extLst>
      <p:ext uri="{BB962C8B-B14F-4D97-AF65-F5344CB8AC3E}">
        <p14:creationId xmlns:p14="http://schemas.microsoft.com/office/powerpoint/2010/main" val="1439346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F10B6CF9-8EA8-42AE-A567-9548E9B7880C}" type="slidenum">
              <a:rPr lang="en-US" altLang="en-US" sz="1200" smtClean="0">
                <a:solidFill>
                  <a:schemeClr val="tx1"/>
                </a:solidFill>
              </a:rPr>
              <a:pPr/>
              <a:t>62</a:t>
            </a:fld>
            <a:endParaRPr lang="en-US" altLang="en-US" sz="1200" smtClean="0">
              <a:solidFill>
                <a:schemeClr val="tx1"/>
              </a:solidFill>
            </a:endParaRPr>
          </a:p>
        </p:txBody>
      </p:sp>
    </p:spTree>
    <p:extLst>
      <p:ext uri="{BB962C8B-B14F-4D97-AF65-F5344CB8AC3E}">
        <p14:creationId xmlns:p14="http://schemas.microsoft.com/office/powerpoint/2010/main" val="413654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AFAC6631-EEB3-4345-99F9-5F6FED5B16DB}" type="slidenum">
              <a:rPr lang="en-US" altLang="en-US" sz="1200" smtClean="0">
                <a:solidFill>
                  <a:schemeClr val="tx1"/>
                </a:solidFill>
              </a:rPr>
              <a:pPr/>
              <a:t>36</a:t>
            </a:fld>
            <a:endParaRPr lang="en-US" altLang="en-US" sz="1200" smtClean="0">
              <a:solidFill>
                <a:schemeClr val="tx1"/>
              </a:solidFill>
            </a:endParaRPr>
          </a:p>
        </p:txBody>
      </p:sp>
    </p:spTree>
    <p:extLst>
      <p:ext uri="{BB962C8B-B14F-4D97-AF65-F5344CB8AC3E}">
        <p14:creationId xmlns:p14="http://schemas.microsoft.com/office/powerpoint/2010/main" val="20389457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3377F2C3-32E0-4A5F-B865-596238F415CA}" type="slidenum">
              <a:rPr lang="en-US" altLang="en-US" sz="1200" smtClean="0">
                <a:solidFill>
                  <a:schemeClr val="tx1"/>
                </a:solidFill>
              </a:rPr>
              <a:pPr/>
              <a:t>63</a:t>
            </a:fld>
            <a:endParaRPr lang="en-US" altLang="en-US" sz="1200" smtClean="0">
              <a:solidFill>
                <a:schemeClr val="tx1"/>
              </a:solidFill>
            </a:endParaRPr>
          </a:p>
        </p:txBody>
      </p:sp>
    </p:spTree>
    <p:extLst>
      <p:ext uri="{BB962C8B-B14F-4D97-AF65-F5344CB8AC3E}">
        <p14:creationId xmlns:p14="http://schemas.microsoft.com/office/powerpoint/2010/main" val="2082470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A708F329-F712-400E-830D-75AEFDA16A8C}" type="slidenum">
              <a:rPr lang="en-US" altLang="en-US" sz="1200" smtClean="0">
                <a:solidFill>
                  <a:schemeClr val="tx1"/>
                </a:solidFill>
              </a:rPr>
              <a:pPr/>
              <a:t>64</a:t>
            </a:fld>
            <a:endParaRPr lang="en-US" altLang="en-US" sz="1200" smtClean="0">
              <a:solidFill>
                <a:schemeClr val="tx1"/>
              </a:solidFill>
            </a:endParaRPr>
          </a:p>
        </p:txBody>
      </p:sp>
    </p:spTree>
    <p:extLst>
      <p:ext uri="{BB962C8B-B14F-4D97-AF65-F5344CB8AC3E}">
        <p14:creationId xmlns:p14="http://schemas.microsoft.com/office/powerpoint/2010/main" val="2623883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290998AF-CCE2-484C-AF2D-3948D86638CB}" type="slidenum">
              <a:rPr lang="en-US" altLang="en-US" sz="1200" smtClean="0">
                <a:solidFill>
                  <a:schemeClr val="tx1"/>
                </a:solidFill>
              </a:rPr>
              <a:pPr/>
              <a:t>65</a:t>
            </a:fld>
            <a:endParaRPr lang="en-US" altLang="en-US" sz="1200" smtClean="0">
              <a:solidFill>
                <a:schemeClr val="tx1"/>
              </a:solidFill>
            </a:endParaRPr>
          </a:p>
        </p:txBody>
      </p:sp>
    </p:spTree>
    <p:extLst>
      <p:ext uri="{BB962C8B-B14F-4D97-AF65-F5344CB8AC3E}">
        <p14:creationId xmlns:p14="http://schemas.microsoft.com/office/powerpoint/2010/main" val="323566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6DCA1A55-BCC1-4089-992C-F06D30ADF716}" type="slidenum">
              <a:rPr lang="en-US" altLang="en-US" sz="1200" smtClean="0">
                <a:solidFill>
                  <a:schemeClr val="tx1"/>
                </a:solidFill>
              </a:rPr>
              <a:pPr/>
              <a:t>66</a:t>
            </a:fld>
            <a:endParaRPr lang="en-US" altLang="en-US" sz="1200" smtClean="0">
              <a:solidFill>
                <a:schemeClr val="tx1"/>
              </a:solidFill>
            </a:endParaRPr>
          </a:p>
        </p:txBody>
      </p:sp>
    </p:spTree>
    <p:extLst>
      <p:ext uri="{BB962C8B-B14F-4D97-AF65-F5344CB8AC3E}">
        <p14:creationId xmlns:p14="http://schemas.microsoft.com/office/powerpoint/2010/main" val="2661695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6DCA1A55-BCC1-4089-992C-F06D30ADF716}" type="slidenum">
              <a:rPr lang="en-US" altLang="en-US" sz="1200" smtClean="0">
                <a:solidFill>
                  <a:schemeClr val="tx1"/>
                </a:solidFill>
              </a:rPr>
              <a:pPr/>
              <a:t>67</a:t>
            </a:fld>
            <a:endParaRPr lang="en-US" altLang="en-US" sz="1200" smtClean="0">
              <a:solidFill>
                <a:schemeClr val="tx1"/>
              </a:solidFill>
            </a:endParaRPr>
          </a:p>
        </p:txBody>
      </p:sp>
    </p:spTree>
    <p:extLst>
      <p:ext uri="{BB962C8B-B14F-4D97-AF65-F5344CB8AC3E}">
        <p14:creationId xmlns:p14="http://schemas.microsoft.com/office/powerpoint/2010/main" val="715661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4D4C95A2-C0D9-436E-91EA-4C91F2EF335D}" type="slidenum">
              <a:rPr lang="en-US" altLang="en-US" sz="1200" smtClean="0">
                <a:solidFill>
                  <a:schemeClr val="tx1"/>
                </a:solidFill>
              </a:rPr>
              <a:pPr/>
              <a:t>68</a:t>
            </a:fld>
            <a:endParaRPr lang="en-US" altLang="en-US" sz="1200" smtClean="0">
              <a:solidFill>
                <a:schemeClr val="tx1"/>
              </a:solidFill>
            </a:endParaRPr>
          </a:p>
        </p:txBody>
      </p:sp>
    </p:spTree>
    <p:extLst>
      <p:ext uri="{BB962C8B-B14F-4D97-AF65-F5344CB8AC3E}">
        <p14:creationId xmlns:p14="http://schemas.microsoft.com/office/powerpoint/2010/main" val="2653336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29FB967B-AE39-4335-9317-3636F2CEA1E2}" type="slidenum">
              <a:rPr lang="en-US" altLang="en-US" sz="1200" smtClean="0">
                <a:solidFill>
                  <a:schemeClr val="tx1"/>
                </a:solidFill>
              </a:rPr>
              <a:pPr/>
              <a:t>69</a:t>
            </a:fld>
            <a:endParaRPr lang="en-US" altLang="en-US" sz="1200" smtClean="0">
              <a:solidFill>
                <a:schemeClr val="tx1"/>
              </a:solidFill>
            </a:endParaRPr>
          </a:p>
        </p:txBody>
      </p:sp>
    </p:spTree>
    <p:extLst>
      <p:ext uri="{BB962C8B-B14F-4D97-AF65-F5344CB8AC3E}">
        <p14:creationId xmlns:p14="http://schemas.microsoft.com/office/powerpoint/2010/main" val="3256392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F750695A-7F73-4D80-8569-EAC47B7E6C36}" type="slidenum">
              <a:rPr lang="en-US" altLang="en-US" sz="1200" smtClean="0">
                <a:solidFill>
                  <a:schemeClr val="tx1"/>
                </a:solidFill>
              </a:rPr>
              <a:pPr/>
              <a:t>70</a:t>
            </a:fld>
            <a:endParaRPr lang="en-US" altLang="en-US" sz="1200" smtClean="0">
              <a:solidFill>
                <a:schemeClr val="tx1"/>
              </a:solidFill>
            </a:endParaRPr>
          </a:p>
        </p:txBody>
      </p:sp>
    </p:spTree>
    <p:extLst>
      <p:ext uri="{BB962C8B-B14F-4D97-AF65-F5344CB8AC3E}">
        <p14:creationId xmlns:p14="http://schemas.microsoft.com/office/powerpoint/2010/main" val="3441902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C8DBC4FE-8312-48FD-92A6-E5521077D63D}" type="slidenum">
              <a:rPr lang="en-US" altLang="en-US" sz="1200" smtClean="0">
                <a:solidFill>
                  <a:schemeClr val="tx1"/>
                </a:solidFill>
              </a:rPr>
              <a:pPr/>
              <a:t>71</a:t>
            </a:fld>
            <a:endParaRPr lang="en-US" altLang="en-US" sz="1200" smtClean="0">
              <a:solidFill>
                <a:schemeClr val="tx1"/>
              </a:solidFill>
            </a:endParaRPr>
          </a:p>
        </p:txBody>
      </p:sp>
    </p:spTree>
    <p:extLst>
      <p:ext uri="{BB962C8B-B14F-4D97-AF65-F5344CB8AC3E}">
        <p14:creationId xmlns:p14="http://schemas.microsoft.com/office/powerpoint/2010/main" val="747442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49A39A85-5D91-4254-9936-5ED79EEEA52F}" type="slidenum">
              <a:rPr lang="en-US" altLang="en-US" sz="1200" smtClean="0">
                <a:solidFill>
                  <a:schemeClr val="tx1"/>
                </a:solidFill>
              </a:rPr>
              <a:pPr/>
              <a:t>72</a:t>
            </a:fld>
            <a:endParaRPr lang="en-US" altLang="en-US" sz="1200" smtClean="0">
              <a:solidFill>
                <a:schemeClr val="tx1"/>
              </a:solidFill>
            </a:endParaRPr>
          </a:p>
        </p:txBody>
      </p:sp>
    </p:spTree>
    <p:extLst>
      <p:ext uri="{BB962C8B-B14F-4D97-AF65-F5344CB8AC3E}">
        <p14:creationId xmlns:p14="http://schemas.microsoft.com/office/powerpoint/2010/main" val="2586793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E1DFBE05-CD72-45B3-A675-090F7E01CF90}" type="slidenum">
              <a:rPr lang="en-US" altLang="en-US" sz="1200" smtClean="0">
                <a:solidFill>
                  <a:schemeClr val="tx1"/>
                </a:solidFill>
              </a:rPr>
              <a:pPr/>
              <a:t>37</a:t>
            </a:fld>
            <a:endParaRPr lang="en-US" altLang="en-US" sz="1200" smtClean="0">
              <a:solidFill>
                <a:schemeClr val="tx1"/>
              </a:solidFill>
            </a:endParaRPr>
          </a:p>
        </p:txBody>
      </p:sp>
    </p:spTree>
    <p:extLst>
      <p:ext uri="{BB962C8B-B14F-4D97-AF65-F5344CB8AC3E}">
        <p14:creationId xmlns:p14="http://schemas.microsoft.com/office/powerpoint/2010/main" val="10839273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819DF24E-4CEC-4BC5-9133-45E77F53A95A}" type="slidenum">
              <a:rPr lang="en-US" altLang="en-US" sz="1200" smtClean="0">
                <a:solidFill>
                  <a:schemeClr val="tx1"/>
                </a:solidFill>
              </a:rPr>
              <a:pPr/>
              <a:t>73</a:t>
            </a:fld>
            <a:endParaRPr lang="en-US" altLang="en-US" sz="1200" smtClean="0">
              <a:solidFill>
                <a:schemeClr val="tx1"/>
              </a:solidFill>
            </a:endParaRPr>
          </a:p>
        </p:txBody>
      </p:sp>
    </p:spTree>
    <p:extLst>
      <p:ext uri="{BB962C8B-B14F-4D97-AF65-F5344CB8AC3E}">
        <p14:creationId xmlns:p14="http://schemas.microsoft.com/office/powerpoint/2010/main" val="1417172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007FF344-F539-4AAD-9136-3B12EEB969D3}" type="slidenum">
              <a:rPr lang="en-US" altLang="en-US" sz="1200" smtClean="0">
                <a:solidFill>
                  <a:schemeClr val="tx1"/>
                </a:solidFill>
              </a:rPr>
              <a:pPr/>
              <a:t>74</a:t>
            </a:fld>
            <a:endParaRPr lang="en-US" altLang="en-US" sz="1200" smtClean="0">
              <a:solidFill>
                <a:schemeClr val="tx1"/>
              </a:solidFill>
            </a:endParaRPr>
          </a:p>
        </p:txBody>
      </p:sp>
    </p:spTree>
    <p:extLst>
      <p:ext uri="{BB962C8B-B14F-4D97-AF65-F5344CB8AC3E}">
        <p14:creationId xmlns:p14="http://schemas.microsoft.com/office/powerpoint/2010/main" val="41712658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007FF344-F539-4AAD-9136-3B12EEB969D3}" type="slidenum">
              <a:rPr lang="en-US" altLang="en-US" sz="1200" smtClean="0">
                <a:solidFill>
                  <a:schemeClr val="tx1"/>
                </a:solidFill>
              </a:rPr>
              <a:pPr/>
              <a:t>75</a:t>
            </a:fld>
            <a:endParaRPr lang="en-US" altLang="en-US" sz="1200" smtClean="0">
              <a:solidFill>
                <a:schemeClr val="tx1"/>
              </a:solidFill>
            </a:endParaRPr>
          </a:p>
        </p:txBody>
      </p:sp>
    </p:spTree>
    <p:extLst>
      <p:ext uri="{BB962C8B-B14F-4D97-AF65-F5344CB8AC3E}">
        <p14:creationId xmlns:p14="http://schemas.microsoft.com/office/powerpoint/2010/main" val="16955431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46763628-DC71-428D-AB8D-45ABDB83BD5C}" type="slidenum">
              <a:rPr lang="en-US" altLang="en-US" sz="1200" smtClean="0">
                <a:solidFill>
                  <a:schemeClr val="tx1"/>
                </a:solidFill>
              </a:rPr>
              <a:pPr/>
              <a:t>76</a:t>
            </a:fld>
            <a:endParaRPr lang="en-US" altLang="en-US" sz="1200" smtClean="0">
              <a:solidFill>
                <a:schemeClr val="tx1"/>
              </a:solidFill>
            </a:endParaRPr>
          </a:p>
        </p:txBody>
      </p:sp>
    </p:spTree>
    <p:extLst>
      <p:ext uri="{BB962C8B-B14F-4D97-AF65-F5344CB8AC3E}">
        <p14:creationId xmlns:p14="http://schemas.microsoft.com/office/powerpoint/2010/main" val="12477199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5EA4AAAD-8ED3-45F7-AD84-9B998B17F83B}" type="slidenum">
              <a:rPr lang="en-US" altLang="en-US" sz="1200" smtClean="0">
                <a:solidFill>
                  <a:schemeClr val="tx1"/>
                </a:solidFill>
              </a:rPr>
              <a:pPr/>
              <a:t>77</a:t>
            </a:fld>
            <a:endParaRPr lang="en-US" altLang="en-US" sz="1200" smtClean="0">
              <a:solidFill>
                <a:schemeClr val="tx1"/>
              </a:solidFill>
            </a:endParaRPr>
          </a:p>
        </p:txBody>
      </p:sp>
    </p:spTree>
    <p:extLst>
      <p:ext uri="{BB962C8B-B14F-4D97-AF65-F5344CB8AC3E}">
        <p14:creationId xmlns:p14="http://schemas.microsoft.com/office/powerpoint/2010/main" val="17151534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5412FB2B-DDC2-4561-9909-0A7E389940D8}" type="slidenum">
              <a:rPr lang="en-US" altLang="en-US" sz="1200" smtClean="0">
                <a:solidFill>
                  <a:schemeClr val="tx1"/>
                </a:solidFill>
              </a:rPr>
              <a:pPr/>
              <a:t>78</a:t>
            </a:fld>
            <a:endParaRPr lang="en-US" altLang="en-US" sz="1200" smtClean="0">
              <a:solidFill>
                <a:schemeClr val="tx1"/>
              </a:solidFill>
            </a:endParaRPr>
          </a:p>
        </p:txBody>
      </p:sp>
    </p:spTree>
    <p:extLst>
      <p:ext uri="{BB962C8B-B14F-4D97-AF65-F5344CB8AC3E}">
        <p14:creationId xmlns:p14="http://schemas.microsoft.com/office/powerpoint/2010/main" val="23913066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75CB9755-BA46-453F-AFF1-74DED7089ED5}" type="slidenum">
              <a:rPr lang="en-US" altLang="en-US" sz="1200" smtClean="0">
                <a:solidFill>
                  <a:schemeClr val="tx1"/>
                </a:solidFill>
              </a:rPr>
              <a:pPr/>
              <a:t>79</a:t>
            </a:fld>
            <a:endParaRPr lang="en-US" altLang="en-US" sz="1200" smtClean="0">
              <a:solidFill>
                <a:schemeClr val="tx1"/>
              </a:solidFill>
            </a:endParaRPr>
          </a:p>
        </p:txBody>
      </p:sp>
    </p:spTree>
    <p:extLst>
      <p:ext uri="{BB962C8B-B14F-4D97-AF65-F5344CB8AC3E}">
        <p14:creationId xmlns:p14="http://schemas.microsoft.com/office/powerpoint/2010/main" val="12673187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F757664F-D266-46BE-94A0-08945B426995}" type="slidenum">
              <a:rPr lang="en-US" altLang="en-US" sz="1200" smtClean="0">
                <a:solidFill>
                  <a:schemeClr val="tx1"/>
                </a:solidFill>
              </a:rPr>
              <a:pPr/>
              <a:t>80</a:t>
            </a:fld>
            <a:endParaRPr lang="en-US" altLang="en-US" sz="1200" smtClean="0">
              <a:solidFill>
                <a:schemeClr val="tx1"/>
              </a:solidFill>
            </a:endParaRPr>
          </a:p>
        </p:txBody>
      </p:sp>
    </p:spTree>
    <p:extLst>
      <p:ext uri="{BB962C8B-B14F-4D97-AF65-F5344CB8AC3E}">
        <p14:creationId xmlns:p14="http://schemas.microsoft.com/office/powerpoint/2010/main" val="34236951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5317D176-3A27-4148-A6DF-491CEC1A0D3E}" type="slidenum">
              <a:rPr lang="en-US" altLang="en-US" sz="1200" smtClean="0">
                <a:solidFill>
                  <a:schemeClr val="tx1"/>
                </a:solidFill>
              </a:rPr>
              <a:pPr/>
              <a:t>81</a:t>
            </a:fld>
            <a:endParaRPr lang="en-US" altLang="en-US" sz="1200" smtClean="0">
              <a:solidFill>
                <a:schemeClr val="tx1"/>
              </a:solidFill>
            </a:endParaRPr>
          </a:p>
        </p:txBody>
      </p:sp>
    </p:spTree>
    <p:extLst>
      <p:ext uri="{BB962C8B-B14F-4D97-AF65-F5344CB8AC3E}">
        <p14:creationId xmlns:p14="http://schemas.microsoft.com/office/powerpoint/2010/main" val="346192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C6DE9D0B-D1E2-4350-AA30-36578E2A4A44}" type="slidenum">
              <a:rPr lang="en-US" altLang="en-US" sz="1200" smtClean="0">
                <a:solidFill>
                  <a:schemeClr val="tx1"/>
                </a:solidFill>
              </a:rPr>
              <a:pPr/>
              <a:t>38</a:t>
            </a:fld>
            <a:endParaRPr lang="en-US" altLang="en-US" sz="1200" smtClean="0">
              <a:solidFill>
                <a:schemeClr val="tx1"/>
              </a:solidFill>
            </a:endParaRPr>
          </a:p>
        </p:txBody>
      </p:sp>
    </p:spTree>
    <p:extLst>
      <p:ext uri="{BB962C8B-B14F-4D97-AF65-F5344CB8AC3E}">
        <p14:creationId xmlns:p14="http://schemas.microsoft.com/office/powerpoint/2010/main" val="558340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2761AF24-E5DA-40C7-907C-775A4D10208C}" type="slidenum">
              <a:rPr lang="en-US" altLang="en-US" sz="1200" smtClean="0">
                <a:solidFill>
                  <a:schemeClr val="tx1"/>
                </a:solidFill>
              </a:rPr>
              <a:pPr/>
              <a:t>39</a:t>
            </a:fld>
            <a:endParaRPr lang="en-US" altLang="en-US" sz="1200" smtClean="0">
              <a:solidFill>
                <a:schemeClr val="tx1"/>
              </a:solidFill>
            </a:endParaRPr>
          </a:p>
        </p:txBody>
      </p:sp>
    </p:spTree>
    <p:extLst>
      <p:ext uri="{BB962C8B-B14F-4D97-AF65-F5344CB8AC3E}">
        <p14:creationId xmlns:p14="http://schemas.microsoft.com/office/powerpoint/2010/main" val="691203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DDD65DD1-C89C-4F70-B51A-C213C50B5E08}" type="slidenum">
              <a:rPr lang="en-US" altLang="en-US" sz="1200" smtClean="0">
                <a:solidFill>
                  <a:schemeClr val="tx1"/>
                </a:solidFill>
              </a:rPr>
              <a:pPr/>
              <a:t>40</a:t>
            </a:fld>
            <a:endParaRPr lang="en-US" altLang="en-US" sz="1200" smtClean="0">
              <a:solidFill>
                <a:schemeClr val="tx1"/>
              </a:solidFill>
            </a:endParaRPr>
          </a:p>
        </p:txBody>
      </p:sp>
    </p:spTree>
    <p:extLst>
      <p:ext uri="{BB962C8B-B14F-4D97-AF65-F5344CB8AC3E}">
        <p14:creationId xmlns:p14="http://schemas.microsoft.com/office/powerpoint/2010/main" val="3268120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BF333004-8B94-4899-AFDE-86FB2D1DA86D}" type="slidenum">
              <a:rPr lang="en-US" altLang="en-US" sz="1200" smtClean="0">
                <a:solidFill>
                  <a:schemeClr val="tx1"/>
                </a:solidFill>
              </a:rPr>
              <a:pPr/>
              <a:t>41</a:t>
            </a:fld>
            <a:endParaRPr lang="en-US" altLang="en-US" sz="1200" smtClean="0">
              <a:solidFill>
                <a:schemeClr val="tx1"/>
              </a:solidFill>
            </a:endParaRPr>
          </a:p>
        </p:txBody>
      </p:sp>
    </p:spTree>
    <p:extLst>
      <p:ext uri="{BB962C8B-B14F-4D97-AF65-F5344CB8AC3E}">
        <p14:creationId xmlns:p14="http://schemas.microsoft.com/office/powerpoint/2010/main" val="279730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bg2"/>
                </a:solidFill>
                <a:latin typeface="Arial" panose="020B0604020202020204" pitchFamily="34" charset="0"/>
                <a:ea typeface="ＭＳ Ｐゴシック" panose="020B0600070205080204" pitchFamily="34" charset="-128"/>
              </a:defRPr>
            </a:lvl1pPr>
            <a:lvl2pPr marL="742950" indent="-285750" defTabSz="930275">
              <a:defRPr sz="1600">
                <a:solidFill>
                  <a:schemeClr val="bg2"/>
                </a:solidFill>
                <a:latin typeface="Arial" panose="020B0604020202020204" pitchFamily="34" charset="0"/>
                <a:ea typeface="ＭＳ Ｐゴシック" panose="020B0600070205080204" pitchFamily="34" charset="-128"/>
              </a:defRPr>
            </a:lvl2pPr>
            <a:lvl3pPr marL="1143000" indent="-228600" defTabSz="930275">
              <a:defRPr sz="1600">
                <a:solidFill>
                  <a:schemeClr val="bg2"/>
                </a:solidFill>
                <a:latin typeface="Arial" panose="020B0604020202020204" pitchFamily="34" charset="0"/>
                <a:ea typeface="ＭＳ Ｐゴシック" panose="020B0600070205080204" pitchFamily="34" charset="-128"/>
              </a:defRPr>
            </a:lvl3pPr>
            <a:lvl4pPr marL="1600200" indent="-228600" defTabSz="930275">
              <a:defRPr sz="1600">
                <a:solidFill>
                  <a:schemeClr val="bg2"/>
                </a:solidFill>
                <a:latin typeface="Arial" panose="020B0604020202020204" pitchFamily="34" charset="0"/>
                <a:ea typeface="ＭＳ Ｐゴシック" panose="020B0600070205080204" pitchFamily="34" charset="-128"/>
              </a:defRPr>
            </a:lvl4pPr>
            <a:lvl5pPr marL="2057400" indent="-228600" defTabSz="930275">
              <a:defRPr sz="1600">
                <a:solidFill>
                  <a:schemeClr val="bg2"/>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fld id="{38E63D12-4040-401F-AB54-24CF2C41E6F1}" type="slidenum">
              <a:rPr lang="en-US" altLang="en-US" sz="1200" smtClean="0">
                <a:solidFill>
                  <a:schemeClr val="tx1"/>
                </a:solidFill>
              </a:rPr>
              <a:pPr/>
              <a:t>42</a:t>
            </a:fld>
            <a:endParaRPr lang="en-US" altLang="en-US" sz="1200" smtClean="0">
              <a:solidFill>
                <a:schemeClr val="tx1"/>
              </a:solidFill>
            </a:endParaRPr>
          </a:p>
        </p:txBody>
      </p:sp>
    </p:spTree>
    <p:extLst>
      <p:ext uri="{BB962C8B-B14F-4D97-AF65-F5344CB8AC3E}">
        <p14:creationId xmlns:p14="http://schemas.microsoft.com/office/powerpoint/2010/main" val="377638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6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36699997"/>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711016" y="990600"/>
            <a:ext cx="5479275"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sz="half" idx="10"/>
          </p:nvPr>
        </p:nvSpPr>
        <p:spPr>
          <a:xfrm>
            <a:off x="6506403" y="990600"/>
            <a:ext cx="5479275"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71603665"/>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76316731"/>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7" r:id="rId24"/>
    <p:sldLayoutId id="2147483718" r:id="rId25"/>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3.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3.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35.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3.xml"/><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3.xml"/><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3.xml"/><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5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3" Type="http://schemas.openxmlformats.org/officeDocument/2006/relationships/hyperlink" Target="http://www.tutorialspoint.com/spring/spring_autowiring_byname.htm" TargetMode="External"/><Relationship Id="rId2" Type="http://schemas.openxmlformats.org/officeDocument/2006/relationships/notesSlide" Target="../notesSlides/notesSlide23.xml"/><Relationship Id="rId1" Type="http://schemas.openxmlformats.org/officeDocument/2006/relationships/slideLayout" Target="../slideLayouts/slideLayout23.xml"/><Relationship Id="rId5" Type="http://schemas.openxmlformats.org/officeDocument/2006/relationships/hyperlink" Target="http://www.tutorialspoint.com/spring/spring_autowiring_byconstructor.htm" TargetMode="External"/><Relationship Id="rId4" Type="http://schemas.openxmlformats.org/officeDocument/2006/relationships/hyperlink" Target="http://www.tutorialspoint.com/spring/spring_autowiring_bytype.htm"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23.xml"/><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58.png"/></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23.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3.xml"/><Relationship Id="rId4" Type="http://schemas.openxmlformats.org/officeDocument/2006/relationships/image" Target="../media/image55.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5.xml"/><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3.xml"/><Relationship Id="rId4" Type="http://schemas.openxmlformats.org/officeDocument/2006/relationships/image" Target="../media/image55.png"/></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5.xml"/><Relationship Id="rId4" Type="http://schemas.openxmlformats.org/officeDocument/2006/relationships/image" Target="../media/image6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23.xml"/><Relationship Id="rId5" Type="http://schemas.openxmlformats.org/officeDocument/2006/relationships/image" Target="../media/image66.png"/><Relationship Id="rId4" Type="http://schemas.openxmlformats.org/officeDocument/2006/relationships/image" Target="../media/image65.png"/></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5.xml"/><Relationship Id="rId5" Type="http://schemas.openxmlformats.org/officeDocument/2006/relationships/image" Target="../media/image71.png"/><Relationship Id="rId4" Type="http://schemas.openxmlformats.org/officeDocument/2006/relationships/image" Target="../media/image70.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4.xml"/><Relationship Id="rId1" Type="http://schemas.openxmlformats.org/officeDocument/2006/relationships/slideLayout" Target="../slideLayouts/slideLayout25.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5.xml"/><Relationship Id="rId1" Type="http://schemas.openxmlformats.org/officeDocument/2006/relationships/slideLayout" Target="../slideLayouts/slideLayout23.xml"/><Relationship Id="rId4" Type="http://schemas.openxmlformats.org/officeDocument/2006/relationships/image" Target="../media/image77.png"/></Relationships>
</file>

<file path=ppt/slides/_rels/slide7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6.xml"/><Relationship Id="rId1" Type="http://schemas.openxmlformats.org/officeDocument/2006/relationships/slideLayout" Target="../slideLayouts/slideLayout23.xml"/><Relationship Id="rId4" Type="http://schemas.openxmlformats.org/officeDocument/2006/relationships/image" Target="../media/image7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7.xml"/><Relationship Id="rId1" Type="http://schemas.openxmlformats.org/officeDocument/2006/relationships/slideLayout" Target="../slideLayouts/slideLayout25.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smtClean="0">
                <a:solidFill>
                  <a:schemeClr val="bg1"/>
                </a:solidFill>
                <a:latin typeface="+mj-lt"/>
              </a:rPr>
              <a:t>SPRING CORE &amp; DI</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August 31, 2016</a:t>
            </a:r>
          </a:p>
        </p:txBody>
      </p:sp>
    </p:spTree>
    <p:extLst>
      <p:ext uri="{BB962C8B-B14F-4D97-AF65-F5344CB8AC3E}">
        <p14:creationId xmlns:p14="http://schemas.microsoft.com/office/powerpoint/2010/main" val="365260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304800"/>
            <a:ext cx="11230232"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IOC container contd…</a:t>
            </a:r>
          </a:p>
        </p:txBody>
      </p:sp>
      <p:sp>
        <p:nvSpPr>
          <p:cNvPr id="3" name="Content Placeholder 2"/>
          <p:cNvSpPr txBox="1">
            <a:spLocks/>
          </p:cNvSpPr>
          <p:nvPr/>
        </p:nvSpPr>
        <p:spPr>
          <a:xfrm>
            <a:off x="533400" y="990600"/>
            <a:ext cx="11230232" cy="53340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ct val="0"/>
              </a:spcAft>
              <a:buFont typeface="Arial" panose="020B0604020202020204" pitchFamily="34" charset="0"/>
              <a:buNone/>
            </a:pPr>
            <a:r>
              <a:rPr lang="en-US" altLang="en-US" smtClean="0"/>
              <a:t>The Spring IoC container makes use of Java POJO classes and configuration metadata to produce a fully configured and executable system or application.</a:t>
            </a:r>
          </a:p>
          <a:p>
            <a:pPr marL="0" indent="0">
              <a:spcAft>
                <a:spcPct val="0"/>
              </a:spcAft>
              <a:buFont typeface="Arial" panose="020B0604020202020204" pitchFamily="34" charset="0"/>
              <a:buNone/>
            </a:pPr>
            <a:endParaRPr lang="en-US" altLang="en-US" smtClean="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09800"/>
            <a:ext cx="6234802"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35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304800"/>
            <a:ext cx="11143735"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pPr marL="342900" indent="-342900"/>
            <a:r>
              <a:rPr lang="en-US" altLang="en-US" smtClean="0"/>
              <a:t>BeanFactory container</a:t>
            </a:r>
          </a:p>
        </p:txBody>
      </p:sp>
      <p:sp>
        <p:nvSpPr>
          <p:cNvPr id="3" name="Content Placeholder 2"/>
          <p:cNvSpPr txBox="1">
            <a:spLocks/>
          </p:cNvSpPr>
          <p:nvPr/>
        </p:nvSpPr>
        <p:spPr>
          <a:xfrm>
            <a:off x="533399" y="990600"/>
            <a:ext cx="11143735" cy="53340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ct val="0"/>
              </a:spcAft>
            </a:pPr>
            <a:r>
              <a:rPr lang="en-US" altLang="en-US" smtClean="0"/>
              <a:t>This is the simplest container providing basic support for DI and defined by the org.springframework.beans.factory.BeanFactory interface. A BeanFactory is essentially nothing more than the interface for an advanced factory capable of maintaining a registry of different beans and their dependencies. </a:t>
            </a:r>
          </a:p>
          <a:p>
            <a:pPr>
              <a:spcAft>
                <a:spcPct val="0"/>
              </a:spcAft>
            </a:pPr>
            <a:endParaRPr lang="en-US" altLang="en-US" smtClean="0"/>
          </a:p>
          <a:p>
            <a:pPr>
              <a:spcAft>
                <a:spcPct val="0"/>
              </a:spcAft>
            </a:pPr>
            <a:r>
              <a:rPr lang="en-US" altLang="en-US" smtClean="0"/>
              <a:t>There are a number of implementations of the BeanFactory interface that come supplied straight out-of-the-box with Spring. The most commonly used BeanFactory implementation is the </a:t>
            </a:r>
            <a:r>
              <a:rPr lang="en-US" altLang="en-US" b="1" smtClean="0"/>
              <a:t>XmlBeanFactory</a:t>
            </a:r>
            <a:r>
              <a:rPr lang="en-US" altLang="en-US" smtClean="0"/>
              <a:t> class. This container reads the configuration metadata from an XML file and uses it to create a fully configured system or application.</a:t>
            </a:r>
          </a:p>
          <a:p>
            <a:pPr>
              <a:spcAft>
                <a:spcPct val="0"/>
              </a:spcAft>
            </a:pPr>
            <a:endParaRPr lang="en-US" altLang="en-US" smtClean="0"/>
          </a:p>
          <a:p>
            <a:pPr>
              <a:spcAft>
                <a:spcPct val="0"/>
              </a:spcAft>
            </a:pPr>
            <a:r>
              <a:rPr lang="en-US" altLang="en-US" smtClean="0"/>
              <a:t>The BeanFactory is usually preferred where the resources are limited like mobile devices or applet based applications.</a:t>
            </a:r>
          </a:p>
          <a:p>
            <a:pPr>
              <a:spcAft>
                <a:spcPct val="0"/>
              </a:spcAft>
            </a:pPr>
            <a:endParaRPr lang="en-US" altLang="en-US" smtClean="0"/>
          </a:p>
          <a:p>
            <a:pPr>
              <a:spcAft>
                <a:spcPct val="0"/>
              </a:spcAft>
            </a:pPr>
            <a:r>
              <a:rPr lang="en-US" altLang="en-US" smtClean="0"/>
              <a:t>To explain the concept we have created following 3 files :</a:t>
            </a:r>
          </a:p>
          <a:p>
            <a:pPr marL="517525" lvl="1" indent="-285750">
              <a:spcAft>
                <a:spcPct val="0"/>
              </a:spcAft>
            </a:pPr>
            <a:r>
              <a:rPr lang="en-US" altLang="en-US" smtClean="0"/>
              <a:t>HelloWorld.java : Simple Java POJO having just a getter and setter</a:t>
            </a:r>
          </a:p>
          <a:p>
            <a:pPr marL="517525" lvl="1" indent="-285750">
              <a:spcAft>
                <a:spcPct val="0"/>
              </a:spcAft>
            </a:pPr>
            <a:r>
              <a:rPr lang="en-US" altLang="en-US" smtClean="0"/>
              <a:t>MainApp.java : Creates a BeanFactory and gets HelloWorld bean</a:t>
            </a:r>
          </a:p>
          <a:p>
            <a:pPr marL="517525" lvl="1" indent="-285750">
              <a:spcAft>
                <a:spcPct val="0"/>
              </a:spcAft>
            </a:pPr>
            <a:r>
              <a:rPr lang="en-US" altLang="en-US" smtClean="0"/>
              <a:t>Beans.xml : XML bean configuration file</a:t>
            </a:r>
          </a:p>
        </p:txBody>
      </p:sp>
    </p:spTree>
    <p:extLst>
      <p:ext uri="{BB962C8B-B14F-4D97-AF65-F5344CB8AC3E}">
        <p14:creationId xmlns:p14="http://schemas.microsoft.com/office/powerpoint/2010/main" val="2346191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304800"/>
            <a:ext cx="11143735"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BeanFactory container contd…</a:t>
            </a:r>
          </a:p>
        </p:txBody>
      </p:sp>
      <p:pic>
        <p:nvPicPr>
          <p:cNvPr id="3" name="Content Placeholder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54371" y="4114800"/>
            <a:ext cx="6864440" cy="2219325"/>
          </a:xfrm>
          <a:prstGeom prst="rect">
            <a:avLst/>
          </a:prstGeom>
        </p:spPr>
      </p:pic>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4920049"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p:cNvSpPr txBox="1">
            <a:spLocks noChangeArrowheads="1"/>
          </p:cNvSpPr>
          <p:nvPr/>
        </p:nvSpPr>
        <p:spPr bwMode="auto">
          <a:xfrm>
            <a:off x="1981200" y="990600"/>
            <a:ext cx="2108274"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HelloWorld.java</a:t>
            </a:r>
          </a:p>
        </p:txBody>
      </p:sp>
      <p:sp>
        <p:nvSpPr>
          <p:cNvPr id="6" name="TextBox 10"/>
          <p:cNvSpPr txBox="1">
            <a:spLocks noChangeArrowheads="1"/>
          </p:cNvSpPr>
          <p:nvPr/>
        </p:nvSpPr>
        <p:spPr bwMode="auto">
          <a:xfrm>
            <a:off x="2362200" y="3776663"/>
            <a:ext cx="1907486"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MainApp.java</a:t>
            </a:r>
          </a:p>
        </p:txBody>
      </p:sp>
      <p:sp>
        <p:nvSpPr>
          <p:cNvPr id="7" name="TextBox 12"/>
          <p:cNvSpPr txBox="1">
            <a:spLocks noChangeArrowheads="1"/>
          </p:cNvSpPr>
          <p:nvPr/>
        </p:nvSpPr>
        <p:spPr bwMode="auto">
          <a:xfrm>
            <a:off x="6030913" y="957263"/>
            <a:ext cx="149126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Beans.xml</a:t>
            </a:r>
          </a:p>
        </p:txBody>
      </p:sp>
      <p:pic>
        <p:nvPicPr>
          <p:cNvPr id="8"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05266" y="1295399"/>
            <a:ext cx="562206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96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304800"/>
            <a:ext cx="11242589"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ApplicationContext container</a:t>
            </a:r>
          </a:p>
        </p:txBody>
      </p:sp>
      <p:sp>
        <p:nvSpPr>
          <p:cNvPr id="3" name="Content Placeholder 2"/>
          <p:cNvSpPr txBox="1">
            <a:spLocks/>
          </p:cNvSpPr>
          <p:nvPr/>
        </p:nvSpPr>
        <p:spPr>
          <a:xfrm>
            <a:off x="533399" y="990600"/>
            <a:ext cx="11242589" cy="53340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ct val="0"/>
              </a:spcAft>
              <a:defRPr/>
            </a:pPr>
            <a:r>
              <a:rPr lang="en-US" sz="1600" dirty="0" smtClean="0"/>
              <a:t>The Application Context is spring's more advanced container. Similar to </a:t>
            </a:r>
            <a:r>
              <a:rPr lang="en-US" sz="1600" dirty="0" err="1" smtClean="0"/>
              <a:t>BeanFactory</a:t>
            </a:r>
            <a:r>
              <a:rPr lang="en-US" sz="1600" dirty="0" smtClean="0"/>
              <a:t> it can load bean definitions, wire beans together and dispense beans upon request. </a:t>
            </a:r>
          </a:p>
          <a:p>
            <a:pPr>
              <a:spcAft>
                <a:spcPct val="0"/>
              </a:spcAft>
              <a:defRPr/>
            </a:pPr>
            <a:r>
              <a:rPr lang="en-US" sz="1600" dirty="0" smtClean="0"/>
              <a:t>Additionally it adds more enterprise-specific functionality such as the ability to resolve textual messages from a properties file and the ability to publish application events to interested event listeners. </a:t>
            </a:r>
          </a:p>
          <a:p>
            <a:pPr>
              <a:spcAft>
                <a:spcPct val="0"/>
              </a:spcAft>
              <a:defRPr/>
            </a:pPr>
            <a:r>
              <a:rPr lang="en-US" sz="1600" dirty="0" smtClean="0"/>
              <a:t>The </a:t>
            </a:r>
            <a:r>
              <a:rPr lang="en-US" sz="1600" i="1" dirty="0" err="1" smtClean="0"/>
              <a:t>ApplicationContext</a:t>
            </a:r>
            <a:r>
              <a:rPr lang="en-US" sz="1600" dirty="0" smtClean="0"/>
              <a:t> includes all functionality of the </a:t>
            </a:r>
            <a:r>
              <a:rPr lang="en-US" sz="1600" i="1" dirty="0" err="1" smtClean="0"/>
              <a:t>BeanFactory</a:t>
            </a:r>
            <a:r>
              <a:rPr lang="en-US" sz="1600" dirty="0" smtClean="0"/>
              <a:t>, it is generally recommended over the </a:t>
            </a:r>
            <a:r>
              <a:rPr lang="en-US" sz="1600" i="1" dirty="0" err="1" smtClean="0"/>
              <a:t>BeanFactory</a:t>
            </a:r>
            <a:r>
              <a:rPr lang="en-US" sz="1600" dirty="0" smtClean="0"/>
              <a:t>.</a:t>
            </a:r>
          </a:p>
          <a:p>
            <a:pPr>
              <a:spcAft>
                <a:spcPct val="0"/>
              </a:spcAft>
              <a:defRPr/>
            </a:pPr>
            <a:r>
              <a:rPr lang="en-US" sz="1600" dirty="0" smtClean="0"/>
              <a:t>The most commonly used </a:t>
            </a:r>
            <a:r>
              <a:rPr lang="en-US" sz="1600" dirty="0" err="1" smtClean="0"/>
              <a:t>ApplicationContext</a:t>
            </a:r>
            <a:r>
              <a:rPr lang="en-US" sz="1600" dirty="0" smtClean="0"/>
              <a:t> implementations are:</a:t>
            </a:r>
          </a:p>
          <a:p>
            <a:pPr lvl="1">
              <a:spcAft>
                <a:spcPct val="0"/>
              </a:spcAft>
              <a:defRPr/>
            </a:pPr>
            <a:r>
              <a:rPr lang="en-US" sz="1600" b="1" dirty="0" err="1" smtClean="0"/>
              <a:t>FileSystemXmlApplicationContext</a:t>
            </a:r>
            <a:r>
              <a:rPr lang="en-US" sz="1600" dirty="0" smtClean="0"/>
              <a:t>: This container loads the definitions of the beans from an XML file. Here you need to provide the full path of the XML bean configuration file to the constructor.</a:t>
            </a:r>
          </a:p>
          <a:p>
            <a:pPr lvl="1">
              <a:spcAft>
                <a:spcPct val="0"/>
              </a:spcAft>
              <a:defRPr/>
            </a:pPr>
            <a:r>
              <a:rPr lang="en-US" sz="1600" b="1" dirty="0" err="1" smtClean="0"/>
              <a:t>ClassPathXmlApplicationContext</a:t>
            </a:r>
            <a:r>
              <a:rPr lang="en-US" sz="1600" dirty="0" smtClean="0"/>
              <a:t> This container loads the definitions of the beans from an XML file. Here you do not need to provide the full path of the XML file but you need to set CLASSPATH properly because this container will look bean configuration XML file in CLASSPATH.</a:t>
            </a:r>
          </a:p>
          <a:p>
            <a:pPr lvl="1">
              <a:spcAft>
                <a:spcPct val="0"/>
              </a:spcAft>
              <a:defRPr/>
            </a:pPr>
            <a:r>
              <a:rPr lang="en-US" sz="1600" b="1" dirty="0" err="1" smtClean="0"/>
              <a:t>WebXmlApplicationContext</a:t>
            </a:r>
            <a:r>
              <a:rPr lang="en-US" sz="1600" b="1" dirty="0" smtClean="0"/>
              <a:t>:</a:t>
            </a:r>
            <a:r>
              <a:rPr lang="en-US" sz="1600" dirty="0" smtClean="0"/>
              <a:t> This container loads the XML file with definitions of all beans from within a web application.</a:t>
            </a:r>
            <a:endParaRPr lang="en-US" altLang="en-US" sz="1600" dirty="0" smtClean="0"/>
          </a:p>
          <a:p>
            <a:pPr>
              <a:spcAft>
                <a:spcPct val="0"/>
              </a:spcAft>
              <a:defRPr/>
            </a:pPr>
            <a:r>
              <a:rPr lang="en-US" altLang="en-US" sz="1600" dirty="0" smtClean="0"/>
              <a:t>To explain the concept we have created following 3 files :</a:t>
            </a:r>
          </a:p>
          <a:p>
            <a:pPr marL="517525" lvl="1" indent="-285750">
              <a:spcAft>
                <a:spcPct val="0"/>
              </a:spcAft>
              <a:defRPr/>
            </a:pPr>
            <a:r>
              <a:rPr lang="en-US" altLang="en-US" sz="1600" dirty="0" smtClean="0"/>
              <a:t>HelloWorld.java : Simple Java POJO having just a getter and setter</a:t>
            </a:r>
          </a:p>
          <a:p>
            <a:pPr marL="517525" lvl="1" indent="-285750">
              <a:spcAft>
                <a:spcPct val="0"/>
              </a:spcAft>
              <a:defRPr/>
            </a:pPr>
            <a:r>
              <a:rPr lang="en-US" altLang="en-US" sz="1600" dirty="0" smtClean="0"/>
              <a:t>MainApp.java : Creates a </a:t>
            </a:r>
            <a:r>
              <a:rPr lang="en-US" altLang="en-US" sz="1600" dirty="0" err="1" smtClean="0"/>
              <a:t>FileSystemXMLApplicationContext</a:t>
            </a:r>
            <a:r>
              <a:rPr lang="en-US" altLang="en-US" sz="1600" dirty="0" smtClean="0"/>
              <a:t> and gets </a:t>
            </a:r>
            <a:r>
              <a:rPr lang="en-US" altLang="en-US" sz="1600" dirty="0" err="1" smtClean="0"/>
              <a:t>HelloWorld</a:t>
            </a:r>
            <a:r>
              <a:rPr lang="en-US" altLang="en-US" sz="1600" dirty="0" smtClean="0"/>
              <a:t> bean</a:t>
            </a:r>
          </a:p>
          <a:p>
            <a:pPr marL="517525" lvl="1" indent="-285750">
              <a:spcAft>
                <a:spcPct val="0"/>
              </a:spcAft>
              <a:defRPr/>
            </a:pPr>
            <a:r>
              <a:rPr lang="en-US" altLang="en-US" sz="1600" dirty="0" smtClean="0"/>
              <a:t>Beans.xml : XML bean configuration file</a:t>
            </a:r>
          </a:p>
          <a:p>
            <a:pPr>
              <a:spcAft>
                <a:spcPct val="0"/>
              </a:spcAft>
              <a:defRPr/>
            </a:pPr>
            <a:endParaRPr lang="en-US" altLang="en-US" sz="1600" dirty="0" smtClean="0"/>
          </a:p>
        </p:txBody>
      </p:sp>
    </p:spTree>
    <p:extLst>
      <p:ext uri="{BB962C8B-B14F-4D97-AF65-F5344CB8AC3E}">
        <p14:creationId xmlns:p14="http://schemas.microsoft.com/office/powerpoint/2010/main" val="2763006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304800"/>
            <a:ext cx="11205519"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ApplicationContext container contd…</a:t>
            </a:r>
          </a:p>
        </p:txBody>
      </p:sp>
      <p:pic>
        <p:nvPicPr>
          <p:cNvPr id="3"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295400"/>
            <a:ext cx="5047531"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p:cNvSpPr txBox="1">
            <a:spLocks noChangeArrowheads="1"/>
          </p:cNvSpPr>
          <p:nvPr/>
        </p:nvSpPr>
        <p:spPr bwMode="auto">
          <a:xfrm>
            <a:off x="1981199" y="990600"/>
            <a:ext cx="2119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HelloWorld.java</a:t>
            </a:r>
          </a:p>
        </p:txBody>
      </p:sp>
      <p:sp>
        <p:nvSpPr>
          <p:cNvPr id="5" name="TextBox 10"/>
          <p:cNvSpPr txBox="1">
            <a:spLocks noChangeArrowheads="1"/>
          </p:cNvSpPr>
          <p:nvPr/>
        </p:nvSpPr>
        <p:spPr bwMode="auto">
          <a:xfrm>
            <a:off x="2362200" y="3776663"/>
            <a:ext cx="1918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MainApp.java</a:t>
            </a:r>
          </a:p>
        </p:txBody>
      </p:sp>
      <p:sp>
        <p:nvSpPr>
          <p:cNvPr id="6" name="TextBox 12"/>
          <p:cNvSpPr txBox="1">
            <a:spLocks noChangeArrowheads="1"/>
          </p:cNvSpPr>
          <p:nvPr/>
        </p:nvSpPr>
        <p:spPr bwMode="auto">
          <a:xfrm>
            <a:off x="6030913" y="957263"/>
            <a:ext cx="1499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Beans.xml</a:t>
            </a:r>
          </a:p>
        </p:txBody>
      </p:sp>
      <p:pic>
        <p:nvPicPr>
          <p:cNvPr id="7" name="Content Placeholder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38200" y="4125913"/>
            <a:ext cx="7659628" cy="2324100"/>
          </a:xfrm>
          <a:prstGeom prst="rect">
            <a:avLst/>
          </a:prstGeom>
        </p:spPr>
      </p:pic>
      <p:pic>
        <p:nvPicPr>
          <p:cNvPr id="8"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36158" y="1295399"/>
            <a:ext cx="565323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213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304800"/>
            <a:ext cx="11168449"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BeanFactory vs ApplicationContext container</a:t>
            </a:r>
          </a:p>
        </p:txBody>
      </p:sp>
      <p:graphicFrame>
        <p:nvGraphicFramePr>
          <p:cNvPr id="3" name="Content Placeholder 2"/>
          <p:cNvGraphicFramePr>
            <a:graphicFrameLocks/>
          </p:cNvGraphicFramePr>
          <p:nvPr>
            <p:extLst>
              <p:ext uri="{D42A27DB-BD31-4B8C-83A1-F6EECF244321}">
                <p14:modId xmlns:p14="http://schemas.microsoft.com/office/powerpoint/2010/main" val="3923696311"/>
              </p:ext>
            </p:extLst>
          </p:nvPr>
        </p:nvGraphicFramePr>
        <p:xfrm>
          <a:off x="533400" y="1600200"/>
          <a:ext cx="11168448" cy="3291840"/>
        </p:xfrm>
        <a:graphic>
          <a:graphicData uri="http://schemas.openxmlformats.org/drawingml/2006/table">
            <a:tbl>
              <a:tblPr/>
              <a:tblGrid>
                <a:gridCol w="3722816"/>
                <a:gridCol w="3722816"/>
                <a:gridCol w="3722816"/>
              </a:tblGrid>
              <a:tr h="0">
                <a:tc>
                  <a:txBody>
                    <a:bodyPr/>
                    <a:lstStyle/>
                    <a:p>
                      <a:pPr algn="ctr"/>
                      <a:r>
                        <a:rPr lang="en-US"/>
                        <a:t>Feature</a:t>
                      </a:r>
                    </a:p>
                  </a:txBody>
                  <a:tcPr anchor="ctr">
                    <a:lnL>
                      <a:noFill/>
                    </a:lnL>
                    <a:lnR>
                      <a:noFill/>
                    </a:lnR>
                    <a:lnT>
                      <a:noFill/>
                    </a:lnT>
                    <a:lnB>
                      <a:noFill/>
                    </a:lnB>
                  </a:tcPr>
                </a:tc>
                <a:tc>
                  <a:txBody>
                    <a:bodyPr/>
                    <a:lstStyle/>
                    <a:p>
                      <a:pPr algn="ctr"/>
                      <a:r>
                        <a:rPr lang="en-US"/>
                        <a:t>BeanFactory</a:t>
                      </a:r>
                    </a:p>
                  </a:txBody>
                  <a:tcPr anchor="ctr">
                    <a:lnL>
                      <a:noFill/>
                    </a:lnL>
                    <a:lnR>
                      <a:noFill/>
                    </a:lnR>
                    <a:lnT>
                      <a:noFill/>
                    </a:lnT>
                    <a:lnB>
                      <a:noFill/>
                    </a:lnB>
                  </a:tcPr>
                </a:tc>
                <a:tc>
                  <a:txBody>
                    <a:bodyPr/>
                    <a:lstStyle/>
                    <a:p>
                      <a:pPr algn="ctr"/>
                      <a:r>
                        <a:rPr lang="en-US"/>
                        <a:t>ApplicationContext</a:t>
                      </a:r>
                    </a:p>
                  </a:txBody>
                  <a:tcPr anchor="ctr">
                    <a:lnL>
                      <a:noFill/>
                    </a:lnL>
                    <a:lnR>
                      <a:noFill/>
                    </a:lnR>
                    <a:lnT>
                      <a:noFill/>
                    </a:lnT>
                    <a:lnB>
                      <a:noFill/>
                    </a:lnB>
                  </a:tcPr>
                </a:tc>
              </a:tr>
              <a:tr h="0">
                <a:tc>
                  <a:txBody>
                    <a:bodyPr/>
                    <a:lstStyle/>
                    <a:p>
                      <a:pPr algn="l"/>
                      <a:r>
                        <a:rPr lang="en-US"/>
                        <a:t>Bean instantiation/wiring</a:t>
                      </a:r>
                    </a:p>
                  </a:txBody>
                  <a:tcPr anchor="ctr">
                    <a:lnL>
                      <a:noFill/>
                    </a:lnL>
                    <a:lnR>
                      <a:noFill/>
                    </a:lnR>
                    <a:lnT>
                      <a:noFill/>
                    </a:lnT>
                    <a:lnB>
                      <a:noFill/>
                    </a:lnB>
                  </a:tcPr>
                </a:tc>
                <a:tc>
                  <a:txBody>
                    <a:bodyPr/>
                    <a:lstStyle/>
                    <a:p>
                      <a:pPr algn="ctr"/>
                      <a:r>
                        <a:rPr lang="en-US"/>
                        <a:t>Yes</a:t>
                      </a:r>
                    </a:p>
                  </a:txBody>
                  <a:tcPr anchor="ctr">
                    <a:lnL>
                      <a:noFill/>
                    </a:lnL>
                    <a:lnR>
                      <a:noFill/>
                    </a:lnR>
                    <a:lnT>
                      <a:noFill/>
                    </a:lnT>
                    <a:lnB>
                      <a:noFill/>
                    </a:lnB>
                  </a:tcPr>
                </a:tc>
                <a:tc>
                  <a:txBody>
                    <a:bodyPr/>
                    <a:lstStyle/>
                    <a:p>
                      <a:pPr algn="ctr"/>
                      <a:r>
                        <a:rPr lang="en-US"/>
                        <a:t>Yes</a:t>
                      </a:r>
                    </a:p>
                  </a:txBody>
                  <a:tcPr anchor="ctr">
                    <a:lnL>
                      <a:noFill/>
                    </a:lnL>
                    <a:lnR>
                      <a:noFill/>
                    </a:lnR>
                    <a:lnT>
                      <a:noFill/>
                    </a:lnT>
                    <a:lnB>
                      <a:noFill/>
                    </a:lnB>
                  </a:tcPr>
                </a:tc>
              </a:tr>
              <a:tr h="0">
                <a:tc>
                  <a:txBody>
                    <a:bodyPr/>
                    <a:lstStyle/>
                    <a:p>
                      <a:pPr algn="l"/>
                      <a:r>
                        <a:rPr lang="en-US"/>
                        <a:t>Automatic BeanPostProcessor registration</a:t>
                      </a:r>
                    </a:p>
                  </a:txBody>
                  <a:tcPr anchor="ctr">
                    <a:lnL>
                      <a:noFill/>
                    </a:lnL>
                    <a:lnR>
                      <a:noFill/>
                    </a:lnR>
                    <a:lnT>
                      <a:noFill/>
                    </a:lnT>
                    <a:lnB>
                      <a:noFill/>
                    </a:lnB>
                  </a:tcPr>
                </a:tc>
                <a:tc>
                  <a:txBody>
                    <a:bodyPr/>
                    <a:lstStyle/>
                    <a:p>
                      <a:pPr algn="ctr"/>
                      <a:r>
                        <a:rPr lang="en-US"/>
                        <a:t>No</a:t>
                      </a:r>
                    </a:p>
                  </a:txBody>
                  <a:tcPr anchor="ctr">
                    <a:lnL>
                      <a:noFill/>
                    </a:lnL>
                    <a:lnR>
                      <a:noFill/>
                    </a:lnR>
                    <a:lnT>
                      <a:noFill/>
                    </a:lnT>
                    <a:lnB>
                      <a:noFill/>
                    </a:lnB>
                  </a:tcPr>
                </a:tc>
                <a:tc>
                  <a:txBody>
                    <a:bodyPr/>
                    <a:lstStyle/>
                    <a:p>
                      <a:pPr algn="ctr"/>
                      <a:r>
                        <a:rPr lang="en-US"/>
                        <a:t>Yes</a:t>
                      </a:r>
                    </a:p>
                  </a:txBody>
                  <a:tcPr anchor="ctr">
                    <a:lnL>
                      <a:noFill/>
                    </a:lnL>
                    <a:lnR>
                      <a:noFill/>
                    </a:lnR>
                    <a:lnT>
                      <a:noFill/>
                    </a:lnT>
                    <a:lnB>
                      <a:noFill/>
                    </a:lnB>
                  </a:tcPr>
                </a:tc>
              </a:tr>
              <a:tr h="0">
                <a:tc>
                  <a:txBody>
                    <a:bodyPr/>
                    <a:lstStyle/>
                    <a:p>
                      <a:pPr algn="l"/>
                      <a:r>
                        <a:rPr lang="en-US"/>
                        <a:t>Automatic BeanFactoryPostProcessor registration</a:t>
                      </a:r>
                    </a:p>
                  </a:txBody>
                  <a:tcPr anchor="ctr">
                    <a:lnL>
                      <a:noFill/>
                    </a:lnL>
                    <a:lnR>
                      <a:noFill/>
                    </a:lnR>
                    <a:lnT>
                      <a:noFill/>
                    </a:lnT>
                    <a:lnB>
                      <a:noFill/>
                    </a:lnB>
                  </a:tcPr>
                </a:tc>
                <a:tc>
                  <a:txBody>
                    <a:bodyPr/>
                    <a:lstStyle/>
                    <a:p>
                      <a:pPr algn="ctr"/>
                      <a:r>
                        <a:rPr lang="en-US"/>
                        <a:t>No</a:t>
                      </a:r>
                    </a:p>
                  </a:txBody>
                  <a:tcPr anchor="ctr">
                    <a:lnL>
                      <a:noFill/>
                    </a:lnL>
                    <a:lnR>
                      <a:noFill/>
                    </a:lnR>
                    <a:lnT>
                      <a:noFill/>
                    </a:lnT>
                    <a:lnB>
                      <a:noFill/>
                    </a:lnB>
                  </a:tcPr>
                </a:tc>
                <a:tc>
                  <a:txBody>
                    <a:bodyPr/>
                    <a:lstStyle/>
                    <a:p>
                      <a:pPr algn="ctr"/>
                      <a:r>
                        <a:rPr lang="en-US"/>
                        <a:t>Yes</a:t>
                      </a:r>
                    </a:p>
                  </a:txBody>
                  <a:tcPr anchor="ctr">
                    <a:lnL>
                      <a:noFill/>
                    </a:lnL>
                    <a:lnR>
                      <a:noFill/>
                    </a:lnR>
                    <a:lnT>
                      <a:noFill/>
                    </a:lnT>
                    <a:lnB>
                      <a:noFill/>
                    </a:lnB>
                  </a:tcPr>
                </a:tc>
              </a:tr>
              <a:tr h="0">
                <a:tc>
                  <a:txBody>
                    <a:bodyPr/>
                    <a:lstStyle/>
                    <a:p>
                      <a:pPr algn="l"/>
                      <a:r>
                        <a:rPr lang="en-US"/>
                        <a:t>Convenient MessageSource access (for i18n)</a:t>
                      </a:r>
                    </a:p>
                  </a:txBody>
                  <a:tcPr anchor="ctr">
                    <a:lnL>
                      <a:noFill/>
                    </a:lnL>
                    <a:lnR>
                      <a:noFill/>
                    </a:lnR>
                    <a:lnT>
                      <a:noFill/>
                    </a:lnT>
                    <a:lnB>
                      <a:noFill/>
                    </a:lnB>
                  </a:tcPr>
                </a:tc>
                <a:tc>
                  <a:txBody>
                    <a:bodyPr/>
                    <a:lstStyle/>
                    <a:p>
                      <a:pPr algn="ctr"/>
                      <a:r>
                        <a:rPr lang="en-US"/>
                        <a:t>No</a:t>
                      </a:r>
                    </a:p>
                  </a:txBody>
                  <a:tcPr anchor="ctr">
                    <a:lnL>
                      <a:noFill/>
                    </a:lnL>
                    <a:lnR>
                      <a:noFill/>
                    </a:lnR>
                    <a:lnT>
                      <a:noFill/>
                    </a:lnT>
                    <a:lnB>
                      <a:noFill/>
                    </a:lnB>
                  </a:tcPr>
                </a:tc>
                <a:tc>
                  <a:txBody>
                    <a:bodyPr/>
                    <a:lstStyle/>
                    <a:p>
                      <a:pPr algn="ctr"/>
                      <a:r>
                        <a:rPr lang="en-US"/>
                        <a:t>Yes</a:t>
                      </a:r>
                    </a:p>
                  </a:txBody>
                  <a:tcPr anchor="ctr">
                    <a:lnL>
                      <a:noFill/>
                    </a:lnL>
                    <a:lnR>
                      <a:noFill/>
                    </a:lnR>
                    <a:lnT>
                      <a:noFill/>
                    </a:lnT>
                    <a:lnB>
                      <a:noFill/>
                    </a:lnB>
                  </a:tcPr>
                </a:tc>
              </a:tr>
              <a:tr h="0">
                <a:tc>
                  <a:txBody>
                    <a:bodyPr/>
                    <a:lstStyle/>
                    <a:p>
                      <a:pPr algn="l"/>
                      <a:r>
                        <a:rPr lang="en-US"/>
                        <a:t>ApplicationEvent publication</a:t>
                      </a:r>
                    </a:p>
                  </a:txBody>
                  <a:tcPr anchor="ctr">
                    <a:lnL>
                      <a:noFill/>
                    </a:lnL>
                    <a:lnR>
                      <a:noFill/>
                    </a:lnR>
                    <a:lnT>
                      <a:noFill/>
                    </a:lnT>
                    <a:lnB>
                      <a:noFill/>
                    </a:lnB>
                  </a:tcPr>
                </a:tc>
                <a:tc>
                  <a:txBody>
                    <a:bodyPr/>
                    <a:lstStyle/>
                    <a:p>
                      <a:pPr algn="ctr"/>
                      <a:r>
                        <a:rPr lang="en-US"/>
                        <a:t>No</a:t>
                      </a:r>
                    </a:p>
                  </a:txBody>
                  <a:tcPr anchor="ctr">
                    <a:lnL>
                      <a:noFill/>
                    </a:lnL>
                    <a:lnR>
                      <a:noFill/>
                    </a:lnR>
                    <a:lnT>
                      <a:noFill/>
                    </a:lnT>
                    <a:lnB>
                      <a:noFill/>
                    </a:lnB>
                  </a:tcPr>
                </a:tc>
                <a:tc>
                  <a:txBody>
                    <a:bodyPr/>
                    <a:lstStyle/>
                    <a:p>
                      <a:pPr algn="ctr"/>
                      <a:r>
                        <a:rPr lang="en-US" dirty="0"/>
                        <a:t>Yes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093929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9324" y="329513"/>
            <a:ext cx="11106665"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pPr marL="342900" indent="-342900"/>
            <a:r>
              <a:rPr lang="en-US" altLang="en-US" smtClean="0"/>
              <a:t>Factory Method</a:t>
            </a:r>
          </a:p>
        </p:txBody>
      </p:sp>
      <p:sp>
        <p:nvSpPr>
          <p:cNvPr id="3" name="Content Placeholder 2"/>
          <p:cNvSpPr txBox="1">
            <a:spLocks/>
          </p:cNvSpPr>
          <p:nvPr/>
        </p:nvSpPr>
        <p:spPr>
          <a:xfrm>
            <a:off x="669324" y="1015313"/>
            <a:ext cx="11106665" cy="53340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ct val="0"/>
              </a:spcAft>
            </a:pPr>
            <a:r>
              <a:rPr lang="en-US" altLang="en-US" smtClean="0"/>
              <a:t>Normally, Spring instantiates a class and performs dependency injection. However, sometimes it may be necessary to instantiate a class via another class</a:t>
            </a:r>
          </a:p>
          <a:p>
            <a:pPr>
              <a:spcAft>
                <a:spcPct val="0"/>
              </a:spcAft>
            </a:pPr>
            <a:r>
              <a:rPr lang="en-US" altLang="en-US" smtClean="0"/>
              <a:t>In such a scenario, Spring should not create the class on its own but simply delegate the instantiation to the Factory class. </a:t>
            </a:r>
          </a:p>
          <a:p>
            <a:pPr>
              <a:spcAft>
                <a:spcPct val="0"/>
              </a:spcAft>
            </a:pPr>
            <a:r>
              <a:rPr lang="en-US" altLang="en-US" smtClean="0"/>
              <a:t>Spring provides a way to delegate class instantiation to another class by using </a:t>
            </a:r>
            <a:r>
              <a:rPr lang="en-US" altLang="en-US" i="1" smtClean="0"/>
              <a:t>factory-method</a:t>
            </a:r>
            <a:r>
              <a:rPr lang="en-US" altLang="en-US" smtClean="0"/>
              <a:t> attribute of </a:t>
            </a:r>
            <a:r>
              <a:rPr lang="en-US" altLang="en-US" i="1" smtClean="0"/>
              <a:t>bean</a:t>
            </a:r>
            <a:r>
              <a:rPr lang="en-US" altLang="en-US" smtClean="0"/>
              <a:t> tag</a:t>
            </a:r>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213" y="2967938"/>
            <a:ext cx="6218314"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4278" y="3157322"/>
            <a:ext cx="4702822"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1"/>
          <p:cNvSpPr txBox="1">
            <a:spLocks noChangeArrowheads="1"/>
          </p:cNvSpPr>
          <p:nvPr/>
        </p:nvSpPr>
        <p:spPr bwMode="auto">
          <a:xfrm>
            <a:off x="2263174" y="2598051"/>
            <a:ext cx="200120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r>
              <a:rPr lang="en-US" altLang="en-US"/>
              <a:t>Beans.xml</a:t>
            </a:r>
          </a:p>
        </p:txBody>
      </p:sp>
      <p:sp>
        <p:nvSpPr>
          <p:cNvPr id="7" name="TextBox 12"/>
          <p:cNvSpPr txBox="1">
            <a:spLocks noChangeArrowheads="1"/>
          </p:cNvSpPr>
          <p:nvPr/>
        </p:nvSpPr>
        <p:spPr bwMode="auto">
          <a:xfrm>
            <a:off x="8731192" y="2768707"/>
            <a:ext cx="1901141"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r>
              <a:rPr lang="en-US" altLang="en-US" dirty="0"/>
              <a:t>Student.java</a:t>
            </a:r>
          </a:p>
        </p:txBody>
      </p:sp>
    </p:spTree>
    <p:extLst>
      <p:ext uri="{BB962C8B-B14F-4D97-AF65-F5344CB8AC3E}">
        <p14:creationId xmlns:p14="http://schemas.microsoft.com/office/powerpoint/2010/main" val="41035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304800"/>
            <a:ext cx="11267303"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pPr marL="342900" indent="-342900"/>
            <a:r>
              <a:rPr lang="en-US" altLang="en-US" dirty="0" smtClean="0"/>
              <a:t>Factory Method </a:t>
            </a:r>
            <a:r>
              <a:rPr lang="en-US" altLang="en-US" dirty="0" err="1" smtClean="0"/>
              <a:t>contd</a:t>
            </a:r>
            <a:r>
              <a:rPr lang="en-US" altLang="en-US" dirty="0" smtClean="0"/>
              <a:t>…</a:t>
            </a:r>
          </a:p>
        </p:txBody>
      </p:sp>
      <p:pic>
        <p:nvPicPr>
          <p:cNvPr id="3" name="Content Placeholder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14398" y="1154113"/>
            <a:ext cx="9896955" cy="2230437"/>
          </a:xfrm>
          <a:prstGeom prst="rect">
            <a:avLst/>
          </a:prstGeom>
        </p:spPr>
      </p:pic>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86200"/>
            <a:ext cx="7904876" cy="24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5200135" y="708025"/>
            <a:ext cx="3146724"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r>
              <a:rPr lang="en-US" altLang="en-US" dirty="0"/>
              <a:t>MainApp.java</a:t>
            </a:r>
          </a:p>
        </p:txBody>
      </p:sp>
      <p:sp>
        <p:nvSpPr>
          <p:cNvPr id="6" name="TextBox 7"/>
          <p:cNvSpPr txBox="1">
            <a:spLocks noChangeArrowheads="1"/>
          </p:cNvSpPr>
          <p:nvPr/>
        </p:nvSpPr>
        <p:spPr bwMode="auto">
          <a:xfrm>
            <a:off x="4543282" y="3548063"/>
            <a:ext cx="2639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r>
              <a:rPr lang="en-US" altLang="en-US" dirty="0"/>
              <a:t>StudentFactory.java</a:t>
            </a:r>
          </a:p>
        </p:txBody>
      </p:sp>
    </p:spTree>
    <p:extLst>
      <p:ext uri="{BB962C8B-B14F-4D97-AF65-F5344CB8AC3E}">
        <p14:creationId xmlns:p14="http://schemas.microsoft.com/office/powerpoint/2010/main" val="133476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247136"/>
            <a:ext cx="11267303" cy="518984"/>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pPr marL="342900" indent="-342900"/>
            <a:r>
              <a:rPr lang="en-US" altLang="en-US" dirty="0" smtClean="0"/>
              <a:t>Exercise</a:t>
            </a:r>
            <a:endParaRPr lang="en-US" altLang="en-US" dirty="0" smtClean="0"/>
          </a:p>
        </p:txBody>
      </p:sp>
      <p:sp>
        <p:nvSpPr>
          <p:cNvPr id="8" name="Content Placeholder 7"/>
          <p:cNvSpPr>
            <a:spLocks noGrp="1"/>
          </p:cNvSpPr>
          <p:nvPr>
            <p:ph idx="1"/>
          </p:nvPr>
        </p:nvSpPr>
        <p:spPr/>
        <p:txBody>
          <a:bodyPr/>
          <a:lstStyle/>
          <a:p>
            <a:r>
              <a:rPr lang="en-US" dirty="0" smtClean="0"/>
              <a:t>Create a student bean which has a reference to other beans like address etc. and other fields as well. </a:t>
            </a:r>
          </a:p>
          <a:p>
            <a:r>
              <a:rPr lang="en-US" dirty="0" smtClean="0"/>
              <a:t>Create a sample Spring application using </a:t>
            </a:r>
            <a:r>
              <a:rPr lang="en-US" dirty="0" err="1" smtClean="0"/>
              <a:t>BeanFactory</a:t>
            </a:r>
            <a:r>
              <a:rPr lang="en-US" dirty="0" smtClean="0"/>
              <a:t> having these POJO’s and configure the main application to display details of a particular student based on name and id. </a:t>
            </a:r>
          </a:p>
          <a:p>
            <a:r>
              <a:rPr lang="en-US" dirty="0" smtClean="0"/>
              <a:t>Repeat the same using </a:t>
            </a:r>
            <a:r>
              <a:rPr lang="en-US" dirty="0" err="1" smtClean="0"/>
              <a:t>ApplicationContext</a:t>
            </a:r>
            <a:r>
              <a:rPr lang="en-US" dirty="0" smtClean="0"/>
              <a:t>. </a:t>
            </a:r>
          </a:p>
          <a:p>
            <a:r>
              <a:rPr lang="en-US" dirty="0" smtClean="0"/>
              <a:t>Repeat the same by creating a Factory method. </a:t>
            </a:r>
          </a:p>
          <a:p>
            <a:endParaRPr lang="en-US" dirty="0"/>
          </a:p>
        </p:txBody>
      </p:sp>
    </p:spTree>
    <p:extLst>
      <p:ext uri="{BB962C8B-B14F-4D97-AF65-F5344CB8AC3E}">
        <p14:creationId xmlns:p14="http://schemas.microsoft.com/office/powerpoint/2010/main" val="135364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Bean Definition</a:t>
            </a:r>
          </a:p>
        </p:txBody>
      </p:sp>
      <p:sp>
        <p:nvSpPr>
          <p:cNvPr id="31747" name="Content Placeholder 3"/>
          <p:cNvSpPr>
            <a:spLocks noGrp="1"/>
          </p:cNvSpPr>
          <p:nvPr>
            <p:ph sz="quarter" idx="10"/>
          </p:nvPr>
        </p:nvSpPr>
        <p:spPr/>
        <p:txBody>
          <a:bodyPr/>
          <a:lstStyle/>
          <a:p>
            <a:pPr>
              <a:spcAft>
                <a:spcPct val="0"/>
              </a:spcAft>
            </a:pPr>
            <a:r>
              <a:rPr lang="en-US" altLang="en-US" smtClean="0"/>
              <a:t>The objects that form the backbone of your application and that are managed by the Spring IoC container are called beans. A bean is an object that is instantiated, assembled, and otherwise managed by a Spring IoC container. </a:t>
            </a:r>
          </a:p>
          <a:p>
            <a:pPr>
              <a:spcAft>
                <a:spcPct val="0"/>
              </a:spcAft>
            </a:pPr>
            <a:r>
              <a:rPr lang="en-US" altLang="en-US" smtClean="0"/>
              <a:t>These beans are created with the configuration metadata that you supply to the container, for example, in the form of XML &lt;bean/&gt; definitions which you have already seen in previous slides.</a:t>
            </a:r>
          </a:p>
          <a:p>
            <a:pPr>
              <a:spcAft>
                <a:spcPct val="0"/>
              </a:spcAft>
            </a:pPr>
            <a:r>
              <a:rPr lang="en-US" altLang="en-US" smtClean="0"/>
              <a:t>The bean definition contains the information called </a:t>
            </a:r>
            <a:r>
              <a:rPr lang="en-US" altLang="en-US" b="1" smtClean="0"/>
              <a:t>configuration metadata</a:t>
            </a:r>
            <a:r>
              <a:rPr lang="en-US" altLang="en-US" smtClean="0"/>
              <a:t> which is needed for the container to know the following :</a:t>
            </a:r>
          </a:p>
          <a:p>
            <a:pPr lvl="1">
              <a:spcAft>
                <a:spcPct val="0"/>
              </a:spcAft>
            </a:pPr>
            <a:r>
              <a:rPr lang="en-US" altLang="en-US" smtClean="0"/>
              <a:t>How to create a bean</a:t>
            </a:r>
          </a:p>
          <a:p>
            <a:pPr lvl="1">
              <a:spcAft>
                <a:spcPct val="0"/>
              </a:spcAft>
            </a:pPr>
            <a:r>
              <a:rPr lang="en-US" altLang="en-US" smtClean="0"/>
              <a:t>Bean's lifecycle details</a:t>
            </a:r>
          </a:p>
          <a:p>
            <a:pPr lvl="1">
              <a:spcAft>
                <a:spcPct val="0"/>
              </a:spcAft>
            </a:pPr>
            <a:r>
              <a:rPr lang="en-US" altLang="en-US" smtClean="0"/>
              <a:t>Bean's dependencies</a:t>
            </a:r>
          </a:p>
          <a:p>
            <a:pPr>
              <a:spcAft>
                <a:spcPct val="0"/>
              </a:spcAft>
            </a:pPr>
            <a:r>
              <a:rPr lang="en-US" altLang="en-US" smtClean="0"/>
              <a:t>All the above configuration metadata translates into a set of the following properties that make up each bean definition : </a:t>
            </a:r>
          </a:p>
          <a:p>
            <a:pPr lvl="1">
              <a:spcAft>
                <a:spcPct val="0"/>
              </a:spcAft>
            </a:pPr>
            <a:r>
              <a:rPr lang="en-US" altLang="en-US" smtClean="0"/>
              <a:t>class : This attribute is mandatory and specify the bean class to be used to create the bean.</a:t>
            </a:r>
          </a:p>
          <a:p>
            <a:pPr lvl="1">
              <a:spcAft>
                <a:spcPct val="0"/>
              </a:spcAft>
            </a:pPr>
            <a:r>
              <a:rPr lang="en-US" altLang="en-US" smtClean="0"/>
              <a:t>name : This attribute specifies the bean identifier uniquely. In XML-based configuration metadata, you use the id and/or name attributes to specify the bean identifier(s).</a:t>
            </a:r>
          </a:p>
          <a:p>
            <a:pPr lvl="1">
              <a:spcAft>
                <a:spcPct val="0"/>
              </a:spcAft>
            </a:pPr>
            <a:r>
              <a:rPr lang="en-US" altLang="en-US" smtClean="0"/>
              <a:t>scope : This attribute specifies the scope of the objects created from a particular bean definition</a:t>
            </a:r>
          </a:p>
          <a:p>
            <a:pPr lvl="1">
              <a:spcAft>
                <a:spcPct val="0"/>
              </a:spcAft>
            </a:pPr>
            <a:r>
              <a:rPr lang="en-US" altLang="en-US" smtClean="0"/>
              <a:t>constructor-arg/properties/autowiring mode : This is used to inject the dependencies</a:t>
            </a:r>
          </a:p>
          <a:p>
            <a:pPr lvl="1">
              <a:spcAft>
                <a:spcPct val="0"/>
              </a:spcAft>
            </a:pPr>
            <a:r>
              <a:rPr lang="en-US" altLang="en-US" smtClean="0"/>
              <a:t>lazy-initialization mode : A lazy-initialized bean tells the IoC container to create a bean instance when it is first requested, rather than at startup.</a:t>
            </a:r>
          </a:p>
          <a:p>
            <a:pPr lvl="1">
              <a:spcAft>
                <a:spcPct val="0"/>
              </a:spcAft>
            </a:pPr>
            <a:r>
              <a:rPr lang="en-US" altLang="en-US" smtClean="0"/>
              <a:t>initialization method : A callback to be called just after all necessary properties on the bean have been set by the container</a:t>
            </a:r>
          </a:p>
          <a:p>
            <a:pPr lvl="1">
              <a:spcAft>
                <a:spcPct val="0"/>
              </a:spcAft>
            </a:pPr>
            <a:r>
              <a:rPr lang="en-US" altLang="en-US" smtClean="0"/>
              <a:t>destruction method : A callback to be used when the container containing the bean is destroyed</a:t>
            </a:r>
          </a:p>
        </p:txBody>
      </p:sp>
    </p:spTree>
    <p:extLst>
      <p:ext uri="{BB962C8B-B14F-4D97-AF65-F5344CB8AC3E}">
        <p14:creationId xmlns:p14="http://schemas.microsoft.com/office/powerpoint/2010/main" val="167691063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22423"/>
            <a:ext cx="5483384" cy="5937078"/>
          </a:xfrm>
        </p:spPr>
        <p:txBody>
          <a:bodyPr anchor="t">
            <a:normAutofit fontScale="85000" lnSpcReduction="10000"/>
          </a:bodyPr>
          <a:lstStyle/>
          <a:p>
            <a:pPr>
              <a:buFont typeface="Arial" charset="0"/>
              <a:buChar char="•"/>
              <a:defRPr/>
            </a:pPr>
            <a:endParaRPr lang="en-US" dirty="0" smtClean="0"/>
          </a:p>
          <a:p>
            <a:pPr>
              <a:buFont typeface="Arial" charset="0"/>
              <a:buChar char="•"/>
              <a:defRPr/>
            </a:pPr>
            <a:r>
              <a:rPr lang="en-US" dirty="0" smtClean="0"/>
              <a:t>Introduction </a:t>
            </a:r>
            <a:r>
              <a:rPr lang="en-US" dirty="0"/>
              <a:t>to Spring</a:t>
            </a:r>
          </a:p>
          <a:p>
            <a:pPr lvl="1">
              <a:defRPr/>
            </a:pPr>
            <a:r>
              <a:rPr lang="en-US" dirty="0"/>
              <a:t>Spring Overview</a:t>
            </a:r>
          </a:p>
          <a:p>
            <a:pPr lvl="1">
              <a:defRPr/>
            </a:pPr>
            <a:r>
              <a:rPr lang="en-US" dirty="0"/>
              <a:t>Advantage of Spring</a:t>
            </a:r>
          </a:p>
          <a:p>
            <a:pPr lvl="1">
              <a:defRPr/>
            </a:pPr>
            <a:r>
              <a:rPr lang="en-US" dirty="0"/>
              <a:t>Architecture of Spring</a:t>
            </a:r>
          </a:p>
          <a:p>
            <a:pPr lvl="1">
              <a:defRPr/>
            </a:pPr>
            <a:r>
              <a:rPr lang="en-US" dirty="0"/>
              <a:t>Core Container</a:t>
            </a:r>
          </a:p>
          <a:p>
            <a:pPr>
              <a:defRPr/>
            </a:pPr>
            <a:endParaRPr lang="en-US" dirty="0"/>
          </a:p>
          <a:p>
            <a:pPr>
              <a:defRPr/>
            </a:pPr>
            <a:r>
              <a:rPr lang="en-US" dirty="0"/>
              <a:t>Spring Container</a:t>
            </a:r>
          </a:p>
          <a:p>
            <a:pPr lvl="1">
              <a:defRPr/>
            </a:pPr>
            <a:r>
              <a:rPr lang="en-US" dirty="0"/>
              <a:t>Spring IOC Container</a:t>
            </a:r>
          </a:p>
          <a:p>
            <a:pPr lvl="1">
              <a:defRPr/>
            </a:pPr>
            <a:r>
              <a:rPr lang="en-US" dirty="0" err="1"/>
              <a:t>BeanFactory</a:t>
            </a:r>
            <a:r>
              <a:rPr lang="en-US" dirty="0"/>
              <a:t> container</a:t>
            </a:r>
          </a:p>
          <a:p>
            <a:pPr lvl="1">
              <a:defRPr/>
            </a:pPr>
            <a:r>
              <a:rPr lang="en-US" dirty="0" err="1"/>
              <a:t>ApplicationContext</a:t>
            </a:r>
            <a:r>
              <a:rPr lang="en-US" dirty="0"/>
              <a:t> container</a:t>
            </a:r>
          </a:p>
          <a:p>
            <a:pPr lvl="1">
              <a:defRPr/>
            </a:pPr>
            <a:endParaRPr lang="en-US" dirty="0"/>
          </a:p>
          <a:p>
            <a:pPr>
              <a:defRPr/>
            </a:pPr>
            <a:r>
              <a:rPr lang="en-US" dirty="0"/>
              <a:t>Bean Definition</a:t>
            </a:r>
          </a:p>
          <a:p>
            <a:pPr lvl="1">
              <a:defRPr/>
            </a:pPr>
            <a:r>
              <a:rPr lang="en-US" dirty="0"/>
              <a:t>XML based configuration</a:t>
            </a:r>
          </a:p>
          <a:p>
            <a:pPr lvl="1">
              <a:defRPr/>
            </a:pPr>
            <a:r>
              <a:rPr lang="en-US" dirty="0"/>
              <a:t>Annotation based configuration</a:t>
            </a:r>
          </a:p>
          <a:p>
            <a:pPr lvl="1">
              <a:defRPr/>
            </a:pPr>
            <a:endParaRPr lang="en-US" dirty="0"/>
          </a:p>
          <a:p>
            <a:pPr>
              <a:defRPr/>
            </a:pPr>
            <a:r>
              <a:rPr lang="en-US" dirty="0"/>
              <a:t>Bean Scopes</a:t>
            </a:r>
          </a:p>
          <a:p>
            <a:pPr lvl="1">
              <a:defRPr/>
            </a:pPr>
            <a:r>
              <a:rPr lang="en-US" dirty="0"/>
              <a:t>Introduction</a:t>
            </a:r>
          </a:p>
          <a:p>
            <a:pPr lvl="1">
              <a:defRPr/>
            </a:pPr>
            <a:r>
              <a:rPr lang="en-US" dirty="0"/>
              <a:t>Bean Lifecycle</a:t>
            </a:r>
          </a:p>
          <a:p>
            <a:pPr lvl="1">
              <a:defRPr/>
            </a:pPr>
            <a:r>
              <a:rPr lang="en-US" dirty="0"/>
              <a:t>Bean </a:t>
            </a:r>
            <a:r>
              <a:rPr lang="en-US" dirty="0" smtClean="0"/>
              <a:t>Postprocessor</a:t>
            </a:r>
            <a:endParaRPr lang="en-US" dirty="0"/>
          </a:p>
        </p:txBody>
      </p:sp>
    </p:spTree>
    <p:extLst>
      <p:ext uri="{BB962C8B-B14F-4D97-AF65-F5344CB8AC3E}">
        <p14:creationId xmlns:p14="http://schemas.microsoft.com/office/powerpoint/2010/main" val="323139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XML based configuration</a:t>
            </a:r>
          </a:p>
        </p:txBody>
      </p:sp>
      <p:sp>
        <p:nvSpPr>
          <p:cNvPr id="32771" name="Content Placeholder 3"/>
          <p:cNvSpPr>
            <a:spLocks noGrp="1"/>
          </p:cNvSpPr>
          <p:nvPr>
            <p:ph sz="quarter" idx="10"/>
          </p:nvPr>
        </p:nvSpPr>
        <p:spPr/>
        <p:txBody>
          <a:bodyPr/>
          <a:lstStyle/>
          <a:p>
            <a:pPr>
              <a:spcAft>
                <a:spcPct val="0"/>
              </a:spcAft>
            </a:pPr>
            <a:r>
              <a:rPr lang="en-US" altLang="en-US" smtClean="0"/>
              <a:t>Following is a sample XML based configuration file with different bean definitions including lazy initialization, initialization method and destruction method:</a:t>
            </a:r>
          </a:p>
          <a:p>
            <a:pPr>
              <a:spcAft>
                <a:spcPct val="0"/>
              </a:spcAft>
            </a:pPr>
            <a:endParaRPr lang="en-US" altLang="en-US" smtClean="0"/>
          </a:p>
        </p:txBody>
      </p:sp>
      <p:pic>
        <p:nvPicPr>
          <p:cNvPr id="3277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2613" y="1600200"/>
            <a:ext cx="5438775"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1617420"/>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Annotation based configuration</a:t>
            </a:r>
          </a:p>
        </p:txBody>
      </p:sp>
      <p:sp>
        <p:nvSpPr>
          <p:cNvPr id="33795" name="Content Placeholder 1"/>
          <p:cNvSpPr>
            <a:spLocks noGrp="1"/>
          </p:cNvSpPr>
          <p:nvPr>
            <p:ph sz="quarter" idx="10"/>
          </p:nvPr>
        </p:nvSpPr>
        <p:spPr/>
        <p:txBody>
          <a:bodyPr/>
          <a:lstStyle/>
          <a:p>
            <a:pPr>
              <a:spcAft>
                <a:spcPct val="0"/>
              </a:spcAft>
            </a:pPr>
            <a:r>
              <a:rPr lang="en-US" altLang="en-US" smtClean="0"/>
              <a:t>Starting from Spring 2.5 it became possible to configure the dependency injection using </a:t>
            </a:r>
            <a:r>
              <a:rPr lang="en-US" altLang="en-US" b="1" smtClean="0"/>
              <a:t>annotations</a:t>
            </a:r>
            <a:r>
              <a:rPr lang="en-US" altLang="en-US" smtClean="0"/>
              <a:t>. So instead of using XML to describe a bean wiring, you can move the bean configuration into the component class itself by using annotations on the relevant class, method, or field declaration.</a:t>
            </a:r>
          </a:p>
          <a:p>
            <a:pPr>
              <a:spcAft>
                <a:spcPct val="0"/>
              </a:spcAft>
            </a:pPr>
            <a:r>
              <a:rPr lang="en-US" altLang="en-US" smtClean="0"/>
              <a:t>Annotation injection is performed before XML injection, thus the latter configuration will override the former for properties wired through both approaches.</a:t>
            </a:r>
          </a:p>
          <a:p>
            <a:pPr>
              <a:spcAft>
                <a:spcPct val="0"/>
              </a:spcAft>
            </a:pPr>
            <a:r>
              <a:rPr lang="en-US" altLang="en-US" smtClean="0"/>
              <a:t>Annotation wiring is not turned on in the Spring container by default. So, before we can use annotation-based wiring, we will need to enable it in our Spring configuration file. So consider to have following configuration file in case you want to use any annotation in your Spring application.</a:t>
            </a:r>
          </a:p>
        </p:txBody>
      </p:sp>
      <p:pic>
        <p:nvPicPr>
          <p:cNvPr id="3379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3352801"/>
            <a:ext cx="57150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940249"/>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Annotation based configuration contd…</a:t>
            </a:r>
          </a:p>
        </p:txBody>
      </p:sp>
      <p:sp>
        <p:nvSpPr>
          <p:cNvPr id="34819" name="Content Placeholder 1"/>
          <p:cNvSpPr>
            <a:spLocks noGrp="1"/>
          </p:cNvSpPr>
          <p:nvPr>
            <p:ph sz="quarter" idx="10"/>
          </p:nvPr>
        </p:nvSpPr>
        <p:spPr/>
        <p:txBody>
          <a:bodyPr/>
          <a:lstStyle/>
          <a:p>
            <a:pPr>
              <a:spcAft>
                <a:spcPct val="0"/>
              </a:spcAft>
            </a:pPr>
            <a:r>
              <a:rPr lang="en-US" altLang="en-US" smtClean="0"/>
              <a:t>Once &lt;context:annotation-config/&gt; is configured, you can start annotating your code to indicate that Spring should automatically wire values into properties, methods, and constructors. </a:t>
            </a:r>
          </a:p>
          <a:p>
            <a:pPr>
              <a:spcAft>
                <a:spcPct val="0"/>
              </a:spcAft>
            </a:pPr>
            <a:r>
              <a:rPr lang="en-US" altLang="en-US" smtClean="0"/>
              <a:t>Following are a few important annotations : </a:t>
            </a:r>
          </a:p>
          <a:p>
            <a:pPr lvl="1">
              <a:spcAft>
                <a:spcPct val="0"/>
              </a:spcAft>
            </a:pPr>
            <a:r>
              <a:rPr lang="en-US" altLang="en-US" smtClean="0"/>
              <a:t>@Required : The @Required annotation applies to bean property setter methods.</a:t>
            </a:r>
          </a:p>
          <a:p>
            <a:pPr lvl="1">
              <a:spcAft>
                <a:spcPct val="0"/>
              </a:spcAft>
            </a:pPr>
            <a:r>
              <a:rPr lang="en-US" altLang="en-US" smtClean="0"/>
              <a:t>@Autowired : The @Autowired annotation can apply to bean property setter methods, non-setter methods, constructor and properties.</a:t>
            </a:r>
          </a:p>
          <a:p>
            <a:pPr lvl="1">
              <a:spcAft>
                <a:spcPct val="0"/>
              </a:spcAft>
            </a:pPr>
            <a:r>
              <a:rPr lang="en-US" altLang="en-US" smtClean="0"/>
              <a:t>@Qualifier : The @Qualifier annotation along with @Autowired can be used to remove the confusion by specifiying which exact bean will be wired.</a:t>
            </a:r>
          </a:p>
          <a:p>
            <a:pPr lvl="1">
              <a:spcAft>
                <a:spcPct val="0"/>
              </a:spcAft>
            </a:pPr>
            <a:r>
              <a:rPr lang="en-US" altLang="en-US" smtClean="0"/>
              <a:t>JSR-250 Annotations : Spring supports JSR-250 based annotations which include @Resource, @PostConstruct and @PreDestroy annotations.</a:t>
            </a:r>
          </a:p>
          <a:p>
            <a:pPr lvl="1">
              <a:spcAft>
                <a:spcPct val="0"/>
              </a:spcAft>
            </a:pPr>
            <a:endParaRPr lang="en-US" altLang="en-US" smtClean="0"/>
          </a:p>
        </p:txBody>
      </p:sp>
    </p:spTree>
    <p:extLst>
      <p:ext uri="{BB962C8B-B14F-4D97-AF65-F5344CB8AC3E}">
        <p14:creationId xmlns:p14="http://schemas.microsoft.com/office/powerpoint/2010/main" val="303537150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@Required annotation</a:t>
            </a:r>
          </a:p>
        </p:txBody>
      </p:sp>
      <p:sp>
        <p:nvSpPr>
          <p:cNvPr id="35843" name="Content Placeholder 1"/>
          <p:cNvSpPr>
            <a:spLocks noGrp="1"/>
          </p:cNvSpPr>
          <p:nvPr>
            <p:ph sz="quarter" idx="10"/>
          </p:nvPr>
        </p:nvSpPr>
        <p:spPr/>
        <p:txBody>
          <a:bodyPr/>
          <a:lstStyle/>
          <a:p>
            <a:pPr>
              <a:spcAft>
                <a:spcPct val="0"/>
              </a:spcAft>
            </a:pPr>
            <a:r>
              <a:rPr lang="en-US" altLang="en-US" smtClean="0"/>
              <a:t>The </a:t>
            </a:r>
            <a:r>
              <a:rPr lang="en-US" altLang="en-US" b="1" smtClean="0"/>
              <a:t>@Required</a:t>
            </a:r>
            <a:r>
              <a:rPr lang="en-US" altLang="en-US" smtClean="0"/>
              <a:t> annotation applies to bean property setter methods and it indicates that the affected bean property must be populated in XML configuration file at configuration time otherwise the container throws a BeanInitializationException exception.</a:t>
            </a:r>
          </a:p>
          <a:p>
            <a:pPr>
              <a:spcAft>
                <a:spcPct val="0"/>
              </a:spcAft>
            </a:pPr>
            <a:endParaRPr lang="en-US" altLang="en-US" smtClean="0"/>
          </a:p>
          <a:p>
            <a:pPr>
              <a:spcAft>
                <a:spcPct val="0"/>
              </a:spcAft>
            </a:pPr>
            <a:r>
              <a:rPr lang="en-US" altLang="en-US" smtClean="0"/>
              <a:t>To explain the concepts with example we will take one use case. Consider a Student Management system which maintains records of students enrolled in a college. This use case will be used in all the examples. </a:t>
            </a:r>
          </a:p>
          <a:p>
            <a:pPr>
              <a:spcAft>
                <a:spcPct val="0"/>
              </a:spcAft>
            </a:pPr>
            <a:endParaRPr lang="en-US" altLang="en-US" smtClean="0"/>
          </a:p>
          <a:p>
            <a:pPr>
              <a:spcAft>
                <a:spcPct val="0"/>
              </a:spcAft>
            </a:pPr>
            <a:r>
              <a:rPr lang="en-US" altLang="en-US" smtClean="0"/>
              <a:t>To explain @Required annotation the following 3 files are there : </a:t>
            </a:r>
          </a:p>
          <a:p>
            <a:pPr lvl="1">
              <a:spcAft>
                <a:spcPct val="0"/>
              </a:spcAft>
            </a:pPr>
            <a:r>
              <a:rPr lang="en-US" altLang="en-US" smtClean="0"/>
              <a:t>Student.java : It has 2 fields-age &amp; name and getters &amp; setters. </a:t>
            </a:r>
          </a:p>
          <a:p>
            <a:pPr lvl="1">
              <a:spcAft>
                <a:spcPct val="0"/>
              </a:spcAft>
            </a:pPr>
            <a:r>
              <a:rPr lang="en-US" altLang="en-US" smtClean="0"/>
              <a:t>MainApp.java : gets student bean and prints name &amp; age</a:t>
            </a:r>
          </a:p>
          <a:p>
            <a:pPr lvl="1">
              <a:spcAft>
                <a:spcPct val="0"/>
              </a:spcAft>
            </a:pPr>
            <a:r>
              <a:rPr lang="en-US" altLang="en-US" smtClean="0"/>
              <a:t>Beans.xml : spring configuration file</a:t>
            </a:r>
          </a:p>
        </p:txBody>
      </p:sp>
    </p:spTree>
    <p:extLst>
      <p:ext uri="{BB962C8B-B14F-4D97-AF65-F5344CB8AC3E}">
        <p14:creationId xmlns:p14="http://schemas.microsoft.com/office/powerpoint/2010/main" val="715172212"/>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@Required annotation contd…</a:t>
            </a:r>
          </a:p>
        </p:txBody>
      </p:sp>
      <p:pic>
        <p:nvPicPr>
          <p:cNvPr id="36867"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2038350" y="1295400"/>
            <a:ext cx="3903662" cy="2743200"/>
          </a:xfrm>
        </p:spPr>
      </p:pic>
      <p:pic>
        <p:nvPicPr>
          <p:cNvPr id="3686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4012" y="4495801"/>
            <a:ext cx="67246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8"/>
          <p:cNvSpPr txBox="1">
            <a:spLocks noChangeArrowheads="1"/>
          </p:cNvSpPr>
          <p:nvPr/>
        </p:nvSpPr>
        <p:spPr bwMode="auto">
          <a:xfrm>
            <a:off x="3198812" y="957264"/>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Student.java</a:t>
            </a:r>
          </a:p>
        </p:txBody>
      </p:sp>
      <p:sp>
        <p:nvSpPr>
          <p:cNvPr id="36870" name="TextBox 13"/>
          <p:cNvSpPr txBox="1">
            <a:spLocks noChangeArrowheads="1"/>
          </p:cNvSpPr>
          <p:nvPr/>
        </p:nvSpPr>
        <p:spPr bwMode="auto">
          <a:xfrm>
            <a:off x="7694612" y="896939"/>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Beans.xml</a:t>
            </a:r>
          </a:p>
        </p:txBody>
      </p:sp>
      <p:sp>
        <p:nvSpPr>
          <p:cNvPr id="36871" name="TextBox 14"/>
          <p:cNvSpPr txBox="1">
            <a:spLocks noChangeArrowheads="1"/>
          </p:cNvSpPr>
          <p:nvPr/>
        </p:nvSpPr>
        <p:spPr bwMode="auto">
          <a:xfrm>
            <a:off x="5446712" y="4157664"/>
            <a:ext cx="1676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MainApp.java</a:t>
            </a:r>
          </a:p>
        </p:txBody>
      </p:sp>
      <p:pic>
        <p:nvPicPr>
          <p:cNvPr id="36872"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2526" y="1295400"/>
            <a:ext cx="420528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918920"/>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@Autowired Annotation</a:t>
            </a:r>
          </a:p>
        </p:txBody>
      </p:sp>
      <p:sp>
        <p:nvSpPr>
          <p:cNvPr id="37891" name="Content Placeholder 1"/>
          <p:cNvSpPr>
            <a:spLocks noGrp="1"/>
          </p:cNvSpPr>
          <p:nvPr>
            <p:ph sz="quarter" idx="10"/>
          </p:nvPr>
        </p:nvSpPr>
        <p:spPr/>
        <p:txBody>
          <a:bodyPr/>
          <a:lstStyle/>
          <a:p>
            <a:pPr>
              <a:spcAft>
                <a:spcPct val="0"/>
              </a:spcAft>
            </a:pPr>
            <a:r>
              <a:rPr lang="en-US" altLang="en-US" smtClean="0"/>
              <a:t>The @Autowired annotation can be used to autowire bean on the setter method just like @Required annotation, constructor, a property or methods with arbitrary names and/or multiple arguments.</a:t>
            </a:r>
          </a:p>
          <a:p>
            <a:pPr>
              <a:spcAft>
                <a:spcPct val="0"/>
              </a:spcAft>
            </a:pPr>
            <a:r>
              <a:rPr lang="en-US" altLang="en-US" smtClean="0"/>
              <a:t>When Spring finds an @Autowired annotation used with setter methods, it tries to perform </a:t>
            </a:r>
            <a:r>
              <a:rPr lang="en-US" altLang="en-US" b="1" smtClean="0"/>
              <a:t>byType</a:t>
            </a:r>
            <a:r>
              <a:rPr lang="en-US" altLang="en-US" smtClean="0"/>
              <a:t> autowiring on the method.</a:t>
            </a:r>
          </a:p>
          <a:p>
            <a:pPr>
              <a:spcAft>
                <a:spcPct val="0"/>
              </a:spcAft>
            </a:pPr>
            <a:r>
              <a:rPr lang="en-US" altLang="en-US" smtClean="0"/>
              <a:t>The @Autowired annotation can be applied on setters, properties &amp; constructors. </a:t>
            </a:r>
          </a:p>
          <a:p>
            <a:pPr>
              <a:spcAft>
                <a:spcPct val="0"/>
              </a:spcAft>
            </a:pPr>
            <a:r>
              <a:rPr lang="en-US" altLang="en-US" smtClean="0"/>
              <a:t>By default, the @Autowired annotation implies the dependency is required similar to @Required annotation, however, you can turn off the default behavior by using </a:t>
            </a:r>
            <a:r>
              <a:rPr lang="en-US" altLang="en-US" b="1" smtClean="0"/>
              <a:t>(required=false)</a:t>
            </a:r>
            <a:r>
              <a:rPr lang="en-US" altLang="en-US" smtClean="0"/>
              <a:t> option with @Autowired.</a:t>
            </a:r>
          </a:p>
          <a:p>
            <a:pPr>
              <a:spcAft>
                <a:spcPct val="0"/>
              </a:spcAft>
            </a:pPr>
            <a:r>
              <a:rPr lang="en-US" altLang="en-US" smtClean="0"/>
              <a:t>To explain @Autowired annotation the following 5 files are there : </a:t>
            </a:r>
          </a:p>
          <a:p>
            <a:pPr lvl="1">
              <a:spcAft>
                <a:spcPct val="0"/>
              </a:spcAft>
            </a:pPr>
            <a:r>
              <a:rPr lang="en-US" altLang="en-US" smtClean="0"/>
              <a:t>Student.java : It has 2 fields-age &amp; name and getters &amp; setters. </a:t>
            </a:r>
          </a:p>
          <a:p>
            <a:pPr lvl="1">
              <a:spcAft>
                <a:spcPct val="0"/>
              </a:spcAft>
            </a:pPr>
            <a:r>
              <a:rPr lang="en-US" altLang="en-US" smtClean="0"/>
              <a:t>Address.java : It stores student address and is a POJO</a:t>
            </a:r>
          </a:p>
          <a:p>
            <a:pPr lvl="1">
              <a:spcAft>
                <a:spcPct val="0"/>
              </a:spcAft>
            </a:pPr>
            <a:r>
              <a:rPr lang="en-US" altLang="en-US" smtClean="0"/>
              <a:t>Subject.java : It stores student’s subject and is a POJO</a:t>
            </a:r>
          </a:p>
          <a:p>
            <a:pPr lvl="1">
              <a:spcAft>
                <a:spcPct val="0"/>
              </a:spcAft>
            </a:pPr>
            <a:r>
              <a:rPr lang="en-US" altLang="en-US" smtClean="0"/>
              <a:t>MainApp.java : gets student bean and prints name &amp; age</a:t>
            </a:r>
          </a:p>
          <a:p>
            <a:pPr lvl="1">
              <a:spcAft>
                <a:spcPct val="0"/>
              </a:spcAft>
            </a:pPr>
            <a:r>
              <a:rPr lang="en-US" altLang="en-US" smtClean="0"/>
              <a:t>Beans.xml : spring configuration file which includes all the possible places where we can have @Autowired annotation</a:t>
            </a:r>
          </a:p>
          <a:p>
            <a:pPr>
              <a:spcAft>
                <a:spcPct val="0"/>
              </a:spcAft>
            </a:pPr>
            <a:endParaRPr lang="en-US" altLang="en-US" smtClean="0"/>
          </a:p>
          <a:p>
            <a:pPr>
              <a:spcAft>
                <a:spcPct val="0"/>
              </a:spcAft>
            </a:pPr>
            <a:endParaRPr lang="en-US" altLang="en-US" smtClean="0"/>
          </a:p>
        </p:txBody>
      </p:sp>
    </p:spTree>
    <p:extLst>
      <p:ext uri="{BB962C8B-B14F-4D97-AF65-F5344CB8AC3E}">
        <p14:creationId xmlns:p14="http://schemas.microsoft.com/office/powerpoint/2010/main" val="1088233190"/>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@Autowired annotation contd…</a:t>
            </a:r>
          </a:p>
        </p:txBody>
      </p:sp>
      <p:pic>
        <p:nvPicPr>
          <p:cNvPr id="38915"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1213" y="4495802"/>
            <a:ext cx="2486025" cy="181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4130676"/>
            <a:ext cx="42672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Content Placeholder 6"/>
          <p:cNvPicPr>
            <a:picLocks noGrp="1" noChangeAspect="1"/>
          </p:cNvPicPr>
          <p:nvPr>
            <p:ph sz="quarter" idx="10"/>
          </p:nvPr>
        </p:nvPicPr>
        <p:blipFill>
          <a:blip r:embed="rId4">
            <a:extLst>
              <a:ext uri="{28A0092B-C50C-407E-A947-70E740481C1C}">
                <a14:useLocalDpi xmlns:a14="http://schemas.microsoft.com/office/drawing/2010/main" val="0"/>
              </a:ext>
            </a:extLst>
          </a:blip>
          <a:srcRect/>
          <a:stretch>
            <a:fillRect/>
          </a:stretch>
        </p:blipFill>
        <p:spPr>
          <a:xfrm>
            <a:off x="2038350" y="996951"/>
            <a:ext cx="4267200" cy="2657475"/>
          </a:xfrm>
        </p:spPr>
      </p:pic>
      <p:pic>
        <p:nvPicPr>
          <p:cNvPr id="3891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4013" y="996951"/>
            <a:ext cx="3629025"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Box 10"/>
          <p:cNvSpPr txBox="1">
            <a:spLocks noChangeArrowheads="1"/>
          </p:cNvSpPr>
          <p:nvPr/>
        </p:nvSpPr>
        <p:spPr bwMode="auto">
          <a:xfrm>
            <a:off x="3275012" y="688976"/>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MainApp.java</a:t>
            </a:r>
          </a:p>
        </p:txBody>
      </p:sp>
      <p:sp>
        <p:nvSpPr>
          <p:cNvPr id="38920" name="TextBox 11"/>
          <p:cNvSpPr txBox="1">
            <a:spLocks noChangeArrowheads="1"/>
          </p:cNvSpPr>
          <p:nvPr/>
        </p:nvSpPr>
        <p:spPr bwMode="auto">
          <a:xfrm>
            <a:off x="7770812" y="646114"/>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Student.java</a:t>
            </a:r>
          </a:p>
        </p:txBody>
      </p:sp>
      <p:sp>
        <p:nvSpPr>
          <p:cNvPr id="38921" name="TextBox 12"/>
          <p:cNvSpPr txBox="1">
            <a:spLocks noChangeArrowheads="1"/>
          </p:cNvSpPr>
          <p:nvPr/>
        </p:nvSpPr>
        <p:spPr bwMode="auto">
          <a:xfrm>
            <a:off x="3275012" y="376555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Beans.xml</a:t>
            </a:r>
          </a:p>
        </p:txBody>
      </p:sp>
      <p:sp>
        <p:nvSpPr>
          <p:cNvPr id="38922" name="TextBox 13"/>
          <p:cNvSpPr txBox="1">
            <a:spLocks noChangeArrowheads="1"/>
          </p:cNvSpPr>
          <p:nvPr/>
        </p:nvSpPr>
        <p:spPr bwMode="auto">
          <a:xfrm>
            <a:off x="7999412" y="4164014"/>
            <a:ext cx="838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POJO’s</a:t>
            </a:r>
          </a:p>
        </p:txBody>
      </p:sp>
    </p:spTree>
    <p:extLst>
      <p:ext uri="{BB962C8B-B14F-4D97-AF65-F5344CB8AC3E}">
        <p14:creationId xmlns:p14="http://schemas.microsoft.com/office/powerpoint/2010/main" val="249305769"/>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@Qualifier annotation</a:t>
            </a:r>
          </a:p>
        </p:txBody>
      </p:sp>
      <p:sp>
        <p:nvSpPr>
          <p:cNvPr id="39939" name="Content Placeholder 1"/>
          <p:cNvSpPr>
            <a:spLocks noGrp="1"/>
          </p:cNvSpPr>
          <p:nvPr>
            <p:ph sz="quarter" idx="10"/>
          </p:nvPr>
        </p:nvSpPr>
        <p:spPr/>
        <p:txBody>
          <a:bodyPr/>
          <a:lstStyle/>
          <a:p>
            <a:pPr>
              <a:spcAft>
                <a:spcPct val="0"/>
              </a:spcAft>
            </a:pPr>
            <a:r>
              <a:rPr lang="en-US" altLang="en-US" smtClean="0"/>
              <a:t>There may be a situation when you create more than one bean of the same type and want to wire only one of them with a property, in such case you can use </a:t>
            </a:r>
            <a:r>
              <a:rPr lang="en-US" altLang="en-US" b="1" smtClean="0"/>
              <a:t>@Qualifier</a:t>
            </a:r>
            <a:r>
              <a:rPr lang="en-US" altLang="en-US" smtClean="0"/>
              <a:t> annotation along with </a:t>
            </a:r>
            <a:r>
              <a:rPr lang="en-US" altLang="en-US" b="1" smtClean="0"/>
              <a:t>@Autowired</a:t>
            </a:r>
            <a:r>
              <a:rPr lang="en-US" altLang="en-US" smtClean="0"/>
              <a:t> to remove the confusion by specifying which exact bean will be wired.</a:t>
            </a:r>
          </a:p>
          <a:p>
            <a:pPr>
              <a:spcAft>
                <a:spcPct val="0"/>
              </a:spcAft>
            </a:pPr>
            <a:r>
              <a:rPr lang="en-US" altLang="en-US" smtClean="0"/>
              <a:t>To explain @Qualifier annotation the following 4 files are there : </a:t>
            </a:r>
          </a:p>
          <a:p>
            <a:pPr lvl="1">
              <a:spcAft>
                <a:spcPct val="0"/>
              </a:spcAft>
            </a:pPr>
            <a:r>
              <a:rPr lang="en-US" altLang="en-US" smtClean="0"/>
              <a:t>Student.java : It has 2 fields-age &amp; name and getters &amp; setters. </a:t>
            </a:r>
          </a:p>
          <a:p>
            <a:pPr lvl="1">
              <a:spcAft>
                <a:spcPct val="0"/>
              </a:spcAft>
            </a:pPr>
            <a:r>
              <a:rPr lang="en-US" altLang="en-US" smtClean="0"/>
              <a:t>Profile.java : It has dependency on Student object which is resolved using @Qualifier annotation</a:t>
            </a:r>
          </a:p>
          <a:p>
            <a:pPr lvl="1">
              <a:spcAft>
                <a:spcPct val="0"/>
              </a:spcAft>
            </a:pPr>
            <a:r>
              <a:rPr lang="en-US" altLang="en-US" smtClean="0"/>
              <a:t>MainApp.java : gets student bean and prints name &amp; age</a:t>
            </a:r>
          </a:p>
          <a:p>
            <a:pPr lvl="1">
              <a:spcAft>
                <a:spcPct val="0"/>
              </a:spcAft>
            </a:pPr>
            <a:r>
              <a:rPr lang="en-US" altLang="en-US" smtClean="0"/>
              <a:t>Beans.xml : spring configuration file</a:t>
            </a:r>
          </a:p>
        </p:txBody>
      </p:sp>
    </p:spTree>
    <p:extLst>
      <p:ext uri="{BB962C8B-B14F-4D97-AF65-F5344CB8AC3E}">
        <p14:creationId xmlns:p14="http://schemas.microsoft.com/office/powerpoint/2010/main" val="3757769103"/>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@Qualifier annotation contd…</a:t>
            </a:r>
          </a:p>
        </p:txBody>
      </p:sp>
      <p:pic>
        <p:nvPicPr>
          <p:cNvPr id="4096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2044700" y="4114802"/>
            <a:ext cx="5421312" cy="2211858"/>
          </a:xfrm>
        </p:spPr>
      </p:pic>
      <p:pic>
        <p:nvPicPr>
          <p:cNvPr id="4096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0950" y="4114801"/>
            <a:ext cx="2913062" cy="221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973138"/>
            <a:ext cx="427831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6"/>
          <p:cNvSpPr txBox="1">
            <a:spLocks noChangeArrowheads="1"/>
          </p:cNvSpPr>
          <p:nvPr/>
        </p:nvSpPr>
        <p:spPr bwMode="auto">
          <a:xfrm>
            <a:off x="3656012" y="682626"/>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Profile.java</a:t>
            </a:r>
          </a:p>
        </p:txBody>
      </p:sp>
      <p:sp>
        <p:nvSpPr>
          <p:cNvPr id="40967" name="TextBox 7"/>
          <p:cNvSpPr txBox="1">
            <a:spLocks noChangeArrowheads="1"/>
          </p:cNvSpPr>
          <p:nvPr/>
        </p:nvSpPr>
        <p:spPr bwMode="auto">
          <a:xfrm>
            <a:off x="7745413" y="665164"/>
            <a:ext cx="1312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
        <p:nvSpPr>
          <p:cNvPr id="40968" name="TextBox 8"/>
          <p:cNvSpPr txBox="1">
            <a:spLocks noChangeArrowheads="1"/>
          </p:cNvSpPr>
          <p:nvPr/>
        </p:nvSpPr>
        <p:spPr bwMode="auto">
          <a:xfrm>
            <a:off x="3884612" y="3806826"/>
            <a:ext cx="1447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MainApp.java</a:t>
            </a:r>
          </a:p>
        </p:txBody>
      </p:sp>
      <p:sp>
        <p:nvSpPr>
          <p:cNvPr id="40969" name="TextBox 9"/>
          <p:cNvSpPr txBox="1">
            <a:spLocks noChangeArrowheads="1"/>
          </p:cNvSpPr>
          <p:nvPr/>
        </p:nvSpPr>
        <p:spPr bwMode="auto">
          <a:xfrm>
            <a:off x="8477250" y="3811589"/>
            <a:ext cx="11985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pic>
        <p:nvPicPr>
          <p:cNvPr id="40970"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99213" y="938214"/>
            <a:ext cx="4125913"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423095"/>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smtClean="0"/>
              <a:t>Exercise</a:t>
            </a:r>
            <a:endParaRPr lang="en-US" altLang="en-US" dirty="0" smtClean="0"/>
          </a:p>
        </p:txBody>
      </p:sp>
      <p:sp>
        <p:nvSpPr>
          <p:cNvPr id="43011" name="Content Placeholder 1"/>
          <p:cNvSpPr>
            <a:spLocks noGrp="1"/>
          </p:cNvSpPr>
          <p:nvPr>
            <p:ph sz="quarter" idx="10"/>
          </p:nvPr>
        </p:nvSpPr>
        <p:spPr/>
        <p:txBody>
          <a:bodyPr/>
          <a:lstStyle/>
          <a:p>
            <a:pPr>
              <a:spcAft>
                <a:spcPct val="0"/>
              </a:spcAft>
            </a:pPr>
            <a:r>
              <a:rPr lang="en-US" altLang="en-US" dirty="0" smtClean="0"/>
              <a:t>Modify the sample Student application created earlier to configure the beans using annotation. </a:t>
            </a:r>
          </a:p>
          <a:p>
            <a:pPr>
              <a:spcAft>
                <a:spcPct val="0"/>
              </a:spcAft>
            </a:pPr>
            <a:r>
              <a:rPr lang="en-US" altLang="en-US" dirty="0" smtClean="0"/>
              <a:t>Use @Required in id and name and try to define beans with/without the mandatory fields and observe the exception. </a:t>
            </a:r>
          </a:p>
          <a:p>
            <a:pPr>
              <a:spcAft>
                <a:spcPct val="0"/>
              </a:spcAft>
            </a:pPr>
            <a:r>
              <a:rPr lang="en-US" altLang="en-US" dirty="0" smtClean="0"/>
              <a:t>Use @</a:t>
            </a:r>
            <a:r>
              <a:rPr lang="en-US" altLang="en-US" dirty="0" err="1" smtClean="0"/>
              <a:t>Autowired</a:t>
            </a:r>
            <a:r>
              <a:rPr lang="en-US" altLang="en-US" dirty="0" smtClean="0"/>
              <a:t> annotation to wire the beans</a:t>
            </a:r>
          </a:p>
          <a:p>
            <a:pPr>
              <a:spcAft>
                <a:spcPct val="0"/>
              </a:spcAft>
            </a:pPr>
            <a:r>
              <a:rPr lang="en-US" altLang="en-US" dirty="0" smtClean="0"/>
              <a:t>Use @Qualifier to mark 2 or more address beans that belong to a particular student and display the address details.  </a:t>
            </a:r>
          </a:p>
          <a:p>
            <a:pPr>
              <a:spcAft>
                <a:spcPct val="0"/>
              </a:spcAft>
            </a:pPr>
            <a:endParaRPr lang="en-US" altLang="en-US" dirty="0" smtClean="0"/>
          </a:p>
          <a:p>
            <a:pPr>
              <a:spcAft>
                <a:spcPct val="0"/>
              </a:spcAft>
            </a:pPr>
            <a:endParaRPr lang="en-US" altLang="en-US" dirty="0" smtClean="0"/>
          </a:p>
        </p:txBody>
      </p:sp>
    </p:spTree>
    <p:extLst>
      <p:ext uri="{BB962C8B-B14F-4D97-AF65-F5344CB8AC3E}">
        <p14:creationId xmlns:p14="http://schemas.microsoft.com/office/powerpoint/2010/main" val="3806694335"/>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dirty="0" smtClean="0"/>
              <a:t>understanding of Spring framework.</a:t>
            </a:r>
          </a:p>
          <a:p>
            <a:r>
              <a:rPr lang="en-US" dirty="0" smtClean="0"/>
              <a:t>Working of Spring container and inversion of Control(IOC)</a:t>
            </a:r>
          </a:p>
          <a:p>
            <a:r>
              <a:rPr lang="en-US" dirty="0" smtClean="0"/>
              <a:t>Spring Beans configuration</a:t>
            </a:r>
          </a:p>
          <a:p>
            <a:r>
              <a:rPr lang="en-US" dirty="0" smtClean="0"/>
              <a:t>Bean Scopes</a:t>
            </a:r>
          </a:p>
          <a:p>
            <a:r>
              <a:rPr lang="en-US" dirty="0" smtClean="0"/>
              <a:t>Dependency Injection</a:t>
            </a:r>
          </a:p>
          <a:p>
            <a:r>
              <a:rPr lang="en-US" dirty="0" smtClean="0"/>
              <a:t>Event Handling</a:t>
            </a:r>
            <a:endParaRPr lang="en-US" dirty="0"/>
          </a:p>
        </p:txBody>
      </p:sp>
    </p:spTree>
    <p:extLst>
      <p:ext uri="{BB962C8B-B14F-4D97-AF65-F5344CB8AC3E}">
        <p14:creationId xmlns:p14="http://schemas.microsoft.com/office/powerpoint/2010/main" val="384975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Bean Scopes</a:t>
            </a:r>
          </a:p>
        </p:txBody>
      </p:sp>
      <p:sp>
        <p:nvSpPr>
          <p:cNvPr id="43011" name="Content Placeholder 1"/>
          <p:cNvSpPr>
            <a:spLocks noGrp="1"/>
          </p:cNvSpPr>
          <p:nvPr>
            <p:ph sz="quarter" idx="10"/>
          </p:nvPr>
        </p:nvSpPr>
        <p:spPr/>
        <p:txBody>
          <a:bodyPr/>
          <a:lstStyle/>
          <a:p>
            <a:pPr>
              <a:spcAft>
                <a:spcPct val="0"/>
              </a:spcAft>
            </a:pPr>
            <a:r>
              <a:rPr lang="en-US" altLang="en-US" smtClean="0"/>
              <a:t>When defining a &lt;bean&gt; in Spring, you have the option of declaring a scope for that bean.</a:t>
            </a:r>
          </a:p>
          <a:p>
            <a:pPr>
              <a:spcAft>
                <a:spcPct val="0"/>
              </a:spcAft>
            </a:pPr>
            <a:r>
              <a:rPr lang="en-US" altLang="en-US" smtClean="0"/>
              <a:t>The Spring Framework supports following five scopes, three of which are available only if you use a web-aware ApplicationContext.</a:t>
            </a:r>
          </a:p>
          <a:p>
            <a:pPr lvl="1">
              <a:spcAft>
                <a:spcPct val="0"/>
              </a:spcAft>
            </a:pPr>
            <a:r>
              <a:rPr lang="en-US" altLang="en-US" smtClean="0"/>
              <a:t>singleton : This scopes the bean definition to a single instance per Spring IoC container (default)</a:t>
            </a:r>
          </a:p>
          <a:p>
            <a:pPr lvl="1">
              <a:spcAft>
                <a:spcPct val="0"/>
              </a:spcAft>
            </a:pPr>
            <a:r>
              <a:rPr lang="en-US" altLang="en-US" smtClean="0"/>
              <a:t>prototype : This scopes a single bean definition to have any number of object instances.</a:t>
            </a:r>
          </a:p>
          <a:p>
            <a:pPr lvl="1">
              <a:spcAft>
                <a:spcPct val="0"/>
              </a:spcAft>
            </a:pPr>
            <a:r>
              <a:rPr lang="en-US" altLang="en-US" smtClean="0"/>
              <a:t>request : This scopes a bean definition to an HTTP request. Only valid in the context of a web-aware Spring ApplicationContext.</a:t>
            </a:r>
          </a:p>
          <a:p>
            <a:pPr lvl="1">
              <a:spcAft>
                <a:spcPct val="0"/>
              </a:spcAft>
            </a:pPr>
            <a:r>
              <a:rPr lang="en-US" altLang="en-US" smtClean="0"/>
              <a:t>session : This scopes a bean definition to an HTTP session. Only valid in the context of a web-aware Spring ApplicationContext.</a:t>
            </a:r>
          </a:p>
          <a:p>
            <a:pPr lvl="1">
              <a:spcAft>
                <a:spcPct val="0"/>
              </a:spcAft>
            </a:pPr>
            <a:r>
              <a:rPr lang="en-US" altLang="en-US" smtClean="0"/>
              <a:t>global-session : This scopes a bean definition to a global HTTP session. Only valid in the context of a web-aware Spring ApplicationContext.</a:t>
            </a:r>
          </a:p>
        </p:txBody>
      </p:sp>
    </p:spTree>
    <p:extLst>
      <p:ext uri="{BB962C8B-B14F-4D97-AF65-F5344CB8AC3E}">
        <p14:creationId xmlns:p14="http://schemas.microsoft.com/office/powerpoint/2010/main" val="3326382229"/>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Singleton scope</a:t>
            </a:r>
          </a:p>
        </p:txBody>
      </p:sp>
      <p:sp>
        <p:nvSpPr>
          <p:cNvPr id="44035" name="Content Placeholder 1"/>
          <p:cNvSpPr>
            <a:spLocks noGrp="1"/>
          </p:cNvSpPr>
          <p:nvPr>
            <p:ph sz="quarter" idx="10"/>
          </p:nvPr>
        </p:nvSpPr>
        <p:spPr/>
        <p:txBody>
          <a:bodyPr/>
          <a:lstStyle/>
          <a:p>
            <a:pPr>
              <a:spcAft>
                <a:spcPct val="0"/>
              </a:spcAft>
            </a:pPr>
            <a:r>
              <a:rPr lang="en-US" altLang="en-US" smtClean="0"/>
              <a:t>If scope is set to singleton, the Spring IoC container creates exactly one instance of the object defined by that bean definition. The default scope is singleton.</a:t>
            </a:r>
          </a:p>
          <a:p>
            <a:pPr>
              <a:spcAft>
                <a:spcPct val="0"/>
              </a:spcAft>
            </a:pPr>
            <a:r>
              <a:rPr lang="en-US" altLang="en-US" smtClean="0"/>
              <a:t>This single instance is stored in a cache of such singleton beans, and all subsequent requests and references for that named bean return the cached object.</a:t>
            </a:r>
          </a:p>
          <a:p>
            <a:pPr>
              <a:spcAft>
                <a:spcPct val="0"/>
              </a:spcAft>
            </a:pPr>
            <a:r>
              <a:rPr lang="en-US" altLang="en-US" smtClean="0"/>
              <a:t>Spring’s concept of a singleton bean differs from the Singleton pattern as defined in the Gang of Four (GoF) patterns book. The GoF Singleton hard-codes the scope of an object such that one </a:t>
            </a:r>
            <a:r>
              <a:rPr lang="en-US" altLang="en-US" i="1" smtClean="0"/>
              <a:t>and only one </a:t>
            </a:r>
            <a:r>
              <a:rPr lang="en-US" altLang="en-US" smtClean="0"/>
              <a:t>instance of a particular class is created </a:t>
            </a:r>
            <a:r>
              <a:rPr lang="en-US" altLang="en-US" i="1" smtClean="0"/>
              <a:t>per ClassLoader. </a:t>
            </a:r>
          </a:p>
          <a:p>
            <a:pPr>
              <a:spcAft>
                <a:spcPct val="0"/>
              </a:spcAft>
            </a:pPr>
            <a:r>
              <a:rPr lang="en-US" altLang="en-US" smtClean="0"/>
              <a:t>The scope of the Spring singleton is best described as </a:t>
            </a:r>
            <a:r>
              <a:rPr lang="en-US" altLang="en-US" i="1" smtClean="0"/>
              <a:t>per container and per bean</a:t>
            </a:r>
            <a:r>
              <a:rPr lang="en-US" altLang="en-US" smtClean="0"/>
              <a:t>. This means that if you define one bean for a particular class in a single Spring container, then the Spring container creates one </a:t>
            </a:r>
            <a:r>
              <a:rPr lang="en-US" altLang="en-US" i="1" smtClean="0"/>
              <a:t>and only one </a:t>
            </a:r>
            <a:r>
              <a:rPr lang="en-US" altLang="en-US" smtClean="0"/>
              <a:t>instance of the class defined by that bean definition.</a:t>
            </a:r>
          </a:p>
          <a:p>
            <a:pPr>
              <a:spcAft>
                <a:spcPct val="0"/>
              </a:spcAft>
            </a:pPr>
            <a:r>
              <a:rPr lang="en-US" altLang="en-US" smtClean="0"/>
              <a:t>To explain the concept further the following 3 files are there : </a:t>
            </a:r>
          </a:p>
          <a:p>
            <a:pPr lvl="1">
              <a:spcAft>
                <a:spcPct val="0"/>
              </a:spcAft>
            </a:pPr>
            <a:r>
              <a:rPr lang="en-US" altLang="en-US" smtClean="0"/>
              <a:t>Student.java : It has 2 fields-age &amp; name and getters &amp; setters. </a:t>
            </a:r>
          </a:p>
          <a:p>
            <a:pPr lvl="1">
              <a:spcAft>
                <a:spcPct val="0"/>
              </a:spcAft>
            </a:pPr>
            <a:r>
              <a:rPr lang="en-US" altLang="en-US" smtClean="0"/>
              <a:t>MainApp.java : gets student bean and prints name </a:t>
            </a:r>
          </a:p>
          <a:p>
            <a:pPr lvl="1">
              <a:spcAft>
                <a:spcPct val="0"/>
              </a:spcAft>
            </a:pPr>
            <a:r>
              <a:rPr lang="en-US" altLang="en-US" smtClean="0"/>
              <a:t>Beans.xml : spring configuration file</a:t>
            </a:r>
          </a:p>
          <a:p>
            <a:pPr>
              <a:spcAft>
                <a:spcPct val="0"/>
              </a:spcAft>
            </a:pPr>
            <a:endParaRPr lang="en-US" altLang="en-US" smtClean="0"/>
          </a:p>
          <a:p>
            <a:pPr>
              <a:spcAft>
                <a:spcPct val="0"/>
              </a:spcAft>
            </a:pPr>
            <a:endParaRPr lang="en-US" altLang="en-US" smtClean="0"/>
          </a:p>
          <a:p>
            <a:pPr>
              <a:spcAft>
                <a:spcPct val="0"/>
              </a:spcAft>
            </a:pPr>
            <a:endParaRPr lang="en-US" altLang="en-US" smtClean="0"/>
          </a:p>
        </p:txBody>
      </p:sp>
    </p:spTree>
    <p:extLst>
      <p:ext uri="{BB962C8B-B14F-4D97-AF65-F5344CB8AC3E}">
        <p14:creationId xmlns:p14="http://schemas.microsoft.com/office/powerpoint/2010/main" val="2443716072"/>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Singleton scope contd…</a:t>
            </a:r>
          </a:p>
        </p:txBody>
      </p:sp>
      <p:pic>
        <p:nvPicPr>
          <p:cNvPr id="45059"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2055812" y="1011238"/>
            <a:ext cx="4953000" cy="2647950"/>
          </a:xfrm>
        </p:spPr>
      </p:pic>
      <p:pic>
        <p:nvPicPr>
          <p:cNvPr id="4506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1212" y="1011238"/>
            <a:ext cx="3352800"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5812" y="4067176"/>
            <a:ext cx="49530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61337" y="5715000"/>
            <a:ext cx="13525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Box 6"/>
          <p:cNvSpPr txBox="1">
            <a:spLocks noChangeArrowheads="1"/>
          </p:cNvSpPr>
          <p:nvPr/>
        </p:nvSpPr>
        <p:spPr bwMode="auto">
          <a:xfrm>
            <a:off x="3732212" y="703264"/>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
        <p:nvSpPr>
          <p:cNvPr id="45064" name="TextBox 7"/>
          <p:cNvSpPr txBox="1">
            <a:spLocks noChangeArrowheads="1"/>
          </p:cNvSpPr>
          <p:nvPr/>
        </p:nvSpPr>
        <p:spPr bwMode="auto">
          <a:xfrm>
            <a:off x="8161338" y="703264"/>
            <a:ext cx="1209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45065" name="TextBox 8"/>
          <p:cNvSpPr txBox="1">
            <a:spLocks noChangeArrowheads="1"/>
          </p:cNvSpPr>
          <p:nvPr/>
        </p:nvSpPr>
        <p:spPr bwMode="auto">
          <a:xfrm>
            <a:off x="3884612" y="3749676"/>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MainApp.java</a:t>
            </a:r>
          </a:p>
        </p:txBody>
      </p:sp>
      <p:sp>
        <p:nvSpPr>
          <p:cNvPr id="45066" name="TextBox 9"/>
          <p:cNvSpPr txBox="1">
            <a:spLocks noChangeArrowheads="1"/>
          </p:cNvSpPr>
          <p:nvPr/>
        </p:nvSpPr>
        <p:spPr bwMode="auto">
          <a:xfrm>
            <a:off x="8380412" y="5376864"/>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Output</a:t>
            </a:r>
          </a:p>
        </p:txBody>
      </p:sp>
    </p:spTree>
    <p:extLst>
      <p:ext uri="{BB962C8B-B14F-4D97-AF65-F5344CB8AC3E}">
        <p14:creationId xmlns:p14="http://schemas.microsoft.com/office/powerpoint/2010/main" val="1708291060"/>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Prototype scope</a:t>
            </a:r>
          </a:p>
        </p:txBody>
      </p:sp>
      <p:sp>
        <p:nvSpPr>
          <p:cNvPr id="46083" name="Content Placeholder 1"/>
          <p:cNvSpPr>
            <a:spLocks noGrp="1"/>
          </p:cNvSpPr>
          <p:nvPr>
            <p:ph sz="quarter" idx="10"/>
          </p:nvPr>
        </p:nvSpPr>
        <p:spPr/>
        <p:txBody>
          <a:bodyPr/>
          <a:lstStyle/>
          <a:p>
            <a:pPr>
              <a:spcAft>
                <a:spcPct val="0"/>
              </a:spcAft>
            </a:pPr>
            <a:endParaRPr lang="en-US" altLang="en-US" smtClean="0"/>
          </a:p>
          <a:p>
            <a:pPr>
              <a:spcAft>
                <a:spcPct val="0"/>
              </a:spcAft>
            </a:pPr>
            <a:r>
              <a:rPr lang="en-US" altLang="en-US" smtClean="0"/>
              <a:t>If scope is set to prototype, the Spring IoC container creates new bean instance of the object every time a request for that specific bean is made.</a:t>
            </a:r>
          </a:p>
          <a:p>
            <a:pPr>
              <a:spcAft>
                <a:spcPct val="0"/>
              </a:spcAft>
            </a:pPr>
            <a:r>
              <a:rPr lang="en-US" altLang="en-US" smtClean="0"/>
              <a:t>As a rule, use the prototype scope for all state-full beans and the singleton scope for stateless beans.</a:t>
            </a:r>
          </a:p>
          <a:p>
            <a:pPr>
              <a:spcAft>
                <a:spcPct val="0"/>
              </a:spcAft>
            </a:pPr>
            <a:r>
              <a:rPr lang="en-US" altLang="en-US" smtClean="0"/>
              <a:t>To explain the concept further the following 3 files are there : </a:t>
            </a:r>
          </a:p>
          <a:p>
            <a:pPr lvl="1">
              <a:spcAft>
                <a:spcPct val="0"/>
              </a:spcAft>
            </a:pPr>
            <a:r>
              <a:rPr lang="en-US" altLang="en-US" smtClean="0"/>
              <a:t>Student.java : It has 2 fields-age &amp; name and getters &amp; setters. </a:t>
            </a:r>
          </a:p>
          <a:p>
            <a:pPr lvl="1">
              <a:spcAft>
                <a:spcPct val="0"/>
              </a:spcAft>
            </a:pPr>
            <a:r>
              <a:rPr lang="en-US" altLang="en-US" smtClean="0"/>
              <a:t>MainApp.java : gets student bean and prints name </a:t>
            </a:r>
          </a:p>
          <a:p>
            <a:pPr lvl="1">
              <a:spcAft>
                <a:spcPct val="0"/>
              </a:spcAft>
            </a:pPr>
            <a:r>
              <a:rPr lang="en-US" altLang="en-US" smtClean="0"/>
              <a:t>Beans.xml : spring configuration file</a:t>
            </a:r>
          </a:p>
          <a:p>
            <a:pPr>
              <a:spcAft>
                <a:spcPct val="0"/>
              </a:spcAft>
            </a:pPr>
            <a:endParaRPr lang="en-US" altLang="en-US" smtClean="0"/>
          </a:p>
        </p:txBody>
      </p:sp>
    </p:spTree>
    <p:extLst>
      <p:ext uri="{BB962C8B-B14F-4D97-AF65-F5344CB8AC3E}">
        <p14:creationId xmlns:p14="http://schemas.microsoft.com/office/powerpoint/2010/main" val="906963867"/>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1062039"/>
            <a:ext cx="52578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rcRect/>
          <a:stretch>
            <a:fillRect/>
          </a:stretch>
        </p:blipFill>
        <p:spPr>
          <a:xfrm>
            <a:off x="7466012" y="1103314"/>
            <a:ext cx="3048000" cy="3697287"/>
          </a:xfrm>
        </p:spPr>
      </p:pic>
      <p:pic>
        <p:nvPicPr>
          <p:cNvPr id="47108"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55812" y="4067176"/>
            <a:ext cx="52578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itle 1"/>
          <p:cNvSpPr>
            <a:spLocks noGrp="1"/>
          </p:cNvSpPr>
          <p:nvPr>
            <p:ph type="title"/>
          </p:nvPr>
        </p:nvSpPr>
        <p:spPr/>
        <p:txBody>
          <a:bodyPr/>
          <a:lstStyle/>
          <a:p>
            <a:r>
              <a:rPr lang="en-US" altLang="en-US" smtClean="0"/>
              <a:t>Prototype scope contd…</a:t>
            </a:r>
          </a:p>
        </p:txBody>
      </p:sp>
      <p:pic>
        <p:nvPicPr>
          <p:cNvPr id="47110"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51813" y="5562601"/>
            <a:ext cx="14001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TextBox 6"/>
          <p:cNvSpPr txBox="1">
            <a:spLocks noChangeArrowheads="1"/>
          </p:cNvSpPr>
          <p:nvPr/>
        </p:nvSpPr>
        <p:spPr bwMode="auto">
          <a:xfrm>
            <a:off x="3960812" y="733426"/>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
        <p:nvSpPr>
          <p:cNvPr id="47112" name="TextBox 7"/>
          <p:cNvSpPr txBox="1">
            <a:spLocks noChangeArrowheads="1"/>
          </p:cNvSpPr>
          <p:nvPr/>
        </p:nvSpPr>
        <p:spPr bwMode="auto">
          <a:xfrm>
            <a:off x="8331201" y="815976"/>
            <a:ext cx="1247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47113" name="TextBox 8"/>
          <p:cNvSpPr txBox="1">
            <a:spLocks noChangeArrowheads="1"/>
          </p:cNvSpPr>
          <p:nvPr/>
        </p:nvSpPr>
        <p:spPr bwMode="auto">
          <a:xfrm>
            <a:off x="3960812" y="3771901"/>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MainApp.java</a:t>
            </a:r>
          </a:p>
        </p:txBody>
      </p:sp>
      <p:sp>
        <p:nvSpPr>
          <p:cNvPr id="47114" name="TextBox 9"/>
          <p:cNvSpPr txBox="1">
            <a:spLocks noChangeArrowheads="1"/>
          </p:cNvSpPr>
          <p:nvPr/>
        </p:nvSpPr>
        <p:spPr bwMode="auto">
          <a:xfrm>
            <a:off x="8380412" y="5272089"/>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Output</a:t>
            </a:r>
          </a:p>
        </p:txBody>
      </p:sp>
    </p:spTree>
    <p:extLst>
      <p:ext uri="{BB962C8B-B14F-4D97-AF65-F5344CB8AC3E}">
        <p14:creationId xmlns:p14="http://schemas.microsoft.com/office/powerpoint/2010/main" val="3898947997"/>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Bean Lifecycle</a:t>
            </a:r>
          </a:p>
        </p:txBody>
      </p:sp>
      <p:sp>
        <p:nvSpPr>
          <p:cNvPr id="49155" name="Content Placeholder 1"/>
          <p:cNvSpPr>
            <a:spLocks noGrp="1"/>
          </p:cNvSpPr>
          <p:nvPr>
            <p:ph sz="quarter" idx="10"/>
          </p:nvPr>
        </p:nvSpPr>
        <p:spPr/>
        <p:txBody>
          <a:bodyPr/>
          <a:lstStyle/>
          <a:p>
            <a:pPr>
              <a:spcAft>
                <a:spcPct val="0"/>
              </a:spcAft>
            </a:pPr>
            <a:r>
              <a:rPr lang="en-US" altLang="en-US" smtClean="0"/>
              <a:t>Spring bean factory is responsible for managing the life cycle of beans created through spring container. The life cycle of beans consist of </a:t>
            </a:r>
            <a:r>
              <a:rPr lang="en-US" altLang="en-US" b="1" smtClean="0"/>
              <a:t>call back methods</a:t>
            </a:r>
            <a:r>
              <a:rPr lang="en-US" altLang="en-US" smtClean="0"/>
              <a:t> which can be categorized broadly in two groups:</a:t>
            </a:r>
          </a:p>
          <a:p>
            <a:pPr lvl="1">
              <a:spcAft>
                <a:spcPct val="0"/>
              </a:spcAft>
            </a:pPr>
            <a:r>
              <a:rPr lang="en-US" altLang="en-US" smtClean="0"/>
              <a:t>Post initialization call back methods</a:t>
            </a:r>
          </a:p>
          <a:p>
            <a:pPr lvl="1">
              <a:spcAft>
                <a:spcPct val="0"/>
              </a:spcAft>
            </a:pPr>
            <a:r>
              <a:rPr lang="en-US" altLang="en-US" smtClean="0"/>
              <a:t>Pre destruction call back methods</a:t>
            </a:r>
          </a:p>
          <a:p>
            <a:pPr lvl="1">
              <a:spcAft>
                <a:spcPct val="0"/>
              </a:spcAft>
            </a:pPr>
            <a:endParaRPr lang="en-US" altLang="en-US" smtClean="0"/>
          </a:p>
        </p:txBody>
      </p:sp>
      <p:pic>
        <p:nvPicPr>
          <p:cNvPr id="49156" name="Picture 2" descr="Spring Bean Life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012" y="2286000"/>
            <a:ext cx="49911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8109642"/>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t>Bean Lifecycle contd…</a:t>
            </a:r>
          </a:p>
        </p:txBody>
      </p:sp>
      <p:sp>
        <p:nvSpPr>
          <p:cNvPr id="51203" name="Content Placeholder 1"/>
          <p:cNvSpPr>
            <a:spLocks noGrp="1"/>
          </p:cNvSpPr>
          <p:nvPr>
            <p:ph sz="quarter" idx="10"/>
          </p:nvPr>
        </p:nvSpPr>
        <p:spPr/>
        <p:txBody>
          <a:bodyPr/>
          <a:lstStyle/>
          <a:p>
            <a:pPr>
              <a:spcAft>
                <a:spcPct val="0"/>
              </a:spcAft>
            </a:pPr>
            <a:r>
              <a:rPr lang="en-US" altLang="en-US" dirty="0" smtClean="0"/>
              <a:t>Spring framework provides following </a:t>
            </a:r>
            <a:r>
              <a:rPr lang="en-US" altLang="en-US" b="1" dirty="0" smtClean="0"/>
              <a:t>4 ways for controlling life cycle events</a:t>
            </a:r>
            <a:r>
              <a:rPr lang="en-US" altLang="en-US" dirty="0" smtClean="0"/>
              <a:t> of bean:</a:t>
            </a:r>
          </a:p>
          <a:p>
            <a:pPr lvl="1">
              <a:spcAft>
                <a:spcPct val="0"/>
              </a:spcAft>
            </a:pPr>
            <a:r>
              <a:rPr lang="en-US" altLang="en-US" dirty="0" err="1" smtClean="0"/>
              <a:t>InitializingBean</a:t>
            </a:r>
            <a:r>
              <a:rPr lang="en-US" altLang="en-US" dirty="0" smtClean="0"/>
              <a:t> and </a:t>
            </a:r>
            <a:r>
              <a:rPr lang="en-US" altLang="en-US" dirty="0" err="1" smtClean="0"/>
              <a:t>DisposableBean</a:t>
            </a:r>
            <a:r>
              <a:rPr lang="en-US" altLang="en-US" dirty="0" smtClean="0"/>
              <a:t> callback interfaces</a:t>
            </a:r>
          </a:p>
          <a:p>
            <a:pPr lvl="1">
              <a:spcAft>
                <a:spcPct val="0"/>
              </a:spcAft>
            </a:pPr>
            <a:r>
              <a:rPr lang="en-US" altLang="en-US" dirty="0" smtClean="0"/>
              <a:t>Other Aware interfaces for specific behavior</a:t>
            </a:r>
          </a:p>
          <a:p>
            <a:pPr lvl="1">
              <a:spcAft>
                <a:spcPct val="0"/>
              </a:spcAft>
            </a:pPr>
            <a:r>
              <a:rPr lang="en-US" altLang="en-US" dirty="0" smtClean="0"/>
              <a:t>custom </a:t>
            </a:r>
            <a:r>
              <a:rPr lang="en-US" altLang="en-US" dirty="0" err="1" smtClean="0"/>
              <a:t>init</a:t>
            </a:r>
            <a:r>
              <a:rPr lang="en-US" altLang="en-US" dirty="0" smtClean="0"/>
              <a:t>() and destroy() methods in bean configuration file</a:t>
            </a:r>
          </a:p>
          <a:p>
            <a:pPr lvl="1">
              <a:spcAft>
                <a:spcPct val="0"/>
              </a:spcAft>
            </a:pPr>
            <a:r>
              <a:rPr lang="en-US" altLang="en-US" dirty="0" smtClean="0"/>
              <a:t>@</a:t>
            </a:r>
            <a:r>
              <a:rPr lang="en-US" altLang="en-US" dirty="0" err="1" smtClean="0"/>
              <a:t>PostConstruct</a:t>
            </a:r>
            <a:r>
              <a:rPr lang="en-US" altLang="en-US" dirty="0" smtClean="0"/>
              <a:t> and @</a:t>
            </a:r>
            <a:r>
              <a:rPr lang="en-US" altLang="en-US" dirty="0" err="1" smtClean="0"/>
              <a:t>PreDestroy</a:t>
            </a:r>
            <a:r>
              <a:rPr lang="en-US" altLang="en-US" dirty="0" smtClean="0"/>
              <a:t> annotations</a:t>
            </a:r>
          </a:p>
        </p:txBody>
      </p:sp>
    </p:spTree>
    <p:extLst>
      <p:ext uri="{BB962C8B-B14F-4D97-AF65-F5344CB8AC3E}">
        <p14:creationId xmlns:p14="http://schemas.microsoft.com/office/powerpoint/2010/main" val="2047805660"/>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mtClean="0"/>
              <a:t>Bean Lifecycle use case</a:t>
            </a:r>
          </a:p>
        </p:txBody>
      </p:sp>
      <p:sp>
        <p:nvSpPr>
          <p:cNvPr id="53251" name="Content Placeholder 1"/>
          <p:cNvSpPr>
            <a:spLocks noGrp="1"/>
          </p:cNvSpPr>
          <p:nvPr>
            <p:ph sz="quarter" idx="10"/>
          </p:nvPr>
        </p:nvSpPr>
        <p:spPr/>
        <p:txBody>
          <a:bodyPr/>
          <a:lstStyle/>
          <a:p>
            <a:pPr>
              <a:spcAft>
                <a:spcPct val="0"/>
              </a:spcAft>
            </a:pPr>
            <a:r>
              <a:rPr lang="en-US" altLang="en-US" smtClean="0"/>
              <a:t>The use case to explain Spring Bean lifecycle is Student bean which has init &amp; destroy methods. </a:t>
            </a:r>
          </a:p>
          <a:p>
            <a:pPr lvl="1">
              <a:spcAft>
                <a:spcPct val="0"/>
              </a:spcAft>
            </a:pPr>
            <a:endParaRPr lang="en-US" altLang="en-US" smtClean="0"/>
          </a:p>
          <a:p>
            <a:pPr lvl="1">
              <a:spcAft>
                <a:spcPct val="0"/>
              </a:spcAft>
            </a:pPr>
            <a:r>
              <a:rPr lang="en-US" altLang="en-US" smtClean="0"/>
              <a:t>The init method is used to define student data like id, name etc. whenever a bean is requested. </a:t>
            </a:r>
          </a:p>
          <a:p>
            <a:pPr lvl="1">
              <a:spcAft>
                <a:spcPct val="0"/>
              </a:spcAft>
            </a:pPr>
            <a:r>
              <a:rPr lang="en-US" altLang="en-US" smtClean="0"/>
              <a:t>The destroy method is used to close DB connections and other IO connections that were opened during the bean lifetime. </a:t>
            </a:r>
          </a:p>
          <a:p>
            <a:pPr lvl="1">
              <a:spcAft>
                <a:spcPct val="0"/>
              </a:spcAft>
            </a:pPr>
            <a:endParaRPr lang="en-US" altLang="en-US" smtClean="0"/>
          </a:p>
          <a:p>
            <a:pPr>
              <a:spcAft>
                <a:spcPct val="0"/>
              </a:spcAft>
            </a:pPr>
            <a:r>
              <a:rPr lang="en-US" altLang="en-US" smtClean="0"/>
              <a:t>The same use case is valid for all types of bean lifecycle variations like init-destroy method, @PostConstruct-@preDestroy and InitializingBean-DisposableBean interfaces. </a:t>
            </a:r>
          </a:p>
        </p:txBody>
      </p:sp>
    </p:spTree>
    <p:extLst>
      <p:ext uri="{BB962C8B-B14F-4D97-AF65-F5344CB8AC3E}">
        <p14:creationId xmlns:p14="http://schemas.microsoft.com/office/powerpoint/2010/main" val="507660329"/>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marL="342900" indent="-342900"/>
            <a:r>
              <a:rPr lang="en-US" altLang="en-US" smtClean="0"/>
              <a:t>InitializingBean &amp; DisposableBean callback interfaces</a:t>
            </a:r>
          </a:p>
        </p:txBody>
      </p:sp>
      <p:sp>
        <p:nvSpPr>
          <p:cNvPr id="2" name="Content Placeholder 1"/>
          <p:cNvSpPr>
            <a:spLocks noGrp="1"/>
          </p:cNvSpPr>
          <p:nvPr>
            <p:ph sz="quarter" idx="10"/>
          </p:nvPr>
        </p:nvSpPr>
        <p:spPr/>
        <p:txBody>
          <a:bodyPr/>
          <a:lstStyle/>
          <a:p>
            <a:pPr>
              <a:defRPr/>
            </a:pPr>
            <a:r>
              <a:rPr lang="en-US" dirty="0"/>
              <a:t>The </a:t>
            </a:r>
            <a:r>
              <a:rPr lang="en-US" i="1" dirty="0" err="1"/>
              <a:t>org.springframework.beans.factory.InitializingBean</a:t>
            </a:r>
            <a:r>
              <a:rPr lang="en-US" dirty="0"/>
              <a:t> interface specifies a single method</a:t>
            </a:r>
            <a:r>
              <a:rPr lang="en-US" dirty="0" smtClean="0"/>
              <a:t>:</a:t>
            </a:r>
          </a:p>
          <a:p>
            <a:pPr marL="0" indent="0">
              <a:buNone/>
              <a:defRPr/>
            </a:pPr>
            <a:endParaRPr lang="en-US" dirty="0" smtClean="0"/>
          </a:p>
          <a:p>
            <a:pPr marL="0" indent="0">
              <a:buNone/>
              <a:defRPr/>
            </a:pPr>
            <a:r>
              <a:rPr lang="en-US" dirty="0"/>
              <a:t>	</a:t>
            </a:r>
            <a:r>
              <a:rPr lang="en-US" dirty="0" smtClean="0"/>
              <a:t>void </a:t>
            </a:r>
            <a:r>
              <a:rPr lang="en-US" dirty="0" err="1"/>
              <a:t>afterPropertiesSet</a:t>
            </a:r>
            <a:r>
              <a:rPr lang="en-US" dirty="0"/>
              <a:t>() throws Exception</a:t>
            </a:r>
            <a:r>
              <a:rPr lang="en-US" dirty="0" smtClean="0"/>
              <a:t>;</a:t>
            </a:r>
          </a:p>
          <a:p>
            <a:pPr marL="0" indent="0">
              <a:buNone/>
              <a:defRPr/>
            </a:pPr>
            <a:endParaRPr lang="en-US" dirty="0"/>
          </a:p>
          <a:p>
            <a:pPr>
              <a:defRPr/>
            </a:pPr>
            <a:r>
              <a:rPr lang="en-US" dirty="0"/>
              <a:t>The </a:t>
            </a:r>
            <a:r>
              <a:rPr lang="en-US" i="1" dirty="0" err="1"/>
              <a:t>org.springframework.beans.factory.DisposableBean</a:t>
            </a:r>
            <a:r>
              <a:rPr lang="en-US" dirty="0"/>
              <a:t> interface specifies a single method</a:t>
            </a:r>
            <a:r>
              <a:rPr lang="en-US" dirty="0" smtClean="0"/>
              <a:t>:</a:t>
            </a:r>
          </a:p>
          <a:p>
            <a:pPr marL="0" indent="0">
              <a:buNone/>
              <a:defRPr/>
            </a:pPr>
            <a:endParaRPr lang="en-US" dirty="0"/>
          </a:p>
          <a:p>
            <a:pPr marL="0" indent="0">
              <a:buNone/>
              <a:defRPr/>
            </a:pPr>
            <a:r>
              <a:rPr lang="en-US" dirty="0" smtClean="0"/>
              <a:t>	void </a:t>
            </a:r>
            <a:r>
              <a:rPr lang="en-US" dirty="0"/>
              <a:t>destroy() </a:t>
            </a:r>
            <a:r>
              <a:rPr lang="en-US" dirty="0" smtClean="0"/>
              <a:t>throws </a:t>
            </a:r>
            <a:r>
              <a:rPr lang="en-US" dirty="0"/>
              <a:t>Exception</a:t>
            </a:r>
            <a:r>
              <a:rPr lang="en-US" dirty="0" smtClean="0"/>
              <a:t>;</a:t>
            </a:r>
          </a:p>
          <a:p>
            <a:pPr marL="0" indent="0">
              <a:buNone/>
              <a:defRPr/>
            </a:pPr>
            <a:endParaRPr lang="en-US" dirty="0"/>
          </a:p>
          <a:p>
            <a:pPr marL="0" indent="0">
              <a:buNone/>
              <a:defRPr/>
            </a:pPr>
            <a:endParaRPr lang="en-US" dirty="0" smtClean="0"/>
          </a:p>
          <a:p>
            <a:pPr marL="0" indent="0">
              <a:buNone/>
              <a:defRPr/>
            </a:pPr>
            <a:endParaRPr lang="en-US" dirty="0"/>
          </a:p>
          <a:p>
            <a:pPr marL="0" indent="0">
              <a:buNone/>
              <a:defRPr/>
            </a:pPr>
            <a:endParaRPr lang="en-US" dirty="0" smtClean="0"/>
          </a:p>
          <a:p>
            <a:pPr marL="0" indent="0">
              <a:buNone/>
              <a:defRPr/>
            </a:pPr>
            <a:endParaRPr lang="en-US" dirty="0"/>
          </a:p>
          <a:p>
            <a:pPr marL="0" indent="0">
              <a:buNone/>
              <a:defRPr/>
            </a:pPr>
            <a:endParaRPr lang="en-US" dirty="0" smtClean="0"/>
          </a:p>
          <a:p>
            <a:pPr marL="0" indent="0">
              <a:buNone/>
              <a:defRPr/>
            </a:pPr>
            <a:endParaRPr lang="en-US" dirty="0"/>
          </a:p>
          <a:p>
            <a:pPr marL="0" indent="0">
              <a:buNone/>
              <a:defRPr/>
            </a:pPr>
            <a:r>
              <a:rPr lang="en-US" dirty="0"/>
              <a:t>Note : If you are using Spring's </a:t>
            </a:r>
            <a:r>
              <a:rPr lang="en-US" dirty="0" err="1"/>
              <a:t>IoC</a:t>
            </a:r>
            <a:r>
              <a:rPr lang="en-US" dirty="0"/>
              <a:t> container in a non-web application environment; for example, in a rich client desktop environment; you register a shutdown hook with the JVM. Doing so ensures a graceful shutdown and calls the relevant destroy methods on your singleton beans so that all resources are released.</a:t>
            </a:r>
          </a:p>
        </p:txBody>
      </p:sp>
    </p:spTree>
    <p:extLst>
      <p:ext uri="{BB962C8B-B14F-4D97-AF65-F5344CB8AC3E}">
        <p14:creationId xmlns:p14="http://schemas.microsoft.com/office/powerpoint/2010/main" val="3194297407"/>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mtClean="0"/>
              <a:t>InitializingBean &amp; DisposableBean callback interfaces contd…</a:t>
            </a:r>
          </a:p>
        </p:txBody>
      </p:sp>
      <p:pic>
        <p:nvPicPr>
          <p:cNvPr id="57347" name="Content Placeholder 10"/>
          <p:cNvPicPr>
            <a:picLocks noGrp="1" noChangeAspect="1"/>
          </p:cNvPicPr>
          <p:nvPr>
            <p:ph sz="quarter" idx="10"/>
          </p:nvPr>
        </p:nvPicPr>
        <p:blipFill>
          <a:blip r:embed="rId3">
            <a:extLst>
              <a:ext uri="{28A0092B-C50C-407E-A947-70E740481C1C}">
                <a14:useLocalDpi xmlns:a14="http://schemas.microsoft.com/office/drawing/2010/main" val="0"/>
              </a:ext>
            </a:extLst>
          </a:blip>
          <a:srcRect/>
          <a:stretch>
            <a:fillRect/>
          </a:stretch>
        </p:blipFill>
        <p:spPr>
          <a:xfrm>
            <a:off x="2055813" y="4170364"/>
            <a:ext cx="4697413" cy="2230437"/>
          </a:xfrm>
        </p:spPr>
      </p:pic>
      <p:pic>
        <p:nvPicPr>
          <p:cNvPr id="57348"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6412" y="1038226"/>
            <a:ext cx="365760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55813" y="1038225"/>
            <a:ext cx="46974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TextBox 13"/>
          <p:cNvSpPr txBox="1">
            <a:spLocks noChangeArrowheads="1"/>
          </p:cNvSpPr>
          <p:nvPr/>
        </p:nvSpPr>
        <p:spPr bwMode="auto">
          <a:xfrm>
            <a:off x="3579812" y="700089"/>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
        <p:nvSpPr>
          <p:cNvPr id="57351" name="TextBox 14"/>
          <p:cNvSpPr txBox="1">
            <a:spLocks noChangeArrowheads="1"/>
          </p:cNvSpPr>
          <p:nvPr/>
        </p:nvSpPr>
        <p:spPr bwMode="auto">
          <a:xfrm>
            <a:off x="8072438" y="700089"/>
            <a:ext cx="1298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57352" name="TextBox 15"/>
          <p:cNvSpPr txBox="1">
            <a:spLocks noChangeArrowheads="1"/>
          </p:cNvSpPr>
          <p:nvPr/>
        </p:nvSpPr>
        <p:spPr bwMode="auto">
          <a:xfrm>
            <a:off x="3579812" y="3806826"/>
            <a:ext cx="1447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MainApp.java</a:t>
            </a:r>
          </a:p>
        </p:txBody>
      </p:sp>
    </p:spTree>
    <p:extLst>
      <p:ext uri="{BB962C8B-B14F-4D97-AF65-F5344CB8AC3E}">
        <p14:creationId xmlns:p14="http://schemas.microsoft.com/office/powerpoint/2010/main" val="986381205"/>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04800"/>
            <a:ext cx="11057238"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Spring Overview</a:t>
            </a:r>
          </a:p>
        </p:txBody>
      </p:sp>
      <p:sp>
        <p:nvSpPr>
          <p:cNvPr id="6" name="Content Placeholder 2"/>
          <p:cNvSpPr txBox="1">
            <a:spLocks/>
          </p:cNvSpPr>
          <p:nvPr/>
        </p:nvSpPr>
        <p:spPr>
          <a:xfrm>
            <a:off x="533400" y="990600"/>
            <a:ext cx="11057238" cy="53340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dirty="0" smtClean="0"/>
              <a:t>Spring Framework is a Java platform that provides comprehensive infrastructure support for developing Java applications. Spring handles the infrastructure so you can focus on your application.</a:t>
            </a:r>
          </a:p>
          <a:p>
            <a:pPr>
              <a:defRPr/>
            </a:pPr>
            <a:r>
              <a:rPr lang="en-US" dirty="0" smtClean="0"/>
              <a:t>Spring enables you to build applications from "plain old Java objects" (POJOs) and to apply enterprise services non-invasively to POJOs.</a:t>
            </a:r>
          </a:p>
          <a:p>
            <a:pPr>
              <a:defRPr/>
            </a:pPr>
            <a:r>
              <a:rPr lang="en-US" dirty="0" smtClean="0"/>
              <a:t>Spring is designed to be non-intrusive, meaning that your domain logic code generally has no dependencies on the framework itself.</a:t>
            </a:r>
          </a:p>
          <a:p>
            <a:pPr marL="0" indent="0">
              <a:buFont typeface="Arial" panose="020B0604020202020204" pitchFamily="34" charset="0"/>
              <a:buNone/>
              <a:defRPr/>
            </a:pPr>
            <a:endParaRPr lang="en-US" altLang="en-US" dirty="0" smtClean="0"/>
          </a:p>
          <a:p>
            <a:pPr marL="0" indent="0">
              <a:buFont typeface="Arial" panose="020B0604020202020204" pitchFamily="34" charset="0"/>
              <a:buNone/>
              <a:defRPr/>
            </a:pPr>
            <a:endParaRPr lang="en-US" altLang="en-US" dirty="0" smtClean="0"/>
          </a:p>
          <a:p>
            <a:pPr marL="0" indent="0">
              <a:buFont typeface="Arial" panose="020B0604020202020204" pitchFamily="34" charset="0"/>
              <a:buNone/>
              <a:defRPr/>
            </a:pPr>
            <a:r>
              <a:rPr lang="en-US" altLang="en-US" dirty="0" smtClean="0"/>
              <a:t>Key Features : </a:t>
            </a:r>
          </a:p>
          <a:p>
            <a:pPr marL="0" indent="0">
              <a:buFont typeface="Arial" panose="020B0604020202020204" pitchFamily="34" charset="0"/>
              <a:buNone/>
              <a:defRPr/>
            </a:pPr>
            <a:endParaRPr lang="en-US" altLang="en-US" dirty="0" smtClean="0"/>
          </a:p>
          <a:p>
            <a:pPr>
              <a:defRPr/>
            </a:pPr>
            <a:r>
              <a:rPr lang="en-US" altLang="en-US" dirty="0" smtClean="0"/>
              <a:t>Lightweight framework</a:t>
            </a:r>
          </a:p>
          <a:p>
            <a:pPr>
              <a:defRPr/>
            </a:pPr>
            <a:r>
              <a:rPr lang="en-US" altLang="en-US" dirty="0" smtClean="0"/>
              <a:t>Modular</a:t>
            </a:r>
          </a:p>
          <a:p>
            <a:pPr>
              <a:defRPr/>
            </a:pPr>
            <a:r>
              <a:rPr lang="en-US" altLang="en-US" dirty="0" smtClean="0"/>
              <a:t>Dependency Injection</a:t>
            </a:r>
          </a:p>
          <a:p>
            <a:pPr>
              <a:defRPr/>
            </a:pPr>
            <a:r>
              <a:rPr lang="en-US" altLang="en-US" dirty="0" smtClean="0"/>
              <a:t>IOC container</a:t>
            </a:r>
          </a:p>
          <a:p>
            <a:pPr>
              <a:defRPr/>
            </a:pPr>
            <a:r>
              <a:rPr lang="en-US" altLang="en-US" dirty="0" smtClean="0"/>
              <a:t>Aspect Oriented</a:t>
            </a:r>
          </a:p>
          <a:p>
            <a:pPr marL="0" indent="0">
              <a:buFont typeface="Arial" panose="020B0604020202020204" pitchFamily="34" charset="0"/>
              <a:buNone/>
              <a:defRPr/>
            </a:pPr>
            <a:endParaRPr lang="en-US" altLang="en-US" dirty="0" smtClean="0"/>
          </a:p>
        </p:txBody>
      </p:sp>
    </p:spTree>
    <p:extLst>
      <p:ext uri="{BB962C8B-B14F-4D97-AF65-F5344CB8AC3E}">
        <p14:creationId xmlns:p14="http://schemas.microsoft.com/office/powerpoint/2010/main" val="3974939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Custom init &amp; destroy methods</a:t>
            </a:r>
          </a:p>
        </p:txBody>
      </p:sp>
      <p:sp>
        <p:nvSpPr>
          <p:cNvPr id="59395" name="Content Placeholder 1"/>
          <p:cNvSpPr>
            <a:spLocks noGrp="1"/>
          </p:cNvSpPr>
          <p:nvPr>
            <p:ph sz="quarter" idx="10"/>
          </p:nvPr>
        </p:nvSpPr>
        <p:spPr/>
        <p:txBody>
          <a:bodyPr/>
          <a:lstStyle/>
          <a:p>
            <a:pPr>
              <a:spcAft>
                <a:spcPct val="0"/>
              </a:spcAft>
            </a:pPr>
            <a:r>
              <a:rPr lang="en-US" altLang="en-US" smtClean="0"/>
              <a:t>In the case of XML-based configuration metadata, you can use the </a:t>
            </a:r>
            <a:r>
              <a:rPr lang="en-US" altLang="en-US" b="1" smtClean="0"/>
              <a:t>init-method</a:t>
            </a:r>
            <a:r>
              <a:rPr lang="en-US" altLang="en-US" smtClean="0"/>
              <a:t> attribute to specify the name of the method that has a void no-argument signature.</a:t>
            </a:r>
          </a:p>
          <a:p>
            <a:pPr>
              <a:spcAft>
                <a:spcPct val="0"/>
              </a:spcAft>
            </a:pPr>
            <a:r>
              <a:rPr lang="en-US" altLang="en-US" smtClean="0"/>
              <a:t>Similarly you can use the </a:t>
            </a:r>
            <a:r>
              <a:rPr lang="en-US" altLang="en-US" b="1" smtClean="0"/>
              <a:t>destroy-method</a:t>
            </a:r>
            <a:r>
              <a:rPr lang="en-US" altLang="en-US" smtClean="0"/>
              <a:t> attribute to specify the name of the method that has a void no-argument signature.</a:t>
            </a:r>
          </a:p>
        </p:txBody>
      </p:sp>
      <p:pic>
        <p:nvPicPr>
          <p:cNvPr id="5939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2514601"/>
            <a:ext cx="4876800"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08812" y="2209800"/>
            <a:ext cx="3505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TextBox 12"/>
          <p:cNvSpPr txBox="1">
            <a:spLocks noChangeArrowheads="1"/>
          </p:cNvSpPr>
          <p:nvPr/>
        </p:nvSpPr>
        <p:spPr bwMode="auto">
          <a:xfrm>
            <a:off x="3275013" y="2209800"/>
            <a:ext cx="11414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Beans.xml</a:t>
            </a:r>
          </a:p>
        </p:txBody>
      </p:sp>
      <p:sp>
        <p:nvSpPr>
          <p:cNvPr id="59399" name="TextBox 13"/>
          <p:cNvSpPr txBox="1">
            <a:spLocks noChangeArrowheads="1"/>
          </p:cNvSpPr>
          <p:nvPr/>
        </p:nvSpPr>
        <p:spPr bwMode="auto">
          <a:xfrm>
            <a:off x="8151812" y="1871664"/>
            <a:ext cx="137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Student.java</a:t>
            </a:r>
          </a:p>
        </p:txBody>
      </p:sp>
    </p:spTree>
    <p:extLst>
      <p:ext uri="{BB962C8B-B14F-4D97-AF65-F5344CB8AC3E}">
        <p14:creationId xmlns:p14="http://schemas.microsoft.com/office/powerpoint/2010/main" val="898222881"/>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altLang="en-US"/>
              <a:t>Aware interfaces…</a:t>
            </a:r>
          </a:p>
        </p:txBody>
      </p:sp>
      <p:sp>
        <p:nvSpPr>
          <p:cNvPr id="12" name="Content Placeholder 11"/>
          <p:cNvSpPr>
            <a:spLocks noGrp="1"/>
          </p:cNvSpPr>
          <p:nvPr>
            <p:ph sz="half" idx="1"/>
          </p:nvPr>
        </p:nvSpPr>
        <p:spPr>
          <a:xfrm>
            <a:off x="711015" y="817605"/>
            <a:ext cx="4110038" cy="5334000"/>
          </a:xfrm>
        </p:spPr>
        <p:txBody>
          <a:bodyPr/>
          <a:lstStyle/>
          <a:p>
            <a:pPr>
              <a:defRPr/>
            </a:pPr>
            <a:r>
              <a:rPr dirty="0"/>
              <a:t>Spring offers a range of Aware interfaces that allow beans to indicate to the container that they require a certain infrastructure dependency.</a:t>
            </a:r>
          </a:p>
          <a:p>
            <a:pPr>
              <a:defRPr/>
            </a:pPr>
            <a:r>
              <a:rPr dirty="0"/>
              <a:t>Each interface will require you to implement a method to inject the dependency in bean.</a:t>
            </a:r>
          </a:p>
        </p:txBody>
      </p:sp>
      <p:graphicFrame>
        <p:nvGraphicFramePr>
          <p:cNvPr id="14" name="Content Placeholder 13"/>
          <p:cNvGraphicFramePr>
            <a:graphicFrameLocks noGrp="1"/>
          </p:cNvGraphicFramePr>
          <p:nvPr>
            <p:ph sz="half" idx="10"/>
            <p:extLst>
              <p:ext uri="{D42A27DB-BD31-4B8C-83A1-F6EECF244321}">
                <p14:modId xmlns:p14="http://schemas.microsoft.com/office/powerpoint/2010/main" val="3131871672"/>
              </p:ext>
            </p:extLst>
          </p:nvPr>
        </p:nvGraphicFramePr>
        <p:xfrm>
          <a:off x="7146131" y="501692"/>
          <a:ext cx="2697162" cy="5649913"/>
        </p:xfrm>
        <a:graphic>
          <a:graphicData uri="http://schemas.openxmlformats.org/drawingml/2006/table">
            <a:tbl>
              <a:tblPr/>
              <a:tblGrid>
                <a:gridCol w="899054"/>
                <a:gridCol w="899054"/>
                <a:gridCol w="899054"/>
              </a:tblGrid>
              <a:tr h="120597">
                <a:tc>
                  <a:txBody>
                    <a:bodyPr/>
                    <a:lstStyle/>
                    <a:p>
                      <a:r>
                        <a:rPr lang="en-US" sz="600" dirty="0"/>
                        <a:t>Aware interface</a:t>
                      </a:r>
                    </a:p>
                  </a:txBody>
                  <a:tcPr marL="29159" marR="29159" marT="14573" marB="14573" anchor="ctr">
                    <a:lnL>
                      <a:noFill/>
                    </a:lnL>
                    <a:lnR>
                      <a:noFill/>
                    </a:lnR>
                    <a:lnT>
                      <a:noFill/>
                    </a:lnT>
                    <a:lnB>
                      <a:noFill/>
                    </a:lnB>
                  </a:tcPr>
                </a:tc>
                <a:tc>
                  <a:txBody>
                    <a:bodyPr/>
                    <a:lstStyle/>
                    <a:p>
                      <a:r>
                        <a:rPr lang="en-US" sz="600"/>
                        <a:t>Method to override</a:t>
                      </a:r>
                    </a:p>
                  </a:txBody>
                  <a:tcPr marL="29159" marR="29159" marT="14573" marB="14573" anchor="ctr">
                    <a:lnL>
                      <a:noFill/>
                    </a:lnL>
                    <a:lnR>
                      <a:noFill/>
                    </a:lnR>
                    <a:lnT>
                      <a:noFill/>
                    </a:lnT>
                    <a:lnB>
                      <a:noFill/>
                    </a:lnB>
                  </a:tcPr>
                </a:tc>
                <a:tc>
                  <a:txBody>
                    <a:bodyPr/>
                    <a:lstStyle/>
                    <a:p>
                      <a:r>
                        <a:rPr lang="en-US" sz="600"/>
                        <a:t>Purpose</a:t>
                      </a:r>
                    </a:p>
                  </a:txBody>
                  <a:tcPr marL="29159" marR="29159" marT="14573" marB="14573" anchor="ctr">
                    <a:lnL>
                      <a:noFill/>
                    </a:lnL>
                    <a:lnR>
                      <a:noFill/>
                    </a:lnR>
                    <a:lnT>
                      <a:noFill/>
                    </a:lnT>
                    <a:lnB>
                      <a:noFill/>
                    </a:lnB>
                  </a:tcPr>
                </a:tc>
              </a:tr>
              <a:tr h="577854">
                <a:tc>
                  <a:txBody>
                    <a:bodyPr/>
                    <a:lstStyle/>
                    <a:p>
                      <a:r>
                        <a:rPr lang="en-US" sz="600"/>
                        <a:t>ApplicationContextAware</a:t>
                      </a:r>
                    </a:p>
                  </a:txBody>
                  <a:tcPr marL="29159" marR="29159" marT="14573" marB="14573" anchor="ctr">
                    <a:lnL>
                      <a:noFill/>
                    </a:lnL>
                    <a:lnR>
                      <a:noFill/>
                    </a:lnR>
                    <a:lnT>
                      <a:noFill/>
                    </a:lnT>
                    <a:lnB>
                      <a:noFill/>
                    </a:lnB>
                  </a:tcPr>
                </a:tc>
                <a:tc>
                  <a:txBody>
                    <a:bodyPr/>
                    <a:lstStyle/>
                    <a:p>
                      <a:r>
                        <a:rPr lang="en-US" sz="600"/>
                        <a:t>void setApplicationContext(ApplicationContext applicationContext) throws BeansException;</a:t>
                      </a:r>
                    </a:p>
                  </a:txBody>
                  <a:tcPr marL="29159" marR="29159" marT="14573" marB="14573" anchor="ctr">
                    <a:lnL>
                      <a:noFill/>
                    </a:lnL>
                    <a:lnR>
                      <a:noFill/>
                    </a:lnR>
                    <a:lnT>
                      <a:noFill/>
                    </a:lnT>
                    <a:lnB>
                      <a:noFill/>
                    </a:lnB>
                  </a:tcPr>
                </a:tc>
                <a:tc>
                  <a:txBody>
                    <a:bodyPr/>
                    <a:lstStyle/>
                    <a:p>
                      <a:r>
                        <a:rPr lang="en-US" sz="600"/>
                        <a:t>Interface to be implemented by any object that wishes to be notified of the ApplicationContext that it runs in.</a:t>
                      </a:r>
                    </a:p>
                  </a:txBody>
                  <a:tcPr marL="29159" marR="29159" marT="14573" marB="14573" anchor="ctr">
                    <a:lnL>
                      <a:noFill/>
                    </a:lnL>
                    <a:lnR>
                      <a:noFill/>
                    </a:lnR>
                    <a:lnT>
                      <a:noFill/>
                    </a:lnT>
                    <a:lnB>
                      <a:noFill/>
                    </a:lnB>
                  </a:tcPr>
                </a:tc>
              </a:tr>
              <a:tr h="577854">
                <a:tc>
                  <a:txBody>
                    <a:bodyPr/>
                    <a:lstStyle/>
                    <a:p>
                      <a:r>
                        <a:rPr lang="en-US" sz="600"/>
                        <a:t>ApplicationEventPublisherAware</a:t>
                      </a:r>
                    </a:p>
                  </a:txBody>
                  <a:tcPr marL="29159" marR="29159" marT="14573" marB="14573" anchor="ctr">
                    <a:lnL>
                      <a:noFill/>
                    </a:lnL>
                    <a:lnR>
                      <a:noFill/>
                    </a:lnR>
                    <a:lnT>
                      <a:noFill/>
                    </a:lnT>
                    <a:lnB>
                      <a:noFill/>
                    </a:lnB>
                  </a:tcPr>
                </a:tc>
                <a:tc>
                  <a:txBody>
                    <a:bodyPr/>
                    <a:lstStyle/>
                    <a:p>
                      <a:r>
                        <a:rPr lang="en-US" sz="600"/>
                        <a:t>void setApplicationEventPublisher(ApplicationEventPublisher applicationEventPublisher);</a:t>
                      </a:r>
                    </a:p>
                  </a:txBody>
                  <a:tcPr marL="29159" marR="29159" marT="14573" marB="14573" anchor="ctr">
                    <a:lnL>
                      <a:noFill/>
                    </a:lnL>
                    <a:lnR>
                      <a:noFill/>
                    </a:lnR>
                    <a:lnT>
                      <a:noFill/>
                    </a:lnT>
                    <a:lnB>
                      <a:noFill/>
                    </a:lnB>
                  </a:tcPr>
                </a:tc>
                <a:tc>
                  <a:txBody>
                    <a:bodyPr/>
                    <a:lstStyle/>
                    <a:p>
                      <a:r>
                        <a:rPr lang="en-US" sz="600"/>
                        <a:t>Set the ApplicationEventPublisher that this object runs in.</a:t>
                      </a:r>
                    </a:p>
                  </a:txBody>
                  <a:tcPr marL="29159" marR="29159" marT="14573" marB="14573" anchor="ctr">
                    <a:lnL>
                      <a:noFill/>
                    </a:lnL>
                    <a:lnR>
                      <a:noFill/>
                    </a:lnR>
                    <a:lnT>
                      <a:noFill/>
                    </a:lnT>
                    <a:lnB>
                      <a:noFill/>
                    </a:lnB>
                  </a:tcPr>
                </a:tc>
              </a:tr>
              <a:tr h="303500">
                <a:tc>
                  <a:txBody>
                    <a:bodyPr/>
                    <a:lstStyle/>
                    <a:p>
                      <a:r>
                        <a:rPr lang="en-US" sz="600"/>
                        <a:t>BeanClassLoaderAware</a:t>
                      </a:r>
                    </a:p>
                  </a:txBody>
                  <a:tcPr marL="29159" marR="29159" marT="14573" marB="14573" anchor="ctr">
                    <a:lnL>
                      <a:noFill/>
                    </a:lnL>
                    <a:lnR>
                      <a:noFill/>
                    </a:lnR>
                    <a:lnT>
                      <a:noFill/>
                    </a:lnT>
                    <a:lnB>
                      <a:noFill/>
                    </a:lnB>
                  </a:tcPr>
                </a:tc>
                <a:tc>
                  <a:txBody>
                    <a:bodyPr/>
                    <a:lstStyle/>
                    <a:p>
                      <a:r>
                        <a:rPr lang="en-US" sz="600"/>
                        <a:t>void setBeanClassLoader(ClassLoader classLoader);</a:t>
                      </a:r>
                    </a:p>
                  </a:txBody>
                  <a:tcPr marL="29159" marR="29159" marT="14573" marB="14573" anchor="ctr">
                    <a:lnL>
                      <a:noFill/>
                    </a:lnL>
                    <a:lnR>
                      <a:noFill/>
                    </a:lnR>
                    <a:lnT>
                      <a:noFill/>
                    </a:lnT>
                    <a:lnB>
                      <a:noFill/>
                    </a:lnB>
                  </a:tcPr>
                </a:tc>
                <a:tc>
                  <a:txBody>
                    <a:bodyPr/>
                    <a:lstStyle/>
                    <a:p>
                      <a:r>
                        <a:rPr lang="en-US" sz="600" dirty="0"/>
                        <a:t>Callback that supplies the bean class loader to a bean instance.</a:t>
                      </a:r>
                    </a:p>
                  </a:txBody>
                  <a:tcPr marL="29159" marR="29159" marT="14573" marB="14573" anchor="ctr">
                    <a:lnL>
                      <a:noFill/>
                    </a:lnL>
                    <a:lnR>
                      <a:noFill/>
                    </a:lnR>
                    <a:lnT>
                      <a:noFill/>
                    </a:lnT>
                    <a:lnB>
                      <a:noFill/>
                    </a:lnB>
                  </a:tcPr>
                </a:tc>
              </a:tr>
              <a:tr h="394951">
                <a:tc>
                  <a:txBody>
                    <a:bodyPr/>
                    <a:lstStyle/>
                    <a:p>
                      <a:r>
                        <a:rPr lang="en-US" sz="600"/>
                        <a:t>BeanFactoryAware</a:t>
                      </a:r>
                    </a:p>
                  </a:txBody>
                  <a:tcPr marL="29159" marR="29159" marT="14573" marB="14573" anchor="ctr">
                    <a:lnL>
                      <a:noFill/>
                    </a:lnL>
                    <a:lnR>
                      <a:noFill/>
                    </a:lnR>
                    <a:lnT>
                      <a:noFill/>
                    </a:lnT>
                    <a:lnB>
                      <a:noFill/>
                    </a:lnB>
                  </a:tcPr>
                </a:tc>
                <a:tc>
                  <a:txBody>
                    <a:bodyPr/>
                    <a:lstStyle/>
                    <a:p>
                      <a:r>
                        <a:rPr lang="en-US" sz="600" dirty="0"/>
                        <a:t>void </a:t>
                      </a:r>
                      <a:r>
                        <a:rPr lang="en-US" sz="600" dirty="0" err="1"/>
                        <a:t>setBeanFactory</a:t>
                      </a:r>
                      <a:r>
                        <a:rPr lang="en-US" sz="600" dirty="0"/>
                        <a:t>(</a:t>
                      </a:r>
                      <a:r>
                        <a:rPr lang="en-US" sz="600" dirty="0" err="1"/>
                        <a:t>BeanFactory</a:t>
                      </a:r>
                      <a:r>
                        <a:rPr lang="en-US" sz="600" dirty="0"/>
                        <a:t> </a:t>
                      </a:r>
                      <a:r>
                        <a:rPr lang="en-US" sz="600" dirty="0" err="1"/>
                        <a:t>beanFactory</a:t>
                      </a:r>
                      <a:r>
                        <a:rPr lang="en-US" sz="600" dirty="0"/>
                        <a:t>) throws </a:t>
                      </a:r>
                      <a:r>
                        <a:rPr lang="en-US" sz="600" dirty="0" err="1"/>
                        <a:t>BeansException</a:t>
                      </a:r>
                      <a:r>
                        <a:rPr lang="en-US" sz="600" dirty="0"/>
                        <a:t>;</a:t>
                      </a:r>
                    </a:p>
                  </a:txBody>
                  <a:tcPr marL="29159" marR="29159" marT="14573" marB="14573" anchor="ctr">
                    <a:lnL>
                      <a:noFill/>
                    </a:lnL>
                    <a:lnR>
                      <a:noFill/>
                    </a:lnR>
                    <a:lnT>
                      <a:noFill/>
                    </a:lnT>
                    <a:lnB>
                      <a:noFill/>
                    </a:lnB>
                  </a:tcPr>
                </a:tc>
                <a:tc>
                  <a:txBody>
                    <a:bodyPr/>
                    <a:lstStyle/>
                    <a:p>
                      <a:r>
                        <a:rPr lang="en-US" sz="600"/>
                        <a:t>Callback that supplies the owning factory to a bean instance.</a:t>
                      </a:r>
                    </a:p>
                  </a:txBody>
                  <a:tcPr marL="29159" marR="29159" marT="14573" marB="14573" anchor="ctr">
                    <a:lnL>
                      <a:noFill/>
                    </a:lnL>
                    <a:lnR>
                      <a:noFill/>
                    </a:lnR>
                    <a:lnT>
                      <a:noFill/>
                    </a:lnT>
                    <a:lnB>
                      <a:noFill/>
                    </a:lnB>
                  </a:tcPr>
                </a:tc>
              </a:tr>
              <a:tr h="303500">
                <a:tc>
                  <a:txBody>
                    <a:bodyPr/>
                    <a:lstStyle/>
                    <a:p>
                      <a:r>
                        <a:rPr lang="en-US" sz="600"/>
                        <a:t>BeanNameAware</a:t>
                      </a:r>
                    </a:p>
                  </a:txBody>
                  <a:tcPr marL="29159" marR="29159" marT="14573" marB="14573" anchor="ctr">
                    <a:lnL>
                      <a:noFill/>
                    </a:lnL>
                    <a:lnR>
                      <a:noFill/>
                    </a:lnR>
                    <a:lnT>
                      <a:noFill/>
                    </a:lnT>
                    <a:lnB>
                      <a:noFill/>
                    </a:lnB>
                  </a:tcPr>
                </a:tc>
                <a:tc>
                  <a:txBody>
                    <a:bodyPr/>
                    <a:lstStyle/>
                    <a:p>
                      <a:r>
                        <a:rPr lang="en-US" sz="600"/>
                        <a:t>void setBeanName(String name);</a:t>
                      </a:r>
                    </a:p>
                  </a:txBody>
                  <a:tcPr marL="29159" marR="29159" marT="14573" marB="14573" anchor="ctr">
                    <a:lnL>
                      <a:noFill/>
                    </a:lnL>
                    <a:lnR>
                      <a:noFill/>
                    </a:lnR>
                    <a:lnT>
                      <a:noFill/>
                    </a:lnT>
                    <a:lnB>
                      <a:noFill/>
                    </a:lnB>
                  </a:tcPr>
                </a:tc>
                <a:tc>
                  <a:txBody>
                    <a:bodyPr/>
                    <a:lstStyle/>
                    <a:p>
                      <a:r>
                        <a:rPr lang="en-US" sz="600"/>
                        <a:t>Set the name of the bean in the bean factory that created this bean.</a:t>
                      </a:r>
                    </a:p>
                  </a:txBody>
                  <a:tcPr marL="29159" marR="29159" marT="14573" marB="14573" anchor="ctr">
                    <a:lnL>
                      <a:noFill/>
                    </a:lnL>
                    <a:lnR>
                      <a:noFill/>
                    </a:lnR>
                    <a:lnT>
                      <a:noFill/>
                    </a:lnT>
                    <a:lnB>
                      <a:noFill/>
                    </a:lnB>
                  </a:tcPr>
                </a:tc>
              </a:tr>
              <a:tr h="394951">
                <a:tc>
                  <a:txBody>
                    <a:bodyPr/>
                    <a:lstStyle/>
                    <a:p>
                      <a:r>
                        <a:rPr lang="en-US" sz="600"/>
                        <a:t>BootstrapContextAware</a:t>
                      </a:r>
                    </a:p>
                  </a:txBody>
                  <a:tcPr marL="29159" marR="29159" marT="14573" marB="14573" anchor="ctr">
                    <a:lnL>
                      <a:noFill/>
                    </a:lnL>
                    <a:lnR>
                      <a:noFill/>
                    </a:lnR>
                    <a:lnT>
                      <a:noFill/>
                    </a:lnT>
                    <a:lnB>
                      <a:noFill/>
                    </a:lnB>
                  </a:tcPr>
                </a:tc>
                <a:tc>
                  <a:txBody>
                    <a:bodyPr/>
                    <a:lstStyle/>
                    <a:p>
                      <a:r>
                        <a:rPr lang="en-US" sz="600" dirty="0"/>
                        <a:t>void </a:t>
                      </a:r>
                      <a:r>
                        <a:rPr lang="en-US" sz="600" dirty="0" err="1"/>
                        <a:t>setBootstrapContext</a:t>
                      </a:r>
                      <a:r>
                        <a:rPr lang="en-US" sz="600" dirty="0"/>
                        <a:t>(</a:t>
                      </a:r>
                      <a:r>
                        <a:rPr lang="en-US" sz="600" dirty="0" err="1"/>
                        <a:t>BootstrapContext</a:t>
                      </a:r>
                      <a:r>
                        <a:rPr lang="en-US" sz="600" dirty="0"/>
                        <a:t> </a:t>
                      </a:r>
                      <a:r>
                        <a:rPr lang="en-US" sz="600" dirty="0" err="1"/>
                        <a:t>bootstrapContext</a:t>
                      </a:r>
                      <a:r>
                        <a:rPr lang="en-US" sz="600" dirty="0"/>
                        <a:t>);</a:t>
                      </a:r>
                    </a:p>
                  </a:txBody>
                  <a:tcPr marL="29159" marR="29159" marT="14573" marB="14573" anchor="ctr">
                    <a:lnL>
                      <a:noFill/>
                    </a:lnL>
                    <a:lnR>
                      <a:noFill/>
                    </a:lnR>
                    <a:lnT>
                      <a:noFill/>
                    </a:lnT>
                    <a:lnB>
                      <a:noFill/>
                    </a:lnB>
                  </a:tcPr>
                </a:tc>
                <a:tc>
                  <a:txBody>
                    <a:bodyPr/>
                    <a:lstStyle/>
                    <a:p>
                      <a:r>
                        <a:rPr lang="en-US" sz="600"/>
                        <a:t>Set the BootstrapContext that this object runs in.</a:t>
                      </a:r>
                    </a:p>
                  </a:txBody>
                  <a:tcPr marL="29159" marR="29159" marT="14573" marB="14573" anchor="ctr">
                    <a:lnL>
                      <a:noFill/>
                    </a:lnL>
                    <a:lnR>
                      <a:noFill/>
                    </a:lnR>
                    <a:lnT>
                      <a:noFill/>
                    </a:lnT>
                    <a:lnB>
                      <a:noFill/>
                    </a:lnB>
                  </a:tcPr>
                </a:tc>
              </a:tr>
              <a:tr h="394951">
                <a:tc>
                  <a:txBody>
                    <a:bodyPr/>
                    <a:lstStyle/>
                    <a:p>
                      <a:r>
                        <a:rPr lang="en-US" sz="600"/>
                        <a:t>LoadTimeWeaverAware</a:t>
                      </a:r>
                    </a:p>
                  </a:txBody>
                  <a:tcPr marL="29159" marR="29159" marT="14573" marB="14573" anchor="ctr">
                    <a:lnL>
                      <a:noFill/>
                    </a:lnL>
                    <a:lnR>
                      <a:noFill/>
                    </a:lnR>
                    <a:lnT>
                      <a:noFill/>
                    </a:lnT>
                    <a:lnB>
                      <a:noFill/>
                    </a:lnB>
                  </a:tcPr>
                </a:tc>
                <a:tc>
                  <a:txBody>
                    <a:bodyPr/>
                    <a:lstStyle/>
                    <a:p>
                      <a:r>
                        <a:rPr lang="en-US" sz="600"/>
                        <a:t>void setLoadTimeWeaver(LoadTimeWeaver loadTimeWeaver);</a:t>
                      </a:r>
                    </a:p>
                  </a:txBody>
                  <a:tcPr marL="29159" marR="29159" marT="14573" marB="14573" anchor="ctr">
                    <a:lnL>
                      <a:noFill/>
                    </a:lnL>
                    <a:lnR>
                      <a:noFill/>
                    </a:lnR>
                    <a:lnT>
                      <a:noFill/>
                    </a:lnT>
                    <a:lnB>
                      <a:noFill/>
                    </a:lnB>
                  </a:tcPr>
                </a:tc>
                <a:tc>
                  <a:txBody>
                    <a:bodyPr/>
                    <a:lstStyle/>
                    <a:p>
                      <a:r>
                        <a:rPr lang="en-US" sz="600"/>
                        <a:t>Set the LoadTimeWeaver of this object’s containing ApplicationContext.</a:t>
                      </a:r>
                    </a:p>
                  </a:txBody>
                  <a:tcPr marL="29159" marR="29159" marT="14573" marB="14573" anchor="ctr">
                    <a:lnL>
                      <a:noFill/>
                    </a:lnL>
                    <a:lnR>
                      <a:noFill/>
                    </a:lnR>
                    <a:lnT>
                      <a:noFill/>
                    </a:lnT>
                    <a:lnB>
                      <a:noFill/>
                    </a:lnB>
                  </a:tcPr>
                </a:tc>
              </a:tr>
              <a:tr h="394951">
                <a:tc>
                  <a:txBody>
                    <a:bodyPr/>
                    <a:lstStyle/>
                    <a:p>
                      <a:r>
                        <a:rPr lang="en-US" sz="600"/>
                        <a:t>MessageSourceAware</a:t>
                      </a:r>
                    </a:p>
                  </a:txBody>
                  <a:tcPr marL="29159" marR="29159" marT="14573" marB="14573" anchor="ctr">
                    <a:lnL>
                      <a:noFill/>
                    </a:lnL>
                    <a:lnR>
                      <a:noFill/>
                    </a:lnR>
                    <a:lnT>
                      <a:noFill/>
                    </a:lnT>
                    <a:lnB>
                      <a:noFill/>
                    </a:lnB>
                  </a:tcPr>
                </a:tc>
                <a:tc>
                  <a:txBody>
                    <a:bodyPr/>
                    <a:lstStyle/>
                    <a:p>
                      <a:r>
                        <a:rPr lang="en-US" sz="600"/>
                        <a:t>void setMessageSource(MessageSource messageSource);</a:t>
                      </a:r>
                    </a:p>
                  </a:txBody>
                  <a:tcPr marL="29159" marR="29159" marT="14573" marB="14573" anchor="ctr">
                    <a:lnL>
                      <a:noFill/>
                    </a:lnL>
                    <a:lnR>
                      <a:noFill/>
                    </a:lnR>
                    <a:lnT>
                      <a:noFill/>
                    </a:lnT>
                    <a:lnB>
                      <a:noFill/>
                    </a:lnB>
                  </a:tcPr>
                </a:tc>
                <a:tc>
                  <a:txBody>
                    <a:bodyPr/>
                    <a:lstStyle/>
                    <a:p>
                      <a:r>
                        <a:rPr lang="en-US" sz="600"/>
                        <a:t>Set the MessageSource that this object runs in.</a:t>
                      </a:r>
                    </a:p>
                  </a:txBody>
                  <a:tcPr marL="29159" marR="29159" marT="14573" marB="14573" anchor="ctr">
                    <a:lnL>
                      <a:noFill/>
                    </a:lnL>
                    <a:lnR>
                      <a:noFill/>
                    </a:lnR>
                    <a:lnT>
                      <a:noFill/>
                    </a:lnT>
                    <a:lnB>
                      <a:noFill/>
                    </a:lnB>
                  </a:tcPr>
                </a:tc>
              </a:tr>
              <a:tr h="486402">
                <a:tc>
                  <a:txBody>
                    <a:bodyPr/>
                    <a:lstStyle/>
                    <a:p>
                      <a:r>
                        <a:rPr lang="en-US" sz="600"/>
                        <a:t>NotificationPublisherAware</a:t>
                      </a:r>
                    </a:p>
                  </a:txBody>
                  <a:tcPr marL="29159" marR="29159" marT="14573" marB="14573" anchor="ctr">
                    <a:lnL>
                      <a:noFill/>
                    </a:lnL>
                    <a:lnR>
                      <a:noFill/>
                    </a:lnR>
                    <a:lnT>
                      <a:noFill/>
                    </a:lnT>
                    <a:lnB>
                      <a:noFill/>
                    </a:lnB>
                  </a:tcPr>
                </a:tc>
                <a:tc>
                  <a:txBody>
                    <a:bodyPr/>
                    <a:lstStyle/>
                    <a:p>
                      <a:r>
                        <a:rPr lang="en-US" sz="600"/>
                        <a:t>void setNotificationPublisher(NotificationPublisher notificationPublisher);</a:t>
                      </a:r>
                    </a:p>
                  </a:txBody>
                  <a:tcPr marL="29159" marR="29159" marT="14573" marB="14573" anchor="ctr">
                    <a:lnL>
                      <a:noFill/>
                    </a:lnL>
                    <a:lnR>
                      <a:noFill/>
                    </a:lnR>
                    <a:lnT>
                      <a:noFill/>
                    </a:lnT>
                    <a:lnB>
                      <a:noFill/>
                    </a:lnB>
                  </a:tcPr>
                </a:tc>
                <a:tc>
                  <a:txBody>
                    <a:bodyPr/>
                    <a:lstStyle/>
                    <a:p>
                      <a:r>
                        <a:rPr lang="en-US" sz="600"/>
                        <a:t>Set the NotificationPublisher instance for the current managed resource instance.</a:t>
                      </a:r>
                    </a:p>
                  </a:txBody>
                  <a:tcPr marL="29159" marR="29159" marT="14573" marB="14573" anchor="ctr">
                    <a:lnL>
                      <a:noFill/>
                    </a:lnL>
                    <a:lnR>
                      <a:noFill/>
                    </a:lnR>
                    <a:lnT>
                      <a:noFill/>
                    </a:lnT>
                    <a:lnB>
                      <a:noFill/>
                    </a:lnB>
                  </a:tcPr>
                </a:tc>
              </a:tr>
              <a:tr h="303500">
                <a:tc>
                  <a:txBody>
                    <a:bodyPr/>
                    <a:lstStyle/>
                    <a:p>
                      <a:r>
                        <a:rPr lang="en-US" sz="600"/>
                        <a:t>PortletConfigAware</a:t>
                      </a:r>
                    </a:p>
                  </a:txBody>
                  <a:tcPr marL="29159" marR="29159" marT="14573" marB="14573" anchor="ctr">
                    <a:lnL>
                      <a:noFill/>
                    </a:lnL>
                    <a:lnR>
                      <a:noFill/>
                    </a:lnR>
                    <a:lnT>
                      <a:noFill/>
                    </a:lnT>
                    <a:lnB>
                      <a:noFill/>
                    </a:lnB>
                  </a:tcPr>
                </a:tc>
                <a:tc>
                  <a:txBody>
                    <a:bodyPr/>
                    <a:lstStyle/>
                    <a:p>
                      <a:r>
                        <a:rPr lang="en-US" sz="600"/>
                        <a:t>void setPortletConfig(PortletConfig portletConfig);</a:t>
                      </a:r>
                    </a:p>
                  </a:txBody>
                  <a:tcPr marL="29159" marR="29159" marT="14573" marB="14573" anchor="ctr">
                    <a:lnL>
                      <a:noFill/>
                    </a:lnL>
                    <a:lnR>
                      <a:noFill/>
                    </a:lnR>
                    <a:lnT>
                      <a:noFill/>
                    </a:lnT>
                    <a:lnB>
                      <a:noFill/>
                    </a:lnB>
                  </a:tcPr>
                </a:tc>
                <a:tc>
                  <a:txBody>
                    <a:bodyPr/>
                    <a:lstStyle/>
                    <a:p>
                      <a:r>
                        <a:rPr lang="en-US" sz="600"/>
                        <a:t>Set the PortletConfig this object runs in.</a:t>
                      </a:r>
                    </a:p>
                  </a:txBody>
                  <a:tcPr marL="29159" marR="29159" marT="14573" marB="14573" anchor="ctr">
                    <a:lnL>
                      <a:noFill/>
                    </a:lnL>
                    <a:lnR>
                      <a:noFill/>
                    </a:lnR>
                    <a:lnT>
                      <a:noFill/>
                    </a:lnT>
                    <a:lnB>
                      <a:noFill/>
                    </a:lnB>
                  </a:tcPr>
                </a:tc>
              </a:tr>
              <a:tr h="303500">
                <a:tc>
                  <a:txBody>
                    <a:bodyPr/>
                    <a:lstStyle/>
                    <a:p>
                      <a:r>
                        <a:rPr lang="en-US" sz="600"/>
                        <a:t>PortletContextAware</a:t>
                      </a:r>
                    </a:p>
                  </a:txBody>
                  <a:tcPr marL="29159" marR="29159" marT="14573" marB="14573" anchor="ctr">
                    <a:lnL>
                      <a:noFill/>
                    </a:lnL>
                    <a:lnR>
                      <a:noFill/>
                    </a:lnR>
                    <a:lnT>
                      <a:noFill/>
                    </a:lnT>
                    <a:lnB>
                      <a:noFill/>
                    </a:lnB>
                  </a:tcPr>
                </a:tc>
                <a:tc>
                  <a:txBody>
                    <a:bodyPr/>
                    <a:lstStyle/>
                    <a:p>
                      <a:r>
                        <a:rPr lang="en-US" sz="600"/>
                        <a:t>void setPortletContext(PortletContext portletContext);</a:t>
                      </a:r>
                    </a:p>
                  </a:txBody>
                  <a:tcPr marL="29159" marR="29159" marT="14573" marB="14573" anchor="ctr">
                    <a:lnL>
                      <a:noFill/>
                    </a:lnL>
                    <a:lnR>
                      <a:noFill/>
                    </a:lnR>
                    <a:lnT>
                      <a:noFill/>
                    </a:lnT>
                    <a:lnB>
                      <a:noFill/>
                    </a:lnB>
                  </a:tcPr>
                </a:tc>
                <a:tc>
                  <a:txBody>
                    <a:bodyPr/>
                    <a:lstStyle/>
                    <a:p>
                      <a:r>
                        <a:rPr lang="en-US" sz="600"/>
                        <a:t>Set the PortletContext that this object runs in.</a:t>
                      </a:r>
                    </a:p>
                  </a:txBody>
                  <a:tcPr marL="29159" marR="29159" marT="14573" marB="14573" anchor="ctr">
                    <a:lnL>
                      <a:noFill/>
                    </a:lnL>
                    <a:lnR>
                      <a:noFill/>
                    </a:lnR>
                    <a:lnT>
                      <a:noFill/>
                    </a:lnT>
                    <a:lnB>
                      <a:noFill/>
                    </a:lnB>
                  </a:tcPr>
                </a:tc>
              </a:tr>
              <a:tr h="394951">
                <a:tc>
                  <a:txBody>
                    <a:bodyPr/>
                    <a:lstStyle/>
                    <a:p>
                      <a:r>
                        <a:rPr lang="en-US" sz="600"/>
                        <a:t>ResourceLoaderAware</a:t>
                      </a:r>
                    </a:p>
                  </a:txBody>
                  <a:tcPr marL="29159" marR="29159" marT="14573" marB="14573" anchor="ctr">
                    <a:lnL>
                      <a:noFill/>
                    </a:lnL>
                    <a:lnR>
                      <a:noFill/>
                    </a:lnR>
                    <a:lnT>
                      <a:noFill/>
                    </a:lnT>
                    <a:lnB>
                      <a:noFill/>
                    </a:lnB>
                  </a:tcPr>
                </a:tc>
                <a:tc>
                  <a:txBody>
                    <a:bodyPr/>
                    <a:lstStyle/>
                    <a:p>
                      <a:r>
                        <a:rPr lang="en-US" sz="600"/>
                        <a:t>void setResourceLoader(ResourceLoader resourceLoader);</a:t>
                      </a:r>
                    </a:p>
                  </a:txBody>
                  <a:tcPr marL="29159" marR="29159" marT="14573" marB="14573" anchor="ctr">
                    <a:lnL>
                      <a:noFill/>
                    </a:lnL>
                    <a:lnR>
                      <a:noFill/>
                    </a:lnR>
                    <a:lnT>
                      <a:noFill/>
                    </a:lnT>
                    <a:lnB>
                      <a:noFill/>
                    </a:lnB>
                  </a:tcPr>
                </a:tc>
                <a:tc>
                  <a:txBody>
                    <a:bodyPr/>
                    <a:lstStyle/>
                    <a:p>
                      <a:r>
                        <a:rPr lang="en-US" sz="600"/>
                        <a:t>Set the ResourceLoader that this object runs in.</a:t>
                      </a:r>
                    </a:p>
                  </a:txBody>
                  <a:tcPr marL="29159" marR="29159" marT="14573" marB="14573" anchor="ctr">
                    <a:lnL>
                      <a:noFill/>
                    </a:lnL>
                    <a:lnR>
                      <a:noFill/>
                    </a:lnR>
                    <a:lnT>
                      <a:noFill/>
                    </a:lnT>
                    <a:lnB>
                      <a:noFill/>
                    </a:lnB>
                  </a:tcPr>
                </a:tc>
              </a:tr>
              <a:tr h="303500">
                <a:tc>
                  <a:txBody>
                    <a:bodyPr/>
                    <a:lstStyle/>
                    <a:p>
                      <a:r>
                        <a:rPr lang="en-US" sz="600"/>
                        <a:t>ServletConfigAware</a:t>
                      </a:r>
                    </a:p>
                  </a:txBody>
                  <a:tcPr marL="29159" marR="29159" marT="14573" marB="14573" anchor="ctr">
                    <a:lnL>
                      <a:noFill/>
                    </a:lnL>
                    <a:lnR>
                      <a:noFill/>
                    </a:lnR>
                    <a:lnT>
                      <a:noFill/>
                    </a:lnT>
                    <a:lnB>
                      <a:noFill/>
                    </a:lnB>
                  </a:tcPr>
                </a:tc>
                <a:tc>
                  <a:txBody>
                    <a:bodyPr/>
                    <a:lstStyle/>
                    <a:p>
                      <a:r>
                        <a:rPr lang="en-US" sz="600"/>
                        <a:t>void setServletConfig(ServletConfig servletConfig);</a:t>
                      </a:r>
                    </a:p>
                  </a:txBody>
                  <a:tcPr marL="29159" marR="29159" marT="14573" marB="14573" anchor="ctr">
                    <a:lnL>
                      <a:noFill/>
                    </a:lnL>
                    <a:lnR>
                      <a:noFill/>
                    </a:lnR>
                    <a:lnT>
                      <a:noFill/>
                    </a:lnT>
                    <a:lnB>
                      <a:noFill/>
                    </a:lnB>
                  </a:tcPr>
                </a:tc>
                <a:tc>
                  <a:txBody>
                    <a:bodyPr/>
                    <a:lstStyle/>
                    <a:p>
                      <a:r>
                        <a:rPr lang="en-US" sz="600"/>
                        <a:t>Set the ServletConfig that this object runs in.</a:t>
                      </a:r>
                    </a:p>
                  </a:txBody>
                  <a:tcPr marL="29159" marR="29159" marT="14573" marB="14573" anchor="ctr">
                    <a:lnL>
                      <a:noFill/>
                    </a:lnL>
                    <a:lnR>
                      <a:noFill/>
                    </a:lnR>
                    <a:lnT>
                      <a:noFill/>
                    </a:lnT>
                    <a:lnB>
                      <a:noFill/>
                    </a:lnB>
                  </a:tcPr>
                </a:tc>
              </a:tr>
              <a:tr h="394951">
                <a:tc>
                  <a:txBody>
                    <a:bodyPr/>
                    <a:lstStyle/>
                    <a:p>
                      <a:r>
                        <a:rPr lang="en-US" sz="600"/>
                        <a:t>ServletContextAware</a:t>
                      </a:r>
                    </a:p>
                  </a:txBody>
                  <a:tcPr marL="29159" marR="29159" marT="14573" marB="14573" anchor="ctr">
                    <a:lnL>
                      <a:noFill/>
                    </a:lnL>
                    <a:lnR>
                      <a:noFill/>
                    </a:lnR>
                    <a:lnT>
                      <a:noFill/>
                    </a:lnT>
                    <a:lnB>
                      <a:noFill/>
                    </a:lnB>
                  </a:tcPr>
                </a:tc>
                <a:tc>
                  <a:txBody>
                    <a:bodyPr/>
                    <a:lstStyle/>
                    <a:p>
                      <a:r>
                        <a:rPr lang="en-US" sz="600"/>
                        <a:t>void setServletContext(ServletContext servletContext);</a:t>
                      </a:r>
                    </a:p>
                  </a:txBody>
                  <a:tcPr marL="29159" marR="29159" marT="14573" marB="14573" anchor="ctr">
                    <a:lnL>
                      <a:noFill/>
                    </a:lnL>
                    <a:lnR>
                      <a:noFill/>
                    </a:lnR>
                    <a:lnT>
                      <a:noFill/>
                    </a:lnT>
                    <a:lnB>
                      <a:noFill/>
                    </a:lnB>
                  </a:tcPr>
                </a:tc>
                <a:tc>
                  <a:txBody>
                    <a:bodyPr/>
                    <a:lstStyle/>
                    <a:p>
                      <a:r>
                        <a:rPr lang="en-US" sz="600" dirty="0"/>
                        <a:t>Set the </a:t>
                      </a:r>
                      <a:r>
                        <a:rPr lang="en-US" sz="600" dirty="0" err="1"/>
                        <a:t>ServletContext</a:t>
                      </a:r>
                      <a:r>
                        <a:rPr lang="en-US" sz="600" dirty="0"/>
                        <a:t> that this object runs in.</a:t>
                      </a:r>
                    </a:p>
                  </a:txBody>
                  <a:tcPr marL="29159" marR="29159" marT="14573" marB="14573" anchor="ctr">
                    <a:lnL>
                      <a:noFill/>
                    </a:lnL>
                    <a:lnR>
                      <a:noFill/>
                    </a:lnR>
                    <a:lnT>
                      <a:noFill/>
                    </a:lnT>
                    <a:lnB>
                      <a:noFill/>
                    </a:lnB>
                  </a:tcPr>
                </a:tc>
              </a:tr>
            </a:tbl>
          </a:graphicData>
        </a:graphic>
      </p:graphicFrame>
      <p:sp>
        <p:nvSpPr>
          <p:cNvPr id="61490" name="Rectangle 14"/>
          <p:cNvSpPr>
            <a:spLocks noChangeArrowheads="1"/>
          </p:cNvSpPr>
          <p:nvPr/>
        </p:nvSpPr>
        <p:spPr bwMode="auto">
          <a:xfrm>
            <a:off x="6944969" y="401594"/>
            <a:ext cx="3124200" cy="5943600"/>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extLst>
      <p:ext uri="{BB962C8B-B14F-4D97-AF65-F5344CB8AC3E}">
        <p14:creationId xmlns:p14="http://schemas.microsoft.com/office/powerpoint/2010/main" val="3734931740"/>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t>@PostConstruct and @PreDestroy annotations</a:t>
            </a:r>
          </a:p>
        </p:txBody>
      </p:sp>
      <p:sp>
        <p:nvSpPr>
          <p:cNvPr id="63491" name="Content Placeholder 1"/>
          <p:cNvSpPr>
            <a:spLocks noGrp="1"/>
          </p:cNvSpPr>
          <p:nvPr>
            <p:ph sz="quarter" idx="10"/>
          </p:nvPr>
        </p:nvSpPr>
        <p:spPr/>
        <p:txBody>
          <a:bodyPr/>
          <a:lstStyle/>
          <a:p>
            <a:pPr>
              <a:spcAft>
                <a:spcPct val="0"/>
              </a:spcAft>
            </a:pPr>
            <a:r>
              <a:rPr lang="en-US" altLang="en-US" smtClean="0"/>
              <a:t>Spring 2.5 onwards, you can use annotations also for specifying life cycle methods using @PostConstruct and @PreDestroy annotations.</a:t>
            </a:r>
          </a:p>
          <a:p>
            <a:pPr>
              <a:spcAft>
                <a:spcPct val="0"/>
              </a:spcAft>
            </a:pPr>
            <a:r>
              <a:rPr lang="en-US" altLang="en-US" smtClean="0"/>
              <a:t>@PostConstruct annotated method will be invoked after the bean has been constructed using default constructor and just before it’s instance is returned to requesting object.</a:t>
            </a:r>
          </a:p>
          <a:p>
            <a:pPr>
              <a:spcAft>
                <a:spcPct val="0"/>
              </a:spcAft>
            </a:pPr>
            <a:r>
              <a:rPr lang="en-US" altLang="en-US" smtClean="0"/>
              <a:t>@PreDestroy annotated method is called just before the bean is about be destroyed inside bean container.</a:t>
            </a:r>
          </a:p>
        </p:txBody>
      </p:sp>
      <p:pic>
        <p:nvPicPr>
          <p:cNvPr id="63492"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1276" y="2438400"/>
            <a:ext cx="4486275"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Box 11"/>
          <p:cNvSpPr txBox="1">
            <a:spLocks noChangeArrowheads="1"/>
          </p:cNvSpPr>
          <p:nvPr/>
        </p:nvSpPr>
        <p:spPr bwMode="auto">
          <a:xfrm>
            <a:off x="5408612" y="2127251"/>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Tree>
    <p:extLst>
      <p:ext uri="{BB962C8B-B14F-4D97-AF65-F5344CB8AC3E}">
        <p14:creationId xmlns:p14="http://schemas.microsoft.com/office/powerpoint/2010/main" val="2564761522"/>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dirty="0" smtClean="0"/>
              <a:t>Exercise</a:t>
            </a:r>
            <a:endParaRPr lang="en-US" altLang="en-US" dirty="0" smtClean="0"/>
          </a:p>
        </p:txBody>
      </p:sp>
      <p:sp>
        <p:nvSpPr>
          <p:cNvPr id="63491" name="Content Placeholder 1"/>
          <p:cNvSpPr>
            <a:spLocks noGrp="1"/>
          </p:cNvSpPr>
          <p:nvPr>
            <p:ph sz="quarter" idx="10"/>
          </p:nvPr>
        </p:nvSpPr>
        <p:spPr/>
        <p:txBody>
          <a:bodyPr/>
          <a:lstStyle/>
          <a:p>
            <a:pPr>
              <a:spcAft>
                <a:spcPct val="0"/>
              </a:spcAft>
            </a:pPr>
            <a:r>
              <a:rPr lang="en-US" altLang="en-US" dirty="0" smtClean="0"/>
              <a:t>In the Student application created earlier define student and address bean as singleton and do  a </a:t>
            </a:r>
            <a:r>
              <a:rPr lang="en-US" altLang="en-US" dirty="0" err="1" smtClean="0"/>
              <a:t>getBean</a:t>
            </a:r>
            <a:r>
              <a:rPr lang="en-US" altLang="en-US" dirty="0" smtClean="0"/>
              <a:t> multiple </a:t>
            </a:r>
            <a:r>
              <a:rPr lang="en-US" altLang="en-US" dirty="0" smtClean="0"/>
              <a:t>times in main application and check whether same bean is returned or not. Repeat the same by marking address bean as prototype and observe what happens. </a:t>
            </a:r>
          </a:p>
          <a:p>
            <a:pPr>
              <a:spcAft>
                <a:spcPct val="0"/>
              </a:spcAft>
            </a:pPr>
            <a:r>
              <a:rPr lang="en-US" altLang="en-US" dirty="0"/>
              <a:t>Use </a:t>
            </a:r>
            <a:r>
              <a:rPr lang="en-US" altLang="en-US" dirty="0" err="1"/>
              <a:t>InitializingBean</a:t>
            </a:r>
            <a:r>
              <a:rPr lang="en-US" altLang="en-US" dirty="0"/>
              <a:t> and </a:t>
            </a:r>
            <a:r>
              <a:rPr lang="en-US" altLang="en-US" dirty="0" err="1"/>
              <a:t>DisposableBean</a:t>
            </a:r>
            <a:r>
              <a:rPr lang="en-US" altLang="en-US" dirty="0"/>
              <a:t> callback </a:t>
            </a:r>
            <a:r>
              <a:rPr lang="en-US" altLang="en-US" dirty="0" smtClean="0"/>
              <a:t>interfaces in student bean to display bean construction and display messages. Repeat the same using aware interfaces, custom </a:t>
            </a:r>
            <a:r>
              <a:rPr lang="en-US" altLang="en-US" dirty="0" err="1" smtClean="0"/>
              <a:t>init</a:t>
            </a:r>
            <a:r>
              <a:rPr lang="en-US" altLang="en-US" dirty="0" smtClean="0"/>
              <a:t>() </a:t>
            </a:r>
            <a:r>
              <a:rPr lang="en-US" altLang="en-US" dirty="0"/>
              <a:t>&amp; destroy() and @</a:t>
            </a:r>
            <a:r>
              <a:rPr lang="en-US" altLang="en-US" dirty="0" err="1"/>
              <a:t>PostConstruct</a:t>
            </a:r>
            <a:r>
              <a:rPr lang="en-US" altLang="en-US" dirty="0"/>
              <a:t> and @</a:t>
            </a:r>
            <a:r>
              <a:rPr lang="en-US" altLang="en-US" dirty="0" err="1"/>
              <a:t>PreDestroy</a:t>
            </a:r>
            <a:r>
              <a:rPr lang="en-US" altLang="en-US" dirty="0"/>
              <a:t> </a:t>
            </a:r>
            <a:r>
              <a:rPr lang="en-US" altLang="en-US" dirty="0" smtClean="0"/>
              <a:t>annotations. </a:t>
            </a:r>
          </a:p>
          <a:p>
            <a:pPr>
              <a:spcAft>
                <a:spcPct val="0"/>
              </a:spcAft>
            </a:pPr>
            <a:endParaRPr lang="en-US" altLang="en-US" dirty="0" smtClean="0"/>
          </a:p>
        </p:txBody>
      </p:sp>
      <p:sp>
        <p:nvSpPr>
          <p:cNvPr id="63493" name="TextBox 11"/>
          <p:cNvSpPr txBox="1">
            <a:spLocks noChangeArrowheads="1"/>
          </p:cNvSpPr>
          <p:nvPr/>
        </p:nvSpPr>
        <p:spPr bwMode="auto">
          <a:xfrm>
            <a:off x="5408612" y="2127251"/>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Tree>
    <p:extLst>
      <p:ext uri="{BB962C8B-B14F-4D97-AF65-F5344CB8AC3E}">
        <p14:creationId xmlns:p14="http://schemas.microsoft.com/office/powerpoint/2010/main" val="2092363455"/>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smtClean="0"/>
              <a:t>Bean Post Processors</a:t>
            </a:r>
          </a:p>
        </p:txBody>
      </p:sp>
      <p:sp>
        <p:nvSpPr>
          <p:cNvPr id="65539" name="Content Placeholder 1"/>
          <p:cNvSpPr>
            <a:spLocks noGrp="1"/>
          </p:cNvSpPr>
          <p:nvPr>
            <p:ph sz="quarter" idx="10"/>
          </p:nvPr>
        </p:nvSpPr>
        <p:spPr/>
        <p:txBody>
          <a:bodyPr/>
          <a:lstStyle/>
          <a:p>
            <a:pPr>
              <a:spcAft>
                <a:spcPct val="0"/>
              </a:spcAft>
            </a:pPr>
            <a:r>
              <a:rPr lang="en-US" altLang="en-US" smtClean="0"/>
              <a:t>The </a:t>
            </a:r>
            <a:r>
              <a:rPr lang="en-US" altLang="en-US" b="1" smtClean="0"/>
              <a:t>BeanPostProcessor</a:t>
            </a:r>
            <a:r>
              <a:rPr lang="en-US" altLang="en-US" smtClean="0"/>
              <a:t> interface defines callback methods that you can implement to provide your own instantiation logic, dependency-resolution logic etc.</a:t>
            </a:r>
          </a:p>
          <a:p>
            <a:pPr>
              <a:spcAft>
                <a:spcPct val="0"/>
              </a:spcAft>
            </a:pPr>
            <a:r>
              <a:rPr lang="en-US" altLang="en-US" smtClean="0"/>
              <a:t>You can also implement some custom logic after the Spring container finishes instantiating, configuring, and initializing a bean by plugging in one or more BeanPostProcessor implementations.</a:t>
            </a:r>
          </a:p>
          <a:p>
            <a:pPr>
              <a:spcAft>
                <a:spcPct val="0"/>
              </a:spcAft>
            </a:pPr>
            <a:r>
              <a:rPr lang="en-US" altLang="en-US" smtClean="0"/>
              <a:t>You can configure multiple BeanPostProcessor interfaces and you can control the order in which these BeanPostProcessor interfaces execute by setting the </a:t>
            </a:r>
            <a:r>
              <a:rPr lang="en-US" altLang="en-US" b="1" smtClean="0"/>
              <a:t>order</a:t>
            </a:r>
            <a:r>
              <a:rPr lang="en-US" altLang="en-US" smtClean="0"/>
              <a:t> property provided the BeanPostProcessor implements the </a:t>
            </a:r>
            <a:r>
              <a:rPr lang="en-US" altLang="en-US" b="1" smtClean="0"/>
              <a:t>Ordered</a:t>
            </a:r>
            <a:r>
              <a:rPr lang="en-US" altLang="en-US" smtClean="0"/>
              <a:t> interface.</a:t>
            </a:r>
          </a:p>
          <a:p>
            <a:pPr>
              <a:spcAft>
                <a:spcPct val="0"/>
              </a:spcAft>
            </a:pPr>
            <a:r>
              <a:rPr lang="en-US" altLang="en-US" smtClean="0"/>
              <a:t>An </a:t>
            </a:r>
            <a:r>
              <a:rPr lang="en-US" altLang="en-US" b="1" smtClean="0"/>
              <a:t>ApplicationContext</a:t>
            </a:r>
            <a:r>
              <a:rPr lang="en-US" altLang="en-US" smtClean="0"/>
              <a:t> automatically detects any beans that are defined with implementation of the </a:t>
            </a:r>
            <a:r>
              <a:rPr lang="en-US" altLang="en-US" b="1" smtClean="0"/>
              <a:t>BeanPostProcessor</a:t>
            </a:r>
            <a:r>
              <a:rPr lang="en-US" altLang="en-US" smtClean="0"/>
              <a:t> interface and registers these beans as post-processors, to be then called appropriately by the container upon bean creation.</a:t>
            </a:r>
          </a:p>
        </p:txBody>
      </p:sp>
      <p:pic>
        <p:nvPicPr>
          <p:cNvPr id="65540" name="Content Placeholder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2" y="3527425"/>
            <a:ext cx="47244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6562" y="3527426"/>
            <a:ext cx="372745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Box 12"/>
          <p:cNvSpPr txBox="1">
            <a:spLocks noChangeArrowheads="1"/>
          </p:cNvSpPr>
          <p:nvPr/>
        </p:nvSpPr>
        <p:spPr bwMode="auto">
          <a:xfrm>
            <a:off x="3198812" y="3195639"/>
            <a:ext cx="190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MainApp.java</a:t>
            </a:r>
          </a:p>
        </p:txBody>
      </p:sp>
      <p:sp>
        <p:nvSpPr>
          <p:cNvPr id="65543" name="TextBox 13"/>
          <p:cNvSpPr txBox="1">
            <a:spLocks noChangeArrowheads="1"/>
          </p:cNvSpPr>
          <p:nvPr/>
        </p:nvSpPr>
        <p:spPr bwMode="auto">
          <a:xfrm>
            <a:off x="7923212" y="3165476"/>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Tree>
    <p:extLst>
      <p:ext uri="{BB962C8B-B14F-4D97-AF65-F5344CB8AC3E}">
        <p14:creationId xmlns:p14="http://schemas.microsoft.com/office/powerpoint/2010/main" val="3583826979"/>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Bean Post Processors contd…</a:t>
            </a:r>
          </a:p>
        </p:txBody>
      </p:sp>
      <p:pic>
        <p:nvPicPr>
          <p:cNvPr id="67587"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3925" y="1159669"/>
            <a:ext cx="7800975"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Box 13"/>
          <p:cNvSpPr txBox="1">
            <a:spLocks noChangeArrowheads="1"/>
          </p:cNvSpPr>
          <p:nvPr/>
        </p:nvSpPr>
        <p:spPr bwMode="auto">
          <a:xfrm>
            <a:off x="5256213" y="821531"/>
            <a:ext cx="1676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dirty="0"/>
              <a:t>Student.java</a:t>
            </a:r>
          </a:p>
        </p:txBody>
      </p:sp>
    </p:spTree>
    <p:extLst>
      <p:ext uri="{BB962C8B-B14F-4D97-AF65-F5344CB8AC3E}">
        <p14:creationId xmlns:p14="http://schemas.microsoft.com/office/powerpoint/2010/main" val="1926791092"/>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Bean Definition Inheritance</a:t>
            </a:r>
          </a:p>
        </p:txBody>
      </p:sp>
      <p:sp>
        <p:nvSpPr>
          <p:cNvPr id="70659" name="Content Placeholder 1"/>
          <p:cNvSpPr>
            <a:spLocks noGrp="1"/>
          </p:cNvSpPr>
          <p:nvPr>
            <p:ph sz="quarter" idx="10"/>
          </p:nvPr>
        </p:nvSpPr>
        <p:spPr/>
        <p:txBody>
          <a:bodyPr/>
          <a:lstStyle/>
          <a:p>
            <a:pPr>
              <a:spcAft>
                <a:spcPct val="0"/>
              </a:spcAft>
            </a:pPr>
            <a:r>
              <a:rPr lang="en-US" altLang="en-US" smtClean="0"/>
              <a:t>A bean definition can contain a lot of configuration information, including constructor arguments, property values, and container-specific information such as initialization method, static factory method name, and so on.</a:t>
            </a:r>
          </a:p>
          <a:p>
            <a:pPr>
              <a:spcAft>
                <a:spcPct val="0"/>
              </a:spcAft>
            </a:pPr>
            <a:r>
              <a:rPr lang="en-US" altLang="en-US" smtClean="0"/>
              <a:t>A child bean definition inherits configuration data from a parent definition. The child definition can override some values, or add others, as needed.</a:t>
            </a:r>
          </a:p>
          <a:p>
            <a:pPr>
              <a:spcAft>
                <a:spcPct val="0"/>
              </a:spcAft>
            </a:pPr>
            <a:r>
              <a:rPr lang="en-US" altLang="en-US" smtClean="0"/>
              <a:t>You can define a parent bean definition as a template and other child beans can inherit required configuration from the parent bean.</a:t>
            </a:r>
          </a:p>
          <a:p>
            <a:pPr>
              <a:spcAft>
                <a:spcPct val="0"/>
              </a:spcAft>
            </a:pPr>
            <a:r>
              <a:rPr lang="en-US" altLang="en-US" smtClean="0"/>
              <a:t>When you use XML-based configuration metadata, you indicate a child bean definition by using the </a:t>
            </a:r>
            <a:r>
              <a:rPr lang="en-US" altLang="en-US" b="1" smtClean="0"/>
              <a:t>parent</a:t>
            </a:r>
            <a:r>
              <a:rPr lang="en-US" altLang="en-US" smtClean="0"/>
              <a:t> attribute, specifying the parent bean as the value of this attribute.</a:t>
            </a:r>
          </a:p>
        </p:txBody>
      </p:sp>
      <p:pic>
        <p:nvPicPr>
          <p:cNvPr id="7066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6813" y="3352800"/>
            <a:ext cx="64103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TextBox 12"/>
          <p:cNvSpPr txBox="1">
            <a:spLocks noChangeArrowheads="1"/>
          </p:cNvSpPr>
          <p:nvPr/>
        </p:nvSpPr>
        <p:spPr bwMode="auto">
          <a:xfrm>
            <a:off x="4875212" y="3014664"/>
            <a:ext cx="1524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MainApp.java</a:t>
            </a:r>
          </a:p>
        </p:txBody>
      </p:sp>
    </p:spTree>
    <p:extLst>
      <p:ext uri="{BB962C8B-B14F-4D97-AF65-F5344CB8AC3E}">
        <p14:creationId xmlns:p14="http://schemas.microsoft.com/office/powerpoint/2010/main" val="3129353160"/>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t>Bean Definition Inheritance contd…</a:t>
            </a:r>
          </a:p>
        </p:txBody>
      </p:sp>
      <p:pic>
        <p:nvPicPr>
          <p:cNvPr id="72707" name="Content Placeholder 10"/>
          <p:cNvPicPr>
            <a:picLocks noGrp="1" noChangeAspect="1"/>
          </p:cNvPicPr>
          <p:nvPr>
            <p:ph sz="quarter" idx="10"/>
          </p:nvPr>
        </p:nvPicPr>
        <p:blipFill>
          <a:blip r:embed="rId3">
            <a:extLst>
              <a:ext uri="{28A0092B-C50C-407E-A947-70E740481C1C}">
                <a14:useLocalDpi xmlns:a14="http://schemas.microsoft.com/office/drawing/2010/main" val="0"/>
              </a:ext>
            </a:extLst>
          </a:blip>
          <a:srcRect/>
          <a:stretch>
            <a:fillRect/>
          </a:stretch>
        </p:blipFill>
        <p:spPr>
          <a:xfrm>
            <a:off x="2055812" y="1077914"/>
            <a:ext cx="5029200" cy="3438525"/>
          </a:xfrm>
        </p:spPr>
      </p:pic>
      <p:pic>
        <p:nvPicPr>
          <p:cNvPr id="72708"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37412" y="1077914"/>
            <a:ext cx="3276600" cy="494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extBox 11"/>
          <p:cNvSpPr txBox="1">
            <a:spLocks noChangeArrowheads="1"/>
          </p:cNvSpPr>
          <p:nvPr/>
        </p:nvSpPr>
        <p:spPr bwMode="auto">
          <a:xfrm>
            <a:off x="3656012" y="769939"/>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
        <p:nvSpPr>
          <p:cNvPr id="72710" name="TextBox 14"/>
          <p:cNvSpPr txBox="1">
            <a:spLocks noChangeArrowheads="1"/>
          </p:cNvSpPr>
          <p:nvPr/>
        </p:nvSpPr>
        <p:spPr bwMode="auto">
          <a:xfrm>
            <a:off x="8201026" y="771526"/>
            <a:ext cx="1169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pic>
        <p:nvPicPr>
          <p:cNvPr id="72711" name="Picture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1551" y="5105401"/>
            <a:ext cx="46577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TextBox 16"/>
          <p:cNvSpPr txBox="1">
            <a:spLocks noChangeArrowheads="1"/>
          </p:cNvSpPr>
          <p:nvPr/>
        </p:nvSpPr>
        <p:spPr bwMode="auto">
          <a:xfrm>
            <a:off x="4135438" y="4797426"/>
            <a:ext cx="1425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Output</a:t>
            </a:r>
          </a:p>
        </p:txBody>
      </p:sp>
    </p:spTree>
    <p:extLst>
      <p:ext uri="{BB962C8B-B14F-4D97-AF65-F5344CB8AC3E}">
        <p14:creationId xmlns:p14="http://schemas.microsoft.com/office/powerpoint/2010/main" val="338570841"/>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dirty="0" smtClean="0"/>
              <a:t>Exercise</a:t>
            </a:r>
            <a:endParaRPr lang="en-US" altLang="en-US" dirty="0" smtClean="0"/>
          </a:p>
        </p:txBody>
      </p:sp>
      <p:sp>
        <p:nvSpPr>
          <p:cNvPr id="2" name="Content Placeholder 1"/>
          <p:cNvSpPr>
            <a:spLocks noGrp="1"/>
          </p:cNvSpPr>
          <p:nvPr>
            <p:ph sz="quarter" idx="10"/>
          </p:nvPr>
        </p:nvSpPr>
        <p:spPr/>
        <p:txBody>
          <a:bodyPr/>
          <a:lstStyle/>
          <a:p>
            <a:r>
              <a:rPr lang="en-US" dirty="0" smtClean="0"/>
              <a:t>Define a bean </a:t>
            </a:r>
            <a:r>
              <a:rPr lang="en-US" dirty="0" err="1" smtClean="0"/>
              <a:t>PostProcessor</a:t>
            </a:r>
            <a:r>
              <a:rPr lang="en-US" dirty="0" smtClean="0"/>
              <a:t> in the student bean and display student bean details in the callback methods. </a:t>
            </a:r>
          </a:p>
          <a:p>
            <a:r>
              <a:rPr lang="en-US" dirty="0" smtClean="0"/>
              <a:t>Define an abstract bean student and extend it to have 3 children-</a:t>
            </a:r>
            <a:r>
              <a:rPr lang="en-US" dirty="0" err="1" smtClean="0"/>
              <a:t>ScienceStudent</a:t>
            </a:r>
            <a:r>
              <a:rPr lang="en-US" dirty="0" smtClean="0"/>
              <a:t>, </a:t>
            </a:r>
            <a:r>
              <a:rPr lang="en-US" dirty="0" err="1" smtClean="0"/>
              <a:t>CommerceStudent</a:t>
            </a:r>
            <a:r>
              <a:rPr lang="en-US" dirty="0" smtClean="0"/>
              <a:t> &amp; </a:t>
            </a:r>
            <a:r>
              <a:rPr lang="en-US" dirty="0" err="1" smtClean="0"/>
              <a:t>ArtsStudent</a:t>
            </a:r>
            <a:r>
              <a:rPr lang="en-US" dirty="0" smtClean="0"/>
              <a:t>. </a:t>
            </a:r>
          </a:p>
          <a:p>
            <a:r>
              <a:rPr lang="en-US" dirty="0" smtClean="0"/>
              <a:t>In the abstract bean define static properties like id, name, address etc. </a:t>
            </a:r>
          </a:p>
          <a:p>
            <a:r>
              <a:rPr lang="en-US" dirty="0" smtClean="0"/>
              <a:t>In the child beans define stream specific fields for </a:t>
            </a:r>
            <a:r>
              <a:rPr lang="en-US" dirty="0" err="1" smtClean="0"/>
              <a:t>eg</a:t>
            </a:r>
            <a:r>
              <a:rPr lang="en-US" dirty="0" smtClean="0"/>
              <a:t>. in </a:t>
            </a:r>
            <a:r>
              <a:rPr lang="en-US" dirty="0" err="1" smtClean="0"/>
              <a:t>ScienceStudent</a:t>
            </a:r>
            <a:r>
              <a:rPr lang="en-US" dirty="0" smtClean="0"/>
              <a:t> define Physics, Chemistry, </a:t>
            </a:r>
            <a:r>
              <a:rPr lang="en-US" dirty="0" err="1" smtClean="0"/>
              <a:t>Maths</a:t>
            </a:r>
            <a:r>
              <a:rPr lang="en-US" dirty="0" smtClean="0"/>
              <a:t> as subjects. </a:t>
            </a:r>
          </a:p>
          <a:p>
            <a:r>
              <a:rPr lang="en-US" dirty="0" smtClean="0"/>
              <a:t>Use Bean definition inheritance and display student details with/without overriding abstract bean definitions. </a:t>
            </a:r>
          </a:p>
          <a:p>
            <a:endParaRPr lang="en-US" dirty="0"/>
          </a:p>
        </p:txBody>
      </p:sp>
    </p:spTree>
    <p:extLst>
      <p:ext uri="{BB962C8B-B14F-4D97-AF65-F5344CB8AC3E}">
        <p14:creationId xmlns:p14="http://schemas.microsoft.com/office/powerpoint/2010/main" val="248997534"/>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smtClean="0"/>
              <a:t>Dependency Injection</a:t>
            </a:r>
          </a:p>
        </p:txBody>
      </p:sp>
      <p:sp>
        <p:nvSpPr>
          <p:cNvPr id="74755" name="Content Placeholder 1"/>
          <p:cNvSpPr>
            <a:spLocks noGrp="1"/>
          </p:cNvSpPr>
          <p:nvPr>
            <p:ph sz="quarter" idx="10"/>
          </p:nvPr>
        </p:nvSpPr>
        <p:spPr/>
        <p:txBody>
          <a:bodyPr/>
          <a:lstStyle/>
          <a:p>
            <a:pPr>
              <a:spcAft>
                <a:spcPct val="0"/>
              </a:spcAft>
            </a:pPr>
            <a:r>
              <a:rPr lang="en-US" altLang="en-US" smtClean="0"/>
              <a:t>When writing a complex Java application, application classes should be as independent as possible of other Java classes to increase the possibility to reuse these classes and to test them independently of other classes while doing unit testing.</a:t>
            </a:r>
          </a:p>
          <a:p>
            <a:pPr>
              <a:spcAft>
                <a:spcPct val="0"/>
              </a:spcAft>
            </a:pPr>
            <a:r>
              <a:rPr lang="en-US" altLang="en-US" smtClean="0"/>
              <a:t>Dependency Injection (or sometime called wiring) helps in gluing these classes together and same time keeping them independent.</a:t>
            </a:r>
          </a:p>
          <a:p>
            <a:pPr>
              <a:spcAft>
                <a:spcPct val="0"/>
              </a:spcAft>
            </a:pPr>
            <a:r>
              <a:rPr lang="en-US" altLang="en-US" smtClean="0"/>
              <a:t>DI exists in two major variants in Spring : </a:t>
            </a:r>
          </a:p>
          <a:p>
            <a:pPr lvl="1">
              <a:spcAft>
                <a:spcPct val="0"/>
              </a:spcAft>
            </a:pPr>
            <a:r>
              <a:rPr lang="en-US" altLang="en-US" smtClean="0"/>
              <a:t>Constructor-based dependency injection</a:t>
            </a:r>
          </a:p>
          <a:p>
            <a:pPr lvl="1">
              <a:spcAft>
                <a:spcPct val="0"/>
              </a:spcAft>
            </a:pPr>
            <a:r>
              <a:rPr lang="en-US" altLang="en-US" smtClean="0"/>
              <a:t>Setter-based dependency injection</a:t>
            </a:r>
          </a:p>
        </p:txBody>
      </p:sp>
    </p:spTree>
    <p:extLst>
      <p:ext uri="{BB962C8B-B14F-4D97-AF65-F5344CB8AC3E}">
        <p14:creationId xmlns:p14="http://schemas.microsoft.com/office/powerpoint/2010/main" val="4052741984"/>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304800"/>
            <a:ext cx="11131378"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Advantage of Spring</a:t>
            </a:r>
          </a:p>
        </p:txBody>
      </p:sp>
      <p:sp>
        <p:nvSpPr>
          <p:cNvPr id="3" name="Content Placeholder 2"/>
          <p:cNvSpPr txBox="1">
            <a:spLocks/>
          </p:cNvSpPr>
          <p:nvPr/>
        </p:nvSpPr>
        <p:spPr>
          <a:xfrm>
            <a:off x="533400" y="990600"/>
            <a:ext cx="11131378" cy="53340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7525" lvl="1" indent="-285750">
              <a:spcAft>
                <a:spcPct val="0"/>
              </a:spcAft>
              <a:buFont typeface="Arial" panose="020B0604020202020204" pitchFamily="34" charset="0"/>
              <a:buChar char="•"/>
            </a:pPr>
            <a:r>
              <a:rPr lang="en-US" altLang="en-US" sz="1600" smtClean="0"/>
              <a:t>Works on POJOs. Hence easier for dependency injection / injection of test data.</a:t>
            </a:r>
          </a:p>
          <a:p>
            <a:pPr marL="517525" lvl="1" indent="-285750">
              <a:spcAft>
                <a:spcPct val="0"/>
              </a:spcAft>
              <a:buFont typeface="Arial" panose="020B0604020202020204" pitchFamily="34" charset="0"/>
              <a:buChar char="•"/>
            </a:pPr>
            <a:r>
              <a:rPr lang="en-US" altLang="en-US" sz="1600" smtClean="0"/>
              <a:t>With the Dependency Injection(DI) approach, dependencies are explicit and evident in constructor or JavaBean properties</a:t>
            </a:r>
          </a:p>
          <a:p>
            <a:pPr marL="517525" lvl="1" indent="-285750">
              <a:spcAft>
                <a:spcPct val="0"/>
              </a:spcAft>
              <a:buFont typeface="Arial" panose="020B0604020202020204" pitchFamily="34" charset="0"/>
              <a:buChar char="•"/>
            </a:pPr>
            <a:r>
              <a:rPr lang="en-US" altLang="en-US" sz="1600" smtClean="0"/>
              <a:t>Enhances modularity. Provides more readable codes.</a:t>
            </a:r>
          </a:p>
          <a:p>
            <a:pPr marL="517525" lvl="1" indent="-285750">
              <a:spcAft>
                <a:spcPct val="0"/>
              </a:spcAft>
              <a:buFont typeface="Arial" panose="020B0604020202020204" pitchFamily="34" charset="0"/>
              <a:buChar char="•"/>
            </a:pPr>
            <a:r>
              <a:rPr lang="en-US" altLang="en-US" sz="1600" smtClean="0"/>
              <a:t>Provides loose coupling between different modules.</a:t>
            </a:r>
          </a:p>
          <a:p>
            <a:pPr marL="517525" lvl="1" indent="-285750">
              <a:spcAft>
                <a:spcPct val="0"/>
              </a:spcAft>
              <a:buFont typeface="Arial" panose="020B0604020202020204" pitchFamily="34" charset="0"/>
              <a:buChar char="•"/>
            </a:pPr>
            <a:r>
              <a:rPr lang="en-US" altLang="en-US" sz="1600" smtClean="0"/>
              <a:t>Flexible use of Dependency injection. Can be configured by XML based schema or annotation-based style.</a:t>
            </a:r>
          </a:p>
          <a:p>
            <a:pPr marL="517525" lvl="1" indent="-285750">
              <a:spcAft>
                <a:spcPct val="0"/>
              </a:spcAft>
              <a:buFont typeface="Arial" panose="020B0604020202020204" pitchFamily="34" charset="0"/>
              <a:buChar char="•"/>
            </a:pPr>
            <a:r>
              <a:rPr lang="en-US" altLang="en-US" sz="1600" smtClean="0"/>
              <a:t>Supports declarative transaction, caching, validation and formatting.</a:t>
            </a:r>
          </a:p>
          <a:p>
            <a:pPr marL="517525" lvl="1" indent="-285750">
              <a:spcAft>
                <a:spcPct val="0"/>
              </a:spcAft>
              <a:buFont typeface="Arial" panose="020B0604020202020204" pitchFamily="34" charset="0"/>
              <a:buChar char="•"/>
            </a:pPr>
            <a:r>
              <a:rPr lang="en-US" altLang="en-US" sz="1600" smtClean="0"/>
              <a:t>Boilerplate reduction through aspects and templates.</a:t>
            </a:r>
          </a:p>
          <a:p>
            <a:pPr marL="517525" lvl="1" indent="-285750">
              <a:spcAft>
                <a:spcPct val="0"/>
              </a:spcAft>
              <a:buFont typeface="Arial" panose="020B0604020202020204" pitchFamily="34" charset="0"/>
              <a:buChar char="•"/>
            </a:pPr>
            <a:r>
              <a:rPr lang="en-US" altLang="en-US" sz="1600" smtClean="0"/>
              <a:t>Spring comes with some of the existing technologies like ORM framework, logging framework, J2EE and JDK Timers etc, Hence we don’t need to integrate explicitly those technologies.</a:t>
            </a:r>
          </a:p>
          <a:p>
            <a:pPr marL="517525" lvl="1" indent="-285750">
              <a:spcAft>
                <a:spcPct val="0"/>
              </a:spcAft>
              <a:buFont typeface="Arial" panose="020B0604020202020204" pitchFamily="34" charset="0"/>
              <a:buChar char="•"/>
            </a:pPr>
            <a:r>
              <a:rPr lang="en-US" altLang="en-US" sz="1600" smtClean="0"/>
              <a:t>Spring WEB framework has a well-designed  web MVC framework, which provides a great alternate to web framework.</a:t>
            </a:r>
          </a:p>
          <a:p>
            <a:pPr marL="517525" lvl="1" indent="-285750">
              <a:spcAft>
                <a:spcPct val="0"/>
              </a:spcAft>
              <a:buFont typeface="Arial" panose="020B0604020202020204" pitchFamily="34" charset="0"/>
              <a:buChar char="•"/>
            </a:pPr>
            <a:r>
              <a:rPr lang="en-US" altLang="en-US" sz="1600" smtClean="0"/>
              <a:t>Spring framework has taken the best practice that have been proven over the years in several applications and formalized as design patterns.</a:t>
            </a:r>
          </a:p>
        </p:txBody>
      </p:sp>
    </p:spTree>
    <p:extLst>
      <p:ext uri="{BB962C8B-B14F-4D97-AF65-F5344CB8AC3E}">
        <p14:creationId xmlns:p14="http://schemas.microsoft.com/office/powerpoint/2010/main" val="2640439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marL="342900" indent="-342900"/>
            <a:r>
              <a:rPr lang="en-US" altLang="en-US" smtClean="0"/>
              <a:t>Constructor-based dependency injection</a:t>
            </a:r>
          </a:p>
        </p:txBody>
      </p:sp>
      <p:sp>
        <p:nvSpPr>
          <p:cNvPr id="76803" name="Content Placeholder 1"/>
          <p:cNvSpPr>
            <a:spLocks noGrp="1"/>
          </p:cNvSpPr>
          <p:nvPr>
            <p:ph sz="quarter" idx="10"/>
          </p:nvPr>
        </p:nvSpPr>
        <p:spPr/>
        <p:txBody>
          <a:bodyPr/>
          <a:lstStyle/>
          <a:p>
            <a:pPr>
              <a:spcAft>
                <a:spcPct val="0"/>
              </a:spcAft>
            </a:pPr>
            <a:r>
              <a:rPr lang="en-US" altLang="en-US" smtClean="0"/>
              <a:t>Constructor-based DI is accomplished when the container invokes a class constructor with a number of arguments, each representing a dependency on other class.</a:t>
            </a:r>
          </a:p>
          <a:p>
            <a:pPr>
              <a:spcAft>
                <a:spcPct val="0"/>
              </a:spcAft>
            </a:pPr>
            <a:r>
              <a:rPr lang="en-US" altLang="en-US" smtClean="0"/>
              <a:t>There may be a ambiguity while passing arguments to the constructor in case there are more than one parameters. To resolve this ambiguity, the order in which the constructor arguments are defined in a bean definition is the order in which those arguments are supplied to the appropriate constructor.</a:t>
            </a:r>
          </a:p>
          <a:p>
            <a:pPr>
              <a:spcAft>
                <a:spcPct val="0"/>
              </a:spcAft>
            </a:pPr>
            <a:r>
              <a:rPr lang="en-US" altLang="en-US" smtClean="0"/>
              <a:t>The container can also use type matching with simple types if you explicitly specify the type of the constructor argument using the type attribute.</a:t>
            </a:r>
          </a:p>
          <a:p>
            <a:pPr>
              <a:spcAft>
                <a:spcPct val="0"/>
              </a:spcAft>
            </a:pPr>
            <a:r>
              <a:rPr lang="en-US" altLang="en-US" smtClean="0"/>
              <a:t>You can also use the index attribute to specify explicitly the index of constructor arguments. Here the index is 0 based.</a:t>
            </a:r>
          </a:p>
          <a:p>
            <a:pPr>
              <a:spcAft>
                <a:spcPct val="0"/>
              </a:spcAft>
            </a:pPr>
            <a:endParaRPr lang="en-US" altLang="en-US" smtClean="0"/>
          </a:p>
        </p:txBody>
      </p:sp>
    </p:spTree>
    <p:extLst>
      <p:ext uri="{BB962C8B-B14F-4D97-AF65-F5344CB8AC3E}">
        <p14:creationId xmlns:p14="http://schemas.microsoft.com/office/powerpoint/2010/main" val="1637430970"/>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smtClean="0"/>
              <a:t>Constructor-based dependency injection contd…</a:t>
            </a:r>
          </a:p>
        </p:txBody>
      </p:sp>
      <p:pic>
        <p:nvPicPr>
          <p:cNvPr id="78851" name="Content Placeholder 11"/>
          <p:cNvPicPr>
            <a:picLocks noGrp="1" noChangeAspect="1"/>
          </p:cNvPicPr>
          <p:nvPr>
            <p:ph sz="quarter" idx="10"/>
          </p:nvPr>
        </p:nvPicPr>
        <p:blipFill>
          <a:blip r:embed="rId3">
            <a:extLst>
              <a:ext uri="{28A0092B-C50C-407E-A947-70E740481C1C}">
                <a14:useLocalDpi xmlns:a14="http://schemas.microsoft.com/office/drawing/2010/main" val="0"/>
              </a:ext>
            </a:extLst>
          </a:blip>
          <a:srcRect/>
          <a:stretch>
            <a:fillRect/>
          </a:stretch>
        </p:blipFill>
        <p:spPr>
          <a:xfrm>
            <a:off x="2055812" y="1081088"/>
            <a:ext cx="4419600" cy="3206707"/>
          </a:xfrm>
        </p:spPr>
      </p:pic>
      <p:pic>
        <p:nvPicPr>
          <p:cNvPr id="78852"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66131" y="4684670"/>
            <a:ext cx="5322887"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18412" y="4684669"/>
            <a:ext cx="28956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1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51612" y="1081088"/>
            <a:ext cx="3962400" cy="320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TextBox 14"/>
          <p:cNvSpPr txBox="1">
            <a:spLocks noChangeArrowheads="1"/>
          </p:cNvSpPr>
          <p:nvPr/>
        </p:nvSpPr>
        <p:spPr bwMode="auto">
          <a:xfrm>
            <a:off x="3355975" y="754064"/>
            <a:ext cx="13716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78856" name="TextBox 15"/>
          <p:cNvSpPr txBox="1">
            <a:spLocks noChangeArrowheads="1"/>
          </p:cNvSpPr>
          <p:nvPr/>
        </p:nvSpPr>
        <p:spPr bwMode="auto">
          <a:xfrm>
            <a:off x="7996237" y="763589"/>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
        <p:nvSpPr>
          <p:cNvPr id="78857" name="TextBox 16"/>
          <p:cNvSpPr txBox="1">
            <a:spLocks noChangeArrowheads="1"/>
          </p:cNvSpPr>
          <p:nvPr/>
        </p:nvSpPr>
        <p:spPr bwMode="auto">
          <a:xfrm>
            <a:off x="3355975" y="4378283"/>
            <a:ext cx="13716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dirty="0"/>
              <a:t>MainApp.java</a:t>
            </a:r>
          </a:p>
        </p:txBody>
      </p:sp>
      <p:sp>
        <p:nvSpPr>
          <p:cNvPr id="78858" name="TextBox 17"/>
          <p:cNvSpPr txBox="1">
            <a:spLocks noChangeArrowheads="1"/>
          </p:cNvSpPr>
          <p:nvPr/>
        </p:nvSpPr>
        <p:spPr bwMode="auto">
          <a:xfrm>
            <a:off x="8653676" y="4376695"/>
            <a:ext cx="1292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dirty="0"/>
              <a:t>Address.java</a:t>
            </a:r>
          </a:p>
        </p:txBody>
      </p:sp>
    </p:spTree>
    <p:extLst>
      <p:ext uri="{BB962C8B-B14F-4D97-AF65-F5344CB8AC3E}">
        <p14:creationId xmlns:p14="http://schemas.microsoft.com/office/powerpoint/2010/main" val="3546417350"/>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marL="342900" indent="-342900"/>
            <a:r>
              <a:rPr lang="en-US" altLang="en-US" smtClean="0"/>
              <a:t>Setter-based dependency injection</a:t>
            </a:r>
          </a:p>
        </p:txBody>
      </p:sp>
      <p:sp>
        <p:nvSpPr>
          <p:cNvPr id="80899" name="Content Placeholder 1"/>
          <p:cNvSpPr>
            <a:spLocks noGrp="1"/>
          </p:cNvSpPr>
          <p:nvPr>
            <p:ph sz="quarter" idx="10"/>
          </p:nvPr>
        </p:nvSpPr>
        <p:spPr/>
        <p:txBody>
          <a:bodyPr/>
          <a:lstStyle/>
          <a:p>
            <a:pPr>
              <a:spcAft>
                <a:spcPct val="0"/>
              </a:spcAft>
            </a:pPr>
            <a:r>
              <a:rPr lang="en-US" altLang="en-US" smtClean="0"/>
              <a:t>Setter-based DI is accomplished by the container calling setter methods on your beans after invoking a no-argument constructor or no-argument static factory method to instantiate your bean.</a:t>
            </a:r>
          </a:p>
          <a:p>
            <a:pPr>
              <a:spcAft>
                <a:spcPct val="0"/>
              </a:spcAft>
            </a:pPr>
            <a:r>
              <a:rPr lang="en-US" altLang="en-US" smtClean="0"/>
              <a:t>In case you are passing a reference to an object, you need to use </a:t>
            </a:r>
            <a:r>
              <a:rPr lang="en-US" altLang="en-US" b="1" smtClean="0"/>
              <a:t>ref</a:t>
            </a:r>
            <a:r>
              <a:rPr lang="en-US" altLang="en-US" smtClean="0"/>
              <a:t> attribute of &lt;property&gt; tag and if you are passing a value directly then you should use </a:t>
            </a:r>
            <a:r>
              <a:rPr lang="en-US" altLang="en-US" b="1" smtClean="0"/>
              <a:t>value</a:t>
            </a:r>
            <a:r>
              <a:rPr lang="en-US" altLang="en-US" smtClean="0"/>
              <a:t> attribute.</a:t>
            </a:r>
          </a:p>
        </p:txBody>
      </p:sp>
      <p:pic>
        <p:nvPicPr>
          <p:cNvPr id="8090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2557464"/>
            <a:ext cx="49530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88187" y="2557464"/>
            <a:ext cx="33909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TextBox 14"/>
          <p:cNvSpPr txBox="1">
            <a:spLocks noChangeArrowheads="1"/>
          </p:cNvSpPr>
          <p:nvPr/>
        </p:nvSpPr>
        <p:spPr bwMode="auto">
          <a:xfrm>
            <a:off x="3960812" y="2219325"/>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MainApp.java</a:t>
            </a:r>
          </a:p>
        </p:txBody>
      </p:sp>
      <p:sp>
        <p:nvSpPr>
          <p:cNvPr id="80903" name="TextBox 16"/>
          <p:cNvSpPr txBox="1">
            <a:spLocks noChangeArrowheads="1"/>
          </p:cNvSpPr>
          <p:nvPr/>
        </p:nvSpPr>
        <p:spPr bwMode="auto">
          <a:xfrm>
            <a:off x="8186737" y="2219325"/>
            <a:ext cx="145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Address.java</a:t>
            </a:r>
          </a:p>
        </p:txBody>
      </p:sp>
    </p:spTree>
    <p:extLst>
      <p:ext uri="{BB962C8B-B14F-4D97-AF65-F5344CB8AC3E}">
        <p14:creationId xmlns:p14="http://schemas.microsoft.com/office/powerpoint/2010/main" val="4194826647"/>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marL="342900" indent="-342900"/>
            <a:r>
              <a:rPr lang="en-US" altLang="en-US" smtClean="0"/>
              <a:t>Setter-based dependency injection contd…</a:t>
            </a:r>
          </a:p>
        </p:txBody>
      </p:sp>
      <p:pic>
        <p:nvPicPr>
          <p:cNvPr id="82947"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1069976"/>
            <a:ext cx="48768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8"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08812" y="1069976"/>
            <a:ext cx="35052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TextBox 3"/>
          <p:cNvSpPr txBox="1">
            <a:spLocks noChangeArrowheads="1"/>
          </p:cNvSpPr>
          <p:nvPr/>
        </p:nvSpPr>
        <p:spPr bwMode="auto">
          <a:xfrm>
            <a:off x="3275012" y="731839"/>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82950" name="TextBox 4"/>
          <p:cNvSpPr txBox="1">
            <a:spLocks noChangeArrowheads="1"/>
          </p:cNvSpPr>
          <p:nvPr/>
        </p:nvSpPr>
        <p:spPr bwMode="auto">
          <a:xfrm>
            <a:off x="8456612" y="676275"/>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Beans.xml</a:t>
            </a:r>
          </a:p>
        </p:txBody>
      </p:sp>
    </p:spTree>
    <p:extLst>
      <p:ext uri="{BB962C8B-B14F-4D97-AF65-F5344CB8AC3E}">
        <p14:creationId xmlns:p14="http://schemas.microsoft.com/office/powerpoint/2010/main" val="1772127725"/>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marL="342900" indent="-342900"/>
            <a:r>
              <a:rPr lang="en-US" altLang="en-US" dirty="0" smtClean="0"/>
              <a:t>Exercise</a:t>
            </a:r>
            <a:endParaRPr lang="en-US" altLang="en-US" dirty="0" smtClean="0"/>
          </a:p>
        </p:txBody>
      </p:sp>
      <p:sp>
        <p:nvSpPr>
          <p:cNvPr id="2" name="Content Placeholder 1"/>
          <p:cNvSpPr>
            <a:spLocks noGrp="1"/>
          </p:cNvSpPr>
          <p:nvPr>
            <p:ph idx="1"/>
          </p:nvPr>
        </p:nvSpPr>
        <p:spPr/>
        <p:txBody>
          <a:bodyPr/>
          <a:lstStyle/>
          <a:p>
            <a:r>
              <a:rPr lang="en-US" dirty="0" smtClean="0"/>
              <a:t>Modify student bean created earlier to demonstrate constructor &amp; setter based injection. </a:t>
            </a:r>
          </a:p>
          <a:p>
            <a:r>
              <a:rPr lang="en-US" dirty="0" smtClean="0"/>
              <a:t>Include both injection techniques in the same bean and check which one is overridden. </a:t>
            </a:r>
            <a:endParaRPr lang="en-US" dirty="0"/>
          </a:p>
        </p:txBody>
      </p:sp>
    </p:spTree>
    <p:extLst>
      <p:ext uri="{BB962C8B-B14F-4D97-AF65-F5344CB8AC3E}">
        <p14:creationId xmlns:p14="http://schemas.microsoft.com/office/powerpoint/2010/main" val="488764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smtClean="0"/>
              <a:t>Beans Auto-Wiring</a:t>
            </a:r>
          </a:p>
        </p:txBody>
      </p:sp>
      <p:sp>
        <p:nvSpPr>
          <p:cNvPr id="84995" name="Content Placeholder 1"/>
          <p:cNvSpPr>
            <a:spLocks noGrp="1"/>
          </p:cNvSpPr>
          <p:nvPr>
            <p:ph sz="quarter" idx="10"/>
          </p:nvPr>
        </p:nvSpPr>
        <p:spPr/>
        <p:txBody>
          <a:bodyPr/>
          <a:lstStyle/>
          <a:p>
            <a:pPr>
              <a:spcAft>
                <a:spcPct val="0"/>
              </a:spcAft>
            </a:pPr>
            <a:r>
              <a:rPr lang="en-US" altLang="en-US" smtClean="0"/>
              <a:t>The Spring container can </a:t>
            </a:r>
            <a:r>
              <a:rPr lang="en-US" altLang="en-US" b="1" smtClean="0"/>
              <a:t>autowire</a:t>
            </a:r>
            <a:r>
              <a:rPr lang="en-US" altLang="en-US" smtClean="0"/>
              <a:t> relationships between collaborating beans without using &lt;constructor-arg&gt; and &lt;property&gt; elements which helps cut down on the amount of XML configuration you write for a big Spring based application.</a:t>
            </a:r>
          </a:p>
          <a:p>
            <a:pPr>
              <a:spcAft>
                <a:spcPct val="0"/>
              </a:spcAft>
            </a:pPr>
            <a:r>
              <a:rPr lang="en-US" altLang="en-US" smtClean="0"/>
              <a:t>You use the </a:t>
            </a:r>
            <a:r>
              <a:rPr lang="en-US" altLang="en-US" b="1" smtClean="0"/>
              <a:t>autowire</a:t>
            </a:r>
            <a:r>
              <a:rPr lang="en-US" altLang="en-US" smtClean="0"/>
              <a:t> attribute of the &lt;bean/&gt; element to specify autowire mode for a bean definition. There are following autowiring modes which can be used to instruct Spring container to use autowiring for dependency injection : </a:t>
            </a:r>
          </a:p>
        </p:txBody>
      </p:sp>
    </p:spTree>
    <p:extLst>
      <p:ext uri="{BB962C8B-B14F-4D97-AF65-F5344CB8AC3E}">
        <p14:creationId xmlns:p14="http://schemas.microsoft.com/office/powerpoint/2010/main" val="4099789764"/>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marL="342900" indent="-342900"/>
            <a:r>
              <a:rPr lang="en-US" altLang="en-US" smtClean="0"/>
              <a:t>Beans Auto-Wiring contd…</a:t>
            </a:r>
          </a:p>
        </p:txBody>
      </p:sp>
      <p:graphicFrame>
        <p:nvGraphicFramePr>
          <p:cNvPr id="4" name="Content Placeholder 3"/>
          <p:cNvGraphicFramePr>
            <a:graphicFrameLocks noGrp="1"/>
          </p:cNvGraphicFramePr>
          <p:nvPr>
            <p:ph sz="quarter" idx="10"/>
          </p:nvPr>
        </p:nvGraphicFramePr>
        <p:xfrm>
          <a:off x="3865562" y="990601"/>
          <a:ext cx="4838700" cy="5333999"/>
        </p:xfrm>
        <a:graphic>
          <a:graphicData uri="http://schemas.openxmlformats.org/drawingml/2006/table">
            <a:tbl>
              <a:tblPr/>
              <a:tblGrid>
                <a:gridCol w="2419350"/>
                <a:gridCol w="2419350"/>
              </a:tblGrid>
              <a:tr h="209176">
                <a:tc>
                  <a:txBody>
                    <a:bodyPr/>
                    <a:lstStyle/>
                    <a:p>
                      <a:r>
                        <a:rPr lang="en-US" sz="1000" dirty="0">
                          <a:effectLst/>
                        </a:rPr>
                        <a:t>Mode</a:t>
                      </a:r>
                    </a:p>
                  </a:txBody>
                  <a:tcPr marL="52310" marR="52310" marT="26147" marB="26147" anchor="ctr">
                    <a:lnL>
                      <a:noFill/>
                    </a:lnL>
                    <a:lnR>
                      <a:noFill/>
                    </a:lnR>
                    <a:lnT>
                      <a:noFill/>
                    </a:lnT>
                    <a:lnB>
                      <a:noFill/>
                    </a:lnB>
                  </a:tcPr>
                </a:tc>
                <a:tc>
                  <a:txBody>
                    <a:bodyPr/>
                    <a:lstStyle/>
                    <a:p>
                      <a:r>
                        <a:rPr lang="en-US" sz="1000"/>
                        <a:t>Description</a:t>
                      </a:r>
                    </a:p>
                  </a:txBody>
                  <a:tcPr marL="52310" marR="52310" marT="26147" marB="26147" anchor="ctr">
                    <a:lnL>
                      <a:noFill/>
                    </a:lnL>
                    <a:lnR>
                      <a:noFill/>
                    </a:lnR>
                    <a:lnT>
                      <a:noFill/>
                    </a:lnT>
                    <a:lnB>
                      <a:noFill/>
                    </a:lnB>
                  </a:tcPr>
                </a:tc>
              </a:tr>
              <a:tr h="993588">
                <a:tc>
                  <a:txBody>
                    <a:bodyPr/>
                    <a:lstStyle/>
                    <a:p>
                      <a:r>
                        <a:rPr lang="en-US" sz="1000"/>
                        <a:t>no</a:t>
                      </a:r>
                    </a:p>
                  </a:txBody>
                  <a:tcPr marL="52310" marR="52310" marT="26147" marB="26147" anchor="ctr">
                    <a:lnL>
                      <a:noFill/>
                    </a:lnL>
                    <a:lnR>
                      <a:noFill/>
                    </a:lnR>
                    <a:lnT>
                      <a:noFill/>
                    </a:lnT>
                    <a:lnB>
                      <a:noFill/>
                    </a:lnB>
                  </a:tcPr>
                </a:tc>
                <a:tc>
                  <a:txBody>
                    <a:bodyPr/>
                    <a:lstStyle/>
                    <a:p>
                      <a:r>
                        <a:rPr lang="en-US" sz="1000"/>
                        <a:t>This is default setting which means no autowiring and you should use explicit bean reference for wiring. You have nothing to do special for this wiring. This is what you already have seen in Dependency Injection chapter.</a:t>
                      </a:r>
                    </a:p>
                  </a:txBody>
                  <a:tcPr marL="52310" marR="52310" marT="26147" marB="26147" anchor="ctr">
                    <a:lnL>
                      <a:noFill/>
                    </a:lnL>
                    <a:lnR>
                      <a:noFill/>
                    </a:lnR>
                    <a:lnT>
                      <a:noFill/>
                    </a:lnT>
                    <a:lnB>
                      <a:noFill/>
                    </a:lnB>
                  </a:tcPr>
                </a:tc>
              </a:tr>
              <a:tr h="1307353">
                <a:tc>
                  <a:txBody>
                    <a:bodyPr/>
                    <a:lstStyle/>
                    <a:p>
                      <a:r>
                        <a:rPr lang="en-US" sz="1000" dirty="0" err="1">
                          <a:hlinkClick r:id="rId3"/>
                        </a:rPr>
                        <a:t>byName</a:t>
                      </a:r>
                      <a:endParaRPr lang="en-US" sz="1000" dirty="0"/>
                    </a:p>
                  </a:txBody>
                  <a:tcPr marL="52310" marR="52310" marT="26147" marB="26147" anchor="ctr">
                    <a:lnL>
                      <a:noFill/>
                    </a:lnL>
                    <a:lnR>
                      <a:noFill/>
                    </a:lnR>
                    <a:lnT>
                      <a:noFill/>
                    </a:lnT>
                    <a:lnB>
                      <a:noFill/>
                    </a:lnB>
                  </a:tcPr>
                </a:tc>
                <a:tc>
                  <a:txBody>
                    <a:bodyPr/>
                    <a:lstStyle/>
                    <a:p>
                      <a:r>
                        <a:rPr lang="en-US" sz="1000"/>
                        <a:t>Autowiring by property name. Spring container looks at the properties of the beans on which </a:t>
                      </a:r>
                      <a:r>
                        <a:rPr lang="en-US" sz="1000" i="1"/>
                        <a:t>autowire</a:t>
                      </a:r>
                      <a:r>
                        <a:rPr lang="en-US" sz="1000"/>
                        <a:t> attribute is set to </a:t>
                      </a:r>
                      <a:r>
                        <a:rPr lang="en-US" sz="1000" i="1"/>
                        <a:t>byName</a:t>
                      </a:r>
                      <a:r>
                        <a:rPr lang="en-US" sz="1000"/>
                        <a:t> in the XML configuration file. It then tries to match and wire its properties with the beans defined by the same names in the configuration file.</a:t>
                      </a:r>
                    </a:p>
                  </a:txBody>
                  <a:tcPr marL="52310" marR="52310" marT="26147" marB="26147" anchor="ctr">
                    <a:lnL>
                      <a:noFill/>
                    </a:lnL>
                    <a:lnR>
                      <a:noFill/>
                    </a:lnR>
                    <a:lnT>
                      <a:noFill/>
                    </a:lnT>
                    <a:lnB>
                      <a:noFill/>
                    </a:lnB>
                  </a:tcPr>
                </a:tc>
              </a:tr>
              <a:tr h="1464235">
                <a:tc>
                  <a:txBody>
                    <a:bodyPr/>
                    <a:lstStyle/>
                    <a:p>
                      <a:r>
                        <a:rPr lang="en-US" sz="1000">
                          <a:hlinkClick r:id="rId4"/>
                        </a:rPr>
                        <a:t>byType</a:t>
                      </a:r>
                      <a:endParaRPr lang="en-US" sz="1000"/>
                    </a:p>
                  </a:txBody>
                  <a:tcPr marL="52310" marR="52310" marT="26147" marB="26147" anchor="ctr">
                    <a:lnL>
                      <a:noFill/>
                    </a:lnL>
                    <a:lnR>
                      <a:noFill/>
                    </a:lnR>
                    <a:lnT>
                      <a:noFill/>
                    </a:lnT>
                    <a:lnB>
                      <a:noFill/>
                    </a:lnB>
                  </a:tcPr>
                </a:tc>
                <a:tc>
                  <a:txBody>
                    <a:bodyPr/>
                    <a:lstStyle/>
                    <a:p>
                      <a:r>
                        <a:rPr lang="en-US" sz="1000"/>
                        <a:t>Autowiring by property datatype. Spring container looks at the properties of the beans on which </a:t>
                      </a:r>
                      <a:r>
                        <a:rPr lang="en-US" sz="1000" i="1"/>
                        <a:t>autowire</a:t>
                      </a:r>
                      <a:r>
                        <a:rPr lang="en-US" sz="1000"/>
                        <a:t> attribute is set to </a:t>
                      </a:r>
                      <a:r>
                        <a:rPr lang="en-US" sz="1000" i="1"/>
                        <a:t>byType</a:t>
                      </a:r>
                      <a:r>
                        <a:rPr lang="en-US" sz="1000"/>
                        <a:t> in the XML configuration file. It then tries to match and wire a property if its </a:t>
                      </a:r>
                      <a:r>
                        <a:rPr lang="en-US" sz="1000" b="1"/>
                        <a:t>type</a:t>
                      </a:r>
                      <a:r>
                        <a:rPr lang="en-US" sz="1000"/>
                        <a:t> matches with exactly one of the beans name in configuration file. If more than one such beans exists, a fatal exception is thrown.</a:t>
                      </a:r>
                    </a:p>
                  </a:txBody>
                  <a:tcPr marL="52310" marR="52310" marT="26147" marB="26147" anchor="ctr">
                    <a:lnL>
                      <a:noFill/>
                    </a:lnL>
                    <a:lnR>
                      <a:noFill/>
                    </a:lnR>
                    <a:lnT>
                      <a:noFill/>
                    </a:lnT>
                    <a:lnB>
                      <a:noFill/>
                    </a:lnB>
                  </a:tcPr>
                </a:tc>
              </a:tr>
              <a:tr h="836706">
                <a:tc>
                  <a:txBody>
                    <a:bodyPr/>
                    <a:lstStyle/>
                    <a:p>
                      <a:r>
                        <a:rPr lang="en-US" sz="1000">
                          <a:hlinkClick r:id="rId5"/>
                        </a:rPr>
                        <a:t>constructor</a:t>
                      </a:r>
                      <a:endParaRPr lang="en-US" sz="1000"/>
                    </a:p>
                  </a:txBody>
                  <a:tcPr marL="52310" marR="52310" marT="26147" marB="26147" anchor="ctr">
                    <a:lnL>
                      <a:noFill/>
                    </a:lnL>
                    <a:lnR>
                      <a:noFill/>
                    </a:lnR>
                    <a:lnT>
                      <a:noFill/>
                    </a:lnT>
                    <a:lnB>
                      <a:noFill/>
                    </a:lnB>
                  </a:tcPr>
                </a:tc>
                <a:tc>
                  <a:txBody>
                    <a:bodyPr/>
                    <a:lstStyle/>
                    <a:p>
                      <a:r>
                        <a:rPr lang="en-US" sz="1000"/>
                        <a:t>Similar to byType, but type applies to constructor arguments. If there is not exactly one bean of the constructor argument type in the container, a fatal error is raised.</a:t>
                      </a:r>
                    </a:p>
                  </a:txBody>
                  <a:tcPr marL="52310" marR="52310" marT="26147" marB="26147" anchor="ctr">
                    <a:lnL>
                      <a:noFill/>
                    </a:lnL>
                    <a:lnR>
                      <a:noFill/>
                    </a:lnR>
                    <a:lnT>
                      <a:noFill/>
                    </a:lnT>
                    <a:lnB>
                      <a:noFill/>
                    </a:lnB>
                  </a:tcPr>
                </a:tc>
              </a:tr>
              <a:tr h="522941">
                <a:tc>
                  <a:txBody>
                    <a:bodyPr/>
                    <a:lstStyle/>
                    <a:p>
                      <a:r>
                        <a:rPr lang="en-US" sz="1000"/>
                        <a:t>autodetect</a:t>
                      </a:r>
                    </a:p>
                  </a:txBody>
                  <a:tcPr marL="52310" marR="52310" marT="26147" marB="26147" anchor="ctr">
                    <a:lnL>
                      <a:noFill/>
                    </a:lnL>
                    <a:lnR>
                      <a:noFill/>
                    </a:lnR>
                    <a:lnT>
                      <a:noFill/>
                    </a:lnT>
                    <a:lnB>
                      <a:noFill/>
                    </a:lnB>
                  </a:tcPr>
                </a:tc>
                <a:tc>
                  <a:txBody>
                    <a:bodyPr/>
                    <a:lstStyle/>
                    <a:p>
                      <a:r>
                        <a:rPr lang="en-US" sz="1000" dirty="0"/>
                        <a:t>Spring first tries to wire using </a:t>
                      </a:r>
                      <a:r>
                        <a:rPr lang="en-US" sz="1000" dirty="0" err="1"/>
                        <a:t>autowire</a:t>
                      </a:r>
                      <a:r>
                        <a:rPr lang="en-US" sz="1000" dirty="0"/>
                        <a:t> by </a:t>
                      </a:r>
                      <a:r>
                        <a:rPr lang="en-US" sz="1000" i="1" dirty="0"/>
                        <a:t>constructor</a:t>
                      </a:r>
                      <a:r>
                        <a:rPr lang="en-US" sz="1000" dirty="0"/>
                        <a:t>, if it does not work, Spring tries to </a:t>
                      </a:r>
                      <a:r>
                        <a:rPr lang="en-US" sz="1000" dirty="0" err="1"/>
                        <a:t>autowire</a:t>
                      </a:r>
                      <a:r>
                        <a:rPr lang="en-US" sz="1000" dirty="0"/>
                        <a:t> by </a:t>
                      </a:r>
                      <a:r>
                        <a:rPr lang="en-US" sz="1000" i="1" dirty="0" err="1"/>
                        <a:t>byType</a:t>
                      </a:r>
                      <a:r>
                        <a:rPr lang="en-US" sz="1000" dirty="0"/>
                        <a:t>.</a:t>
                      </a:r>
                    </a:p>
                  </a:txBody>
                  <a:tcPr marL="52310" marR="52310" marT="26147" marB="26147" anchor="ctr">
                    <a:lnL>
                      <a:noFill/>
                    </a:lnL>
                    <a:lnR>
                      <a:noFill/>
                    </a:lnR>
                    <a:lnT>
                      <a:noFill/>
                    </a:lnT>
                    <a:lnB>
                      <a:noFill/>
                    </a:lnB>
                  </a:tcPr>
                </a:tc>
              </a:tr>
            </a:tbl>
          </a:graphicData>
        </a:graphic>
      </p:graphicFrame>
      <p:sp>
        <p:nvSpPr>
          <p:cNvPr id="87056" name="Rectangle 4"/>
          <p:cNvSpPr>
            <a:spLocks noChangeArrowheads="1"/>
          </p:cNvSpPr>
          <p:nvPr/>
        </p:nvSpPr>
        <p:spPr bwMode="auto">
          <a:xfrm>
            <a:off x="3503612" y="838200"/>
            <a:ext cx="5791200" cy="5537886"/>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extLst>
      <p:ext uri="{BB962C8B-B14F-4D97-AF65-F5344CB8AC3E}">
        <p14:creationId xmlns:p14="http://schemas.microsoft.com/office/powerpoint/2010/main" val="1604354711"/>
      </p:ext>
    </p:extLst>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smtClean="0"/>
              <a:t>Autowiring 'byName'</a:t>
            </a:r>
          </a:p>
        </p:txBody>
      </p:sp>
      <p:sp>
        <p:nvSpPr>
          <p:cNvPr id="89091" name="Content Placeholder 2"/>
          <p:cNvSpPr>
            <a:spLocks noGrp="1"/>
          </p:cNvSpPr>
          <p:nvPr>
            <p:ph sz="quarter" idx="10"/>
          </p:nvPr>
        </p:nvSpPr>
        <p:spPr/>
        <p:txBody>
          <a:bodyPr/>
          <a:lstStyle/>
          <a:p>
            <a:pPr>
              <a:spcAft>
                <a:spcPct val="0"/>
              </a:spcAft>
            </a:pPr>
            <a:r>
              <a:rPr lang="en-US" altLang="en-US" smtClean="0"/>
              <a:t>This mode specifies autowiring by property name. Spring container looks at the beans on which </a:t>
            </a:r>
            <a:r>
              <a:rPr lang="en-US" altLang="en-US" i="1" smtClean="0"/>
              <a:t>auto-wire</a:t>
            </a:r>
            <a:r>
              <a:rPr lang="en-US" altLang="en-US" smtClean="0"/>
              <a:t> attribute is set to </a:t>
            </a:r>
            <a:r>
              <a:rPr lang="en-US" altLang="en-US" i="1" smtClean="0"/>
              <a:t>byName</a:t>
            </a:r>
            <a:r>
              <a:rPr lang="en-US" altLang="en-US" smtClean="0"/>
              <a:t> in the XML configuration file.</a:t>
            </a:r>
          </a:p>
          <a:p>
            <a:pPr>
              <a:spcAft>
                <a:spcPct val="0"/>
              </a:spcAft>
            </a:pPr>
            <a:r>
              <a:rPr lang="en-US" altLang="en-US" smtClean="0"/>
              <a:t>It then tries to match and wire its properties with the beans defined by the same names in the configuration file. If matches are found, it will inject those beans otherwise, it will throw exceptions.</a:t>
            </a:r>
          </a:p>
          <a:p>
            <a:pPr>
              <a:spcAft>
                <a:spcPct val="0"/>
              </a:spcAft>
            </a:pPr>
            <a:endParaRPr lang="en-US" altLang="en-US" smtClean="0"/>
          </a:p>
        </p:txBody>
      </p:sp>
      <p:pic>
        <p:nvPicPr>
          <p:cNvPr id="89092"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2557464"/>
            <a:ext cx="49530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88187" y="2557464"/>
            <a:ext cx="33909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Box 3"/>
          <p:cNvSpPr txBox="1">
            <a:spLocks noChangeArrowheads="1"/>
          </p:cNvSpPr>
          <p:nvPr/>
        </p:nvSpPr>
        <p:spPr bwMode="auto">
          <a:xfrm>
            <a:off x="3427412" y="2239964"/>
            <a:ext cx="1752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MainApp.java</a:t>
            </a:r>
          </a:p>
        </p:txBody>
      </p:sp>
      <p:sp>
        <p:nvSpPr>
          <p:cNvPr id="89095" name="TextBox 5"/>
          <p:cNvSpPr txBox="1">
            <a:spLocks noChangeArrowheads="1"/>
          </p:cNvSpPr>
          <p:nvPr/>
        </p:nvSpPr>
        <p:spPr bwMode="auto">
          <a:xfrm>
            <a:off x="8380412" y="2227264"/>
            <a:ext cx="152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Address.java</a:t>
            </a:r>
          </a:p>
        </p:txBody>
      </p:sp>
    </p:spTree>
    <p:extLst>
      <p:ext uri="{BB962C8B-B14F-4D97-AF65-F5344CB8AC3E}">
        <p14:creationId xmlns:p14="http://schemas.microsoft.com/office/powerpoint/2010/main" val="1271030928"/>
      </p:ext>
    </p:extLst>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marL="342900" indent="-342900"/>
            <a:r>
              <a:rPr lang="en-US" altLang="en-US" smtClean="0"/>
              <a:t>Autowiring 'byName‘ contd…</a:t>
            </a:r>
          </a:p>
        </p:txBody>
      </p:sp>
      <p:pic>
        <p:nvPicPr>
          <p:cNvPr id="9113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1143000"/>
            <a:ext cx="487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TextBox 4"/>
          <p:cNvSpPr txBox="1">
            <a:spLocks noChangeArrowheads="1"/>
          </p:cNvSpPr>
          <p:nvPr/>
        </p:nvSpPr>
        <p:spPr bwMode="auto">
          <a:xfrm>
            <a:off x="3198812" y="804864"/>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91141" name="TextBox 5"/>
          <p:cNvSpPr txBox="1">
            <a:spLocks noChangeArrowheads="1"/>
          </p:cNvSpPr>
          <p:nvPr/>
        </p:nvSpPr>
        <p:spPr bwMode="auto">
          <a:xfrm>
            <a:off x="6323012" y="3886200"/>
            <a:ext cx="18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1142" name="TextBox 6"/>
          <p:cNvSpPr txBox="1">
            <a:spLocks noChangeArrowheads="1"/>
          </p:cNvSpPr>
          <p:nvPr/>
        </p:nvSpPr>
        <p:spPr bwMode="auto">
          <a:xfrm>
            <a:off x="8075612" y="820739"/>
            <a:ext cx="1295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endParaRPr lang="en-US" altLang="en-US"/>
          </a:p>
        </p:txBody>
      </p:sp>
      <p:pic>
        <p:nvPicPr>
          <p:cNvPr id="9114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65950" y="1143000"/>
            <a:ext cx="35480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4" name="TextBox 9"/>
          <p:cNvSpPr txBox="1">
            <a:spLocks noChangeArrowheads="1"/>
          </p:cNvSpPr>
          <p:nvPr/>
        </p:nvSpPr>
        <p:spPr bwMode="auto">
          <a:xfrm>
            <a:off x="8255000" y="825501"/>
            <a:ext cx="1344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Tree>
    <p:extLst>
      <p:ext uri="{BB962C8B-B14F-4D97-AF65-F5344CB8AC3E}">
        <p14:creationId xmlns:p14="http://schemas.microsoft.com/office/powerpoint/2010/main" val="2845132757"/>
      </p:ext>
    </p:extLst>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smtClean="0"/>
              <a:t>Autowiring 'byType'</a:t>
            </a:r>
          </a:p>
        </p:txBody>
      </p:sp>
      <p:sp>
        <p:nvSpPr>
          <p:cNvPr id="93187" name="Content Placeholder 2"/>
          <p:cNvSpPr>
            <a:spLocks noGrp="1"/>
          </p:cNvSpPr>
          <p:nvPr>
            <p:ph sz="quarter" idx="10"/>
          </p:nvPr>
        </p:nvSpPr>
        <p:spPr/>
        <p:txBody>
          <a:bodyPr/>
          <a:lstStyle/>
          <a:p>
            <a:pPr>
              <a:spcAft>
                <a:spcPct val="0"/>
              </a:spcAft>
            </a:pPr>
            <a:r>
              <a:rPr lang="en-US" altLang="en-US" smtClean="0"/>
              <a:t>Spring container looks at the beans on which </a:t>
            </a:r>
            <a:r>
              <a:rPr lang="en-US" altLang="en-US" i="1" smtClean="0"/>
              <a:t>autowire</a:t>
            </a:r>
            <a:r>
              <a:rPr lang="en-US" altLang="en-US" smtClean="0"/>
              <a:t> attribute is set to </a:t>
            </a:r>
            <a:r>
              <a:rPr lang="en-US" altLang="en-US" i="1" smtClean="0"/>
              <a:t>byType</a:t>
            </a:r>
            <a:r>
              <a:rPr lang="en-US" altLang="en-US" smtClean="0"/>
              <a:t> in the XML configuration file.</a:t>
            </a:r>
          </a:p>
          <a:p>
            <a:pPr>
              <a:spcAft>
                <a:spcPct val="0"/>
              </a:spcAft>
            </a:pPr>
            <a:r>
              <a:rPr lang="en-US" altLang="en-US" smtClean="0"/>
              <a:t>It then tries to match and wire a property if its </a:t>
            </a:r>
            <a:r>
              <a:rPr lang="en-US" altLang="en-US" b="1" smtClean="0"/>
              <a:t>type</a:t>
            </a:r>
            <a:r>
              <a:rPr lang="en-US" altLang="en-US" smtClean="0"/>
              <a:t> matches with exactly one of the beans name in configuration file. If matches are found, it will inject those beans otherwise, it will throw exceptions.</a:t>
            </a:r>
          </a:p>
          <a:p>
            <a:pPr>
              <a:spcAft>
                <a:spcPct val="0"/>
              </a:spcAft>
            </a:pPr>
            <a:endParaRPr lang="en-US" altLang="en-US" smtClean="0"/>
          </a:p>
        </p:txBody>
      </p:sp>
      <p:pic>
        <p:nvPicPr>
          <p:cNvPr id="93188"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2557464"/>
            <a:ext cx="49530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88187" y="2557464"/>
            <a:ext cx="33909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TextBox 3"/>
          <p:cNvSpPr txBox="1">
            <a:spLocks noChangeArrowheads="1"/>
          </p:cNvSpPr>
          <p:nvPr/>
        </p:nvSpPr>
        <p:spPr bwMode="auto">
          <a:xfrm>
            <a:off x="3427412" y="2239964"/>
            <a:ext cx="1905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MainApp.java</a:t>
            </a:r>
          </a:p>
        </p:txBody>
      </p:sp>
      <p:sp>
        <p:nvSpPr>
          <p:cNvPr id="93191" name="TextBox 5"/>
          <p:cNvSpPr txBox="1">
            <a:spLocks noChangeArrowheads="1"/>
          </p:cNvSpPr>
          <p:nvPr/>
        </p:nvSpPr>
        <p:spPr bwMode="auto">
          <a:xfrm>
            <a:off x="8151812" y="2239964"/>
            <a:ext cx="1447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Address.java</a:t>
            </a:r>
          </a:p>
        </p:txBody>
      </p:sp>
    </p:spTree>
    <p:extLst>
      <p:ext uri="{BB962C8B-B14F-4D97-AF65-F5344CB8AC3E}">
        <p14:creationId xmlns:p14="http://schemas.microsoft.com/office/powerpoint/2010/main" val="99519628"/>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337162"/>
            <a:ext cx="11131378" cy="653437"/>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Architecture of Spring</a:t>
            </a:r>
          </a:p>
        </p:txBody>
      </p:sp>
      <p:sp>
        <p:nvSpPr>
          <p:cNvPr id="3" name="Content Placeholder 2"/>
          <p:cNvSpPr txBox="1">
            <a:spLocks/>
          </p:cNvSpPr>
          <p:nvPr/>
        </p:nvSpPr>
        <p:spPr>
          <a:xfrm>
            <a:off x="533400" y="1242312"/>
            <a:ext cx="11131378" cy="5082288"/>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ct val="0"/>
              </a:spcAft>
            </a:pPr>
            <a:r>
              <a:rPr lang="en-US" altLang="en-US" smtClean="0"/>
              <a:t>The Spring Framework consists of features organized into about 20 modules. These modules are grouped into Core Container, Data Access/Integration, Web, AOP (Aspect Oriented Programming), Instrumentation and Test</a:t>
            </a:r>
          </a:p>
          <a:p>
            <a:pPr>
              <a:spcAft>
                <a:spcPct val="0"/>
              </a:spcAft>
            </a:pPr>
            <a:endParaRPr lang="en-US" altLang="en-US" smtClean="0"/>
          </a:p>
          <a:p>
            <a:pPr>
              <a:spcAft>
                <a:spcPct val="0"/>
              </a:spcAft>
            </a:pPr>
            <a:endParaRPr lang="en-US" altLang="en-US" smtClean="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97211"/>
            <a:ext cx="9727420" cy="392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6643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marL="342900" indent="-342900"/>
            <a:r>
              <a:rPr lang="en-US" altLang="en-US" smtClean="0"/>
              <a:t>Autowiring 'byType‘ contd…</a:t>
            </a:r>
          </a:p>
        </p:txBody>
      </p:sp>
      <p:pic>
        <p:nvPicPr>
          <p:cNvPr id="9523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1143000"/>
            <a:ext cx="487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08812" y="1143000"/>
            <a:ext cx="3505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TextBox 4"/>
          <p:cNvSpPr txBox="1">
            <a:spLocks noChangeArrowheads="1"/>
          </p:cNvSpPr>
          <p:nvPr/>
        </p:nvSpPr>
        <p:spPr bwMode="auto">
          <a:xfrm>
            <a:off x="3732212" y="820739"/>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95238" name="TextBox 5"/>
          <p:cNvSpPr txBox="1">
            <a:spLocks noChangeArrowheads="1"/>
          </p:cNvSpPr>
          <p:nvPr/>
        </p:nvSpPr>
        <p:spPr bwMode="auto">
          <a:xfrm>
            <a:off x="8151812" y="820739"/>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Tree>
    <p:extLst>
      <p:ext uri="{BB962C8B-B14F-4D97-AF65-F5344CB8AC3E}">
        <p14:creationId xmlns:p14="http://schemas.microsoft.com/office/powerpoint/2010/main" val="1800062977"/>
      </p:ext>
    </p:extLst>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smtClean="0"/>
              <a:t>Autowiring by Constructor</a:t>
            </a:r>
          </a:p>
        </p:txBody>
      </p:sp>
      <p:sp>
        <p:nvSpPr>
          <p:cNvPr id="97283" name="Content Placeholder 2"/>
          <p:cNvSpPr>
            <a:spLocks noGrp="1"/>
          </p:cNvSpPr>
          <p:nvPr>
            <p:ph sz="quarter" idx="10"/>
          </p:nvPr>
        </p:nvSpPr>
        <p:spPr/>
        <p:txBody>
          <a:bodyPr/>
          <a:lstStyle/>
          <a:p>
            <a:pPr>
              <a:spcAft>
                <a:spcPct val="0"/>
              </a:spcAft>
            </a:pPr>
            <a:r>
              <a:rPr lang="en-US" altLang="en-US" smtClean="0"/>
              <a:t>This mode is very similar to </a:t>
            </a:r>
            <a:r>
              <a:rPr lang="en-US" altLang="en-US" i="1" smtClean="0"/>
              <a:t>byType</a:t>
            </a:r>
            <a:r>
              <a:rPr lang="en-US" altLang="en-US" smtClean="0"/>
              <a:t>, but it applies to constructor arguments. </a:t>
            </a:r>
          </a:p>
          <a:p>
            <a:pPr>
              <a:spcAft>
                <a:spcPct val="0"/>
              </a:spcAft>
            </a:pPr>
            <a:r>
              <a:rPr lang="en-US" altLang="en-US" smtClean="0"/>
              <a:t>Spring container looks at the beans on which </a:t>
            </a:r>
            <a:r>
              <a:rPr lang="en-US" altLang="en-US" i="1" smtClean="0"/>
              <a:t>autowire</a:t>
            </a:r>
            <a:r>
              <a:rPr lang="en-US" altLang="en-US" smtClean="0"/>
              <a:t> attribute is set to </a:t>
            </a:r>
            <a:r>
              <a:rPr lang="en-US" altLang="en-US" i="1" smtClean="0"/>
              <a:t>constructor</a:t>
            </a:r>
            <a:r>
              <a:rPr lang="en-US" altLang="en-US" smtClean="0"/>
              <a:t> in the XML configuration file. It then tries to match and wire its constructor's argument with exactly one of the beans name in configuration file.</a:t>
            </a:r>
          </a:p>
          <a:p>
            <a:pPr>
              <a:spcAft>
                <a:spcPct val="0"/>
              </a:spcAft>
            </a:pPr>
            <a:r>
              <a:rPr lang="en-US" altLang="en-US" smtClean="0"/>
              <a:t>If matches are found, it will inject those beans otherwise, it will throw exceptions.</a:t>
            </a:r>
          </a:p>
        </p:txBody>
      </p:sp>
      <p:pic>
        <p:nvPicPr>
          <p:cNvPr id="97284"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2557464"/>
            <a:ext cx="49530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5"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88187" y="2557464"/>
            <a:ext cx="33909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TextBox 3"/>
          <p:cNvSpPr txBox="1">
            <a:spLocks noChangeArrowheads="1"/>
          </p:cNvSpPr>
          <p:nvPr/>
        </p:nvSpPr>
        <p:spPr bwMode="auto">
          <a:xfrm>
            <a:off x="3503612" y="2209800"/>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MainApp.java</a:t>
            </a:r>
          </a:p>
        </p:txBody>
      </p:sp>
      <p:sp>
        <p:nvSpPr>
          <p:cNvPr id="97287" name="TextBox 6"/>
          <p:cNvSpPr txBox="1">
            <a:spLocks noChangeArrowheads="1"/>
          </p:cNvSpPr>
          <p:nvPr/>
        </p:nvSpPr>
        <p:spPr bwMode="auto">
          <a:xfrm>
            <a:off x="8335962" y="2232025"/>
            <a:ext cx="1492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Address.java</a:t>
            </a:r>
          </a:p>
        </p:txBody>
      </p:sp>
    </p:spTree>
    <p:extLst>
      <p:ext uri="{BB962C8B-B14F-4D97-AF65-F5344CB8AC3E}">
        <p14:creationId xmlns:p14="http://schemas.microsoft.com/office/powerpoint/2010/main" val="339405619"/>
      </p:ext>
    </p:extLst>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marL="342900" indent="-342900"/>
            <a:r>
              <a:rPr lang="en-US" altLang="en-US" smtClean="0"/>
              <a:t>Autowiring by Constructor contd…</a:t>
            </a:r>
          </a:p>
        </p:txBody>
      </p:sp>
      <p:pic>
        <p:nvPicPr>
          <p:cNvPr id="9933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5412" y="1143001"/>
            <a:ext cx="40386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2"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5812" y="1143000"/>
            <a:ext cx="43434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3" name="TextBox 6"/>
          <p:cNvSpPr txBox="1">
            <a:spLocks noChangeArrowheads="1"/>
          </p:cNvSpPr>
          <p:nvPr/>
        </p:nvSpPr>
        <p:spPr bwMode="auto">
          <a:xfrm>
            <a:off x="3579812" y="804864"/>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99334" name="TextBox 7"/>
          <p:cNvSpPr txBox="1">
            <a:spLocks noChangeArrowheads="1"/>
          </p:cNvSpPr>
          <p:nvPr/>
        </p:nvSpPr>
        <p:spPr bwMode="auto">
          <a:xfrm>
            <a:off x="7602538" y="788989"/>
            <a:ext cx="1463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Tree>
    <p:extLst>
      <p:ext uri="{BB962C8B-B14F-4D97-AF65-F5344CB8AC3E}">
        <p14:creationId xmlns:p14="http://schemas.microsoft.com/office/powerpoint/2010/main" val="2148132521"/>
      </p:ext>
    </p:extLst>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marL="342900" indent="-342900"/>
            <a:r>
              <a:rPr lang="en-US" altLang="en-US" smtClean="0"/>
              <a:t>Circular Dependencies in Spring</a:t>
            </a:r>
          </a:p>
        </p:txBody>
      </p:sp>
      <p:sp>
        <p:nvSpPr>
          <p:cNvPr id="2" name="Content Placeholder 1"/>
          <p:cNvSpPr>
            <a:spLocks noGrp="1"/>
          </p:cNvSpPr>
          <p:nvPr>
            <p:ph sz="quarter" idx="10"/>
          </p:nvPr>
        </p:nvSpPr>
        <p:spPr/>
        <p:txBody>
          <a:bodyPr/>
          <a:lstStyle/>
          <a:p>
            <a:pPr>
              <a:defRPr/>
            </a:pPr>
            <a:r>
              <a:rPr lang="en-US" dirty="0"/>
              <a:t>As your Spring applications start to grow and become more complex </a:t>
            </a:r>
            <a:r>
              <a:rPr lang="en-US" dirty="0" smtClean="0"/>
              <a:t>you’re </a:t>
            </a:r>
            <a:r>
              <a:rPr lang="en-US" dirty="0"/>
              <a:t>likely at some stage in your development process to come across a situation where two (or more) beans reference one another. </a:t>
            </a:r>
            <a:endParaRPr lang="en-US" dirty="0" smtClean="0"/>
          </a:p>
          <a:p>
            <a:pPr>
              <a:defRPr/>
            </a:pPr>
            <a:r>
              <a:rPr lang="en-US" dirty="0"/>
              <a:t>However, complications arise when you attempt to inject two beans into one another simultaneously i.e. inject Bean1 into Bean2 and Bean2 into Bean1</a:t>
            </a:r>
            <a:r>
              <a:rPr lang="en-US" dirty="0" smtClean="0"/>
              <a:t>.</a:t>
            </a:r>
          </a:p>
          <a:p>
            <a:pPr>
              <a:defRPr/>
            </a:pPr>
            <a:r>
              <a:rPr lang="en-US" dirty="0"/>
              <a:t>An attempt to do this will often result in a circular dependency error resulting in something like:</a:t>
            </a:r>
          </a:p>
          <a:p>
            <a:pPr marL="0" indent="0">
              <a:buNone/>
              <a:defRPr/>
            </a:pPr>
            <a:r>
              <a:rPr lang="en-US" dirty="0"/>
              <a:t> </a:t>
            </a:r>
            <a:r>
              <a:rPr lang="en-US" dirty="0" smtClean="0"/>
              <a:t>    </a:t>
            </a:r>
            <a:r>
              <a:rPr lang="en-US" dirty="0" err="1" smtClean="0">
                <a:solidFill>
                  <a:srgbClr val="C00000"/>
                </a:solidFill>
              </a:rPr>
              <a:t>org.springframework.beans.factory.BeanCreationException</a:t>
            </a:r>
            <a:r>
              <a:rPr lang="en-US" dirty="0" smtClean="0">
                <a:solidFill>
                  <a:srgbClr val="C00000"/>
                </a:solidFill>
              </a:rPr>
              <a:t>: Error </a:t>
            </a:r>
            <a:r>
              <a:rPr lang="en-US" dirty="0">
                <a:solidFill>
                  <a:srgbClr val="C00000"/>
                </a:solidFill>
              </a:rPr>
              <a:t>creating bean with name </a:t>
            </a:r>
            <a:r>
              <a:rPr lang="en-US" dirty="0" smtClean="0">
                <a:solidFill>
                  <a:srgbClr val="C00000"/>
                </a:solidFill>
              </a:rPr>
              <a:t>      ‘</a:t>
            </a:r>
            <a:r>
              <a:rPr lang="en-US" dirty="0" err="1" smtClean="0">
                <a:solidFill>
                  <a:srgbClr val="C00000"/>
                </a:solidFill>
              </a:rPr>
              <a:t>beanName</a:t>
            </a:r>
            <a:r>
              <a:rPr lang="en-US" dirty="0" smtClean="0">
                <a:solidFill>
                  <a:srgbClr val="C00000"/>
                </a:solidFill>
              </a:rPr>
              <a:t>’ defined </a:t>
            </a:r>
            <a:r>
              <a:rPr lang="en-US" dirty="0">
                <a:solidFill>
                  <a:srgbClr val="C00000"/>
                </a:solidFill>
              </a:rPr>
              <a:t>in class path resource </a:t>
            </a:r>
            <a:r>
              <a:rPr lang="en-US" dirty="0" smtClean="0">
                <a:solidFill>
                  <a:srgbClr val="C00000"/>
                </a:solidFill>
              </a:rPr>
              <a:t>[]:Cannot </a:t>
            </a:r>
            <a:r>
              <a:rPr lang="en-US" dirty="0">
                <a:solidFill>
                  <a:srgbClr val="C00000"/>
                </a:solidFill>
              </a:rPr>
              <a:t>resolve reference to bean ‘</a:t>
            </a:r>
            <a:r>
              <a:rPr lang="en-US" dirty="0" err="1">
                <a:solidFill>
                  <a:srgbClr val="C00000"/>
                </a:solidFill>
              </a:rPr>
              <a:t>beanName</a:t>
            </a:r>
            <a:r>
              <a:rPr lang="en-US" dirty="0">
                <a:solidFill>
                  <a:srgbClr val="C00000"/>
                </a:solidFill>
              </a:rPr>
              <a:t>’ while </a:t>
            </a:r>
            <a:r>
              <a:rPr lang="en-US" dirty="0" smtClean="0">
                <a:solidFill>
                  <a:srgbClr val="C00000"/>
                </a:solidFill>
              </a:rPr>
              <a:t>  setting bean </a:t>
            </a:r>
            <a:r>
              <a:rPr lang="en-US" dirty="0">
                <a:solidFill>
                  <a:srgbClr val="C00000"/>
                </a:solidFill>
              </a:rPr>
              <a:t>property ‘</a:t>
            </a:r>
            <a:r>
              <a:rPr lang="en-US" dirty="0" err="1">
                <a:solidFill>
                  <a:srgbClr val="C00000"/>
                </a:solidFill>
              </a:rPr>
              <a:t>beanName</a:t>
            </a:r>
            <a:r>
              <a:rPr lang="en-US" dirty="0">
                <a:solidFill>
                  <a:srgbClr val="C00000"/>
                </a:solidFill>
              </a:rPr>
              <a:t>’; nested exception </a:t>
            </a:r>
            <a:r>
              <a:rPr lang="en-US" dirty="0" smtClean="0">
                <a:solidFill>
                  <a:srgbClr val="C00000"/>
                </a:solidFill>
              </a:rPr>
              <a:t>is org.springframework.beans.factory.BeanCurrentlyInCreationException</a:t>
            </a:r>
            <a:r>
              <a:rPr lang="en-US" dirty="0">
                <a:solidFill>
                  <a:srgbClr val="C00000"/>
                </a:solidFill>
              </a:rPr>
              <a:t>:</a:t>
            </a:r>
            <a:br>
              <a:rPr lang="en-US" dirty="0">
                <a:solidFill>
                  <a:srgbClr val="C00000"/>
                </a:solidFill>
              </a:rPr>
            </a:br>
            <a:r>
              <a:rPr lang="en-US" dirty="0">
                <a:solidFill>
                  <a:srgbClr val="C00000"/>
                </a:solidFill>
              </a:rPr>
              <a:t>Error creating bean with name ‘</a:t>
            </a:r>
            <a:r>
              <a:rPr lang="en-US" dirty="0" err="1">
                <a:solidFill>
                  <a:srgbClr val="C00000"/>
                </a:solidFill>
              </a:rPr>
              <a:t>beanName</a:t>
            </a:r>
            <a:r>
              <a:rPr lang="en-US" dirty="0">
                <a:solidFill>
                  <a:srgbClr val="C00000"/>
                </a:solidFill>
              </a:rPr>
              <a:t>’:</a:t>
            </a:r>
            <a:br>
              <a:rPr lang="en-US" dirty="0">
                <a:solidFill>
                  <a:srgbClr val="C00000"/>
                </a:solidFill>
              </a:rPr>
            </a:br>
            <a:r>
              <a:rPr lang="en-US" dirty="0">
                <a:solidFill>
                  <a:srgbClr val="C00000"/>
                </a:solidFill>
              </a:rPr>
              <a:t>Bean with name ‘</a:t>
            </a:r>
            <a:r>
              <a:rPr lang="en-US" dirty="0" err="1">
                <a:solidFill>
                  <a:srgbClr val="C00000"/>
                </a:solidFill>
              </a:rPr>
              <a:t>beanName</a:t>
            </a:r>
            <a:r>
              <a:rPr lang="en-US" dirty="0">
                <a:solidFill>
                  <a:srgbClr val="C00000"/>
                </a:solidFill>
              </a:rPr>
              <a:t>’ has been injected into other </a:t>
            </a:r>
            <a:r>
              <a:rPr lang="en-US" dirty="0" smtClean="0">
                <a:solidFill>
                  <a:srgbClr val="C00000"/>
                </a:solidFill>
              </a:rPr>
              <a:t>beans [</a:t>
            </a:r>
            <a:r>
              <a:rPr lang="en-US" dirty="0">
                <a:solidFill>
                  <a:srgbClr val="C00000"/>
                </a:solidFill>
              </a:rPr>
              <a:t>beanName2] in its raw version as part of a circular reference</a:t>
            </a:r>
            <a:r>
              <a:rPr lang="en-US" dirty="0" smtClean="0">
                <a:solidFill>
                  <a:srgbClr val="C00000"/>
                </a:solidFill>
              </a:rPr>
              <a:t>, but </a:t>
            </a:r>
            <a:r>
              <a:rPr lang="en-US" dirty="0">
                <a:solidFill>
                  <a:srgbClr val="C00000"/>
                </a:solidFill>
              </a:rPr>
              <a:t>has eventually been </a:t>
            </a:r>
            <a:r>
              <a:rPr lang="en-US" dirty="0" smtClean="0">
                <a:solidFill>
                  <a:srgbClr val="C00000"/>
                </a:solidFill>
              </a:rPr>
              <a:t>wrapped (for </a:t>
            </a:r>
            <a:r>
              <a:rPr lang="en-US" dirty="0">
                <a:solidFill>
                  <a:srgbClr val="C00000"/>
                </a:solidFill>
              </a:rPr>
              <a:t>example as part of auto-proxy creation).</a:t>
            </a:r>
          </a:p>
          <a:p>
            <a:pPr>
              <a:defRPr/>
            </a:pPr>
            <a:endParaRPr lang="en-US" dirty="0" smtClean="0"/>
          </a:p>
          <a:p>
            <a:pPr>
              <a:defRPr/>
            </a:pPr>
            <a:r>
              <a:rPr lang="en-US" dirty="0"/>
              <a:t>The </a:t>
            </a:r>
            <a:r>
              <a:rPr lang="en-US" dirty="0" smtClean="0"/>
              <a:t>error is </a:t>
            </a:r>
            <a:r>
              <a:rPr lang="en-US" dirty="0"/>
              <a:t>caused because Spring is trying to effectively inject two </a:t>
            </a:r>
            <a:r>
              <a:rPr lang="en-US" dirty="0" smtClean="0"/>
              <a:t>semi-initialized </a:t>
            </a:r>
            <a:r>
              <a:rPr lang="en-US" dirty="0"/>
              <a:t>proxy beans into one another. </a:t>
            </a:r>
            <a:endParaRPr lang="en-US" dirty="0" smtClean="0"/>
          </a:p>
          <a:p>
            <a:pPr>
              <a:defRPr/>
            </a:pPr>
            <a:r>
              <a:rPr lang="en-US" dirty="0" smtClean="0"/>
              <a:t>There are 3 possible technique for dealing with this problem : </a:t>
            </a:r>
          </a:p>
          <a:p>
            <a:pPr lvl="1">
              <a:defRPr/>
            </a:pPr>
            <a:r>
              <a:rPr lang="en-US" b="1" dirty="0"/>
              <a:t>Refactor your </a:t>
            </a:r>
            <a:r>
              <a:rPr lang="en-US" b="1" dirty="0" smtClean="0"/>
              <a:t>code</a:t>
            </a:r>
          </a:p>
          <a:p>
            <a:pPr lvl="1">
              <a:defRPr/>
            </a:pPr>
            <a:r>
              <a:rPr lang="en-US" b="1" dirty="0"/>
              <a:t>Extend </a:t>
            </a:r>
            <a:r>
              <a:rPr lang="en-US" b="1" dirty="0" err="1"/>
              <a:t>ApplicationContextAware</a:t>
            </a:r>
            <a:r>
              <a:rPr lang="en-US" b="1" dirty="0"/>
              <a:t> in your Bean(s</a:t>
            </a:r>
            <a:r>
              <a:rPr lang="en-US" b="1" dirty="0" smtClean="0"/>
              <a:t>)</a:t>
            </a:r>
          </a:p>
          <a:p>
            <a:pPr lvl="1">
              <a:defRPr/>
            </a:pPr>
            <a:r>
              <a:rPr lang="en-US" b="1" dirty="0"/>
              <a:t>Use a </a:t>
            </a:r>
            <a:r>
              <a:rPr lang="en-US" b="1" dirty="0" err="1"/>
              <a:t>BeanPostProcessor</a:t>
            </a:r>
            <a:endParaRPr lang="en-US" dirty="0"/>
          </a:p>
        </p:txBody>
      </p:sp>
    </p:spTree>
    <p:extLst>
      <p:ext uri="{BB962C8B-B14F-4D97-AF65-F5344CB8AC3E}">
        <p14:creationId xmlns:p14="http://schemas.microsoft.com/office/powerpoint/2010/main" val="2925340349"/>
      </p:ext>
    </p:extLst>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marL="342900" indent="-342900"/>
            <a:r>
              <a:rPr lang="en-US" altLang="en-US" smtClean="0"/>
              <a:t>Circular Dependencies in Spring contd…</a:t>
            </a:r>
          </a:p>
        </p:txBody>
      </p:sp>
      <p:sp>
        <p:nvSpPr>
          <p:cNvPr id="103427" name="Content Placeholder 1"/>
          <p:cNvSpPr>
            <a:spLocks noGrp="1"/>
          </p:cNvSpPr>
          <p:nvPr>
            <p:ph sz="quarter" idx="10"/>
          </p:nvPr>
        </p:nvSpPr>
        <p:spPr/>
        <p:txBody>
          <a:bodyPr/>
          <a:lstStyle/>
          <a:p>
            <a:pPr>
              <a:spcAft>
                <a:spcPct val="0"/>
              </a:spcAft>
            </a:pPr>
            <a:r>
              <a:rPr lang="en-US" altLang="en-US" sz="2000">
                <a:solidFill>
                  <a:srgbClr val="C00000"/>
                </a:solidFill>
              </a:rPr>
              <a:t>Refactor your Code</a:t>
            </a:r>
          </a:p>
          <a:p>
            <a:pPr lvl="1">
              <a:spcAft>
                <a:spcPct val="0"/>
              </a:spcAft>
            </a:pPr>
            <a:r>
              <a:rPr lang="en-US" altLang="en-US" smtClean="0"/>
              <a:t>Look at your code, analyse why your two beans are referencing one another.</a:t>
            </a:r>
          </a:p>
          <a:p>
            <a:pPr lvl="1">
              <a:spcAft>
                <a:spcPct val="0"/>
              </a:spcAft>
            </a:pPr>
            <a:r>
              <a:rPr lang="en-US" altLang="en-US" smtClean="0"/>
              <a:t>consider creating a third bean that both other beans can be injected into which will perform the functionality that requires the different dependencies.</a:t>
            </a:r>
          </a:p>
          <a:p>
            <a:pPr lvl="1">
              <a:spcAft>
                <a:spcPct val="0"/>
              </a:spcAft>
            </a:pPr>
            <a:r>
              <a:rPr lang="en-US" altLang="en-US" smtClean="0"/>
              <a:t>refactor your design and simplify your structure</a:t>
            </a:r>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r>
              <a:rPr lang="en-US" altLang="en-US" sz="2000">
                <a:solidFill>
                  <a:srgbClr val="C00000"/>
                </a:solidFill>
              </a:rPr>
              <a:t>Extend ApplicationContextAware in your Bean(s)</a:t>
            </a:r>
          </a:p>
          <a:p>
            <a:pPr lvl="1">
              <a:spcAft>
                <a:spcPct val="0"/>
              </a:spcAft>
            </a:pPr>
            <a:r>
              <a:rPr lang="en-US" altLang="en-US" sz="1600"/>
              <a:t>Implement ApplicationContextAware interface in one of the beans causing your circular dependency problem. Implementing this interface will force you to provide a setter in your class for a Spring ApplicationContext.</a:t>
            </a:r>
          </a:p>
          <a:p>
            <a:pPr lvl="1">
              <a:spcAft>
                <a:spcPct val="0"/>
              </a:spcAft>
            </a:pPr>
            <a:r>
              <a:rPr lang="en-US" altLang="en-US" sz="1600"/>
              <a:t>One of the neat things with this though, is that Spring will detect that your bean has implemented ApplicationContextAware and automatically inject a reference to the ApplicationContext into your bean without you having to manually configure injection of the property in your xml bean definition.</a:t>
            </a:r>
          </a:p>
          <a:p>
            <a:pPr lvl="1">
              <a:spcAft>
                <a:spcPct val="0"/>
              </a:spcAft>
            </a:pPr>
            <a:r>
              <a:rPr lang="en-US" altLang="en-US" sz="1600"/>
              <a:t>Once you have setup your bean (say Bean1) as above, the next task is to stop injecting a reference to Bean2 into it. We just need to remove the reference to Bean2 from Bean1’s bean definition and thus remove the circular dependency problem.</a:t>
            </a:r>
          </a:p>
          <a:p>
            <a:pPr lvl="1">
              <a:spcAft>
                <a:spcPct val="0"/>
              </a:spcAft>
            </a:pPr>
            <a:r>
              <a:rPr lang="en-US" altLang="en-US" sz="1600"/>
              <a:t>The last thing to do is to look up Bean2 from the ApplicationContext programmatically at run-time.</a:t>
            </a:r>
            <a:endParaRPr lang="en-US" altLang="en-US" sz="1600">
              <a:solidFill>
                <a:schemeClr val="bg1"/>
              </a:solidFill>
            </a:endParaRPr>
          </a:p>
          <a:p>
            <a:pPr>
              <a:spcAft>
                <a:spcPct val="0"/>
              </a:spcAft>
            </a:pPr>
            <a:endParaRPr lang="en-US" altLang="en-US" smtClean="0">
              <a:solidFill>
                <a:schemeClr val="bg1"/>
              </a:solidFill>
            </a:endParaRPr>
          </a:p>
        </p:txBody>
      </p:sp>
    </p:spTree>
    <p:extLst>
      <p:ext uri="{BB962C8B-B14F-4D97-AF65-F5344CB8AC3E}">
        <p14:creationId xmlns:p14="http://schemas.microsoft.com/office/powerpoint/2010/main" val="4059310480"/>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marL="342900" indent="-342900"/>
            <a:r>
              <a:rPr lang="en-US" altLang="en-US" smtClean="0"/>
              <a:t>Circular Dependencies in Spring contd…</a:t>
            </a:r>
          </a:p>
        </p:txBody>
      </p:sp>
      <p:sp>
        <p:nvSpPr>
          <p:cNvPr id="105475" name="Content Placeholder 1"/>
          <p:cNvSpPr>
            <a:spLocks noGrp="1"/>
          </p:cNvSpPr>
          <p:nvPr>
            <p:ph sz="quarter" idx="10"/>
          </p:nvPr>
        </p:nvSpPr>
        <p:spPr/>
        <p:txBody>
          <a:bodyPr/>
          <a:lstStyle/>
          <a:p>
            <a:pPr>
              <a:spcAft>
                <a:spcPct val="0"/>
              </a:spcAft>
            </a:pPr>
            <a:r>
              <a:rPr lang="en-US" altLang="en-US" sz="2000">
                <a:solidFill>
                  <a:srgbClr val="C00000"/>
                </a:solidFill>
              </a:rPr>
              <a:t>Extend ApplicationContextAware in your Bean(s) contd…</a:t>
            </a:r>
          </a:p>
        </p:txBody>
      </p:sp>
      <p:pic>
        <p:nvPicPr>
          <p:cNvPr id="10547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5413" y="1447801"/>
            <a:ext cx="5610225"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609189"/>
      </p:ext>
    </p:extLst>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marL="342900" indent="-342900"/>
            <a:r>
              <a:rPr lang="en-US" altLang="en-US" smtClean="0"/>
              <a:t>Circular Dependencies in Spring contd…</a:t>
            </a:r>
          </a:p>
        </p:txBody>
      </p:sp>
      <p:sp>
        <p:nvSpPr>
          <p:cNvPr id="107523" name="Content Placeholder 3"/>
          <p:cNvSpPr>
            <a:spLocks noGrp="1"/>
          </p:cNvSpPr>
          <p:nvPr>
            <p:ph sz="quarter" idx="10"/>
          </p:nvPr>
        </p:nvSpPr>
        <p:spPr/>
        <p:txBody>
          <a:bodyPr/>
          <a:lstStyle/>
          <a:p>
            <a:pPr>
              <a:spcAft>
                <a:spcPct val="0"/>
              </a:spcAft>
            </a:pPr>
            <a:r>
              <a:rPr lang="en-US" altLang="en-US" sz="2000">
                <a:solidFill>
                  <a:srgbClr val="C00000"/>
                </a:solidFill>
              </a:rPr>
              <a:t>Use a BeanPostProcessor</a:t>
            </a:r>
          </a:p>
          <a:p>
            <a:pPr lvl="1">
              <a:spcAft>
                <a:spcPct val="0"/>
              </a:spcAft>
            </a:pPr>
            <a:r>
              <a:rPr lang="en-US" altLang="en-US" sz="1600"/>
              <a:t>create a bean that extends Spring’s BeanPostProcessor interface and use this to initialise any of the properties in beans that cannot be initialised using IoC due to circular dependancy problems.</a:t>
            </a:r>
            <a:endParaRPr lang="en-US" altLang="en-US" sz="1600">
              <a:solidFill>
                <a:schemeClr val="bg1"/>
              </a:solidFill>
            </a:endParaRPr>
          </a:p>
        </p:txBody>
      </p:sp>
    </p:spTree>
    <p:extLst>
      <p:ext uri="{BB962C8B-B14F-4D97-AF65-F5344CB8AC3E}">
        <p14:creationId xmlns:p14="http://schemas.microsoft.com/office/powerpoint/2010/main" val="1399834846"/>
      </p:ext>
    </p:extLst>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marL="342900" indent="-342900"/>
            <a:r>
              <a:rPr lang="en-US" altLang="en-US" dirty="0" smtClean="0"/>
              <a:t>Exercise</a:t>
            </a:r>
            <a:endParaRPr lang="en-US" altLang="en-US" dirty="0" smtClean="0"/>
          </a:p>
        </p:txBody>
      </p:sp>
      <p:sp>
        <p:nvSpPr>
          <p:cNvPr id="2" name="Content Placeholder 1"/>
          <p:cNvSpPr>
            <a:spLocks noGrp="1"/>
          </p:cNvSpPr>
          <p:nvPr>
            <p:ph idx="1"/>
          </p:nvPr>
        </p:nvSpPr>
        <p:spPr/>
        <p:txBody>
          <a:bodyPr/>
          <a:lstStyle/>
          <a:p>
            <a:r>
              <a:rPr lang="en-US" dirty="0" smtClean="0"/>
              <a:t>Modify student bean to </a:t>
            </a:r>
            <a:r>
              <a:rPr lang="en-US" dirty="0" err="1" smtClean="0"/>
              <a:t>autowire</a:t>
            </a:r>
            <a:r>
              <a:rPr lang="en-US" dirty="0" smtClean="0"/>
              <a:t> the field references using different </a:t>
            </a:r>
            <a:r>
              <a:rPr lang="en-US" dirty="0" err="1" smtClean="0"/>
              <a:t>autowire</a:t>
            </a:r>
            <a:r>
              <a:rPr lang="en-US" dirty="0" smtClean="0"/>
              <a:t> strategies-byname, </a:t>
            </a:r>
            <a:r>
              <a:rPr lang="en-US" dirty="0" err="1" smtClean="0"/>
              <a:t>byType</a:t>
            </a:r>
            <a:r>
              <a:rPr lang="en-US" dirty="0" smtClean="0"/>
              <a:t> &amp; constructor. </a:t>
            </a:r>
          </a:p>
          <a:p>
            <a:r>
              <a:rPr lang="en-US" dirty="0" smtClean="0"/>
              <a:t>Include all in the same bean and check which one takes priority. </a:t>
            </a:r>
          </a:p>
          <a:p>
            <a:r>
              <a:rPr lang="en-US" dirty="0" smtClean="0"/>
              <a:t>Include a cyclic dependency and see the Exception. </a:t>
            </a:r>
          </a:p>
          <a:p>
            <a:r>
              <a:rPr lang="en-US" dirty="0" smtClean="0"/>
              <a:t>Debug it using </a:t>
            </a:r>
            <a:r>
              <a:rPr lang="en-US" dirty="0" err="1" smtClean="0"/>
              <a:t>ApplicationContextAware</a:t>
            </a:r>
            <a:r>
              <a:rPr lang="en-US" dirty="0" smtClean="0"/>
              <a:t> &amp; </a:t>
            </a:r>
            <a:r>
              <a:rPr lang="en-US" dirty="0" err="1" smtClean="0"/>
              <a:t>BeanPostProcessor</a:t>
            </a:r>
            <a:r>
              <a:rPr lang="en-US" dirty="0" smtClean="0"/>
              <a:t>.</a:t>
            </a:r>
            <a:endParaRPr lang="en-US" dirty="0"/>
          </a:p>
        </p:txBody>
      </p:sp>
    </p:spTree>
    <p:extLst>
      <p:ext uri="{BB962C8B-B14F-4D97-AF65-F5344CB8AC3E}">
        <p14:creationId xmlns:p14="http://schemas.microsoft.com/office/powerpoint/2010/main" val="253181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altLang="en-US" smtClean="0"/>
              <a:t>Injecting Inner Beans</a:t>
            </a:r>
          </a:p>
        </p:txBody>
      </p:sp>
      <p:sp>
        <p:nvSpPr>
          <p:cNvPr id="110595" name="Content Placeholder 2"/>
          <p:cNvSpPr>
            <a:spLocks noGrp="1"/>
          </p:cNvSpPr>
          <p:nvPr>
            <p:ph sz="quarter" idx="10"/>
          </p:nvPr>
        </p:nvSpPr>
        <p:spPr/>
        <p:txBody>
          <a:bodyPr/>
          <a:lstStyle/>
          <a:p>
            <a:pPr>
              <a:spcAft>
                <a:spcPct val="0"/>
              </a:spcAft>
            </a:pPr>
            <a:r>
              <a:rPr lang="en-US" altLang="en-US" b="1" smtClean="0"/>
              <a:t>inner beans</a:t>
            </a:r>
            <a:r>
              <a:rPr lang="en-US" altLang="en-US" smtClean="0"/>
              <a:t> are beans that are defined within the scope of another bean.</a:t>
            </a:r>
          </a:p>
          <a:p>
            <a:pPr>
              <a:spcAft>
                <a:spcPct val="0"/>
              </a:spcAft>
            </a:pPr>
            <a:r>
              <a:rPr lang="en-US" altLang="en-US" smtClean="0"/>
              <a:t>a &lt;bean/&gt; element inside the &lt;property/&gt; or &lt;constructor-arg/&gt; elements is called inner bean and it is shown below :</a:t>
            </a:r>
          </a:p>
        </p:txBody>
      </p:sp>
      <p:pic>
        <p:nvPicPr>
          <p:cNvPr id="11059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2557464"/>
            <a:ext cx="49530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88187" y="2557464"/>
            <a:ext cx="33909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TextBox 3"/>
          <p:cNvSpPr txBox="1">
            <a:spLocks noChangeArrowheads="1"/>
          </p:cNvSpPr>
          <p:nvPr/>
        </p:nvSpPr>
        <p:spPr bwMode="auto">
          <a:xfrm>
            <a:off x="3808412" y="2209800"/>
            <a:ext cx="1752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MainApp.java</a:t>
            </a:r>
          </a:p>
        </p:txBody>
      </p:sp>
      <p:sp>
        <p:nvSpPr>
          <p:cNvPr id="110599" name="TextBox 4"/>
          <p:cNvSpPr txBox="1">
            <a:spLocks noChangeArrowheads="1"/>
          </p:cNvSpPr>
          <p:nvPr/>
        </p:nvSpPr>
        <p:spPr bwMode="auto">
          <a:xfrm>
            <a:off x="7945438" y="2230439"/>
            <a:ext cx="1577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Address.java</a:t>
            </a:r>
          </a:p>
        </p:txBody>
      </p:sp>
    </p:spTree>
    <p:extLst>
      <p:ext uri="{BB962C8B-B14F-4D97-AF65-F5344CB8AC3E}">
        <p14:creationId xmlns:p14="http://schemas.microsoft.com/office/powerpoint/2010/main" val="2377822583"/>
      </p:ext>
    </p:extLst>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pPr marL="342900" indent="-342900"/>
            <a:r>
              <a:rPr lang="en-US" altLang="en-US" smtClean="0"/>
              <a:t>Injecting Inner Beans contd…</a:t>
            </a:r>
          </a:p>
        </p:txBody>
      </p:sp>
      <p:pic>
        <p:nvPicPr>
          <p:cNvPr id="11264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1143000"/>
            <a:ext cx="487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08812" y="1131888"/>
            <a:ext cx="3505200" cy="382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Box 5"/>
          <p:cNvSpPr txBox="1">
            <a:spLocks noChangeArrowheads="1"/>
          </p:cNvSpPr>
          <p:nvPr/>
        </p:nvSpPr>
        <p:spPr bwMode="auto">
          <a:xfrm>
            <a:off x="3671888" y="855664"/>
            <a:ext cx="13112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112646" name="TextBox 6"/>
          <p:cNvSpPr txBox="1">
            <a:spLocks noChangeArrowheads="1"/>
          </p:cNvSpPr>
          <p:nvPr/>
        </p:nvSpPr>
        <p:spPr bwMode="auto">
          <a:xfrm>
            <a:off x="8120062" y="839789"/>
            <a:ext cx="1479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Tree>
    <p:extLst>
      <p:ext uri="{BB962C8B-B14F-4D97-AF65-F5344CB8AC3E}">
        <p14:creationId xmlns:p14="http://schemas.microsoft.com/office/powerpoint/2010/main" val="908098434"/>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304800"/>
            <a:ext cx="11205519"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Architecture contd…</a:t>
            </a:r>
          </a:p>
        </p:txBody>
      </p:sp>
      <p:sp>
        <p:nvSpPr>
          <p:cNvPr id="3" name="Content Placeholder 2"/>
          <p:cNvSpPr txBox="1">
            <a:spLocks/>
          </p:cNvSpPr>
          <p:nvPr/>
        </p:nvSpPr>
        <p:spPr>
          <a:xfrm>
            <a:off x="533399" y="815546"/>
            <a:ext cx="11205519" cy="5509054"/>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ct val="0"/>
              </a:spcAft>
            </a:pPr>
            <a:r>
              <a:rPr lang="en-US" altLang="en-US" b="1" dirty="0" smtClean="0"/>
              <a:t>Core Container</a:t>
            </a:r>
          </a:p>
          <a:p>
            <a:pPr marL="231775" lvl="1" indent="0">
              <a:spcAft>
                <a:spcPct val="0"/>
              </a:spcAft>
              <a:buFont typeface="Courier New" pitchFamily="49" charset="0"/>
              <a:buNone/>
            </a:pPr>
            <a:r>
              <a:rPr lang="en-US" altLang="en-US" sz="1600" dirty="0" smtClean="0"/>
              <a:t>The core container is the heart of Spring framework and all other modules are built on top of it. It provides the dependency injection feature, also is known as inversion of control. This module contains the </a:t>
            </a:r>
            <a:r>
              <a:rPr lang="en-US" altLang="en-US" sz="1600" dirty="0" err="1" smtClean="0"/>
              <a:t>BeanFactory</a:t>
            </a:r>
            <a:r>
              <a:rPr lang="en-US" altLang="en-US" sz="1600" dirty="0" smtClean="0"/>
              <a:t> (an implementation of factory pattern) which creates and manages the life cycle of the various application objects (known as beans) defined in the Spring bean configuration file.</a:t>
            </a:r>
          </a:p>
          <a:p>
            <a:pPr>
              <a:spcAft>
                <a:spcPct val="0"/>
              </a:spcAft>
            </a:pPr>
            <a:r>
              <a:rPr lang="en-US" altLang="en-US" b="1" dirty="0" smtClean="0"/>
              <a:t>AOP</a:t>
            </a:r>
          </a:p>
          <a:p>
            <a:pPr marL="231775" lvl="1" indent="0">
              <a:spcAft>
                <a:spcPct val="0"/>
              </a:spcAft>
              <a:buFont typeface="Courier New" pitchFamily="49" charset="0"/>
              <a:buNone/>
            </a:pPr>
            <a:r>
              <a:rPr lang="en-US" altLang="en-US" sz="1600" dirty="0" smtClean="0"/>
              <a:t>This module helps in implementing the various cross cutting concerns in the application like logging, transaction management etc. These concerns are decoupled from the application code and are injected into the various point cuts through configuration file.</a:t>
            </a:r>
          </a:p>
          <a:p>
            <a:pPr>
              <a:spcAft>
                <a:spcPct val="0"/>
              </a:spcAft>
            </a:pPr>
            <a:r>
              <a:rPr lang="en-US" altLang="en-US" b="1" dirty="0" smtClean="0"/>
              <a:t>Spring Web</a:t>
            </a:r>
          </a:p>
          <a:p>
            <a:pPr marL="231775" lvl="1" indent="0">
              <a:spcAft>
                <a:spcPct val="0"/>
              </a:spcAft>
              <a:buFont typeface="Courier New" pitchFamily="49" charset="0"/>
              <a:buNone/>
            </a:pPr>
            <a:r>
              <a:rPr lang="en-US" altLang="en-US" sz="1600" dirty="0" smtClean="0"/>
              <a:t>Spring framework helps in developing web based application by providing the Spring web module. This module is built on top of application context module and provides web oriented features. Spring MVC module is built on top of Spring web module and helps in developing web application based on MVC design pattern.</a:t>
            </a:r>
          </a:p>
          <a:p>
            <a:pPr>
              <a:spcAft>
                <a:spcPct val="0"/>
              </a:spcAft>
            </a:pPr>
            <a:r>
              <a:rPr lang="en-US" altLang="en-US" b="1" dirty="0" smtClean="0"/>
              <a:t>Spring DAO</a:t>
            </a:r>
          </a:p>
          <a:p>
            <a:pPr marL="231775" lvl="1" indent="0">
              <a:spcAft>
                <a:spcPct val="0"/>
              </a:spcAft>
              <a:buFont typeface="Courier New" pitchFamily="49" charset="0"/>
              <a:buNone/>
            </a:pPr>
            <a:r>
              <a:rPr lang="en-US" altLang="en-US" sz="1600" dirty="0" smtClean="0"/>
              <a:t>Almost every enterprise application needs to interact with the database. Spring DAO module makes it easy to interact with database by providing an abstraction over low level JDBC tasks like creating a database connection, release it etc.</a:t>
            </a:r>
          </a:p>
          <a:p>
            <a:pPr>
              <a:spcAft>
                <a:spcPct val="0"/>
              </a:spcAft>
            </a:pPr>
            <a:r>
              <a:rPr lang="en-US" altLang="en-US" b="1" dirty="0" smtClean="0"/>
              <a:t>Spring ORM</a:t>
            </a:r>
          </a:p>
          <a:p>
            <a:pPr marL="231775" lvl="1" indent="0">
              <a:spcAft>
                <a:spcPct val="0"/>
              </a:spcAft>
              <a:buFont typeface="Courier New" pitchFamily="49" charset="0"/>
              <a:buNone/>
            </a:pPr>
            <a:r>
              <a:rPr lang="en-US" altLang="en-US" sz="1600" dirty="0" smtClean="0"/>
              <a:t>There exist a number of popular object-relational mapping tools like Hibernate, </a:t>
            </a:r>
            <a:r>
              <a:rPr lang="en-US" altLang="en-US" sz="1600" dirty="0" err="1" smtClean="0"/>
              <a:t>iBatis</a:t>
            </a:r>
            <a:r>
              <a:rPr lang="en-US" altLang="en-US" sz="1600" dirty="0" smtClean="0"/>
              <a:t>, JPA etc. Spring ORM module helps in integrating with these tools.</a:t>
            </a:r>
          </a:p>
        </p:txBody>
      </p:sp>
    </p:spTree>
    <p:extLst>
      <p:ext uri="{BB962C8B-B14F-4D97-AF65-F5344CB8AC3E}">
        <p14:creationId xmlns:p14="http://schemas.microsoft.com/office/powerpoint/2010/main" val="5424071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pPr marL="342900" indent="-342900"/>
            <a:r>
              <a:rPr lang="en-US" altLang="en-US" smtClean="0"/>
              <a:t>Injecting Collections</a:t>
            </a:r>
          </a:p>
        </p:txBody>
      </p:sp>
      <p:sp>
        <p:nvSpPr>
          <p:cNvPr id="114691" name="Content Placeholder 1"/>
          <p:cNvSpPr>
            <a:spLocks noGrp="1"/>
          </p:cNvSpPr>
          <p:nvPr>
            <p:ph sz="quarter" idx="10"/>
          </p:nvPr>
        </p:nvSpPr>
        <p:spPr/>
        <p:txBody>
          <a:bodyPr/>
          <a:lstStyle/>
          <a:p>
            <a:pPr>
              <a:spcAft>
                <a:spcPct val="0"/>
              </a:spcAft>
            </a:pPr>
            <a:r>
              <a:rPr lang="en-US" altLang="en-US" smtClean="0"/>
              <a:t>Spring offers four types of collection configuration elements which are as follows: </a:t>
            </a:r>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endParaRPr lang="en-US" altLang="en-US" smtClean="0"/>
          </a:p>
          <a:p>
            <a:pPr>
              <a:spcAft>
                <a:spcPct val="0"/>
              </a:spcAft>
            </a:pPr>
            <a:r>
              <a:rPr lang="en-US" altLang="en-US" smtClean="0"/>
              <a:t>You can use either &lt;list&gt; or &lt;set&gt; to wire any implementation of java.util.Collection or an </a:t>
            </a:r>
            <a:r>
              <a:rPr lang="en-US" altLang="en-US" b="1" smtClean="0"/>
              <a:t>array</a:t>
            </a:r>
            <a:r>
              <a:rPr lang="en-US" altLang="en-US" smtClean="0"/>
              <a:t>. You will come across two situations :</a:t>
            </a:r>
          </a:p>
          <a:p>
            <a:pPr lvl="1">
              <a:spcAft>
                <a:spcPct val="0"/>
              </a:spcAft>
            </a:pPr>
            <a:r>
              <a:rPr lang="en-US" altLang="en-US" smtClean="0"/>
              <a:t>Passing direct values of the collection and </a:t>
            </a:r>
          </a:p>
          <a:p>
            <a:pPr lvl="1">
              <a:spcAft>
                <a:spcPct val="0"/>
              </a:spcAft>
            </a:pPr>
            <a:r>
              <a:rPr lang="en-US" altLang="en-US" smtClean="0"/>
              <a:t>Passing a reference of a bean as one of the collection elements</a:t>
            </a:r>
          </a:p>
        </p:txBody>
      </p:sp>
      <p:graphicFrame>
        <p:nvGraphicFramePr>
          <p:cNvPr id="3" name="Table 2"/>
          <p:cNvGraphicFramePr>
            <a:graphicFrameLocks noGrp="1"/>
          </p:cNvGraphicFramePr>
          <p:nvPr/>
        </p:nvGraphicFramePr>
        <p:xfrm>
          <a:off x="2022475" y="1371601"/>
          <a:ext cx="8458200" cy="3475039"/>
        </p:xfrm>
        <a:graphic>
          <a:graphicData uri="http://schemas.openxmlformats.org/drawingml/2006/table">
            <a:tbl>
              <a:tblPr/>
              <a:tblGrid>
                <a:gridCol w="4229100"/>
                <a:gridCol w="4229100"/>
              </a:tblGrid>
              <a:tr h="365793">
                <a:tc>
                  <a:txBody>
                    <a:bodyPr/>
                    <a:lstStyle/>
                    <a:p>
                      <a:r>
                        <a:rPr lang="en-US" sz="1800" dirty="0"/>
                        <a:t>Element</a:t>
                      </a:r>
                    </a:p>
                  </a:txBody>
                  <a:tcPr marT="45724" marB="45724" anchor="ctr">
                    <a:lnL>
                      <a:noFill/>
                    </a:lnL>
                    <a:lnR>
                      <a:noFill/>
                    </a:lnR>
                    <a:lnT>
                      <a:noFill/>
                    </a:lnT>
                    <a:lnB>
                      <a:noFill/>
                    </a:lnB>
                  </a:tcPr>
                </a:tc>
                <a:tc>
                  <a:txBody>
                    <a:bodyPr/>
                    <a:lstStyle/>
                    <a:p>
                      <a:r>
                        <a:rPr lang="en-US" sz="1800"/>
                        <a:t>Description</a:t>
                      </a:r>
                    </a:p>
                  </a:txBody>
                  <a:tcPr marT="45724" marB="45724" anchor="ctr">
                    <a:lnL>
                      <a:noFill/>
                    </a:lnL>
                    <a:lnR>
                      <a:noFill/>
                    </a:lnR>
                    <a:lnT>
                      <a:noFill/>
                    </a:lnT>
                    <a:lnB>
                      <a:noFill/>
                    </a:lnB>
                  </a:tcPr>
                </a:tc>
              </a:tr>
              <a:tr h="640139">
                <a:tc>
                  <a:txBody>
                    <a:bodyPr/>
                    <a:lstStyle/>
                    <a:p>
                      <a:r>
                        <a:rPr lang="en-US" sz="1800" dirty="0"/>
                        <a:t>&lt;list&gt;</a:t>
                      </a:r>
                    </a:p>
                  </a:txBody>
                  <a:tcPr marT="45724" marB="45724" anchor="ctr">
                    <a:lnL>
                      <a:noFill/>
                    </a:lnL>
                    <a:lnR>
                      <a:noFill/>
                    </a:lnR>
                    <a:lnT>
                      <a:noFill/>
                    </a:lnT>
                    <a:lnB>
                      <a:noFill/>
                    </a:lnB>
                  </a:tcPr>
                </a:tc>
                <a:tc>
                  <a:txBody>
                    <a:bodyPr/>
                    <a:lstStyle/>
                    <a:p>
                      <a:r>
                        <a:rPr lang="en-US" sz="1800"/>
                        <a:t>This helps in wiring ie injecting a list of values, allowing duplicates.</a:t>
                      </a:r>
                    </a:p>
                  </a:txBody>
                  <a:tcPr marT="45724" marB="45724" anchor="ctr">
                    <a:lnL>
                      <a:noFill/>
                    </a:lnL>
                    <a:lnR>
                      <a:noFill/>
                    </a:lnR>
                    <a:lnT>
                      <a:noFill/>
                    </a:lnT>
                    <a:lnB>
                      <a:noFill/>
                    </a:lnB>
                  </a:tcPr>
                </a:tc>
              </a:tr>
              <a:tr h="640139">
                <a:tc>
                  <a:txBody>
                    <a:bodyPr/>
                    <a:lstStyle/>
                    <a:p>
                      <a:r>
                        <a:rPr lang="en-US" sz="1800" dirty="0"/>
                        <a:t>&lt;set&gt;</a:t>
                      </a:r>
                    </a:p>
                  </a:txBody>
                  <a:tcPr marT="45724" marB="45724" anchor="ctr">
                    <a:lnL>
                      <a:noFill/>
                    </a:lnL>
                    <a:lnR>
                      <a:noFill/>
                    </a:lnR>
                    <a:lnT>
                      <a:noFill/>
                    </a:lnT>
                    <a:lnB>
                      <a:noFill/>
                    </a:lnB>
                  </a:tcPr>
                </a:tc>
                <a:tc>
                  <a:txBody>
                    <a:bodyPr/>
                    <a:lstStyle/>
                    <a:p>
                      <a:r>
                        <a:rPr lang="en-US" sz="1800"/>
                        <a:t>This helps in wiring a set of values but without any duplicates.</a:t>
                      </a:r>
                    </a:p>
                  </a:txBody>
                  <a:tcPr marT="45724" marB="45724" anchor="ctr">
                    <a:lnL>
                      <a:noFill/>
                    </a:lnL>
                    <a:lnR>
                      <a:noFill/>
                    </a:lnR>
                    <a:lnT>
                      <a:noFill/>
                    </a:lnT>
                    <a:lnB>
                      <a:noFill/>
                    </a:lnB>
                  </a:tcPr>
                </a:tc>
              </a:tr>
              <a:tr h="914484">
                <a:tc>
                  <a:txBody>
                    <a:bodyPr/>
                    <a:lstStyle/>
                    <a:p>
                      <a:r>
                        <a:rPr lang="en-US" sz="1800"/>
                        <a:t>&lt;map&gt;</a:t>
                      </a:r>
                    </a:p>
                  </a:txBody>
                  <a:tcPr marT="45724" marB="45724" anchor="ctr">
                    <a:lnL>
                      <a:noFill/>
                    </a:lnL>
                    <a:lnR>
                      <a:noFill/>
                    </a:lnR>
                    <a:lnT>
                      <a:noFill/>
                    </a:lnT>
                    <a:lnB>
                      <a:noFill/>
                    </a:lnB>
                  </a:tcPr>
                </a:tc>
                <a:tc>
                  <a:txBody>
                    <a:bodyPr/>
                    <a:lstStyle/>
                    <a:p>
                      <a:r>
                        <a:rPr lang="en-US" sz="1800"/>
                        <a:t>This can be used to inject a collection of name-value pairs where name and value can be of any type.</a:t>
                      </a:r>
                    </a:p>
                  </a:txBody>
                  <a:tcPr marT="45724" marB="45724" anchor="ctr">
                    <a:lnL>
                      <a:noFill/>
                    </a:lnL>
                    <a:lnR>
                      <a:noFill/>
                    </a:lnR>
                    <a:lnT>
                      <a:noFill/>
                    </a:lnT>
                    <a:lnB>
                      <a:noFill/>
                    </a:lnB>
                  </a:tcPr>
                </a:tc>
              </a:tr>
              <a:tr h="914484">
                <a:tc>
                  <a:txBody>
                    <a:bodyPr/>
                    <a:lstStyle/>
                    <a:p>
                      <a:r>
                        <a:rPr lang="en-US" sz="1800"/>
                        <a:t>&lt;props&gt;</a:t>
                      </a:r>
                    </a:p>
                  </a:txBody>
                  <a:tcPr marT="45724" marB="45724" anchor="ctr">
                    <a:lnL>
                      <a:noFill/>
                    </a:lnL>
                    <a:lnR>
                      <a:noFill/>
                    </a:lnR>
                    <a:lnT>
                      <a:noFill/>
                    </a:lnT>
                    <a:lnB>
                      <a:noFill/>
                    </a:lnB>
                  </a:tcPr>
                </a:tc>
                <a:tc>
                  <a:txBody>
                    <a:bodyPr/>
                    <a:lstStyle/>
                    <a:p>
                      <a:r>
                        <a:rPr lang="en-US" sz="1800" dirty="0"/>
                        <a:t>This can be used to inject a collection of name-value pairs where the name and value are both Strings.</a:t>
                      </a:r>
                    </a:p>
                  </a:txBody>
                  <a:tcPr marT="45724" marB="45724" anchor="ctr">
                    <a:lnL>
                      <a:noFill/>
                    </a:lnL>
                    <a:lnR>
                      <a:noFill/>
                    </a:lnR>
                    <a:lnT>
                      <a:noFill/>
                    </a:lnT>
                    <a:lnB>
                      <a:noFill/>
                    </a:lnB>
                  </a:tcPr>
                </a:tc>
              </a:tr>
            </a:tbl>
          </a:graphicData>
        </a:graphic>
      </p:graphicFrame>
      <p:sp>
        <p:nvSpPr>
          <p:cNvPr id="114703" name="Rectangle 7"/>
          <p:cNvSpPr>
            <a:spLocks noChangeArrowheads="1"/>
          </p:cNvSpPr>
          <p:nvPr/>
        </p:nvSpPr>
        <p:spPr bwMode="auto">
          <a:xfrm>
            <a:off x="1979612" y="1371600"/>
            <a:ext cx="8610600" cy="3810000"/>
          </a:xfrm>
          <a:prstGeom prst="rect">
            <a:avLst/>
          </a:prstGeom>
          <a:noFill/>
          <a:ln w="2857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extLst>
      <p:ext uri="{BB962C8B-B14F-4D97-AF65-F5344CB8AC3E}">
        <p14:creationId xmlns:p14="http://schemas.microsoft.com/office/powerpoint/2010/main" val="1655102746"/>
      </p:ext>
    </p:extLst>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marL="342900" indent="-342900"/>
            <a:r>
              <a:rPr lang="en-US" altLang="en-US" smtClean="0"/>
              <a:t>Injecting Collections contd…</a:t>
            </a:r>
          </a:p>
        </p:txBody>
      </p:sp>
      <p:pic>
        <p:nvPicPr>
          <p:cNvPr id="116739"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rcRect/>
          <a:stretch>
            <a:fillRect/>
          </a:stretch>
        </p:blipFill>
        <p:spPr>
          <a:xfrm>
            <a:off x="7372350" y="1066800"/>
            <a:ext cx="3065462" cy="2038350"/>
          </a:xfrm>
        </p:spPr>
      </p:pic>
      <p:pic>
        <p:nvPicPr>
          <p:cNvPr id="116740"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5812" y="1066801"/>
            <a:ext cx="499110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1"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85078" y="3582988"/>
            <a:ext cx="4627981"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2" name="TextBox 10"/>
          <p:cNvSpPr txBox="1">
            <a:spLocks noChangeArrowheads="1"/>
          </p:cNvSpPr>
          <p:nvPr/>
        </p:nvSpPr>
        <p:spPr bwMode="auto">
          <a:xfrm>
            <a:off x="3694112" y="728664"/>
            <a:ext cx="1257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
        <p:nvSpPr>
          <p:cNvPr id="116743" name="TextBox 11"/>
          <p:cNvSpPr txBox="1">
            <a:spLocks noChangeArrowheads="1"/>
          </p:cNvSpPr>
          <p:nvPr/>
        </p:nvSpPr>
        <p:spPr bwMode="auto">
          <a:xfrm>
            <a:off x="8304212" y="749301"/>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116744" name="TextBox 12"/>
          <p:cNvSpPr txBox="1">
            <a:spLocks noChangeArrowheads="1"/>
          </p:cNvSpPr>
          <p:nvPr/>
        </p:nvSpPr>
        <p:spPr bwMode="auto">
          <a:xfrm>
            <a:off x="8378825" y="3190081"/>
            <a:ext cx="1296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MainApp.java</a:t>
            </a:r>
          </a:p>
        </p:txBody>
      </p:sp>
    </p:spTree>
    <p:extLst>
      <p:ext uri="{BB962C8B-B14F-4D97-AF65-F5344CB8AC3E}">
        <p14:creationId xmlns:p14="http://schemas.microsoft.com/office/powerpoint/2010/main" val="3453359099"/>
      </p:ext>
    </p:extLst>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pPr marL="342900" indent="-342900"/>
            <a:r>
              <a:rPr lang="en-US" altLang="en-US" smtClean="0"/>
              <a:t>Injecting bean references</a:t>
            </a:r>
          </a:p>
        </p:txBody>
      </p:sp>
      <p:sp>
        <p:nvSpPr>
          <p:cNvPr id="118787" name="Content Placeholder 1"/>
          <p:cNvSpPr>
            <a:spLocks noGrp="1"/>
          </p:cNvSpPr>
          <p:nvPr>
            <p:ph sz="quarter" idx="10"/>
          </p:nvPr>
        </p:nvSpPr>
        <p:spPr/>
        <p:txBody>
          <a:bodyPr/>
          <a:lstStyle/>
          <a:p>
            <a:pPr>
              <a:spcAft>
                <a:spcPct val="0"/>
              </a:spcAft>
            </a:pPr>
            <a:r>
              <a:rPr lang="en-US" altLang="en-US" smtClean="0"/>
              <a:t>If you want to inject bean references then use the ref element : </a:t>
            </a:r>
          </a:p>
        </p:txBody>
      </p:sp>
      <p:pic>
        <p:nvPicPr>
          <p:cNvPr id="11878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7412" y="1828801"/>
            <a:ext cx="4953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9" name="TextBox 4"/>
          <p:cNvSpPr txBox="1">
            <a:spLocks noChangeArrowheads="1"/>
          </p:cNvSpPr>
          <p:nvPr/>
        </p:nvSpPr>
        <p:spPr bwMode="auto">
          <a:xfrm>
            <a:off x="5218112" y="1506539"/>
            <a:ext cx="1371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a:t>Beans.xml</a:t>
            </a:r>
          </a:p>
        </p:txBody>
      </p:sp>
    </p:spTree>
    <p:extLst>
      <p:ext uri="{BB962C8B-B14F-4D97-AF65-F5344CB8AC3E}">
        <p14:creationId xmlns:p14="http://schemas.microsoft.com/office/powerpoint/2010/main" val="1386006"/>
      </p:ext>
    </p:extLst>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pPr marL="342900" indent="-342900"/>
            <a:r>
              <a:rPr lang="en-US" altLang="en-US" smtClean="0"/>
              <a:t>Merging collections</a:t>
            </a:r>
          </a:p>
        </p:txBody>
      </p:sp>
      <p:sp>
        <p:nvSpPr>
          <p:cNvPr id="120835" name="Content Placeholder 1"/>
          <p:cNvSpPr>
            <a:spLocks noGrp="1"/>
          </p:cNvSpPr>
          <p:nvPr>
            <p:ph sz="quarter" idx="10"/>
          </p:nvPr>
        </p:nvSpPr>
        <p:spPr/>
        <p:txBody>
          <a:bodyPr/>
          <a:lstStyle/>
          <a:p>
            <a:pPr>
              <a:spcAft>
                <a:spcPct val="0"/>
              </a:spcAft>
            </a:pPr>
            <a:r>
              <a:rPr lang="en-US" altLang="en-US" smtClean="0"/>
              <a:t>According to the need, we can merge collection data while creating bean.</a:t>
            </a:r>
          </a:p>
          <a:p>
            <a:pPr>
              <a:spcAft>
                <a:spcPct val="0"/>
              </a:spcAft>
            </a:pPr>
            <a:r>
              <a:rPr lang="en-US" altLang="en-US" smtClean="0"/>
              <a:t>There will be a parent and child bean. Child will inherit the parent data.</a:t>
            </a:r>
          </a:p>
          <a:p>
            <a:pPr>
              <a:spcAft>
                <a:spcPct val="0"/>
              </a:spcAft>
            </a:pPr>
            <a:r>
              <a:rPr lang="en-US" altLang="en-US" smtClean="0"/>
              <a:t>It is done by the attribute merge="true".</a:t>
            </a:r>
          </a:p>
          <a:p>
            <a:pPr>
              <a:spcAft>
                <a:spcPct val="0"/>
              </a:spcAft>
            </a:pPr>
            <a:r>
              <a:rPr lang="en-US" altLang="en-US" smtClean="0"/>
              <a:t>This attribute is available in all collection tags like &lt;list/&gt;, &lt;set/&gt;, &lt;map/&gt; and &lt;props/&gt; .</a:t>
            </a:r>
          </a:p>
          <a:p>
            <a:pPr>
              <a:spcAft>
                <a:spcPct val="0"/>
              </a:spcAft>
            </a:pPr>
            <a:endParaRPr lang="en-US" altLang="en-US" smtClean="0"/>
          </a:p>
        </p:txBody>
      </p:sp>
      <p:pic>
        <p:nvPicPr>
          <p:cNvPr id="120836" name="Content Placeholder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1125" y="2097088"/>
            <a:ext cx="620553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7" name="TextBox 10"/>
          <p:cNvSpPr txBox="1">
            <a:spLocks noChangeArrowheads="1"/>
          </p:cNvSpPr>
          <p:nvPr/>
        </p:nvSpPr>
        <p:spPr bwMode="auto">
          <a:xfrm>
            <a:off x="5510146" y="1789113"/>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dirty="0"/>
              <a:t>Beans.xml</a:t>
            </a:r>
          </a:p>
        </p:txBody>
      </p:sp>
    </p:spTree>
    <p:extLst>
      <p:ext uri="{BB962C8B-B14F-4D97-AF65-F5344CB8AC3E}">
        <p14:creationId xmlns:p14="http://schemas.microsoft.com/office/powerpoint/2010/main" val="3963870282"/>
      </p:ext>
    </p:extLst>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pPr marL="342900" indent="-342900"/>
            <a:r>
              <a:rPr lang="en-US" altLang="en-US" smtClean="0"/>
              <a:t>Merging collections contd…</a:t>
            </a:r>
          </a:p>
        </p:txBody>
      </p:sp>
      <p:pic>
        <p:nvPicPr>
          <p:cNvPr id="12288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2012" y="1531938"/>
            <a:ext cx="5257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94251" y="5029201"/>
            <a:ext cx="25050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75613" y="1681164"/>
            <a:ext cx="21240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6" name="TextBox 7"/>
          <p:cNvSpPr txBox="1">
            <a:spLocks noChangeArrowheads="1"/>
          </p:cNvSpPr>
          <p:nvPr/>
        </p:nvSpPr>
        <p:spPr bwMode="auto">
          <a:xfrm>
            <a:off x="3656012" y="1166814"/>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MainApp.java</a:t>
            </a:r>
          </a:p>
        </p:txBody>
      </p:sp>
      <p:sp>
        <p:nvSpPr>
          <p:cNvPr id="122887" name="TextBox 12"/>
          <p:cNvSpPr txBox="1">
            <a:spLocks noChangeArrowheads="1"/>
          </p:cNvSpPr>
          <p:nvPr/>
        </p:nvSpPr>
        <p:spPr bwMode="auto">
          <a:xfrm>
            <a:off x="8685212" y="1320801"/>
            <a:ext cx="121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122888" name="TextBox 13"/>
          <p:cNvSpPr txBox="1">
            <a:spLocks noChangeArrowheads="1"/>
          </p:cNvSpPr>
          <p:nvPr/>
        </p:nvSpPr>
        <p:spPr bwMode="auto">
          <a:xfrm>
            <a:off x="5561012" y="4721226"/>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Output</a:t>
            </a:r>
          </a:p>
        </p:txBody>
      </p:sp>
    </p:spTree>
    <p:extLst>
      <p:ext uri="{BB962C8B-B14F-4D97-AF65-F5344CB8AC3E}">
        <p14:creationId xmlns:p14="http://schemas.microsoft.com/office/powerpoint/2010/main" val="4063347146"/>
      </p:ext>
    </p:extLst>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pPr marL="342900" indent="-342900"/>
            <a:r>
              <a:rPr lang="en-US" altLang="en-US" dirty="0" smtClean="0"/>
              <a:t>Exercise</a:t>
            </a:r>
            <a:endParaRPr lang="en-US" altLang="en-US" dirty="0" smtClean="0"/>
          </a:p>
        </p:txBody>
      </p:sp>
      <p:sp>
        <p:nvSpPr>
          <p:cNvPr id="2" name="Content Placeholder 1"/>
          <p:cNvSpPr>
            <a:spLocks noGrp="1"/>
          </p:cNvSpPr>
          <p:nvPr>
            <p:ph idx="1"/>
          </p:nvPr>
        </p:nvSpPr>
        <p:spPr/>
        <p:txBody>
          <a:bodyPr/>
          <a:lstStyle/>
          <a:p>
            <a:r>
              <a:rPr lang="en-US" dirty="0" smtClean="0"/>
              <a:t>Inject address bean as in inner bean in student. </a:t>
            </a:r>
          </a:p>
          <a:p>
            <a:r>
              <a:rPr lang="en-US" dirty="0" smtClean="0"/>
              <a:t>Inject address bean as a collection in student bean. Inject it using list, set &amp; map.</a:t>
            </a:r>
          </a:p>
          <a:p>
            <a:r>
              <a:rPr lang="en-US" dirty="0" smtClean="0"/>
              <a:t>Use merge option and check whether collection is merged or not. </a:t>
            </a:r>
          </a:p>
          <a:p>
            <a:endParaRPr lang="en-US" dirty="0" smtClean="0"/>
          </a:p>
          <a:p>
            <a:endParaRPr lang="en-US" dirty="0"/>
          </a:p>
        </p:txBody>
      </p:sp>
    </p:spTree>
    <p:extLst>
      <p:ext uri="{BB962C8B-B14F-4D97-AF65-F5344CB8AC3E}">
        <p14:creationId xmlns:p14="http://schemas.microsoft.com/office/powerpoint/2010/main" val="2198416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smtClean="0"/>
              <a:t>Event Handling in Spring</a:t>
            </a:r>
          </a:p>
        </p:txBody>
      </p:sp>
      <p:sp>
        <p:nvSpPr>
          <p:cNvPr id="125955" name="Content Placeholder 1"/>
          <p:cNvSpPr>
            <a:spLocks noGrp="1"/>
          </p:cNvSpPr>
          <p:nvPr>
            <p:ph sz="quarter" idx="10"/>
          </p:nvPr>
        </p:nvSpPr>
        <p:spPr>
          <a:xfrm>
            <a:off x="2055812" y="838200"/>
            <a:ext cx="3657600" cy="5486400"/>
          </a:xfrm>
        </p:spPr>
        <p:txBody>
          <a:bodyPr/>
          <a:lstStyle/>
          <a:p>
            <a:pPr>
              <a:spcAft>
                <a:spcPct val="0"/>
              </a:spcAft>
            </a:pPr>
            <a:r>
              <a:rPr lang="en-US" altLang="en-US" smtClean="0"/>
              <a:t>The ApplicationContext publishes certain types of events when loading the beans. For example, a </a:t>
            </a:r>
            <a:r>
              <a:rPr lang="en-US" altLang="en-US" i="1" smtClean="0"/>
              <a:t>ContextStartedEvent</a:t>
            </a:r>
            <a:r>
              <a:rPr lang="en-US" altLang="en-US" smtClean="0"/>
              <a:t> is published when the context is started and </a:t>
            </a:r>
            <a:r>
              <a:rPr lang="en-US" altLang="en-US" i="1" smtClean="0"/>
              <a:t>ContextStoppedEvent</a:t>
            </a:r>
            <a:r>
              <a:rPr lang="en-US" altLang="en-US" smtClean="0"/>
              <a:t> is published when the context is stopped.</a:t>
            </a:r>
          </a:p>
          <a:p>
            <a:pPr>
              <a:spcAft>
                <a:spcPct val="0"/>
              </a:spcAft>
            </a:pPr>
            <a:r>
              <a:rPr lang="en-US" altLang="en-US" smtClean="0"/>
              <a:t>Event handling in the </a:t>
            </a:r>
            <a:r>
              <a:rPr lang="en-US" altLang="en-US" i="1" smtClean="0"/>
              <a:t>ApplicationContext</a:t>
            </a:r>
            <a:r>
              <a:rPr lang="en-US" altLang="en-US" smtClean="0"/>
              <a:t> is provided through the </a:t>
            </a:r>
            <a:r>
              <a:rPr lang="en-US" altLang="en-US" i="1" smtClean="0"/>
              <a:t>ApplicationEvent</a:t>
            </a:r>
            <a:r>
              <a:rPr lang="en-US" altLang="en-US" smtClean="0"/>
              <a:t> class and </a:t>
            </a:r>
            <a:r>
              <a:rPr lang="en-US" altLang="en-US" i="1" smtClean="0"/>
              <a:t>ApplicationListener</a:t>
            </a:r>
            <a:r>
              <a:rPr lang="en-US" altLang="en-US" smtClean="0"/>
              <a:t> interface. </a:t>
            </a:r>
          </a:p>
          <a:p>
            <a:pPr>
              <a:spcAft>
                <a:spcPct val="0"/>
              </a:spcAft>
            </a:pPr>
            <a:r>
              <a:rPr lang="en-US" altLang="en-US" smtClean="0"/>
              <a:t>if a bean implements the </a:t>
            </a:r>
            <a:r>
              <a:rPr lang="en-US" altLang="en-US" i="1" smtClean="0"/>
              <a:t>ApplicationListener</a:t>
            </a:r>
            <a:r>
              <a:rPr lang="en-US" altLang="en-US" smtClean="0"/>
              <a:t>, then every time an </a:t>
            </a:r>
            <a:r>
              <a:rPr lang="en-US" altLang="en-US" i="1" smtClean="0"/>
              <a:t>ApplicationEvent</a:t>
            </a:r>
            <a:r>
              <a:rPr lang="en-US" altLang="en-US" smtClean="0"/>
              <a:t> gets published to the ApplicationContext, that bean is notified.</a:t>
            </a:r>
          </a:p>
          <a:p>
            <a:pPr>
              <a:spcAft>
                <a:spcPct val="0"/>
              </a:spcAft>
            </a:pPr>
            <a:r>
              <a:rPr lang="en-US" altLang="en-US" smtClean="0"/>
              <a:t>Spring provides the following standard events: </a:t>
            </a:r>
          </a:p>
        </p:txBody>
      </p:sp>
      <p:graphicFrame>
        <p:nvGraphicFramePr>
          <p:cNvPr id="8" name="Table 7"/>
          <p:cNvGraphicFramePr>
            <a:graphicFrameLocks noGrp="1"/>
          </p:cNvGraphicFramePr>
          <p:nvPr/>
        </p:nvGraphicFramePr>
        <p:xfrm>
          <a:off x="5942012" y="974725"/>
          <a:ext cx="4327526" cy="5334000"/>
        </p:xfrm>
        <a:graphic>
          <a:graphicData uri="http://schemas.openxmlformats.org/drawingml/2006/table">
            <a:tbl>
              <a:tblPr/>
              <a:tblGrid>
                <a:gridCol w="2163763"/>
                <a:gridCol w="2163763"/>
              </a:tblGrid>
              <a:tr h="187158">
                <a:tc>
                  <a:txBody>
                    <a:bodyPr/>
                    <a:lstStyle/>
                    <a:p>
                      <a:r>
                        <a:rPr lang="en-US" sz="900" dirty="0"/>
                        <a:t>S.N.</a:t>
                      </a:r>
                    </a:p>
                  </a:txBody>
                  <a:tcPr marL="46784" marR="46784" marT="23395" marB="23395" anchor="ctr">
                    <a:lnL>
                      <a:noFill/>
                    </a:lnL>
                    <a:lnR>
                      <a:noFill/>
                    </a:lnR>
                    <a:lnT>
                      <a:noFill/>
                    </a:lnT>
                    <a:lnB>
                      <a:noFill/>
                    </a:lnB>
                  </a:tcPr>
                </a:tc>
                <a:tc>
                  <a:txBody>
                    <a:bodyPr/>
                    <a:lstStyle/>
                    <a:p>
                      <a:r>
                        <a:rPr lang="en-US" sz="900"/>
                        <a:t>Spring Built-in Events &amp; Description</a:t>
                      </a:r>
                    </a:p>
                  </a:txBody>
                  <a:tcPr marL="46784" marR="46784" marT="23395" marB="23395" anchor="ctr">
                    <a:lnL>
                      <a:noFill/>
                    </a:lnL>
                    <a:lnR>
                      <a:noFill/>
                    </a:lnR>
                    <a:lnT>
                      <a:noFill/>
                    </a:lnT>
                    <a:lnB>
                      <a:noFill/>
                    </a:lnB>
                  </a:tcPr>
                </a:tc>
              </a:tr>
              <a:tr h="1029368">
                <a:tc>
                  <a:txBody>
                    <a:bodyPr/>
                    <a:lstStyle/>
                    <a:p>
                      <a:r>
                        <a:rPr lang="en-US" sz="900" dirty="0"/>
                        <a:t>1</a:t>
                      </a:r>
                    </a:p>
                  </a:txBody>
                  <a:tcPr marL="46784" marR="46784" marT="23395" marB="23395" anchor="ctr">
                    <a:lnL>
                      <a:noFill/>
                    </a:lnL>
                    <a:lnR>
                      <a:noFill/>
                    </a:lnR>
                    <a:lnT>
                      <a:noFill/>
                    </a:lnT>
                    <a:lnB>
                      <a:noFill/>
                    </a:lnB>
                  </a:tcPr>
                </a:tc>
                <a:tc>
                  <a:txBody>
                    <a:bodyPr/>
                    <a:lstStyle/>
                    <a:p>
                      <a:r>
                        <a:rPr lang="en-US" sz="900" b="1" dirty="0" err="1"/>
                        <a:t>ContextRefreshedEvent</a:t>
                      </a:r>
                      <a:endParaRPr lang="en-US" sz="900" dirty="0"/>
                    </a:p>
                    <a:p>
                      <a:r>
                        <a:rPr lang="en-US" sz="900" dirty="0"/>
                        <a:t>This event is published when the </a:t>
                      </a:r>
                      <a:r>
                        <a:rPr lang="en-US" sz="900" i="1" dirty="0" err="1"/>
                        <a:t>ApplicationContext</a:t>
                      </a:r>
                      <a:r>
                        <a:rPr lang="en-US" sz="900" dirty="0"/>
                        <a:t> is either initialized or refreshed. This can also be raised using the refresh() method on the </a:t>
                      </a:r>
                      <a:r>
                        <a:rPr lang="en-US" sz="900" i="1" dirty="0" err="1"/>
                        <a:t>ConfigurableApplicationContext</a:t>
                      </a:r>
                      <a:r>
                        <a:rPr lang="en-US" sz="900" dirty="0"/>
                        <a:t> interface.</a:t>
                      </a:r>
                    </a:p>
                  </a:txBody>
                  <a:tcPr marL="46784" marR="46784" marT="23395" marB="23395" anchor="ctr">
                    <a:lnL>
                      <a:noFill/>
                    </a:lnL>
                    <a:lnR>
                      <a:noFill/>
                    </a:lnR>
                    <a:lnT>
                      <a:noFill/>
                    </a:lnT>
                    <a:lnB>
                      <a:noFill/>
                    </a:lnB>
                  </a:tcPr>
                </a:tc>
              </a:tr>
              <a:tr h="1169737">
                <a:tc>
                  <a:txBody>
                    <a:bodyPr/>
                    <a:lstStyle/>
                    <a:p>
                      <a:r>
                        <a:rPr lang="en-US" sz="900" dirty="0"/>
                        <a:t>2</a:t>
                      </a:r>
                    </a:p>
                  </a:txBody>
                  <a:tcPr marL="46784" marR="46784" marT="23395" marB="23395" anchor="ctr">
                    <a:lnL>
                      <a:noFill/>
                    </a:lnL>
                    <a:lnR>
                      <a:noFill/>
                    </a:lnR>
                    <a:lnT>
                      <a:noFill/>
                    </a:lnT>
                    <a:lnB>
                      <a:noFill/>
                    </a:lnB>
                  </a:tcPr>
                </a:tc>
                <a:tc>
                  <a:txBody>
                    <a:bodyPr/>
                    <a:lstStyle/>
                    <a:p>
                      <a:r>
                        <a:rPr lang="en-US" sz="900" b="1"/>
                        <a:t>ContextStartedEvent</a:t>
                      </a:r>
                      <a:endParaRPr lang="en-US" sz="900"/>
                    </a:p>
                    <a:p>
                      <a:r>
                        <a:rPr lang="en-US" sz="900"/>
                        <a:t>This event is published when the </a:t>
                      </a:r>
                      <a:r>
                        <a:rPr lang="en-US" sz="900" i="1"/>
                        <a:t>ApplicationContext</a:t>
                      </a:r>
                      <a:r>
                        <a:rPr lang="en-US" sz="900"/>
                        <a:t> is started using the start() method on the </a:t>
                      </a:r>
                      <a:r>
                        <a:rPr lang="en-US" sz="900" i="1"/>
                        <a:t>ConfigurableApplicationContext</a:t>
                      </a:r>
                      <a:r>
                        <a:rPr lang="en-US" sz="900"/>
                        <a:t> interface. You can poll your database or you can re/start any stopped application after receiving this event.</a:t>
                      </a:r>
                    </a:p>
                  </a:txBody>
                  <a:tcPr marL="46784" marR="46784" marT="23395" marB="23395" anchor="ctr">
                    <a:lnL>
                      <a:noFill/>
                    </a:lnL>
                    <a:lnR>
                      <a:noFill/>
                    </a:lnR>
                    <a:lnT>
                      <a:noFill/>
                    </a:lnT>
                    <a:lnB>
                      <a:noFill/>
                    </a:lnB>
                  </a:tcPr>
                </a:tc>
              </a:tr>
              <a:tr h="1169737">
                <a:tc>
                  <a:txBody>
                    <a:bodyPr/>
                    <a:lstStyle/>
                    <a:p>
                      <a:r>
                        <a:rPr lang="en-US" sz="900"/>
                        <a:t>3</a:t>
                      </a:r>
                    </a:p>
                  </a:txBody>
                  <a:tcPr marL="46784" marR="46784" marT="23395" marB="23395" anchor="ctr">
                    <a:lnL>
                      <a:noFill/>
                    </a:lnL>
                    <a:lnR>
                      <a:noFill/>
                    </a:lnR>
                    <a:lnT>
                      <a:noFill/>
                    </a:lnT>
                    <a:lnB>
                      <a:noFill/>
                    </a:lnB>
                  </a:tcPr>
                </a:tc>
                <a:tc>
                  <a:txBody>
                    <a:bodyPr/>
                    <a:lstStyle/>
                    <a:p>
                      <a:r>
                        <a:rPr lang="en-US" sz="900" b="1"/>
                        <a:t>ContextStoppedEvent</a:t>
                      </a:r>
                      <a:endParaRPr lang="en-US" sz="900"/>
                    </a:p>
                    <a:p>
                      <a:r>
                        <a:rPr lang="en-US" sz="900"/>
                        <a:t>This event is published when the </a:t>
                      </a:r>
                      <a:r>
                        <a:rPr lang="en-US" sz="900" i="1"/>
                        <a:t>ApplicationContext</a:t>
                      </a:r>
                      <a:r>
                        <a:rPr lang="en-US" sz="900"/>
                        <a:t> is stopped using the stop() method on the </a:t>
                      </a:r>
                      <a:r>
                        <a:rPr lang="en-US" sz="900" i="1"/>
                        <a:t>ConfigurableApplicationContext</a:t>
                      </a:r>
                      <a:r>
                        <a:rPr lang="en-US" sz="900"/>
                        <a:t> interface. You can do required housekeep work after receiving this event.</a:t>
                      </a:r>
                    </a:p>
                  </a:txBody>
                  <a:tcPr marL="46784" marR="46784" marT="23395" marB="23395" anchor="ctr">
                    <a:lnL>
                      <a:noFill/>
                    </a:lnL>
                    <a:lnR>
                      <a:noFill/>
                    </a:lnR>
                    <a:lnT>
                      <a:noFill/>
                    </a:lnT>
                    <a:lnB>
                      <a:noFill/>
                    </a:lnB>
                  </a:tcPr>
                </a:tc>
              </a:tr>
              <a:tr h="1169737">
                <a:tc>
                  <a:txBody>
                    <a:bodyPr/>
                    <a:lstStyle/>
                    <a:p>
                      <a:r>
                        <a:rPr lang="en-US" sz="900"/>
                        <a:t>4</a:t>
                      </a:r>
                    </a:p>
                  </a:txBody>
                  <a:tcPr marL="46784" marR="46784" marT="23395" marB="23395" anchor="ctr">
                    <a:lnL>
                      <a:noFill/>
                    </a:lnL>
                    <a:lnR>
                      <a:noFill/>
                    </a:lnR>
                    <a:lnT>
                      <a:noFill/>
                    </a:lnT>
                    <a:lnB>
                      <a:noFill/>
                    </a:lnB>
                  </a:tcPr>
                </a:tc>
                <a:tc>
                  <a:txBody>
                    <a:bodyPr/>
                    <a:lstStyle/>
                    <a:p>
                      <a:r>
                        <a:rPr lang="en-US" sz="900" b="1" dirty="0" err="1"/>
                        <a:t>ContextClosedEvent</a:t>
                      </a:r>
                      <a:endParaRPr lang="en-US" sz="900" dirty="0"/>
                    </a:p>
                    <a:p>
                      <a:r>
                        <a:rPr lang="en-US" sz="900" dirty="0"/>
                        <a:t>This event is published when the </a:t>
                      </a:r>
                      <a:r>
                        <a:rPr lang="en-US" sz="900" i="1" dirty="0" err="1"/>
                        <a:t>ApplicationContext</a:t>
                      </a:r>
                      <a:r>
                        <a:rPr lang="en-US" sz="900" dirty="0"/>
                        <a:t> is closed using the close() method on the </a:t>
                      </a:r>
                      <a:r>
                        <a:rPr lang="en-US" sz="900" i="1" dirty="0" err="1"/>
                        <a:t>ConfigurableApplicationContext</a:t>
                      </a:r>
                      <a:r>
                        <a:rPr lang="en-US" sz="900" dirty="0"/>
                        <a:t> interface. A closed context reaches its end of life; it cannot be refreshed or restarted.</a:t>
                      </a:r>
                    </a:p>
                  </a:txBody>
                  <a:tcPr marL="46784" marR="46784" marT="23395" marB="23395" anchor="ctr">
                    <a:lnL>
                      <a:noFill/>
                    </a:lnL>
                    <a:lnR>
                      <a:noFill/>
                    </a:lnR>
                    <a:lnT>
                      <a:noFill/>
                    </a:lnT>
                    <a:lnB>
                      <a:noFill/>
                    </a:lnB>
                  </a:tcPr>
                </a:tc>
              </a:tr>
              <a:tr h="608263">
                <a:tc>
                  <a:txBody>
                    <a:bodyPr/>
                    <a:lstStyle/>
                    <a:p>
                      <a:r>
                        <a:rPr lang="en-US" sz="900" dirty="0"/>
                        <a:t>5</a:t>
                      </a:r>
                    </a:p>
                  </a:txBody>
                  <a:tcPr marL="46784" marR="46784" marT="23395" marB="23395" anchor="ctr">
                    <a:lnL>
                      <a:noFill/>
                    </a:lnL>
                    <a:lnR>
                      <a:noFill/>
                    </a:lnR>
                    <a:lnT>
                      <a:noFill/>
                    </a:lnT>
                    <a:lnB>
                      <a:noFill/>
                    </a:lnB>
                  </a:tcPr>
                </a:tc>
                <a:tc>
                  <a:txBody>
                    <a:bodyPr/>
                    <a:lstStyle/>
                    <a:p>
                      <a:r>
                        <a:rPr lang="en-US" sz="900" b="1" dirty="0" err="1"/>
                        <a:t>RequestHandledEvent</a:t>
                      </a:r>
                      <a:endParaRPr lang="en-US" sz="900" dirty="0"/>
                    </a:p>
                    <a:p>
                      <a:r>
                        <a:rPr lang="en-US" sz="900" dirty="0"/>
                        <a:t>This is a web-specific event telling all beans that an HTTP request has been serviced.</a:t>
                      </a:r>
                    </a:p>
                  </a:txBody>
                  <a:tcPr marL="46784" marR="46784" marT="23395" marB="23395" anchor="ctr">
                    <a:lnL>
                      <a:noFill/>
                    </a:lnL>
                    <a:lnR>
                      <a:noFill/>
                    </a:lnR>
                    <a:lnT>
                      <a:noFill/>
                    </a:lnT>
                    <a:lnB>
                      <a:noFill/>
                    </a:lnB>
                  </a:tcPr>
                </a:tc>
              </a:tr>
            </a:tbl>
          </a:graphicData>
        </a:graphic>
      </p:graphicFrame>
      <p:sp>
        <p:nvSpPr>
          <p:cNvPr id="125969" name="Rectangle 9"/>
          <p:cNvSpPr>
            <a:spLocks noChangeArrowheads="1"/>
          </p:cNvSpPr>
          <p:nvPr/>
        </p:nvSpPr>
        <p:spPr bwMode="auto">
          <a:xfrm>
            <a:off x="5865812" y="838200"/>
            <a:ext cx="4495800" cy="5486400"/>
          </a:xfrm>
          <a:prstGeom prst="rect">
            <a:avLst/>
          </a:prstGeom>
          <a:noFill/>
          <a:ln w="1905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extLst>
      <p:ext uri="{BB962C8B-B14F-4D97-AF65-F5344CB8AC3E}">
        <p14:creationId xmlns:p14="http://schemas.microsoft.com/office/powerpoint/2010/main" val="1473087547"/>
      </p:ext>
    </p:extLst>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pPr marL="342900" indent="-342900"/>
            <a:r>
              <a:rPr lang="en-US" altLang="en-US" smtClean="0"/>
              <a:t>Event Handling in Spring contd…</a:t>
            </a:r>
          </a:p>
        </p:txBody>
      </p:sp>
      <p:pic>
        <p:nvPicPr>
          <p:cNvPr id="12800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1143000"/>
            <a:ext cx="48768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4"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97850" y="5108575"/>
            <a:ext cx="23050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08812" y="1143000"/>
            <a:ext cx="35052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6"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55813" y="4343400"/>
            <a:ext cx="57816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7" name="TextBox 9"/>
          <p:cNvSpPr txBox="1">
            <a:spLocks noChangeArrowheads="1"/>
          </p:cNvSpPr>
          <p:nvPr/>
        </p:nvSpPr>
        <p:spPr bwMode="auto">
          <a:xfrm>
            <a:off x="3427412" y="850901"/>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MainApp.java</a:t>
            </a:r>
          </a:p>
        </p:txBody>
      </p:sp>
      <p:sp>
        <p:nvSpPr>
          <p:cNvPr id="128008" name="TextBox 10"/>
          <p:cNvSpPr txBox="1">
            <a:spLocks noChangeArrowheads="1"/>
          </p:cNvSpPr>
          <p:nvPr/>
        </p:nvSpPr>
        <p:spPr bwMode="auto">
          <a:xfrm>
            <a:off x="8212138" y="804864"/>
            <a:ext cx="1235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Student.java</a:t>
            </a:r>
          </a:p>
        </p:txBody>
      </p:sp>
      <p:sp>
        <p:nvSpPr>
          <p:cNvPr id="128009" name="TextBox 11"/>
          <p:cNvSpPr txBox="1">
            <a:spLocks noChangeArrowheads="1"/>
          </p:cNvSpPr>
          <p:nvPr/>
        </p:nvSpPr>
        <p:spPr bwMode="auto">
          <a:xfrm>
            <a:off x="4265612" y="4006850"/>
            <a:ext cx="1752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Beans.xml</a:t>
            </a:r>
          </a:p>
        </p:txBody>
      </p:sp>
      <p:sp>
        <p:nvSpPr>
          <p:cNvPr id="128010" name="TextBox 12"/>
          <p:cNvSpPr txBox="1">
            <a:spLocks noChangeArrowheads="1"/>
          </p:cNvSpPr>
          <p:nvPr/>
        </p:nvSpPr>
        <p:spPr bwMode="auto">
          <a:xfrm>
            <a:off x="8829676" y="4800601"/>
            <a:ext cx="1303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Output</a:t>
            </a:r>
          </a:p>
        </p:txBody>
      </p:sp>
    </p:spTree>
    <p:extLst>
      <p:ext uri="{BB962C8B-B14F-4D97-AF65-F5344CB8AC3E}">
        <p14:creationId xmlns:p14="http://schemas.microsoft.com/office/powerpoint/2010/main" val="428318977"/>
      </p:ext>
    </p:extLst>
  </p:cSld>
  <p:clrMapOvr>
    <a:masterClrMapping/>
  </p:clrMapOvr>
  <p:transition>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altLang="en-US" smtClean="0"/>
              <a:t>Custom Events</a:t>
            </a:r>
          </a:p>
        </p:txBody>
      </p:sp>
      <p:sp>
        <p:nvSpPr>
          <p:cNvPr id="2" name="Content Placeholder 1"/>
          <p:cNvSpPr>
            <a:spLocks noGrp="1"/>
          </p:cNvSpPr>
          <p:nvPr>
            <p:ph sz="quarter" idx="10"/>
          </p:nvPr>
        </p:nvSpPr>
        <p:spPr/>
        <p:txBody>
          <a:bodyPr/>
          <a:lstStyle/>
          <a:p>
            <a:pPr>
              <a:defRPr/>
            </a:pPr>
            <a:r>
              <a:rPr lang="en-US" dirty="0" smtClean="0"/>
              <a:t>Event </a:t>
            </a:r>
            <a:r>
              <a:rPr lang="en-US" dirty="0"/>
              <a:t>publishing is one of the capabilities provided by </a:t>
            </a:r>
            <a:r>
              <a:rPr lang="en-US" i="1" dirty="0" err="1"/>
              <a:t>ApplicationContext</a:t>
            </a:r>
            <a:r>
              <a:rPr lang="en-US" i="1" dirty="0"/>
              <a:t>. </a:t>
            </a:r>
            <a:endParaRPr lang="en-US" i="1" dirty="0" smtClean="0"/>
          </a:p>
          <a:p>
            <a:pPr>
              <a:defRPr/>
            </a:pPr>
            <a:r>
              <a:rPr lang="en-US" dirty="0"/>
              <a:t>There are a few simple guidelines to follow</a:t>
            </a:r>
            <a:r>
              <a:rPr lang="en-US" dirty="0" smtClean="0"/>
              <a:t>:</a:t>
            </a:r>
          </a:p>
          <a:p>
            <a:pPr lvl="1">
              <a:defRPr/>
            </a:pPr>
            <a:r>
              <a:rPr lang="en-US" dirty="0"/>
              <a:t>the event should extend </a:t>
            </a:r>
            <a:r>
              <a:rPr lang="en-US" i="1" dirty="0" err="1" smtClean="0"/>
              <a:t>ApplicationEvent</a:t>
            </a:r>
            <a:endParaRPr lang="en-US" i="1" dirty="0" smtClean="0"/>
          </a:p>
          <a:p>
            <a:pPr lvl="1">
              <a:defRPr/>
            </a:pPr>
            <a:r>
              <a:rPr lang="en-US" dirty="0"/>
              <a:t>the publisher should inject an </a:t>
            </a:r>
            <a:r>
              <a:rPr lang="en-US" i="1" dirty="0" err="1"/>
              <a:t>ApplicationEventPublisher</a:t>
            </a:r>
            <a:r>
              <a:rPr lang="en-US" i="1" dirty="0"/>
              <a:t> </a:t>
            </a:r>
            <a:r>
              <a:rPr lang="en-US" dirty="0" smtClean="0"/>
              <a:t>object</a:t>
            </a:r>
          </a:p>
          <a:p>
            <a:pPr lvl="1">
              <a:defRPr/>
            </a:pPr>
            <a:r>
              <a:rPr lang="en-US" dirty="0"/>
              <a:t>the listener should implement the </a:t>
            </a:r>
            <a:r>
              <a:rPr lang="en-US" i="1" dirty="0" err="1"/>
              <a:t>ApplicationListener</a:t>
            </a:r>
            <a:r>
              <a:rPr lang="en-US" dirty="0"/>
              <a:t> </a:t>
            </a:r>
            <a:r>
              <a:rPr lang="en-US" dirty="0" smtClean="0"/>
              <a:t>interface</a:t>
            </a:r>
          </a:p>
          <a:p>
            <a:pPr marL="287337" indent="-285750">
              <a:defRPr/>
            </a:pPr>
            <a:r>
              <a:rPr lang="en-US" dirty="0"/>
              <a:t>Spring allows to create and publish custom events which – by default – </a:t>
            </a:r>
            <a:r>
              <a:rPr lang="en-US" b="1" dirty="0"/>
              <a:t>are synchronous</a:t>
            </a:r>
            <a:r>
              <a:rPr lang="en-US" dirty="0"/>
              <a:t>. This has a few advantages – such as, for example the listener being able to participate in the publisher’s transaction context</a:t>
            </a:r>
            <a:r>
              <a:rPr lang="en-US" dirty="0" smtClean="0"/>
              <a:t>.</a:t>
            </a:r>
          </a:p>
          <a:p>
            <a:pPr marL="287337" indent="-285750">
              <a:defRPr/>
            </a:pPr>
            <a:r>
              <a:rPr lang="en-US" dirty="0"/>
              <a:t>The publisher constructs the event object and publishes it to anyone who’s listening</a:t>
            </a:r>
            <a:r>
              <a:rPr lang="en-US" dirty="0" smtClean="0"/>
              <a:t>.</a:t>
            </a:r>
          </a:p>
          <a:p>
            <a:pPr marL="287337" indent="-285750">
              <a:defRPr/>
            </a:pPr>
            <a:r>
              <a:rPr lang="en-US" dirty="0"/>
              <a:t>The only requirement for the listener is to be a bean and implements </a:t>
            </a:r>
            <a:r>
              <a:rPr lang="en-US" i="1" dirty="0" err="1"/>
              <a:t>ApplicationListener</a:t>
            </a:r>
            <a:r>
              <a:rPr lang="en-US" dirty="0"/>
              <a:t> </a:t>
            </a:r>
            <a:r>
              <a:rPr lang="en-US" dirty="0" smtClean="0"/>
              <a:t>interface. </a:t>
            </a:r>
            <a:endParaRPr lang="en-US" dirty="0"/>
          </a:p>
        </p:txBody>
      </p:sp>
      <p:pic>
        <p:nvPicPr>
          <p:cNvPr id="130052"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4862" y="3665539"/>
            <a:ext cx="44767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3"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4012" y="4113214"/>
            <a:ext cx="36576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4" name="TextBox 2"/>
          <p:cNvSpPr txBox="1">
            <a:spLocks noChangeArrowheads="1"/>
          </p:cNvSpPr>
          <p:nvPr/>
        </p:nvSpPr>
        <p:spPr bwMode="auto">
          <a:xfrm>
            <a:off x="2894012" y="3349626"/>
            <a:ext cx="2438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CustomEventPublisher.java</a:t>
            </a:r>
          </a:p>
        </p:txBody>
      </p:sp>
      <p:sp>
        <p:nvSpPr>
          <p:cNvPr id="130055" name="TextBox 4"/>
          <p:cNvSpPr txBox="1">
            <a:spLocks noChangeArrowheads="1"/>
          </p:cNvSpPr>
          <p:nvPr/>
        </p:nvSpPr>
        <p:spPr bwMode="auto">
          <a:xfrm>
            <a:off x="7773988" y="3775075"/>
            <a:ext cx="16732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a:t>CustomEvent.java</a:t>
            </a:r>
          </a:p>
        </p:txBody>
      </p:sp>
    </p:spTree>
    <p:extLst>
      <p:ext uri="{BB962C8B-B14F-4D97-AF65-F5344CB8AC3E}">
        <p14:creationId xmlns:p14="http://schemas.microsoft.com/office/powerpoint/2010/main" val="424335864"/>
      </p:ext>
    </p:extLst>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smtClean="0"/>
              <a:t>Custom Events Use Case</a:t>
            </a:r>
          </a:p>
        </p:txBody>
      </p:sp>
      <p:sp>
        <p:nvSpPr>
          <p:cNvPr id="132099" name="Content Placeholder 2"/>
          <p:cNvSpPr>
            <a:spLocks noGrp="1"/>
          </p:cNvSpPr>
          <p:nvPr>
            <p:ph sz="quarter" idx="10"/>
          </p:nvPr>
        </p:nvSpPr>
        <p:spPr/>
        <p:txBody>
          <a:bodyPr/>
          <a:lstStyle/>
          <a:p>
            <a:pPr>
              <a:spcAft>
                <a:spcPct val="0"/>
              </a:spcAft>
            </a:pPr>
            <a:r>
              <a:rPr lang="en-US" altLang="en-US" smtClean="0"/>
              <a:t>The use case for custom events is the same that we have been using throughout this tutorial- a student bean</a:t>
            </a:r>
          </a:p>
          <a:p>
            <a:pPr>
              <a:spcAft>
                <a:spcPct val="0"/>
              </a:spcAft>
            </a:pPr>
            <a:r>
              <a:rPr lang="en-US" altLang="en-US" smtClean="0"/>
              <a:t>Whenever a new student bean is requested from IOC container, a custom event is published</a:t>
            </a:r>
          </a:p>
          <a:p>
            <a:pPr>
              <a:spcAft>
                <a:spcPct val="0"/>
              </a:spcAft>
            </a:pPr>
            <a:r>
              <a:rPr lang="en-US" altLang="en-US" smtClean="0"/>
              <a:t>The files are : </a:t>
            </a:r>
          </a:p>
          <a:p>
            <a:pPr lvl="1">
              <a:spcAft>
                <a:spcPct val="0"/>
              </a:spcAft>
            </a:pPr>
            <a:r>
              <a:rPr lang="en-US" altLang="en-US" smtClean="0"/>
              <a:t>StudentEvent.java : custom student event which extends ApplicationEvent and stores the student bean that was created</a:t>
            </a:r>
          </a:p>
          <a:p>
            <a:pPr lvl="1">
              <a:spcAft>
                <a:spcPct val="0"/>
              </a:spcAft>
            </a:pPr>
            <a:r>
              <a:rPr lang="en-US" altLang="en-US" smtClean="0"/>
              <a:t>StudentEventPublisher.java : publishes StudentEvent whenever student bean is created </a:t>
            </a:r>
          </a:p>
          <a:p>
            <a:pPr lvl="1">
              <a:spcAft>
                <a:spcPct val="0"/>
              </a:spcAft>
            </a:pPr>
            <a:r>
              <a:rPr lang="en-US" altLang="en-US" smtClean="0"/>
              <a:t>StudentEventHandler.java : Listens to StudentEvent and can do processing on Student object</a:t>
            </a:r>
          </a:p>
          <a:p>
            <a:pPr lvl="1">
              <a:spcAft>
                <a:spcPct val="0"/>
              </a:spcAft>
            </a:pPr>
            <a:r>
              <a:rPr lang="en-US" altLang="en-US" smtClean="0"/>
              <a:t>Student.java : Student POJO</a:t>
            </a:r>
          </a:p>
          <a:p>
            <a:pPr lvl="1">
              <a:spcAft>
                <a:spcPct val="0"/>
              </a:spcAft>
            </a:pPr>
            <a:r>
              <a:rPr lang="en-US" altLang="en-US" smtClean="0"/>
              <a:t>MainApp.java : gets student bean and publishes StudentEvent</a:t>
            </a:r>
          </a:p>
          <a:p>
            <a:pPr lvl="1">
              <a:spcAft>
                <a:spcPct val="0"/>
              </a:spcAft>
            </a:pPr>
            <a:r>
              <a:rPr lang="en-US" altLang="en-US" smtClean="0"/>
              <a:t>Beans.xml : Spring configuration</a:t>
            </a:r>
          </a:p>
          <a:p>
            <a:pPr lvl="1">
              <a:spcAft>
                <a:spcPct val="0"/>
              </a:spcAft>
            </a:pPr>
            <a:endParaRPr lang="en-US" altLang="en-US" smtClean="0"/>
          </a:p>
        </p:txBody>
      </p:sp>
      <p:pic>
        <p:nvPicPr>
          <p:cNvPr id="132100"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4191000"/>
            <a:ext cx="43910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89812" y="4343400"/>
            <a:ext cx="20002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2" name="TextBox 3"/>
          <p:cNvSpPr txBox="1">
            <a:spLocks noChangeArrowheads="1"/>
          </p:cNvSpPr>
          <p:nvPr/>
        </p:nvSpPr>
        <p:spPr bwMode="auto">
          <a:xfrm>
            <a:off x="2970212" y="3852864"/>
            <a:ext cx="2590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r>
              <a:rPr lang="en-US" altLang="en-US"/>
              <a:t>StudentEventHandler.java</a:t>
            </a:r>
          </a:p>
        </p:txBody>
      </p:sp>
      <p:sp>
        <p:nvSpPr>
          <p:cNvPr id="132103" name="TextBox 4"/>
          <p:cNvSpPr txBox="1">
            <a:spLocks noChangeArrowheads="1"/>
          </p:cNvSpPr>
          <p:nvPr/>
        </p:nvSpPr>
        <p:spPr bwMode="auto">
          <a:xfrm>
            <a:off x="7666037" y="4005264"/>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r>
              <a:rPr lang="en-US" altLang="en-US"/>
              <a:t>Student.java</a:t>
            </a:r>
          </a:p>
        </p:txBody>
      </p:sp>
    </p:spTree>
    <p:extLst>
      <p:ext uri="{BB962C8B-B14F-4D97-AF65-F5344CB8AC3E}">
        <p14:creationId xmlns:p14="http://schemas.microsoft.com/office/powerpoint/2010/main" val="299537186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304800"/>
            <a:ext cx="11081951"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Core container</a:t>
            </a:r>
          </a:p>
        </p:txBody>
      </p:sp>
      <p:sp>
        <p:nvSpPr>
          <p:cNvPr id="3" name="Content Placeholder 2"/>
          <p:cNvSpPr txBox="1">
            <a:spLocks/>
          </p:cNvSpPr>
          <p:nvPr/>
        </p:nvSpPr>
        <p:spPr>
          <a:xfrm>
            <a:off x="533399" y="990600"/>
            <a:ext cx="11081951" cy="53340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ct val="0"/>
              </a:spcAft>
              <a:buFont typeface="Arial" panose="020B0604020202020204" pitchFamily="34" charset="0"/>
              <a:buNone/>
              <a:defRPr/>
            </a:pPr>
            <a:r>
              <a:rPr lang="en-US" altLang="en-US" sz="1600" dirty="0" smtClean="0"/>
              <a:t>The Core Container consists of the Core, Beans, Context, and Expression Language modules.</a:t>
            </a:r>
          </a:p>
          <a:p>
            <a:pPr marL="0" indent="0">
              <a:spcAft>
                <a:spcPct val="0"/>
              </a:spcAft>
              <a:buFont typeface="Arial" panose="020B0604020202020204" pitchFamily="34" charset="0"/>
              <a:buNone/>
              <a:defRPr/>
            </a:pPr>
            <a:endParaRPr lang="en-US" altLang="en-US" sz="1600" dirty="0" smtClean="0"/>
          </a:p>
          <a:p>
            <a:pPr>
              <a:spcAft>
                <a:spcPct val="0"/>
              </a:spcAft>
              <a:defRPr/>
            </a:pPr>
            <a:r>
              <a:rPr lang="en-US" altLang="en-US" sz="1600" dirty="0" smtClean="0"/>
              <a:t>The Core and Beans modules provide the fundamental parts of the framework, including the </a:t>
            </a:r>
            <a:r>
              <a:rPr lang="en-US" altLang="en-US" sz="1600" dirty="0" err="1" smtClean="0"/>
              <a:t>IoC</a:t>
            </a:r>
            <a:r>
              <a:rPr lang="en-US" altLang="en-US" sz="1600" dirty="0" smtClean="0"/>
              <a:t> and Dependency Injection features. The </a:t>
            </a:r>
            <a:r>
              <a:rPr lang="en-US" altLang="en-US" sz="1600" dirty="0" err="1" smtClean="0"/>
              <a:t>BeanFactory</a:t>
            </a:r>
            <a:r>
              <a:rPr lang="en-US" altLang="en-US" sz="1600" dirty="0" smtClean="0"/>
              <a:t> is a sophisticated implementation of the factory pattern. It removes the need for programmatic singletons and allows you to decouple the configuration and specification of dependencies from your actual program logic.</a:t>
            </a:r>
          </a:p>
          <a:p>
            <a:pPr>
              <a:spcAft>
                <a:spcPct val="0"/>
              </a:spcAft>
              <a:defRPr/>
            </a:pPr>
            <a:endParaRPr lang="en-US" altLang="en-US" sz="1600" dirty="0" smtClean="0"/>
          </a:p>
          <a:p>
            <a:pPr>
              <a:defRPr/>
            </a:pPr>
            <a:r>
              <a:rPr lang="en-US" sz="1600" dirty="0" smtClean="0"/>
              <a:t>The </a:t>
            </a:r>
            <a:r>
              <a:rPr lang="en-US" sz="1600" i="1" dirty="0" smtClean="0"/>
              <a:t>Context </a:t>
            </a:r>
            <a:r>
              <a:rPr lang="en-US" sz="1600" dirty="0" smtClean="0"/>
              <a:t>module builds on the solid base provided by the </a:t>
            </a:r>
            <a:r>
              <a:rPr lang="en-US" sz="1600" i="1" dirty="0" smtClean="0"/>
              <a:t>Core and Beans </a:t>
            </a:r>
            <a:r>
              <a:rPr lang="en-US" sz="1600" dirty="0" smtClean="0"/>
              <a:t>modules: it is a means to access objects in a framework-style manner that is similar to a JNDI registry. The Context module inherits its features from the Beans module and adds support for internationalization (using, for example, resource bundles), event-propagation, resource-loading, and the transparent creation of contexts by, for example, a servlet container. The Context module also supports Java EE features such as EJB, JMX ,and basic </a:t>
            </a:r>
            <a:r>
              <a:rPr lang="en-US" sz="1600" dirty="0" err="1" smtClean="0"/>
              <a:t>remoting</a:t>
            </a:r>
            <a:r>
              <a:rPr lang="en-US" sz="1600" dirty="0" smtClean="0"/>
              <a:t>. The </a:t>
            </a:r>
            <a:r>
              <a:rPr lang="en-US" sz="1600" dirty="0" err="1" smtClean="0"/>
              <a:t>ApplicationContext</a:t>
            </a:r>
            <a:r>
              <a:rPr lang="en-US" sz="1600" dirty="0" smtClean="0"/>
              <a:t> interface is the focal point of the Context module.</a:t>
            </a:r>
          </a:p>
          <a:p>
            <a:pPr>
              <a:defRPr/>
            </a:pPr>
            <a:endParaRPr lang="en-US" altLang="en-US" sz="1600" dirty="0" smtClean="0"/>
          </a:p>
          <a:p>
            <a:pPr>
              <a:defRPr/>
            </a:pPr>
            <a:r>
              <a:rPr lang="en-US" sz="1600" dirty="0" smtClean="0"/>
              <a:t>The </a:t>
            </a:r>
            <a:r>
              <a:rPr lang="en-US" sz="1600" i="1" dirty="0" smtClean="0"/>
              <a:t>Expression Language </a:t>
            </a:r>
            <a:r>
              <a:rPr lang="en-US" sz="1600" dirty="0" smtClean="0"/>
              <a:t>module provides a powerful expression language for querying and manipulating an object graph at runtime. It is an extension of the unified expression language (unified EL) as specified in the JSP 2.1 specification. The language supports setting and getting property values, property assignment, method invocation, accessing the context of arrays, collections and indexers, logical and arithmetic operators, named variables, and retrieval of objects by name from Spring’s </a:t>
            </a:r>
            <a:r>
              <a:rPr lang="en-US" sz="1600" dirty="0" err="1" smtClean="0"/>
              <a:t>IoC</a:t>
            </a:r>
            <a:r>
              <a:rPr lang="en-US" sz="1600" dirty="0" smtClean="0"/>
              <a:t> container</a:t>
            </a:r>
            <a:endParaRPr lang="en-US" altLang="en-US" sz="1600" dirty="0" smtClean="0"/>
          </a:p>
        </p:txBody>
      </p:sp>
    </p:spTree>
    <p:extLst>
      <p:ext uri="{BB962C8B-B14F-4D97-AF65-F5344CB8AC3E}">
        <p14:creationId xmlns:p14="http://schemas.microsoft.com/office/powerpoint/2010/main" val="16641437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pPr marL="342900" indent="-342900"/>
            <a:r>
              <a:rPr lang="en-US" altLang="en-US" smtClean="0"/>
              <a:t>Custom Events contd…</a:t>
            </a:r>
          </a:p>
        </p:txBody>
      </p:sp>
      <p:sp>
        <p:nvSpPr>
          <p:cNvPr id="134147" name="TextBox 11"/>
          <p:cNvSpPr txBox="1">
            <a:spLocks noChangeArrowheads="1"/>
          </p:cNvSpPr>
          <p:nvPr/>
        </p:nvSpPr>
        <p:spPr bwMode="auto">
          <a:xfrm>
            <a:off x="3899028" y="836612"/>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dirty="0"/>
              <a:t>Beans.xml</a:t>
            </a:r>
          </a:p>
        </p:txBody>
      </p:sp>
      <p:sp>
        <p:nvSpPr>
          <p:cNvPr id="134148" name="TextBox 12"/>
          <p:cNvSpPr txBox="1">
            <a:spLocks noChangeArrowheads="1"/>
          </p:cNvSpPr>
          <p:nvPr/>
        </p:nvSpPr>
        <p:spPr bwMode="auto">
          <a:xfrm>
            <a:off x="7787031" y="836612"/>
            <a:ext cx="2266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dirty="0"/>
              <a:t>StudentEvent.java</a:t>
            </a:r>
          </a:p>
        </p:txBody>
      </p:sp>
      <p:sp>
        <p:nvSpPr>
          <p:cNvPr id="134149" name="TextBox 13"/>
          <p:cNvSpPr txBox="1">
            <a:spLocks noChangeArrowheads="1"/>
          </p:cNvSpPr>
          <p:nvPr/>
        </p:nvSpPr>
        <p:spPr bwMode="auto">
          <a:xfrm>
            <a:off x="3195637" y="3733006"/>
            <a:ext cx="2362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pPr eaLnBrk="1" hangingPunct="1"/>
            <a:r>
              <a:rPr lang="en-US" altLang="en-US" sz="1400" dirty="0"/>
              <a:t>StudentEventPublisher.java</a:t>
            </a:r>
          </a:p>
        </p:txBody>
      </p:sp>
      <p:pic>
        <p:nvPicPr>
          <p:cNvPr id="13415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6412" y="1144586"/>
            <a:ext cx="3657600"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49462" y="4040982"/>
            <a:ext cx="4654550" cy="227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2"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56412" y="4040980"/>
            <a:ext cx="3657600" cy="227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3"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49462" y="1144587"/>
            <a:ext cx="4654550"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4" name="TextBox 8"/>
          <p:cNvSpPr txBox="1">
            <a:spLocks noChangeArrowheads="1"/>
          </p:cNvSpPr>
          <p:nvPr/>
        </p:nvSpPr>
        <p:spPr bwMode="auto">
          <a:xfrm>
            <a:off x="8050212" y="3733006"/>
            <a:ext cx="127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bg2"/>
                </a:solidFill>
                <a:latin typeface="Arial" panose="020B0604020202020204" pitchFamily="34" charset="0"/>
                <a:ea typeface="ＭＳ Ｐゴシック" panose="020B0600070205080204" pitchFamily="34" charset="-128"/>
              </a:defRPr>
            </a:lvl1pPr>
            <a:lvl2pPr marL="742950" indent="-285750">
              <a:defRPr sz="1600">
                <a:solidFill>
                  <a:schemeClr val="bg2"/>
                </a:solidFill>
                <a:latin typeface="Arial" panose="020B0604020202020204" pitchFamily="34" charset="0"/>
                <a:ea typeface="ＭＳ Ｐゴシック" panose="020B0600070205080204" pitchFamily="34" charset="-128"/>
              </a:defRPr>
            </a:lvl2pPr>
            <a:lvl3pPr marL="1143000" indent="-228600">
              <a:defRPr sz="1600">
                <a:solidFill>
                  <a:schemeClr val="bg2"/>
                </a:solidFill>
                <a:latin typeface="Arial" panose="020B0604020202020204" pitchFamily="34" charset="0"/>
                <a:ea typeface="ＭＳ Ｐゴシック" panose="020B0600070205080204" pitchFamily="34" charset="-128"/>
              </a:defRPr>
            </a:lvl3pPr>
            <a:lvl4pPr marL="1600200" indent="-228600">
              <a:defRPr sz="1600">
                <a:solidFill>
                  <a:schemeClr val="bg2"/>
                </a:solidFill>
                <a:latin typeface="Arial" panose="020B0604020202020204" pitchFamily="34" charset="0"/>
                <a:ea typeface="ＭＳ Ｐゴシック" panose="020B0600070205080204" pitchFamily="34" charset="-128"/>
              </a:defRPr>
            </a:lvl4pPr>
            <a:lvl5pPr marL="2057400" indent="-228600">
              <a:defRPr sz="1600">
                <a:solidFill>
                  <a:schemeClr val="bg2"/>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bg2"/>
                </a:solidFill>
                <a:latin typeface="Arial" panose="020B0604020202020204" pitchFamily="34" charset="0"/>
                <a:ea typeface="ＭＳ Ｐゴシック" panose="020B0600070205080204" pitchFamily="34" charset="-128"/>
              </a:defRPr>
            </a:lvl9pPr>
          </a:lstStyle>
          <a:p>
            <a:r>
              <a:rPr lang="en-US" altLang="en-US" sz="1400" dirty="0"/>
              <a:t>MainApp.java</a:t>
            </a:r>
          </a:p>
        </p:txBody>
      </p:sp>
    </p:spTree>
    <p:extLst>
      <p:ext uri="{BB962C8B-B14F-4D97-AF65-F5344CB8AC3E}">
        <p14:creationId xmlns:p14="http://schemas.microsoft.com/office/powerpoint/2010/main" val="3792537257"/>
      </p:ext>
    </p:extLst>
  </p:cSld>
  <p:clrMapOvr>
    <a:masterClrMapping/>
  </p:clrMapOvr>
  <p:transition>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pPr marL="342900" indent="-342900"/>
            <a:r>
              <a:rPr lang="en-US" altLang="en-US" smtClean="0"/>
              <a:t>Disadvantage of Spring</a:t>
            </a:r>
          </a:p>
        </p:txBody>
      </p:sp>
      <p:sp>
        <p:nvSpPr>
          <p:cNvPr id="136195" name="Content Placeholder 2"/>
          <p:cNvSpPr>
            <a:spLocks noGrp="1"/>
          </p:cNvSpPr>
          <p:nvPr>
            <p:ph sz="quarter" idx="10"/>
          </p:nvPr>
        </p:nvSpPr>
        <p:spPr/>
        <p:txBody>
          <a:bodyPr/>
          <a:lstStyle/>
          <a:p>
            <a:pPr>
              <a:spcAft>
                <a:spcPct val="0"/>
              </a:spcAft>
            </a:pPr>
            <a:r>
              <a:rPr lang="en-US" altLang="en-US" smtClean="0"/>
              <a:t>In the early days of Spring, it offered a simpler programming model compared to ejb 2.0. Today that advantage is gone. The JEE spec has evolved and easier to use. </a:t>
            </a:r>
          </a:p>
          <a:p>
            <a:pPr>
              <a:spcAft>
                <a:spcPct val="0"/>
              </a:spcAft>
            </a:pPr>
            <a:r>
              <a:rPr lang="en-US" altLang="en-US" smtClean="0"/>
              <a:t>there are no specs when it comes to Spring. Just one company engineering a framework. </a:t>
            </a:r>
          </a:p>
          <a:p>
            <a:pPr>
              <a:spcAft>
                <a:spcPct val="0"/>
              </a:spcAft>
            </a:pPr>
            <a:r>
              <a:rPr lang="en-US" altLang="en-US" smtClean="0"/>
              <a:t>Spring can do a lot, integrate with a lot of frameworks, but getting to know all the options requires time. </a:t>
            </a:r>
          </a:p>
          <a:p>
            <a:pPr>
              <a:spcAft>
                <a:spcPct val="0"/>
              </a:spcAft>
            </a:pPr>
            <a:r>
              <a:rPr lang="en-US" altLang="en-US" smtClean="0"/>
              <a:t>One of the major criticisms faced by the Spring framework is that it is complex! No so clear focus, more than 2400 classes, 49 other tools and tons of the other things make it complicated for the developers.</a:t>
            </a:r>
          </a:p>
        </p:txBody>
      </p:sp>
    </p:spTree>
    <p:extLst>
      <p:ext uri="{BB962C8B-B14F-4D97-AF65-F5344CB8AC3E}">
        <p14:creationId xmlns:p14="http://schemas.microsoft.com/office/powerpoint/2010/main" val="4017928171"/>
      </p:ext>
    </p:extLst>
  </p:cSld>
  <p:clrMapOvr>
    <a:masterClrMapping/>
  </p:clrMapOvr>
  <p:transition>
    <p:fade thruBlk="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a:t>Basic understanding of Spring framework.</a:t>
            </a:r>
          </a:p>
          <a:p>
            <a:r>
              <a:rPr lang="en-US" dirty="0"/>
              <a:t>Working of Spring container and inversion of Control(IOC)</a:t>
            </a:r>
          </a:p>
          <a:p>
            <a:r>
              <a:rPr lang="en-US" dirty="0"/>
              <a:t>Spring Beans configuration</a:t>
            </a:r>
          </a:p>
          <a:p>
            <a:r>
              <a:rPr lang="en-US" dirty="0"/>
              <a:t>Bean Scopes</a:t>
            </a:r>
          </a:p>
          <a:p>
            <a:r>
              <a:rPr lang="en-US" dirty="0"/>
              <a:t>Dependency Injection</a:t>
            </a:r>
          </a:p>
          <a:p>
            <a:r>
              <a:rPr lang="en-US" dirty="0"/>
              <a:t>Event Handling</a:t>
            </a:r>
          </a:p>
          <a:p>
            <a:r>
              <a:rPr lang="en-US" dirty="0" smtClean="0"/>
              <a:t>Disadvantages of Spring</a:t>
            </a:r>
            <a:endParaRPr lang="en-US" dirty="0"/>
          </a:p>
        </p:txBody>
      </p:sp>
    </p:spTree>
    <p:extLst>
      <p:ext uri="{BB962C8B-B14F-4D97-AF65-F5344CB8AC3E}">
        <p14:creationId xmlns:p14="http://schemas.microsoft.com/office/powerpoint/2010/main" val="27564259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i="1" dirty="0" smtClean="0"/>
              <a:t>docs.</a:t>
            </a:r>
            <a:r>
              <a:rPr lang="en-US" b="1" i="1" dirty="0" smtClean="0"/>
              <a:t>spring</a:t>
            </a:r>
            <a:r>
              <a:rPr lang="en-US" i="1" dirty="0" smtClean="0"/>
              <a:t>.io/</a:t>
            </a:r>
            <a:r>
              <a:rPr lang="en-US" b="1" i="1" dirty="0" smtClean="0"/>
              <a:t>spring</a:t>
            </a:r>
            <a:r>
              <a:rPr lang="en-US" i="1" dirty="0" smtClean="0"/>
              <a:t>/docs/current/</a:t>
            </a:r>
            <a:r>
              <a:rPr lang="en-US" b="1" i="1" dirty="0" smtClean="0"/>
              <a:t>spring</a:t>
            </a:r>
            <a:r>
              <a:rPr lang="en-US" i="1" dirty="0" smtClean="0"/>
              <a:t>-framework-reference/html/beans.html</a:t>
            </a:r>
          </a:p>
          <a:p>
            <a:r>
              <a:rPr lang="en-US" i="1" dirty="0" smtClean="0"/>
              <a:t>www.tutorialspoint.com/</a:t>
            </a:r>
            <a:r>
              <a:rPr lang="en-US" b="1" i="1" dirty="0" smtClean="0"/>
              <a:t>spring</a:t>
            </a:r>
            <a:r>
              <a:rPr lang="en-US" i="1" dirty="0" smtClean="0"/>
              <a:t>/</a:t>
            </a:r>
            <a:r>
              <a:rPr lang="en-US" b="1" i="1" dirty="0" smtClean="0"/>
              <a:t>spring</a:t>
            </a:r>
            <a:r>
              <a:rPr lang="en-US" i="1" dirty="0" smtClean="0"/>
              <a:t>_</a:t>
            </a:r>
            <a:r>
              <a:rPr lang="en-US" b="1" i="1" dirty="0" smtClean="0"/>
              <a:t>dependency</a:t>
            </a:r>
            <a:r>
              <a:rPr lang="en-US" i="1" dirty="0" smtClean="0"/>
              <a:t>_</a:t>
            </a:r>
            <a:r>
              <a:rPr lang="en-US" b="1" i="1" dirty="0" smtClean="0"/>
              <a:t>injection</a:t>
            </a:r>
            <a:r>
              <a:rPr lang="en-US" i="1" dirty="0" smtClean="0"/>
              <a:t>.htm</a:t>
            </a:r>
          </a:p>
          <a:p>
            <a:r>
              <a:rPr lang="en-US" i="1" dirty="0"/>
              <a:t>https://www.mkyong.com/</a:t>
            </a:r>
            <a:r>
              <a:rPr lang="en-US" b="1" i="1" dirty="0"/>
              <a:t>spring</a:t>
            </a:r>
            <a:r>
              <a:rPr lang="en-US" i="1" dirty="0"/>
              <a:t>/</a:t>
            </a:r>
            <a:r>
              <a:rPr lang="en-US" b="1" i="1" dirty="0"/>
              <a:t>spring</a:t>
            </a:r>
            <a:r>
              <a:rPr lang="en-US" i="1" dirty="0"/>
              <a:t>-</a:t>
            </a:r>
            <a:r>
              <a:rPr lang="en-US" b="1" i="1" dirty="0"/>
              <a:t>dependency</a:t>
            </a:r>
            <a:r>
              <a:rPr lang="en-US" i="1" dirty="0"/>
              <a:t>-</a:t>
            </a:r>
            <a:r>
              <a:rPr lang="en-US" b="1" i="1" dirty="0"/>
              <a:t>injection</a:t>
            </a:r>
            <a:r>
              <a:rPr lang="en-US" i="1" dirty="0"/>
              <a:t>-di</a:t>
            </a:r>
            <a:r>
              <a:rPr lang="en-US" i="1" dirty="0" smtClean="0"/>
              <a:t>/</a:t>
            </a:r>
          </a:p>
          <a:p>
            <a:r>
              <a:rPr lang="en-US" i="1" dirty="0" smtClean="0"/>
              <a:t>www.javatpoint.com/</a:t>
            </a:r>
            <a:r>
              <a:rPr lang="en-US" b="1" i="1" dirty="0" smtClean="0"/>
              <a:t>dependency</a:t>
            </a:r>
            <a:r>
              <a:rPr lang="en-US" i="1" dirty="0" smtClean="0"/>
              <a:t>-</a:t>
            </a:r>
            <a:r>
              <a:rPr lang="en-US" b="1" i="1" dirty="0" smtClean="0"/>
              <a:t>injection</a:t>
            </a:r>
            <a:r>
              <a:rPr lang="en-US" i="1" dirty="0" smtClean="0"/>
              <a:t>-in-</a:t>
            </a:r>
            <a:r>
              <a:rPr lang="en-US" b="1" i="1" dirty="0" smtClean="0"/>
              <a:t>spring</a:t>
            </a:r>
          </a:p>
          <a:p>
            <a:r>
              <a:rPr lang="en-US" i="1" dirty="0"/>
              <a:t>howtodoinjava.com › Spring › Spring </a:t>
            </a:r>
            <a:r>
              <a:rPr lang="en-US" i="1" dirty="0" smtClean="0"/>
              <a:t>Core</a:t>
            </a:r>
          </a:p>
          <a:p>
            <a:r>
              <a:rPr lang="en-US" i="1" dirty="0" smtClean="0"/>
              <a:t>www.vogella.com/tutorials/</a:t>
            </a:r>
            <a:r>
              <a:rPr lang="en-US" b="1" i="1" dirty="0" smtClean="0"/>
              <a:t>SpringDependencyInjection</a:t>
            </a:r>
            <a:r>
              <a:rPr lang="en-US" i="1" dirty="0" smtClean="0"/>
              <a:t>/article.html</a:t>
            </a:r>
          </a:p>
          <a:p>
            <a:r>
              <a:rPr lang="en-US" i="1" dirty="0"/>
              <a:t>javapapers.com/</a:t>
            </a:r>
            <a:r>
              <a:rPr lang="en-US" b="1" i="1" dirty="0"/>
              <a:t>spring</a:t>
            </a:r>
            <a:r>
              <a:rPr lang="en-US" i="1" dirty="0"/>
              <a:t>/</a:t>
            </a:r>
            <a:r>
              <a:rPr lang="en-US" b="1" i="1" dirty="0"/>
              <a:t>dependency</a:t>
            </a:r>
            <a:r>
              <a:rPr lang="en-US" i="1" dirty="0"/>
              <a:t>-</a:t>
            </a:r>
            <a:r>
              <a:rPr lang="en-US" b="1" i="1" dirty="0"/>
              <a:t>injection</a:t>
            </a:r>
            <a:r>
              <a:rPr lang="en-US" i="1" dirty="0"/>
              <a:t>-di-with-</a:t>
            </a:r>
            <a:r>
              <a:rPr lang="en-US" b="1" i="1" dirty="0"/>
              <a:t>spring</a:t>
            </a:r>
            <a:r>
              <a:rPr lang="en-US" i="1" dirty="0"/>
              <a:t>/</a:t>
            </a:r>
            <a:endParaRPr lang="en-US" dirty="0"/>
          </a:p>
        </p:txBody>
      </p:sp>
    </p:spTree>
    <p:extLst>
      <p:ext uri="{BB962C8B-B14F-4D97-AF65-F5344CB8AC3E}">
        <p14:creationId xmlns:p14="http://schemas.microsoft.com/office/powerpoint/2010/main" val="27564259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304800"/>
            <a:ext cx="11180805"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Spring IOC Container</a:t>
            </a:r>
          </a:p>
        </p:txBody>
      </p:sp>
      <p:sp>
        <p:nvSpPr>
          <p:cNvPr id="3" name="Content Placeholder 2"/>
          <p:cNvSpPr txBox="1">
            <a:spLocks/>
          </p:cNvSpPr>
          <p:nvPr/>
        </p:nvSpPr>
        <p:spPr>
          <a:xfrm>
            <a:off x="533399" y="990600"/>
            <a:ext cx="11180805" cy="53340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ct val="0"/>
              </a:spcAft>
              <a:buFont typeface="Arial" panose="020B0604020202020204" pitchFamily="34" charset="0"/>
              <a:buNone/>
              <a:defRPr/>
            </a:pPr>
            <a:r>
              <a:rPr lang="en-US" sz="1600" dirty="0" smtClean="0"/>
              <a:t>The Spring container is at the core of the Spring Framework. The container will create the objects, wire them together, configure them, and manage their complete lifecycle from creation till destruction. It is the implementation of Inversion of Control (IOC) principle. </a:t>
            </a:r>
          </a:p>
          <a:p>
            <a:pPr marL="0" indent="0">
              <a:spcAft>
                <a:spcPct val="0"/>
              </a:spcAft>
              <a:buFont typeface="Arial" panose="020B0604020202020204" pitchFamily="34" charset="0"/>
              <a:buNone/>
              <a:defRPr/>
            </a:pPr>
            <a:endParaRPr lang="en-US" sz="1600" dirty="0" smtClean="0"/>
          </a:p>
          <a:p>
            <a:pPr>
              <a:spcAft>
                <a:spcPct val="0"/>
              </a:spcAft>
              <a:defRPr/>
            </a:pPr>
            <a:r>
              <a:rPr lang="en-US" sz="1600" dirty="0" err="1" smtClean="0"/>
              <a:t>IoC</a:t>
            </a:r>
            <a:r>
              <a:rPr lang="en-US" sz="1600" dirty="0" smtClean="0"/>
              <a:t> is also known as </a:t>
            </a:r>
            <a:r>
              <a:rPr lang="en-US" sz="1600" i="1" dirty="0" smtClean="0"/>
              <a:t>dependency injection</a:t>
            </a:r>
            <a:r>
              <a:rPr lang="en-US" sz="1600" dirty="0" smtClean="0"/>
              <a:t> (DI). It is a process whereby objects define their dependencies, that is, the other objects they work with, only through constructor arguments, arguments to a factory method, or properties that are set on the object instance after it is constructed or returned from a factory method. </a:t>
            </a:r>
          </a:p>
          <a:p>
            <a:pPr>
              <a:spcAft>
                <a:spcPct val="0"/>
              </a:spcAft>
              <a:defRPr/>
            </a:pPr>
            <a:r>
              <a:rPr lang="en-US" sz="1600" dirty="0" smtClean="0"/>
              <a:t>The container then </a:t>
            </a:r>
            <a:r>
              <a:rPr lang="en-US" sz="1600" i="1" dirty="0" smtClean="0"/>
              <a:t>injects</a:t>
            </a:r>
            <a:r>
              <a:rPr lang="en-US" sz="1600" dirty="0" smtClean="0"/>
              <a:t> those dependencies when it creates the bean. This process is fundamentally the inverse, hence the name </a:t>
            </a:r>
            <a:r>
              <a:rPr lang="en-US" sz="1600" i="1" dirty="0" smtClean="0"/>
              <a:t>Inversion of Control</a:t>
            </a:r>
            <a:r>
              <a:rPr lang="en-US" sz="1600" dirty="0" smtClean="0"/>
              <a:t> (</a:t>
            </a:r>
            <a:r>
              <a:rPr lang="en-US" sz="1600" dirty="0" err="1" smtClean="0"/>
              <a:t>IoC</a:t>
            </a:r>
            <a:r>
              <a:rPr lang="en-US" sz="1600" dirty="0" smtClean="0"/>
              <a:t>), of the bean itself controlling the instantiation or location of its dependencies by using direct construction of classes, or a mechanism such as the </a:t>
            </a:r>
            <a:r>
              <a:rPr lang="en-US" sz="1600" i="1" dirty="0" smtClean="0"/>
              <a:t>Service Locator</a:t>
            </a:r>
            <a:r>
              <a:rPr lang="en-US" sz="1600" dirty="0" smtClean="0"/>
              <a:t> pattern.</a:t>
            </a:r>
          </a:p>
          <a:p>
            <a:pPr>
              <a:spcAft>
                <a:spcPct val="0"/>
              </a:spcAft>
              <a:defRPr/>
            </a:pPr>
            <a:endParaRPr lang="en-US" sz="1600" dirty="0" smtClean="0"/>
          </a:p>
          <a:p>
            <a:pPr>
              <a:spcAft>
                <a:spcPct val="0"/>
              </a:spcAft>
              <a:defRPr/>
            </a:pPr>
            <a:r>
              <a:rPr lang="en-US" sz="1600" dirty="0" smtClean="0"/>
              <a:t>The container gets its instructions on what objects to instantiate, configure, and assemble by reading configuration metadata provided. The configuration metadata can be represented either by XML, Java annotations, or Java code. </a:t>
            </a:r>
          </a:p>
          <a:p>
            <a:pPr>
              <a:spcAft>
                <a:spcPct val="0"/>
              </a:spcAft>
              <a:defRPr/>
            </a:pPr>
            <a:endParaRPr lang="en-US" altLang="en-US" sz="1600" dirty="0" smtClean="0"/>
          </a:p>
          <a:p>
            <a:pPr>
              <a:defRPr/>
            </a:pPr>
            <a:r>
              <a:rPr lang="en-US" sz="1600" dirty="0" smtClean="0"/>
              <a:t>Spring provides following two distinct types of containers.</a:t>
            </a:r>
          </a:p>
          <a:p>
            <a:pPr lvl="1">
              <a:defRPr/>
            </a:pPr>
            <a:r>
              <a:rPr lang="en-US" sz="1600" dirty="0" err="1" smtClean="0"/>
              <a:t>BeanFactory</a:t>
            </a:r>
            <a:r>
              <a:rPr lang="en-US" sz="1600" dirty="0" smtClean="0"/>
              <a:t> container</a:t>
            </a:r>
          </a:p>
          <a:p>
            <a:pPr lvl="1">
              <a:defRPr/>
            </a:pPr>
            <a:r>
              <a:rPr lang="en-US" sz="1600" dirty="0" err="1" smtClean="0"/>
              <a:t>ApplicationContext</a:t>
            </a:r>
            <a:r>
              <a:rPr lang="en-US" sz="1600" dirty="0" smtClean="0"/>
              <a:t> container</a:t>
            </a:r>
          </a:p>
          <a:p>
            <a:pPr>
              <a:spcAft>
                <a:spcPct val="0"/>
              </a:spcAft>
              <a:defRPr/>
            </a:pPr>
            <a:endParaRPr lang="en-US" altLang="en-US" sz="1600" dirty="0" smtClean="0"/>
          </a:p>
        </p:txBody>
      </p:sp>
    </p:spTree>
    <p:extLst>
      <p:ext uri="{BB962C8B-B14F-4D97-AF65-F5344CB8AC3E}">
        <p14:creationId xmlns:p14="http://schemas.microsoft.com/office/powerpoint/2010/main" val="4250820481"/>
      </p:ext>
    </p:extLst>
  </p:cSld>
  <p:clrMapOvr>
    <a:masterClrMapping/>
  </p:clrMapOvr>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Props1.xml><?xml version="1.0" encoding="utf-8"?>
<ds:datastoreItem xmlns:ds="http://schemas.openxmlformats.org/officeDocument/2006/customXml" ds:itemID="{26F53719-B4BD-49BC-B198-39FD3ED5738B}">
  <ds:schemaRefs>
    <ds:schemaRef ds:uri="http://schemas.microsoft.com/sharepoint/v3/contenttype/forms"/>
  </ds:schemaRefs>
</ds:datastoreItem>
</file>

<file path=customXml/itemProps2.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61D4D0-73CC-4280-AF59-F361C383B16A}">
  <ds:schemaRefs>
    <ds:schemaRef ds:uri="http://purl.org/dc/dcmitype/"/>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24943d0a-27c4-4bf8-a607-4a8907b6c8ab"/>
    <ds:schemaRef ds:uri="c8085c4b-1ac7-4641-80ad-2522959560d5"/>
  </ds:schemaRefs>
</ds:datastoreItem>
</file>

<file path=docProps/app.xml><?xml version="1.0" encoding="utf-8"?>
<Properties xmlns="http://schemas.openxmlformats.org/officeDocument/2006/extended-properties" xmlns:vt="http://schemas.openxmlformats.org/officeDocument/2006/docPropsVTypes">
  <Template/>
  <TotalTime>14980</TotalTime>
  <Words>6386</Words>
  <Application>Microsoft Office PowerPoint</Application>
  <PresentationFormat>Custom</PresentationFormat>
  <Paragraphs>675</Paragraphs>
  <Slides>84</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84</vt:i4>
      </vt:variant>
    </vt:vector>
  </HeadingPairs>
  <TitlesOfParts>
    <vt:vector size="93" baseType="lpstr">
      <vt:lpstr>ＭＳ Ｐゴシック</vt:lpstr>
      <vt:lpstr>Arial</vt:lpstr>
      <vt:lpstr>Calibri</vt:lpstr>
      <vt:lpstr>Courier New</vt:lpstr>
      <vt:lpstr>SapientSansMedium</vt:lpstr>
      <vt:lpstr>SapientSansRegular</vt:lpstr>
      <vt:lpstr>VAG Rounded Std Light</vt:lpstr>
      <vt:lpstr>Wingdings</vt:lpstr>
      <vt:lpstr>Content Masters</vt:lpstr>
      <vt:lpstr>SPRING CORE &amp; DI</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Bean Definition</vt:lpstr>
      <vt:lpstr>XML based configuration</vt:lpstr>
      <vt:lpstr>Annotation based configuration</vt:lpstr>
      <vt:lpstr>Annotation based configuration contd…</vt:lpstr>
      <vt:lpstr>@Required annotation</vt:lpstr>
      <vt:lpstr>@Required annotation contd…</vt:lpstr>
      <vt:lpstr>@Autowired Annotation</vt:lpstr>
      <vt:lpstr>@Autowired annotation contd…</vt:lpstr>
      <vt:lpstr>@Qualifier annotation</vt:lpstr>
      <vt:lpstr>@Qualifier annotation contd…</vt:lpstr>
      <vt:lpstr>Exercise</vt:lpstr>
      <vt:lpstr>Bean Scopes</vt:lpstr>
      <vt:lpstr>Singleton scope</vt:lpstr>
      <vt:lpstr>Singleton scope contd…</vt:lpstr>
      <vt:lpstr>Prototype scope</vt:lpstr>
      <vt:lpstr>Prototype scope contd…</vt:lpstr>
      <vt:lpstr>Bean Lifecycle</vt:lpstr>
      <vt:lpstr>Bean Lifecycle contd…</vt:lpstr>
      <vt:lpstr>Bean Lifecycle use case</vt:lpstr>
      <vt:lpstr>InitializingBean &amp; DisposableBean callback interfaces</vt:lpstr>
      <vt:lpstr>InitializingBean &amp; DisposableBean callback interfaces contd…</vt:lpstr>
      <vt:lpstr>Custom init &amp; destroy methods</vt:lpstr>
      <vt:lpstr>Aware interfaces…</vt:lpstr>
      <vt:lpstr>@PostConstruct and @PreDestroy annotations</vt:lpstr>
      <vt:lpstr>Exercise</vt:lpstr>
      <vt:lpstr>Bean Post Processors</vt:lpstr>
      <vt:lpstr>Bean Post Processors contd…</vt:lpstr>
      <vt:lpstr>Bean Definition Inheritance</vt:lpstr>
      <vt:lpstr>Bean Definition Inheritance contd…</vt:lpstr>
      <vt:lpstr>Exercise</vt:lpstr>
      <vt:lpstr>Dependency Injection</vt:lpstr>
      <vt:lpstr>Constructor-based dependency injection</vt:lpstr>
      <vt:lpstr>Constructor-based dependency injection contd…</vt:lpstr>
      <vt:lpstr>Setter-based dependency injection</vt:lpstr>
      <vt:lpstr>Setter-based dependency injection contd…</vt:lpstr>
      <vt:lpstr>Exercise</vt:lpstr>
      <vt:lpstr>Beans Auto-Wiring</vt:lpstr>
      <vt:lpstr>Beans Auto-Wiring contd…</vt:lpstr>
      <vt:lpstr>Autowiring 'byName'</vt:lpstr>
      <vt:lpstr>Autowiring 'byName‘ contd…</vt:lpstr>
      <vt:lpstr>Autowiring 'byType'</vt:lpstr>
      <vt:lpstr>Autowiring 'byType‘ contd…</vt:lpstr>
      <vt:lpstr>Autowiring by Constructor</vt:lpstr>
      <vt:lpstr>Autowiring by Constructor contd…</vt:lpstr>
      <vt:lpstr>Circular Dependencies in Spring</vt:lpstr>
      <vt:lpstr>Circular Dependencies in Spring contd…</vt:lpstr>
      <vt:lpstr>Circular Dependencies in Spring contd…</vt:lpstr>
      <vt:lpstr>Circular Dependencies in Spring contd…</vt:lpstr>
      <vt:lpstr>Exercise</vt:lpstr>
      <vt:lpstr>Injecting Inner Beans</vt:lpstr>
      <vt:lpstr>Injecting Inner Beans contd…</vt:lpstr>
      <vt:lpstr>Injecting Collections</vt:lpstr>
      <vt:lpstr>Injecting Collections contd…</vt:lpstr>
      <vt:lpstr>Injecting bean references</vt:lpstr>
      <vt:lpstr>Merging collections</vt:lpstr>
      <vt:lpstr>Merging collections contd…</vt:lpstr>
      <vt:lpstr>Exercise</vt:lpstr>
      <vt:lpstr>Event Handling in Spring</vt:lpstr>
      <vt:lpstr>Event Handling in Spring contd…</vt:lpstr>
      <vt:lpstr>Custom Events</vt:lpstr>
      <vt:lpstr>Custom Events Use Case</vt:lpstr>
      <vt:lpstr>Custom Events contd…</vt:lpstr>
      <vt:lpstr>Disadvantage of Spring</vt:lpstr>
      <vt:lpstr>Recap</vt:lpstr>
      <vt:lpstr>References</vt:lpstr>
      <vt:lpstr>THANK YOU</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Sidharth Mazumdar</cp:lastModifiedBy>
  <cp:revision>198</cp:revision>
  <cp:lastPrinted>2015-02-14T20:13:28Z</cp:lastPrinted>
  <dcterms:created xsi:type="dcterms:W3CDTF">2015-02-05T19:35:34Z</dcterms:created>
  <dcterms:modified xsi:type="dcterms:W3CDTF">2016-09-23T07:25:22Z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