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53"/>
  </p:notesMasterIdLst>
  <p:handoutMasterIdLst>
    <p:handoutMasterId r:id="rId54"/>
  </p:handoutMasterIdLst>
  <p:sldIdLst>
    <p:sldId id="258" r:id="rId5"/>
    <p:sldId id="331" r:id="rId6"/>
    <p:sldId id="285" r:id="rId7"/>
    <p:sldId id="309" r:id="rId8"/>
    <p:sldId id="334" r:id="rId9"/>
    <p:sldId id="335" r:id="rId10"/>
    <p:sldId id="336" r:id="rId11"/>
    <p:sldId id="337" r:id="rId12"/>
    <p:sldId id="338" r:id="rId13"/>
    <p:sldId id="339" r:id="rId14"/>
    <p:sldId id="373"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74" r:id="rId30"/>
    <p:sldId id="354" r:id="rId31"/>
    <p:sldId id="355" r:id="rId32"/>
    <p:sldId id="356" r:id="rId33"/>
    <p:sldId id="357" r:id="rId34"/>
    <p:sldId id="370" r:id="rId35"/>
    <p:sldId id="371" r:id="rId36"/>
    <p:sldId id="372"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33" r:id="rId50"/>
    <p:sldId id="332" r:id="rId51"/>
    <p:sldId id="261" r:id="rId5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8679" autoAdjust="0"/>
  </p:normalViewPr>
  <p:slideViewPr>
    <p:cSldViewPr snapToGrid="0" showGuides="1">
      <p:cViewPr varScale="1">
        <p:scale>
          <a:sx n="78" d="100"/>
          <a:sy n="78" d="100"/>
        </p:scale>
        <p:origin x="540" y="90"/>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7584"/>
    </p:cViewPr>
  </p:outlineViewPr>
  <p:notesTextViewPr>
    <p:cViewPr>
      <p:scale>
        <a:sx n="100" d="100"/>
        <a:sy n="100" d="100"/>
      </p:scale>
      <p:origin x="0" y="0"/>
    </p:cViewPr>
  </p:notesTextViewPr>
  <p:sorterViewPr>
    <p:cViewPr>
      <p:scale>
        <a:sx n="60" d="100"/>
        <a:sy n="60" d="100"/>
      </p:scale>
      <p:origin x="0" y="-7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hyperlink" Target="https://dzone.com/articles/xa-transactions-2-phase-commit" TargetMode="Externa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15.xml"/><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15.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a:t>Spring JDBC/Transaction Management</a:t>
            </a: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16, 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545756" y="341870"/>
            <a:ext cx="11366157" cy="685800"/>
          </a:xfrm>
        </p:spPr>
        <p:txBody>
          <a:bodyPr/>
          <a:lstStyle/>
          <a:p>
            <a:r>
              <a:rPr altLang="en-US"/>
              <a:t>Exception Handling</a:t>
            </a:r>
          </a:p>
        </p:txBody>
      </p:sp>
      <p:sp>
        <p:nvSpPr>
          <p:cNvPr id="12" name="Rectangle 4"/>
          <p:cNvSpPr txBox="1">
            <a:spLocks noChangeArrowheads="1"/>
          </p:cNvSpPr>
          <p:nvPr/>
        </p:nvSpPr>
        <p:spPr bwMode="auto">
          <a:xfrm>
            <a:off x="458444" y="1027670"/>
            <a:ext cx="6158801"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just">
              <a:lnSpc>
                <a:spcPct val="100000"/>
              </a:lnSpc>
              <a:spcBef>
                <a:spcPts val="400"/>
              </a:spcBef>
              <a:buClr>
                <a:srgbClr val="355F99"/>
              </a:buClr>
              <a:buSzPct val="125000"/>
              <a:buFont typeface="Arial" charset="0"/>
              <a:buChar char="•"/>
            </a:pPr>
            <a:r>
              <a:rPr lang="en-US" altLang="en-US" sz="1800" dirty="0">
                <a:solidFill>
                  <a:srgbClr val="132628"/>
                </a:solidFill>
                <a:latin typeface="Calibri" pitchFamily="34" charset="0"/>
              </a:rPr>
              <a:t>Spring framework define its own set of run time exceptions for the database communication. Database exception APIs of Spring are independent of the underlying database connectivity framework.</a:t>
            </a:r>
          </a:p>
          <a:p>
            <a:pPr algn="just">
              <a:lnSpc>
                <a:spcPct val="100000"/>
              </a:lnSpc>
              <a:spcBef>
                <a:spcPts val="400"/>
              </a:spcBef>
              <a:buClr>
                <a:srgbClr val="355F99"/>
              </a:buClr>
              <a:buSzPct val="125000"/>
              <a:buFont typeface="Arial" charset="0"/>
              <a:buChar char="•"/>
            </a:pPr>
            <a:r>
              <a:rPr lang="en-US" altLang="en-US" sz="1800" dirty="0">
                <a:solidFill>
                  <a:srgbClr val="132628"/>
                </a:solidFill>
                <a:latin typeface="Calibri" pitchFamily="34" charset="0"/>
              </a:rPr>
              <a:t>This is the </a:t>
            </a:r>
            <a:r>
              <a:rPr lang="en-US" altLang="en-US" sz="1800" i="1" dirty="0">
                <a:solidFill>
                  <a:srgbClr val="C00000"/>
                </a:solidFill>
                <a:latin typeface="Calibri" pitchFamily="34" charset="0"/>
              </a:rPr>
              <a:t>responsibility of template class </a:t>
            </a:r>
            <a:r>
              <a:rPr lang="en-US" altLang="en-US" sz="1800" dirty="0">
                <a:solidFill>
                  <a:srgbClr val="132628"/>
                </a:solidFill>
                <a:latin typeface="Calibri" pitchFamily="34" charset="0"/>
              </a:rPr>
              <a:t>to wrap the underlying database connectivity framework exception in the Spring API exception.</a:t>
            </a:r>
          </a:p>
          <a:p>
            <a:pPr algn="just">
              <a:lnSpc>
                <a:spcPct val="100000"/>
              </a:lnSpc>
              <a:spcBef>
                <a:spcPts val="400"/>
              </a:spcBef>
              <a:buClr>
                <a:srgbClr val="355F99"/>
              </a:buClr>
              <a:buSzPct val="125000"/>
              <a:buFont typeface="Arial" charset="0"/>
              <a:buChar char="•"/>
            </a:pPr>
            <a:r>
              <a:rPr lang="en-US" altLang="en-US" sz="1800" dirty="0">
                <a:solidFill>
                  <a:srgbClr val="132628"/>
                </a:solidFill>
                <a:latin typeface="Calibri" pitchFamily="34" charset="0"/>
              </a:rPr>
              <a:t>All data access exceptions are runtime exception.</a:t>
            </a: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5832" y="1048264"/>
            <a:ext cx="5017493" cy="389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823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lstStyle/>
          <a:p>
            <a:r>
              <a:rPr lang="en-US" altLang="en-US" dirty="0" smtClean="0"/>
              <a:t>Exercise</a:t>
            </a:r>
            <a:endParaRPr altLang="en-US" dirty="0"/>
          </a:p>
        </p:txBody>
      </p:sp>
      <p:sp>
        <p:nvSpPr>
          <p:cNvPr id="2" name="Content Placeholder 1"/>
          <p:cNvSpPr>
            <a:spLocks noGrp="1"/>
          </p:cNvSpPr>
          <p:nvPr>
            <p:ph idx="1"/>
          </p:nvPr>
        </p:nvSpPr>
        <p:spPr/>
        <p:txBody>
          <a:bodyPr/>
          <a:lstStyle/>
          <a:p>
            <a:r>
              <a:rPr lang="en-US" dirty="0" smtClean="0"/>
              <a:t>Create an employee management system which has Employee object.</a:t>
            </a:r>
          </a:p>
          <a:p>
            <a:r>
              <a:rPr lang="en-US" dirty="0" smtClean="0"/>
              <a:t>Create  service and DAO layers and use Spring JDBC to connect to DB in the DAO layer. </a:t>
            </a:r>
          </a:p>
          <a:p>
            <a:r>
              <a:rPr lang="en-US" dirty="0" smtClean="0"/>
              <a:t>Implement all CRUD operations of </a:t>
            </a:r>
            <a:r>
              <a:rPr lang="en-US" dirty="0" err="1" smtClean="0"/>
              <a:t>JDBCTemplate</a:t>
            </a:r>
            <a:r>
              <a:rPr lang="en-US" dirty="0" smtClean="0"/>
              <a:t> and have corresponding method implementations in service layer</a:t>
            </a:r>
            <a:endParaRPr lang="en-US" dirty="0"/>
          </a:p>
        </p:txBody>
      </p:sp>
    </p:spTree>
    <p:extLst>
      <p:ext uri="{BB962C8B-B14F-4D97-AF65-F5344CB8AC3E}">
        <p14:creationId xmlns:p14="http://schemas.microsoft.com/office/powerpoint/2010/main" val="688510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3399" y="304800"/>
            <a:ext cx="11081951" cy="685800"/>
          </a:xfrm>
        </p:spPr>
        <p:txBody>
          <a:bodyPr/>
          <a:lstStyle/>
          <a:p>
            <a:r>
              <a:rPr lang="en-US" altLang="en-US" smtClean="0"/>
              <a:t>ACID Properties of a transaction</a:t>
            </a:r>
          </a:p>
        </p:txBody>
      </p:sp>
      <p:sp>
        <p:nvSpPr>
          <p:cNvPr id="7" name="Rectangle 3"/>
          <p:cNvSpPr>
            <a:spLocks noGrp="1" noChangeArrowheads="1"/>
          </p:cNvSpPr>
          <p:nvPr>
            <p:ph type="body" idx="4294967295"/>
          </p:nvPr>
        </p:nvSpPr>
        <p:spPr>
          <a:xfrm>
            <a:off x="533399" y="990600"/>
            <a:ext cx="10782439" cy="5334000"/>
          </a:xfrm>
        </p:spPr>
        <p:txBody>
          <a:bodyPr>
            <a:normAutofit/>
          </a:bodyPr>
          <a:lstStyle/>
          <a:p>
            <a:pPr marL="0" indent="0" algn="just">
              <a:lnSpc>
                <a:spcPct val="100000"/>
              </a:lnSpc>
              <a:buFont typeface="Arial" charset="0"/>
              <a:buNone/>
              <a:defRPr/>
            </a:pPr>
            <a:r>
              <a:rPr lang="en-US" sz="2000" b="1" dirty="0" smtClean="0"/>
              <a:t>Atomicity</a:t>
            </a:r>
          </a:p>
          <a:p>
            <a:pPr algn="just">
              <a:lnSpc>
                <a:spcPct val="100000"/>
              </a:lnSpc>
              <a:buFont typeface="Arial" charset="0"/>
              <a:buChar char="•"/>
              <a:defRPr/>
            </a:pPr>
            <a:r>
              <a:rPr lang="en-US" dirty="0" smtClean="0"/>
              <a:t>Either all or none of the transaction's operations are performed.</a:t>
            </a:r>
          </a:p>
          <a:p>
            <a:pPr algn="just">
              <a:lnSpc>
                <a:spcPct val="100000"/>
              </a:lnSpc>
              <a:buFont typeface="Arial" charset="0"/>
              <a:buChar char="•"/>
              <a:defRPr/>
            </a:pPr>
            <a:r>
              <a:rPr lang="en-US" dirty="0" smtClean="0"/>
              <a:t>Atomicity requires that if a transaction is interrupted by a failure, its partial results must be undone.</a:t>
            </a:r>
          </a:p>
          <a:p>
            <a:pPr algn="just">
              <a:lnSpc>
                <a:spcPct val="100000"/>
              </a:lnSpc>
              <a:buFont typeface="Arial" charset="0"/>
              <a:buChar char="•"/>
              <a:defRPr/>
            </a:pPr>
            <a:r>
              <a:rPr lang="en-US" dirty="0" smtClean="0"/>
              <a:t>The activity of preserving the transaction's atomicity in presence of transaction aborts due to input errors, system overloads, or deadlocks is called transaction recovery.</a:t>
            </a:r>
          </a:p>
          <a:p>
            <a:pPr algn="just">
              <a:lnSpc>
                <a:spcPct val="100000"/>
              </a:lnSpc>
              <a:buFont typeface="Arial" charset="0"/>
              <a:buChar char="•"/>
              <a:defRPr/>
            </a:pPr>
            <a:endParaRPr lang="en-US" dirty="0" smtClean="0"/>
          </a:p>
          <a:p>
            <a:pPr marL="0" indent="0" algn="just">
              <a:lnSpc>
                <a:spcPct val="100000"/>
              </a:lnSpc>
              <a:buFont typeface="Arial" charset="0"/>
              <a:buNone/>
              <a:defRPr/>
            </a:pPr>
            <a:r>
              <a:rPr lang="en-US" sz="2000" b="1" dirty="0"/>
              <a:t>Consistency</a:t>
            </a:r>
          </a:p>
          <a:p>
            <a:pPr algn="just">
              <a:lnSpc>
                <a:spcPct val="100000"/>
              </a:lnSpc>
              <a:buFont typeface="Arial" charset="0"/>
              <a:buChar char="•"/>
              <a:defRPr/>
            </a:pPr>
            <a:r>
              <a:rPr lang="en-US" dirty="0" smtClean="0"/>
              <a:t>A transaction which executes </a:t>
            </a:r>
            <a:r>
              <a:rPr lang="en-US" i="1" dirty="0" smtClean="0"/>
              <a:t>alone </a:t>
            </a:r>
            <a:r>
              <a:rPr lang="en-US" dirty="0" smtClean="0"/>
              <a:t>against a </a:t>
            </a:r>
            <a:r>
              <a:rPr lang="en-US" i="1" dirty="0" smtClean="0"/>
              <a:t>consistent </a:t>
            </a:r>
            <a:r>
              <a:rPr lang="en-US" dirty="0" smtClean="0"/>
              <a:t>database leaves it in a consistent state.</a:t>
            </a:r>
          </a:p>
          <a:p>
            <a:pPr algn="just">
              <a:lnSpc>
                <a:spcPct val="100000"/>
              </a:lnSpc>
              <a:buFont typeface="Arial" charset="0"/>
              <a:buChar char="•"/>
              <a:defRPr/>
            </a:pPr>
            <a:r>
              <a:rPr lang="en-US" dirty="0" smtClean="0"/>
              <a:t>Transactions do not violate database integrity constraints.</a:t>
            </a:r>
          </a:p>
          <a:p>
            <a:pPr algn="just">
              <a:lnSpc>
                <a:spcPct val="100000"/>
              </a:lnSpc>
              <a:buFont typeface="Arial" charset="0"/>
              <a:buChar char="•"/>
              <a:defRPr/>
            </a:pPr>
            <a:endParaRPr lang="en-US" dirty="0" smtClean="0"/>
          </a:p>
          <a:p>
            <a:pPr marL="0" indent="0" algn="just">
              <a:lnSpc>
                <a:spcPct val="100000"/>
              </a:lnSpc>
              <a:buFont typeface="Arial" charset="0"/>
              <a:buNone/>
              <a:defRPr/>
            </a:pPr>
            <a:r>
              <a:rPr lang="en-US" sz="2000" b="1" dirty="0"/>
              <a:t>Durability</a:t>
            </a:r>
          </a:p>
          <a:p>
            <a:pPr algn="just">
              <a:lnSpc>
                <a:spcPct val="100000"/>
              </a:lnSpc>
              <a:buFont typeface="Arial" charset="0"/>
              <a:buChar char="•"/>
              <a:defRPr/>
            </a:pPr>
            <a:r>
              <a:rPr lang="en-US" dirty="0" smtClean="0"/>
              <a:t>Once a transaction commits, the system must guarantee that the results of its operations will never be lost, in spite of subsequent failures.</a:t>
            </a:r>
          </a:p>
          <a:p>
            <a:pPr algn="just">
              <a:lnSpc>
                <a:spcPct val="100000"/>
              </a:lnSpc>
              <a:buFont typeface="Arial" charset="0"/>
              <a:buChar char="•"/>
              <a:defRPr/>
            </a:pPr>
            <a:r>
              <a:rPr lang="en-US" dirty="0" smtClean="0"/>
              <a:t>In other words, every committed transaction is protected against power loss/crash/errors and cannot be lost by the system and can thus be guaranteed to be completed.</a:t>
            </a:r>
          </a:p>
          <a:p>
            <a:pPr algn="just">
              <a:lnSpc>
                <a:spcPct val="100000"/>
              </a:lnSpc>
              <a:buFont typeface="Arial" charset="0"/>
              <a:buChar char="•"/>
              <a:defRPr/>
            </a:pPr>
            <a:endParaRPr lang="en-US" dirty="0" smtClean="0"/>
          </a:p>
          <a:p>
            <a:pPr algn="just">
              <a:lnSpc>
                <a:spcPct val="100000"/>
              </a:lnSpc>
              <a:buFont typeface="Arial" charset="0"/>
              <a:buChar char="•"/>
              <a:defRPr/>
            </a:pPr>
            <a:endParaRPr lang="en-US" dirty="0" smtClean="0"/>
          </a:p>
          <a:p>
            <a:pPr>
              <a:lnSpc>
                <a:spcPct val="100000"/>
              </a:lnSpc>
              <a:buFont typeface="Arial" charset="0"/>
              <a:buChar char="•"/>
              <a:defRPr/>
            </a:pPr>
            <a:endParaRPr lang="en-US" dirty="0" smtClean="0"/>
          </a:p>
        </p:txBody>
      </p:sp>
    </p:spTree>
    <p:extLst>
      <p:ext uri="{BB962C8B-B14F-4D97-AF65-F5344CB8AC3E}">
        <p14:creationId xmlns:p14="http://schemas.microsoft.com/office/powerpoint/2010/main" val="2319190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168449"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Isolation </a:t>
            </a:r>
            <a:endParaRPr lang="en-US" altLang="en-US" dirty="0" smtClean="0"/>
          </a:p>
        </p:txBody>
      </p:sp>
      <p:sp>
        <p:nvSpPr>
          <p:cNvPr id="3" name="Rectangle 3"/>
          <p:cNvSpPr txBox="1">
            <a:spLocks noChangeArrowheads="1"/>
          </p:cNvSpPr>
          <p:nvPr/>
        </p:nvSpPr>
        <p:spPr>
          <a:xfrm>
            <a:off x="533399" y="1282700"/>
            <a:ext cx="10866599" cy="4648200"/>
          </a:xfrm>
          <a:prstGeom prst="rect">
            <a:avLst/>
          </a:prstGeom>
        </p:spPr>
        <p:txBody>
          <a:bodyPr vert="horz" lIns="0" tIns="0" rIns="0" bIns="0" rtlCol="0">
            <a:normAutofit lnSpcReduction="10000"/>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dirty="0" smtClean="0"/>
              <a:t>If several transactions are executed concurrently, the results must be the same as if they were executed serially in some order.</a:t>
            </a:r>
          </a:p>
          <a:p>
            <a:r>
              <a:rPr lang="en-US" altLang="en-US" dirty="0" smtClean="0"/>
              <a:t>Consider the following two transactions:</a:t>
            </a:r>
          </a:p>
          <a:p>
            <a:pPr>
              <a:buFont typeface="Wingdings" panose="05000000000000000000" pitchFamily="2" charset="2"/>
              <a:buNone/>
            </a:pPr>
            <a:r>
              <a:rPr lang="en-US" altLang="en-US" sz="1400" i="1" dirty="0" smtClean="0"/>
              <a:t>			T</a:t>
            </a:r>
            <a:r>
              <a:rPr lang="en-US" altLang="en-US" sz="1400" dirty="0" smtClean="0"/>
              <a:t>1: Read(</a:t>
            </a:r>
            <a:r>
              <a:rPr lang="en-US" altLang="en-US" sz="1400" i="1" dirty="0" smtClean="0"/>
              <a:t>x</a:t>
            </a:r>
            <a:r>
              <a:rPr lang="en-US" altLang="en-US" sz="1400" dirty="0" smtClean="0"/>
              <a:t>)       </a:t>
            </a:r>
            <a:r>
              <a:rPr lang="en-US" altLang="en-US" sz="1400" i="1" dirty="0" smtClean="0"/>
              <a:t>T</a:t>
            </a:r>
            <a:r>
              <a:rPr lang="en-US" altLang="en-US" sz="1400" dirty="0" smtClean="0"/>
              <a:t>2: Read(</a:t>
            </a:r>
            <a:r>
              <a:rPr lang="en-US" altLang="en-US" sz="1400" i="1" dirty="0" smtClean="0"/>
              <a:t>x</a:t>
            </a:r>
            <a:r>
              <a:rPr lang="en-US" altLang="en-US" sz="1400" dirty="0" smtClean="0"/>
              <a:t>)</a:t>
            </a:r>
          </a:p>
          <a:p>
            <a:pPr>
              <a:buFont typeface="Wingdings" panose="05000000000000000000" pitchFamily="2" charset="2"/>
              <a:buNone/>
            </a:pPr>
            <a:r>
              <a:rPr lang="en-US" altLang="en-US" sz="1400" i="1" dirty="0" smtClean="0"/>
              <a:t>			       x </a:t>
            </a:r>
            <a:r>
              <a:rPr lang="en-US" altLang="en-US" sz="1400" dirty="0" smtClean="0"/>
              <a:t>←</a:t>
            </a:r>
            <a:r>
              <a:rPr lang="en-US" altLang="en-US" sz="1400" i="1" dirty="0" smtClean="0"/>
              <a:t>x</a:t>
            </a:r>
            <a:r>
              <a:rPr lang="en-US" altLang="en-US" sz="1400" dirty="0" smtClean="0"/>
              <a:t>+1                </a:t>
            </a:r>
            <a:r>
              <a:rPr lang="en-US" altLang="en-US" sz="1400" i="1" dirty="0" smtClean="0"/>
              <a:t>x </a:t>
            </a:r>
            <a:r>
              <a:rPr lang="en-US" altLang="en-US" sz="1400" dirty="0" smtClean="0"/>
              <a:t>←</a:t>
            </a:r>
            <a:r>
              <a:rPr lang="en-US" altLang="en-US" sz="1400" i="1" dirty="0" smtClean="0"/>
              <a:t>x</a:t>
            </a:r>
            <a:r>
              <a:rPr lang="en-US" altLang="en-US" sz="1400" dirty="0" smtClean="0"/>
              <a:t>+1</a:t>
            </a:r>
          </a:p>
          <a:p>
            <a:pPr>
              <a:buFont typeface="Wingdings" panose="05000000000000000000" pitchFamily="2" charset="2"/>
              <a:buNone/>
            </a:pPr>
            <a:r>
              <a:rPr lang="en-US" altLang="en-US" sz="1400" dirty="0" smtClean="0"/>
              <a:t>			       Write(</a:t>
            </a:r>
            <a:r>
              <a:rPr lang="en-US" altLang="en-US" sz="1400" i="1" dirty="0" smtClean="0"/>
              <a:t>x</a:t>
            </a:r>
            <a:r>
              <a:rPr lang="en-US" altLang="en-US" sz="1400" dirty="0" smtClean="0"/>
              <a:t>)             Write(</a:t>
            </a:r>
            <a:r>
              <a:rPr lang="en-US" altLang="en-US" sz="1400" i="1" dirty="0" smtClean="0"/>
              <a:t>x</a:t>
            </a:r>
            <a:r>
              <a:rPr lang="en-US" altLang="en-US" sz="1400" dirty="0" smtClean="0"/>
              <a:t>)</a:t>
            </a:r>
          </a:p>
          <a:p>
            <a:pPr>
              <a:buFont typeface="Wingdings" panose="05000000000000000000" pitchFamily="2" charset="2"/>
              <a:buNone/>
            </a:pPr>
            <a:r>
              <a:rPr lang="en-US" altLang="en-US" sz="1400" dirty="0" smtClean="0"/>
              <a:t>			       Commit              </a:t>
            </a:r>
            <a:r>
              <a:rPr lang="en-US" altLang="en-US" sz="1400" dirty="0" err="1" smtClean="0"/>
              <a:t>Commit</a:t>
            </a:r>
            <a:endParaRPr lang="en-US" altLang="en-US" sz="1400" dirty="0" smtClean="0"/>
          </a:p>
          <a:p>
            <a:r>
              <a:rPr lang="en-US" altLang="en-US" dirty="0" smtClean="0"/>
              <a:t>Possible execution sequences:</a:t>
            </a:r>
          </a:p>
          <a:p>
            <a:pPr>
              <a:buFont typeface="Wingdings" panose="05000000000000000000" pitchFamily="2" charset="2"/>
              <a:buNone/>
            </a:pPr>
            <a:r>
              <a:rPr lang="en-US" altLang="en-US" i="1" dirty="0" smtClean="0"/>
              <a:t>			T</a:t>
            </a:r>
            <a:r>
              <a:rPr lang="en-US" altLang="en-US" dirty="0" smtClean="0"/>
              <a:t>1: Read(</a:t>
            </a:r>
            <a:r>
              <a:rPr lang="en-US" altLang="en-US" i="1" dirty="0" smtClean="0"/>
              <a:t>x</a:t>
            </a:r>
            <a:r>
              <a:rPr lang="en-US" altLang="en-US" dirty="0" smtClean="0"/>
              <a:t>)   	</a:t>
            </a:r>
            <a:r>
              <a:rPr lang="en-US" altLang="en-US" i="1" dirty="0" smtClean="0"/>
              <a:t>T</a:t>
            </a:r>
            <a:r>
              <a:rPr lang="en-US" altLang="en-US" dirty="0" smtClean="0"/>
              <a:t>1: Read(</a:t>
            </a:r>
            <a:r>
              <a:rPr lang="en-US" altLang="en-US" i="1" dirty="0" smtClean="0"/>
              <a:t>x</a:t>
            </a:r>
            <a:r>
              <a:rPr lang="en-US" altLang="en-US" dirty="0" smtClean="0"/>
              <a:t>)</a:t>
            </a:r>
          </a:p>
          <a:p>
            <a:pPr>
              <a:buFont typeface="Wingdings" panose="05000000000000000000" pitchFamily="2" charset="2"/>
              <a:buNone/>
            </a:pPr>
            <a:r>
              <a:rPr lang="en-US" altLang="en-US" i="1" dirty="0" smtClean="0"/>
              <a:t>			T</a:t>
            </a:r>
            <a:r>
              <a:rPr lang="en-US" altLang="en-US" dirty="0" smtClean="0"/>
              <a:t>1: </a:t>
            </a:r>
            <a:r>
              <a:rPr lang="en-US" altLang="en-US" i="1" dirty="0" smtClean="0"/>
              <a:t>x </a:t>
            </a:r>
            <a:r>
              <a:rPr lang="en-US" altLang="en-US" dirty="0" smtClean="0"/>
              <a:t>←</a:t>
            </a:r>
            <a:r>
              <a:rPr lang="en-US" altLang="en-US" i="1" dirty="0" smtClean="0"/>
              <a:t>x</a:t>
            </a:r>
            <a:r>
              <a:rPr lang="en-US" altLang="en-US" dirty="0" smtClean="0"/>
              <a:t>+1     	</a:t>
            </a:r>
            <a:r>
              <a:rPr lang="en-US" altLang="en-US" i="1" dirty="0" smtClean="0"/>
              <a:t>T</a:t>
            </a:r>
            <a:r>
              <a:rPr lang="en-US" altLang="en-US" dirty="0" smtClean="0"/>
              <a:t>1: </a:t>
            </a:r>
            <a:r>
              <a:rPr lang="en-US" altLang="en-US" i="1" dirty="0" smtClean="0"/>
              <a:t>x </a:t>
            </a:r>
            <a:r>
              <a:rPr lang="en-US" altLang="en-US" dirty="0" smtClean="0"/>
              <a:t>←</a:t>
            </a:r>
            <a:r>
              <a:rPr lang="en-US" altLang="en-US" i="1" dirty="0" smtClean="0"/>
              <a:t>x</a:t>
            </a:r>
            <a:r>
              <a:rPr lang="en-US" altLang="en-US" dirty="0" smtClean="0"/>
              <a:t>+1</a:t>
            </a:r>
          </a:p>
          <a:p>
            <a:pPr>
              <a:buFont typeface="Wingdings" panose="05000000000000000000" pitchFamily="2" charset="2"/>
              <a:buNone/>
            </a:pPr>
            <a:r>
              <a:rPr lang="en-US" altLang="en-US" i="1" dirty="0" smtClean="0"/>
              <a:t>			T</a:t>
            </a:r>
            <a:r>
              <a:rPr lang="en-US" altLang="en-US" dirty="0" smtClean="0"/>
              <a:t>1: Write(</a:t>
            </a:r>
            <a:r>
              <a:rPr lang="en-US" altLang="en-US" i="1" dirty="0" smtClean="0"/>
              <a:t>x</a:t>
            </a:r>
            <a:r>
              <a:rPr lang="en-US" altLang="en-US" dirty="0" smtClean="0"/>
              <a:t>)  	</a:t>
            </a:r>
            <a:r>
              <a:rPr lang="en-US" altLang="en-US" i="1" dirty="0" smtClean="0"/>
              <a:t>T</a:t>
            </a:r>
            <a:r>
              <a:rPr lang="en-US" altLang="en-US" dirty="0" smtClean="0"/>
              <a:t>2: Read(</a:t>
            </a:r>
            <a:r>
              <a:rPr lang="en-US" altLang="en-US" i="1" dirty="0" smtClean="0"/>
              <a:t>x</a:t>
            </a:r>
            <a:r>
              <a:rPr lang="en-US" altLang="en-US" dirty="0" smtClean="0"/>
              <a:t>)</a:t>
            </a:r>
          </a:p>
          <a:p>
            <a:pPr>
              <a:buFont typeface="Wingdings" panose="05000000000000000000" pitchFamily="2" charset="2"/>
              <a:buNone/>
            </a:pPr>
            <a:r>
              <a:rPr lang="en-US" altLang="en-US" i="1" dirty="0" smtClean="0"/>
              <a:t>			T</a:t>
            </a:r>
            <a:r>
              <a:rPr lang="en-US" altLang="en-US" dirty="0" smtClean="0"/>
              <a:t>1: Commit   	</a:t>
            </a:r>
            <a:r>
              <a:rPr lang="en-US" altLang="en-US" i="1" dirty="0" smtClean="0"/>
              <a:t>T</a:t>
            </a:r>
            <a:r>
              <a:rPr lang="en-US" altLang="en-US" dirty="0" smtClean="0"/>
              <a:t>1: Write(</a:t>
            </a:r>
            <a:r>
              <a:rPr lang="en-US" altLang="en-US" i="1" dirty="0" smtClean="0"/>
              <a:t>x</a:t>
            </a:r>
            <a:r>
              <a:rPr lang="en-US" altLang="en-US" dirty="0" smtClean="0"/>
              <a:t>)</a:t>
            </a:r>
          </a:p>
          <a:p>
            <a:pPr>
              <a:buFont typeface="Wingdings" panose="05000000000000000000" pitchFamily="2" charset="2"/>
              <a:buNone/>
            </a:pPr>
            <a:r>
              <a:rPr lang="en-US" altLang="en-US" i="1" dirty="0" smtClean="0"/>
              <a:t>			T</a:t>
            </a:r>
            <a:r>
              <a:rPr lang="en-US" altLang="en-US" dirty="0" smtClean="0"/>
              <a:t>2: Read(</a:t>
            </a:r>
            <a:r>
              <a:rPr lang="en-US" altLang="en-US" i="1" dirty="0" smtClean="0"/>
              <a:t>x</a:t>
            </a:r>
            <a:r>
              <a:rPr lang="en-US" altLang="en-US" dirty="0" smtClean="0"/>
              <a:t>)   	</a:t>
            </a:r>
            <a:r>
              <a:rPr lang="en-US" altLang="en-US" i="1" dirty="0" smtClean="0"/>
              <a:t>T</a:t>
            </a:r>
            <a:r>
              <a:rPr lang="en-US" altLang="en-US" dirty="0" smtClean="0"/>
              <a:t>2: </a:t>
            </a:r>
            <a:r>
              <a:rPr lang="en-US" altLang="en-US" i="1" dirty="0" smtClean="0"/>
              <a:t>x </a:t>
            </a:r>
            <a:r>
              <a:rPr lang="en-US" altLang="en-US" dirty="0" smtClean="0"/>
              <a:t>←</a:t>
            </a:r>
            <a:r>
              <a:rPr lang="en-US" altLang="en-US" i="1" dirty="0" smtClean="0"/>
              <a:t>x</a:t>
            </a:r>
            <a:r>
              <a:rPr lang="en-US" altLang="en-US" dirty="0" smtClean="0"/>
              <a:t>+1</a:t>
            </a:r>
          </a:p>
          <a:p>
            <a:pPr>
              <a:buFont typeface="Wingdings" panose="05000000000000000000" pitchFamily="2" charset="2"/>
              <a:buNone/>
            </a:pPr>
            <a:r>
              <a:rPr lang="en-US" altLang="en-US" i="1" dirty="0" smtClean="0"/>
              <a:t>			T</a:t>
            </a:r>
            <a:r>
              <a:rPr lang="en-US" altLang="en-US" dirty="0" smtClean="0"/>
              <a:t>2: </a:t>
            </a:r>
            <a:r>
              <a:rPr lang="en-US" altLang="en-US" i="1" dirty="0" smtClean="0"/>
              <a:t>x </a:t>
            </a:r>
            <a:r>
              <a:rPr lang="en-US" altLang="en-US" dirty="0" smtClean="0"/>
              <a:t>←</a:t>
            </a:r>
            <a:r>
              <a:rPr lang="en-US" altLang="en-US" i="1" dirty="0" smtClean="0"/>
              <a:t>x</a:t>
            </a:r>
            <a:r>
              <a:rPr lang="en-US" altLang="en-US" dirty="0" smtClean="0"/>
              <a:t>+1     	</a:t>
            </a:r>
            <a:r>
              <a:rPr lang="en-US" altLang="en-US" i="1" dirty="0" smtClean="0"/>
              <a:t>T</a:t>
            </a:r>
            <a:r>
              <a:rPr lang="en-US" altLang="en-US" dirty="0" smtClean="0"/>
              <a:t>2: Write(</a:t>
            </a:r>
            <a:r>
              <a:rPr lang="en-US" altLang="en-US" i="1" dirty="0" smtClean="0"/>
              <a:t>x</a:t>
            </a:r>
            <a:r>
              <a:rPr lang="en-US" altLang="en-US" dirty="0" smtClean="0"/>
              <a:t>)</a:t>
            </a:r>
          </a:p>
          <a:p>
            <a:pPr>
              <a:buFont typeface="Wingdings" panose="05000000000000000000" pitchFamily="2" charset="2"/>
              <a:buNone/>
            </a:pPr>
            <a:r>
              <a:rPr lang="en-US" altLang="en-US" i="1" dirty="0" smtClean="0"/>
              <a:t>			T</a:t>
            </a:r>
            <a:r>
              <a:rPr lang="en-US" altLang="en-US" dirty="0" smtClean="0"/>
              <a:t>2: Write(</a:t>
            </a:r>
            <a:r>
              <a:rPr lang="en-US" altLang="en-US" i="1" dirty="0" smtClean="0"/>
              <a:t>x</a:t>
            </a:r>
            <a:r>
              <a:rPr lang="en-US" altLang="en-US" dirty="0" smtClean="0"/>
              <a:t>)  	</a:t>
            </a:r>
            <a:r>
              <a:rPr lang="en-US" altLang="en-US" i="1" dirty="0" smtClean="0"/>
              <a:t>T</a:t>
            </a:r>
            <a:r>
              <a:rPr lang="en-US" altLang="en-US" dirty="0" smtClean="0"/>
              <a:t>1: Commit</a:t>
            </a:r>
          </a:p>
          <a:p>
            <a:pPr>
              <a:buFont typeface="Wingdings" panose="05000000000000000000" pitchFamily="2" charset="2"/>
              <a:buNone/>
            </a:pPr>
            <a:r>
              <a:rPr lang="en-US" altLang="en-US" i="1" dirty="0" smtClean="0"/>
              <a:t>			T</a:t>
            </a:r>
            <a:r>
              <a:rPr lang="en-US" altLang="en-US" dirty="0" smtClean="0"/>
              <a:t>2: Commit  	</a:t>
            </a:r>
            <a:r>
              <a:rPr lang="en-US" altLang="en-US" i="1" dirty="0" smtClean="0"/>
              <a:t>T</a:t>
            </a:r>
            <a:r>
              <a:rPr lang="en-US" altLang="en-US" dirty="0" smtClean="0"/>
              <a:t>2: Commit</a:t>
            </a:r>
            <a:endParaRPr lang="en-US" altLang="en-US" sz="1400" dirty="0" smtClean="0"/>
          </a:p>
          <a:p>
            <a:pPr>
              <a:buFont typeface="Wingdings" panose="05000000000000000000" pitchFamily="2" charset="2"/>
              <a:buNone/>
            </a:pPr>
            <a:endParaRPr lang="en-US" altLang="en-US" sz="1400" dirty="0" smtClean="0"/>
          </a:p>
        </p:txBody>
      </p:sp>
    </p:spTree>
    <p:extLst>
      <p:ext uri="{BB962C8B-B14F-4D97-AF65-F5344CB8AC3E}">
        <p14:creationId xmlns:p14="http://schemas.microsoft.com/office/powerpoint/2010/main" val="2078576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304800"/>
            <a:ext cx="11378514"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Transaction managers in spring framework</a:t>
            </a:r>
            <a:endParaRPr lang="en-IN" altLang="en-US" smtClean="0"/>
          </a:p>
        </p:txBody>
      </p:sp>
      <p:sp>
        <p:nvSpPr>
          <p:cNvPr id="3" name="Content Placeholder 2"/>
          <p:cNvSpPr txBox="1">
            <a:spLocks/>
          </p:cNvSpPr>
          <p:nvPr/>
        </p:nvSpPr>
        <p:spPr>
          <a:xfrm>
            <a:off x="446087" y="1282700"/>
            <a:ext cx="11070987" cy="4648200"/>
          </a:xfrm>
          <a:prstGeom prst="rect">
            <a:avLst/>
          </a:prstGeom>
        </p:spPr>
        <p:txBody>
          <a:bodyPr vert="horz" lIns="0" tIns="0" rIns="0" bIns="0" rtlCol="0">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mtClean="0"/>
              <a:t>Spring does not directly manage  the transactions, instead it comes with the selection of transaction managers that delegates the responsibility for transaction management to a platform specific transaction implementation provided by either JTA or the persistence mechanism.</a:t>
            </a:r>
          </a:p>
          <a:p>
            <a:endParaRPr lang="en-IN" altLang="en-US" sz="2000" smtClean="0"/>
          </a:p>
        </p:txBody>
      </p:sp>
      <p:pic>
        <p:nvPicPr>
          <p:cNvPr id="4" name="Picture 3" descr="spring_transacti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4905" y="2451100"/>
            <a:ext cx="95333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52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057238"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Programmatic Transaction</a:t>
            </a:r>
          </a:p>
        </p:txBody>
      </p:sp>
      <p:sp>
        <p:nvSpPr>
          <p:cNvPr id="3" name="Rectangle 3"/>
          <p:cNvSpPr txBox="1">
            <a:spLocks noChangeArrowheads="1"/>
          </p:cNvSpPr>
          <p:nvPr/>
        </p:nvSpPr>
        <p:spPr>
          <a:xfrm>
            <a:off x="533400" y="990600"/>
            <a:ext cx="10758394" cy="5334000"/>
          </a:xfrm>
          <a:prstGeom prst="rect">
            <a:avLst/>
          </a:prstGeom>
        </p:spPr>
        <p:txBody>
          <a:bodyPr vert="horz" lIns="0" tIns="0" rIns="0" bIns="0" rtlCol="0">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mtClean="0"/>
              <a:t>Programmed needs to define transaction boundaries in Java code.</a:t>
            </a:r>
          </a:p>
          <a:p>
            <a:pPr algn="just"/>
            <a:r>
              <a:rPr lang="en-US" altLang="en-US" smtClean="0"/>
              <a:t>Programmer needs to rollback the transaction in case of failure.</a:t>
            </a:r>
          </a:p>
          <a:p>
            <a:pPr algn="just"/>
            <a:r>
              <a:rPr lang="en-US" altLang="en-US" smtClean="0"/>
              <a:t>Below steps need to be taken to start a programmatic transaction:</a:t>
            </a:r>
          </a:p>
          <a:p>
            <a:pPr algn="just"/>
            <a:endParaRPr lang="en-US" altLang="en-US" smtClean="0"/>
          </a:p>
          <a:p>
            <a:pPr algn="just"/>
            <a:endParaRPr lang="en-US" altLang="en-US" smtClean="0"/>
          </a:p>
          <a:p>
            <a:endParaRPr lang="en-US" altLang="en-US" smtClean="0"/>
          </a:p>
        </p:txBody>
      </p:sp>
      <p:sp>
        <p:nvSpPr>
          <p:cNvPr id="4" name="Rectangle 2"/>
          <p:cNvSpPr txBox="1">
            <a:spLocks noChangeArrowheads="1"/>
          </p:cNvSpPr>
          <p:nvPr/>
        </p:nvSpPr>
        <p:spPr bwMode="auto">
          <a:xfrm>
            <a:off x="533400" y="2057400"/>
            <a:ext cx="11057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spcBef>
                <a:spcPct val="0"/>
              </a:spcBef>
            </a:pPr>
            <a:r>
              <a:rPr lang="en-US" altLang="en-US" sz="2600">
                <a:solidFill>
                  <a:srgbClr val="355F99"/>
                </a:solidFill>
                <a:latin typeface="Calibri" panose="020F0502020204030204" pitchFamily="34" charset="0"/>
              </a:rPr>
              <a:t>Step 1: The Configuration XML</a:t>
            </a:r>
          </a:p>
        </p:txBody>
      </p:sp>
      <p:pic>
        <p:nvPicPr>
          <p:cNvPr id="5" name="Picture 2" descr="C:\Users\nagra3\AppData\Local\Temp\SNAGHTML1acca1e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43200"/>
            <a:ext cx="1111949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p:cNvSpPr>
            <a:spLocks noChangeArrowheads="1"/>
          </p:cNvSpPr>
          <p:nvPr/>
        </p:nvSpPr>
        <p:spPr bwMode="auto">
          <a:xfrm>
            <a:off x="4556125" y="3644900"/>
            <a:ext cx="3407655" cy="479425"/>
          </a:xfrm>
          <a:prstGeom prst="wedgeRectCallout">
            <a:avLst>
              <a:gd name="adj1" fmla="val 1917"/>
              <a:gd name="adj2" fmla="val 8209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JPA Transaction Manager</a:t>
            </a:r>
          </a:p>
        </p:txBody>
      </p:sp>
      <p:sp>
        <p:nvSpPr>
          <p:cNvPr id="8" name="AutoShape 10"/>
          <p:cNvSpPr>
            <a:spLocks noChangeArrowheads="1"/>
          </p:cNvSpPr>
          <p:nvPr/>
        </p:nvSpPr>
        <p:spPr bwMode="auto">
          <a:xfrm>
            <a:off x="6989681" y="4604481"/>
            <a:ext cx="2988443" cy="479425"/>
          </a:xfrm>
          <a:prstGeom prst="wedgeRectCallout">
            <a:avLst>
              <a:gd name="adj1" fmla="val 1917"/>
              <a:gd name="adj2" fmla="val 8209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Transaction Template</a:t>
            </a:r>
          </a:p>
        </p:txBody>
      </p:sp>
    </p:spTree>
    <p:extLst>
      <p:ext uri="{BB962C8B-B14F-4D97-AF65-F5344CB8AC3E}">
        <p14:creationId xmlns:p14="http://schemas.microsoft.com/office/powerpoint/2010/main" val="274281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33399" y="304800"/>
            <a:ext cx="1146501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spcBef>
                <a:spcPct val="0"/>
              </a:spcBef>
            </a:pPr>
            <a:r>
              <a:rPr lang="en-US" altLang="en-US" sz="2600">
                <a:solidFill>
                  <a:srgbClr val="355F99"/>
                </a:solidFill>
                <a:latin typeface="Calibri" panose="020F0502020204030204" pitchFamily="34" charset="0"/>
              </a:rPr>
              <a:t>Step 2: The Client Code</a:t>
            </a:r>
          </a:p>
        </p:txBody>
      </p:sp>
      <p:pic>
        <p:nvPicPr>
          <p:cNvPr id="3" name="Picture 2" descr="C:\Users\nagra3\AppData\Local\Temp\SNAGHTML1ad2e9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1143058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10"/>
          <p:cNvSpPr>
            <a:spLocks noChangeArrowheads="1"/>
          </p:cNvSpPr>
          <p:nvPr/>
        </p:nvSpPr>
        <p:spPr bwMode="auto">
          <a:xfrm>
            <a:off x="2295525" y="2286000"/>
            <a:ext cx="2362722" cy="479425"/>
          </a:xfrm>
          <a:prstGeom prst="wedgeRectCallout">
            <a:avLst>
              <a:gd name="adj1" fmla="val 1917"/>
              <a:gd name="adj2" fmla="val 8209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a:solidFill>
                  <a:srgbClr val="FFFFFF"/>
                </a:solidFill>
              </a:rPr>
              <a:t>Start Transaction</a:t>
            </a:r>
          </a:p>
        </p:txBody>
      </p:sp>
      <p:sp>
        <p:nvSpPr>
          <p:cNvPr id="5" name="AutoShape 10"/>
          <p:cNvSpPr>
            <a:spLocks noChangeArrowheads="1"/>
          </p:cNvSpPr>
          <p:nvPr/>
        </p:nvSpPr>
        <p:spPr bwMode="auto">
          <a:xfrm>
            <a:off x="5334000" y="3606800"/>
            <a:ext cx="3098652" cy="479425"/>
          </a:xfrm>
          <a:prstGeom prst="wedgeRectCallout">
            <a:avLst>
              <a:gd name="adj1" fmla="val -86319"/>
              <a:gd name="adj2" fmla="val -762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a:solidFill>
                  <a:srgbClr val="FFFFFF"/>
                </a:solidFill>
              </a:rPr>
              <a:t>Transaction Operation</a:t>
            </a:r>
          </a:p>
        </p:txBody>
      </p:sp>
      <p:sp>
        <p:nvSpPr>
          <p:cNvPr id="6" name="AutoShape 10"/>
          <p:cNvSpPr>
            <a:spLocks noChangeArrowheads="1"/>
          </p:cNvSpPr>
          <p:nvPr/>
        </p:nvSpPr>
        <p:spPr bwMode="auto">
          <a:xfrm>
            <a:off x="5029200" y="4549775"/>
            <a:ext cx="3098652" cy="479425"/>
          </a:xfrm>
          <a:prstGeom prst="wedgeRectCallout">
            <a:avLst>
              <a:gd name="adj1" fmla="val -82792"/>
              <a:gd name="adj2" fmla="val -11135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a:solidFill>
                  <a:srgbClr val="FFFFFF"/>
                </a:solidFill>
              </a:rPr>
              <a:t>Rollback for Exception</a:t>
            </a:r>
          </a:p>
        </p:txBody>
      </p:sp>
    </p:spTree>
    <p:extLst>
      <p:ext uri="{BB962C8B-B14F-4D97-AF65-F5344CB8AC3E}">
        <p14:creationId xmlns:p14="http://schemas.microsoft.com/office/powerpoint/2010/main" val="103160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62061" y="435791"/>
            <a:ext cx="11337496" cy="50165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z="2400" smtClean="0"/>
              <a:t>Exercise : Coding – Spring Programmatic Transaction</a:t>
            </a:r>
          </a:p>
        </p:txBody>
      </p:sp>
      <p:pic>
        <p:nvPicPr>
          <p:cNvPr id="3" name="Picture 4" descr="after-exercis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40113" y="1301579"/>
            <a:ext cx="2275929"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492210" y="980303"/>
            <a:ext cx="7788733" cy="46482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US" altLang="en-US" sz="1800" smtClean="0"/>
              <a:t>Create an Equity class with attributes</a:t>
            </a:r>
          </a:p>
          <a:p>
            <a:pPr lvl="2" algn="just"/>
            <a:r>
              <a:rPr lang="en-US" altLang="en-US" smtClean="0"/>
              <a:t>symbol : String</a:t>
            </a:r>
          </a:p>
          <a:p>
            <a:pPr lvl="2" algn="just"/>
            <a:r>
              <a:rPr lang="en-US" altLang="en-US" smtClean="0"/>
              <a:t>securityName : String</a:t>
            </a:r>
          </a:p>
          <a:p>
            <a:pPr lvl="2" algn="just"/>
            <a:r>
              <a:rPr lang="en-US" altLang="en-US" smtClean="0"/>
              <a:t>type : String (Buy / Sell)</a:t>
            </a:r>
          </a:p>
          <a:p>
            <a:pPr lvl="2" algn="just"/>
            <a:r>
              <a:rPr lang="en-US" altLang="en-US" smtClean="0"/>
              <a:t>qty : int</a:t>
            </a:r>
          </a:p>
          <a:p>
            <a:pPr lvl="1" algn="just"/>
            <a:r>
              <a:rPr lang="en-US" altLang="en-US" sz="1800" smtClean="0"/>
              <a:t>Create getters and setters for them.</a:t>
            </a:r>
          </a:p>
          <a:p>
            <a:pPr lvl="1" algn="just"/>
            <a:r>
              <a:rPr lang="en-US" altLang="en-US" sz="1800" smtClean="0"/>
              <a:t>Save the Equity object to the database by Spring-JPA Integration by using programmatic transaction.</a:t>
            </a:r>
            <a:endParaRPr lang="en-US" altLang="en-US" sz="1800" dirty="0" smtClean="0"/>
          </a:p>
        </p:txBody>
      </p:sp>
    </p:spTree>
    <p:extLst>
      <p:ext uri="{BB962C8B-B14F-4D97-AF65-F5344CB8AC3E}">
        <p14:creationId xmlns:p14="http://schemas.microsoft.com/office/powerpoint/2010/main" val="3869195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217876"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Declarative Transaction</a:t>
            </a:r>
          </a:p>
        </p:txBody>
      </p:sp>
      <p:sp>
        <p:nvSpPr>
          <p:cNvPr id="3" name="Rectangle 3"/>
          <p:cNvSpPr txBox="1">
            <a:spLocks noChangeArrowheads="1"/>
          </p:cNvSpPr>
          <p:nvPr/>
        </p:nvSpPr>
        <p:spPr>
          <a:xfrm>
            <a:off x="533400" y="990600"/>
            <a:ext cx="10914690" cy="5334000"/>
          </a:xfrm>
          <a:prstGeom prst="rect">
            <a:avLst/>
          </a:prstGeom>
        </p:spPr>
        <p:txBody>
          <a:bodyPr vert="horz" lIns="0" tIns="0" rIns="0" bIns="0" rtlCol="0">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Arial" charset="0"/>
              <a:buChar char="•"/>
              <a:defRPr/>
            </a:pPr>
            <a:r>
              <a:rPr lang="en-US" smtClean="0"/>
              <a:t>Transaction management is a cross cutting concern for the application developer. As a replacement for programmatic transaction, Spring define a mechanism to declare transactions in configuration file.</a:t>
            </a:r>
          </a:p>
          <a:p>
            <a:pPr algn="just">
              <a:buFont typeface="Arial" charset="0"/>
              <a:buChar char="•"/>
              <a:defRPr/>
            </a:pPr>
            <a:r>
              <a:rPr lang="en-US" smtClean="0"/>
              <a:t>Declarative transaction of spring framework is a result of aspect oriented programming. Spring supports run time waiving of aspect at method join-points. As a result, boundaries of a declarative transaction are defined on method level.  </a:t>
            </a:r>
          </a:p>
          <a:p>
            <a:pPr algn="just">
              <a:buFont typeface="Arial" charset="0"/>
              <a:buChar char="•"/>
              <a:defRPr/>
            </a:pPr>
            <a:r>
              <a:rPr lang="en-US" smtClean="0"/>
              <a:t>Declarative transaction is defined in terms of certain transaction attributes. These transaction attributes are declared on a transactional method that is overridden in the AOP proxy by incorporating the behavior of transaction parameter.</a:t>
            </a:r>
          </a:p>
          <a:p>
            <a:pPr algn="just">
              <a:buFont typeface="Arial" charset="0"/>
              <a:buChar char="•"/>
              <a:defRPr/>
            </a:pPr>
            <a:endParaRPr lang="en-US" smtClean="0"/>
          </a:p>
          <a:p>
            <a:pPr marL="0" indent="228600" algn="just">
              <a:buFont typeface="Arial" charset="0"/>
              <a:buNone/>
              <a:defRPr/>
            </a:pPr>
            <a:r>
              <a:rPr lang="en-US" sz="2400" b="1" smtClean="0"/>
              <a:t>Transaction Attributes</a:t>
            </a:r>
          </a:p>
          <a:p>
            <a:pPr marL="577850" indent="-295275" algn="just">
              <a:buFont typeface="Arial" charset="0"/>
              <a:buChar char="•"/>
              <a:defRPr/>
            </a:pPr>
            <a:r>
              <a:rPr lang="en-US" smtClean="0"/>
              <a:t>Propagation Behavior</a:t>
            </a:r>
          </a:p>
          <a:p>
            <a:pPr marL="577850" indent="-295275" algn="just">
              <a:buFont typeface="Arial" charset="0"/>
              <a:buChar char="•"/>
              <a:defRPr/>
            </a:pPr>
            <a:r>
              <a:rPr lang="en-US" smtClean="0"/>
              <a:t>Isolation Level</a:t>
            </a:r>
          </a:p>
          <a:p>
            <a:pPr marL="577850" indent="-295275" algn="just">
              <a:buFont typeface="Arial" charset="0"/>
              <a:buChar char="•"/>
              <a:defRPr/>
            </a:pPr>
            <a:r>
              <a:rPr lang="en-US" smtClean="0"/>
              <a:t>Rollback Rules</a:t>
            </a:r>
          </a:p>
          <a:p>
            <a:pPr marL="577850" indent="-295275" algn="just">
              <a:buFont typeface="Arial" charset="0"/>
              <a:buChar char="•"/>
              <a:defRPr/>
            </a:pPr>
            <a:r>
              <a:rPr lang="en-US" smtClean="0"/>
              <a:t>Timeout</a:t>
            </a:r>
          </a:p>
          <a:p>
            <a:pPr marL="577850" indent="-295275" algn="just">
              <a:buFont typeface="Arial" charset="0"/>
              <a:buChar char="•"/>
              <a:defRPr/>
            </a:pPr>
            <a:r>
              <a:rPr lang="en-US" smtClean="0"/>
              <a:t>Read-only</a:t>
            </a:r>
          </a:p>
          <a:p>
            <a:pPr marL="577850" indent="-295275" algn="just">
              <a:buFont typeface="Arial" charset="0"/>
              <a:buChar char="•"/>
              <a:defRPr/>
            </a:pPr>
            <a:endParaRPr lang="en-US" smtClean="0"/>
          </a:p>
          <a:p>
            <a:pPr algn="just">
              <a:buFont typeface="Arial" charset="0"/>
              <a:buChar char="•"/>
              <a:defRPr/>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733800"/>
            <a:ext cx="3368732" cy="228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734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378514"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Propagation Behavior</a:t>
            </a:r>
          </a:p>
        </p:txBody>
      </p:sp>
      <p:sp>
        <p:nvSpPr>
          <p:cNvPr id="3" name="Rectangle 3"/>
          <p:cNvSpPr txBox="1">
            <a:spLocks noChangeArrowheads="1"/>
          </p:cNvSpPr>
          <p:nvPr/>
        </p:nvSpPr>
        <p:spPr>
          <a:xfrm>
            <a:off x="533399" y="990600"/>
            <a:ext cx="11070987" cy="5334000"/>
          </a:xfrm>
          <a:prstGeom prst="rect">
            <a:avLst/>
          </a:prstGeom>
        </p:spPr>
        <p:txBody>
          <a:bodyPr vert="horz" lIns="0" tIns="0" rIns="0" bIns="0" rtlCol="0">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mtClean="0"/>
              <a:t>We have already quantified that transaction boundaries are  declared on the methods. </a:t>
            </a:r>
          </a:p>
          <a:p>
            <a:pPr algn="just"/>
            <a:r>
              <a:rPr lang="en-US" altLang="en-US" smtClean="0"/>
              <a:t>Let us suppose that a method m1() is executing within a transaction boundaries t1. Another method m2() is called from m1(). Transaction boundaries of method m2() can be declared relative to its calling method m1(). </a:t>
            </a:r>
          </a:p>
          <a:p>
            <a:pPr algn="just"/>
            <a:r>
              <a:rPr lang="en-US" altLang="en-US" smtClean="0"/>
              <a:t>For example, either m2() can be executed in the same transaction t1 or m2() can have its own transaction boundaries t2.</a:t>
            </a:r>
          </a:p>
          <a:p>
            <a:pPr algn="just"/>
            <a:r>
              <a:rPr lang="en-US" altLang="en-US" smtClean="0"/>
              <a:t>Propagation rules answer the question of whether a new transaction should be started or suspended, or if a method should even be executed within a transactional context at all. </a:t>
            </a:r>
            <a:endParaRPr lang="en-US" altLang="en-US" dirty="0" smtClean="0"/>
          </a:p>
        </p:txBody>
      </p:sp>
    </p:spTree>
    <p:extLst>
      <p:ext uri="{BB962C8B-B14F-4D97-AF65-F5344CB8AC3E}">
        <p14:creationId xmlns:p14="http://schemas.microsoft.com/office/powerpoint/2010/main" val="104121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Spring </a:t>
            </a:r>
            <a:r>
              <a:rPr lang="en-US" dirty="0"/>
              <a:t>JDBC Template</a:t>
            </a:r>
          </a:p>
          <a:p>
            <a:r>
              <a:rPr lang="en-US" dirty="0" smtClean="0"/>
              <a:t>Configure </a:t>
            </a:r>
            <a:r>
              <a:rPr lang="en-US" dirty="0"/>
              <a:t>data Source</a:t>
            </a:r>
          </a:p>
          <a:p>
            <a:r>
              <a:rPr lang="en-US" dirty="0" smtClean="0"/>
              <a:t>Executing </a:t>
            </a:r>
            <a:r>
              <a:rPr lang="en-US" dirty="0"/>
              <a:t>SQL</a:t>
            </a:r>
          </a:p>
          <a:p>
            <a:r>
              <a:rPr lang="en-US" dirty="0" smtClean="0"/>
              <a:t>Transaction </a:t>
            </a:r>
            <a:r>
              <a:rPr lang="en-US" dirty="0"/>
              <a:t>(Local vs Global)</a:t>
            </a:r>
          </a:p>
          <a:p>
            <a:r>
              <a:rPr lang="en-US" dirty="0" smtClean="0"/>
              <a:t>Isolation</a:t>
            </a:r>
            <a:endParaRPr lang="en-US" dirty="0"/>
          </a:p>
          <a:p>
            <a:r>
              <a:rPr lang="en-US" dirty="0" smtClean="0"/>
              <a:t>Programmatic </a:t>
            </a:r>
            <a:r>
              <a:rPr lang="en-US" dirty="0"/>
              <a:t>vs. Declarative</a:t>
            </a:r>
          </a:p>
          <a:p>
            <a:r>
              <a:rPr lang="en-US" dirty="0" smtClean="0"/>
              <a:t>Spring </a:t>
            </a:r>
            <a:r>
              <a:rPr lang="en-US" dirty="0"/>
              <a:t>With ORM</a:t>
            </a:r>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489724"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Transaction Attributes</a:t>
            </a:r>
          </a:p>
        </p:txBody>
      </p:sp>
      <p:pic>
        <p:nvPicPr>
          <p:cNvPr id="3" name="Picture 2" descr="C:\Users\nagra3\AppData\Local\Temp\SNAGHTML1f64bc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1"/>
            <a:ext cx="10661636" cy="531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727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230232"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Spring Propagation Declaration</a:t>
            </a:r>
          </a:p>
        </p:txBody>
      </p:sp>
      <p:graphicFrame>
        <p:nvGraphicFramePr>
          <p:cNvPr id="3" name="Table 2"/>
          <p:cNvGraphicFramePr>
            <a:graphicFrameLocks noGrp="1"/>
          </p:cNvGraphicFramePr>
          <p:nvPr>
            <p:extLst>
              <p:ext uri="{D42A27DB-BD31-4B8C-83A1-F6EECF244321}">
                <p14:modId xmlns:p14="http://schemas.microsoft.com/office/powerpoint/2010/main" val="1153253357"/>
              </p:ext>
            </p:extLst>
          </p:nvPr>
        </p:nvGraphicFramePr>
        <p:xfrm>
          <a:off x="609600" y="989769"/>
          <a:ext cx="10926712" cy="5102113"/>
        </p:xfrm>
        <a:graphic>
          <a:graphicData uri="http://schemas.openxmlformats.org/drawingml/2006/table">
            <a:tbl>
              <a:tblPr>
                <a:tableStyleId>{E8B1032C-EA38-4F05-BA0D-38AFFFC7BED3}</a:tableStyleId>
              </a:tblPr>
              <a:tblGrid>
                <a:gridCol w="3431926"/>
                <a:gridCol w="7494786"/>
              </a:tblGrid>
              <a:tr h="317571">
                <a:tc>
                  <a:txBody>
                    <a:bodyPr/>
                    <a:lstStyle/>
                    <a:p>
                      <a:pPr algn="ctr" fontAlgn="ctr"/>
                      <a:r>
                        <a:rPr lang="en-US" sz="1600" b="1" u="none" strike="noStrike" dirty="0">
                          <a:effectLst/>
                        </a:rPr>
                        <a:t>Propagation behavior</a:t>
                      </a:r>
                      <a:endParaRPr lang="en-US" sz="1600" b="1" i="0" u="none" strike="noStrike" dirty="0">
                        <a:solidFill>
                          <a:srgbClr val="FFFFFF"/>
                        </a:solidFill>
                        <a:effectLst/>
                        <a:latin typeface="Calibri"/>
                      </a:endParaRPr>
                    </a:p>
                  </a:txBody>
                  <a:tcPr marL="8875" marR="8875" marT="8876" marB="0" anchor="ctr">
                    <a:solidFill>
                      <a:schemeClr val="accent6">
                        <a:lumMod val="60000"/>
                        <a:lumOff val="40000"/>
                      </a:schemeClr>
                    </a:solidFill>
                  </a:tcPr>
                </a:tc>
                <a:tc>
                  <a:txBody>
                    <a:bodyPr/>
                    <a:lstStyle/>
                    <a:p>
                      <a:pPr algn="ctr" fontAlgn="ctr"/>
                      <a:r>
                        <a:rPr lang="en-US" sz="1600" b="1" u="none" strike="noStrike" dirty="0">
                          <a:effectLst/>
                        </a:rPr>
                        <a:t>What it means</a:t>
                      </a:r>
                      <a:endParaRPr lang="en-US" sz="1600" b="1" i="0" u="none" strike="noStrike" dirty="0">
                        <a:solidFill>
                          <a:srgbClr val="FFFFFF"/>
                        </a:solidFill>
                        <a:effectLst/>
                        <a:latin typeface="Calibri"/>
                      </a:endParaRPr>
                    </a:p>
                  </a:txBody>
                  <a:tcPr marL="8875" marR="8875" marT="8876" marB="0" anchor="ctr">
                    <a:solidFill>
                      <a:schemeClr val="accent6">
                        <a:lumMod val="60000"/>
                        <a:lumOff val="40000"/>
                      </a:schemeClr>
                    </a:solidFill>
                  </a:tcPr>
                </a:tc>
              </a:tr>
              <a:tr h="418312">
                <a:tc>
                  <a:txBody>
                    <a:bodyPr/>
                    <a:lstStyle/>
                    <a:p>
                      <a:pPr marL="174625" indent="-174625" algn="l" fontAlgn="t"/>
                      <a:r>
                        <a:rPr lang="en-US" sz="1200" b="1" u="none" strike="noStrike" dirty="0">
                          <a:effectLst/>
                        </a:rPr>
                        <a:t>PROPAGATION_MANDATORY</a:t>
                      </a:r>
                      <a:endParaRPr lang="en-US" sz="1200" b="1" i="0" u="none" strike="noStrike" dirty="0">
                        <a:solidFill>
                          <a:srgbClr val="000000"/>
                        </a:solidFill>
                        <a:effectLst/>
                        <a:latin typeface="Calibri"/>
                      </a:endParaRPr>
                    </a:p>
                  </a:txBody>
                  <a:tcPr marL="8875" marR="8875" marT="8876" marB="0"/>
                </a:tc>
                <a:tc>
                  <a:txBody>
                    <a:bodyPr/>
                    <a:lstStyle/>
                    <a:p>
                      <a:pPr marL="174625" indent="0" algn="just" fontAlgn="t">
                        <a:spcBef>
                          <a:spcPts val="600"/>
                        </a:spcBef>
                        <a:spcAft>
                          <a:spcPts val="600"/>
                        </a:spcAft>
                      </a:pPr>
                      <a:r>
                        <a:rPr lang="en-US" sz="1300" u="none" strike="noStrike" dirty="0">
                          <a:effectLst/>
                        </a:rPr>
                        <a:t>Indicates that the method must run within a transaction. If no existing transaction is in progress, an exception will be thrown.</a:t>
                      </a:r>
                      <a:endParaRPr lang="en-US" sz="1300" b="0" i="0" u="none" strike="noStrike" dirty="0">
                        <a:solidFill>
                          <a:srgbClr val="000000"/>
                        </a:solidFill>
                        <a:effectLst/>
                        <a:latin typeface="Calibri"/>
                      </a:endParaRPr>
                    </a:p>
                  </a:txBody>
                  <a:tcPr marL="8875" marR="8875" marT="8876" marB="0"/>
                </a:tc>
              </a:tr>
              <a:tr h="1217949">
                <a:tc>
                  <a:txBody>
                    <a:bodyPr/>
                    <a:lstStyle/>
                    <a:p>
                      <a:pPr algn="l" fontAlgn="t"/>
                      <a:r>
                        <a:rPr lang="en-US" sz="1200" b="1" u="none" strike="noStrike" dirty="0">
                          <a:effectLst/>
                        </a:rPr>
                        <a:t>PROPAGATION_NESTED</a:t>
                      </a:r>
                      <a:endParaRPr lang="en-US" sz="1200" b="1" i="0" u="none" strike="noStrike" dirty="0">
                        <a:solidFill>
                          <a:srgbClr val="000000"/>
                        </a:solidFill>
                        <a:effectLst/>
                        <a:latin typeface="Calibri"/>
                      </a:endParaRPr>
                    </a:p>
                  </a:txBody>
                  <a:tcPr marL="8875" marR="8875" marT="8876" marB="0"/>
                </a:tc>
                <a:tc>
                  <a:txBody>
                    <a:bodyPr/>
                    <a:lstStyle/>
                    <a:p>
                      <a:pPr marL="174625" indent="0" algn="just" fontAlgn="t">
                        <a:spcBef>
                          <a:spcPts val="600"/>
                        </a:spcBef>
                        <a:spcAft>
                          <a:spcPts val="600"/>
                        </a:spcAft>
                      </a:pPr>
                      <a:r>
                        <a:rPr lang="en-US" sz="1300" u="none" strike="noStrike" dirty="0">
                          <a:effectLst/>
                        </a:rPr>
                        <a:t>Indicates that the method should be run within a nested transaction if an existing transaction is in progress. The nested transaction can be committed and rolled back individually from the enclosing transaction. If no enclosing transaction exists, behaves like PROPAGATION_REQUIRED. Vendor support for this propagation behavior is spotty at best. Consult the documentation for your resource manager to determine if nested transactions are supported.</a:t>
                      </a:r>
                      <a:endParaRPr lang="en-US" sz="1300" b="0" i="0" u="none" strike="noStrike" dirty="0">
                        <a:solidFill>
                          <a:srgbClr val="000000"/>
                        </a:solidFill>
                        <a:effectLst/>
                        <a:latin typeface="Calibri"/>
                      </a:endParaRPr>
                    </a:p>
                  </a:txBody>
                  <a:tcPr marL="8875" marR="8875" marT="8876" marB="0"/>
                </a:tc>
              </a:tr>
              <a:tr h="526404">
                <a:tc>
                  <a:txBody>
                    <a:bodyPr/>
                    <a:lstStyle/>
                    <a:p>
                      <a:pPr algn="l" fontAlgn="t"/>
                      <a:r>
                        <a:rPr lang="en-US" sz="1200" b="1" u="none" strike="noStrike">
                          <a:effectLst/>
                        </a:rPr>
                        <a:t>PROPAGATION_NEVER</a:t>
                      </a:r>
                      <a:endParaRPr lang="en-US" sz="1200" b="1" i="0" u="none" strike="noStrike">
                        <a:solidFill>
                          <a:srgbClr val="000000"/>
                        </a:solidFill>
                        <a:effectLst/>
                        <a:latin typeface="Calibri"/>
                      </a:endParaRPr>
                    </a:p>
                  </a:txBody>
                  <a:tcPr marL="8875" marR="8875" marT="8876" marB="0"/>
                </a:tc>
                <a:tc>
                  <a:txBody>
                    <a:bodyPr/>
                    <a:lstStyle/>
                    <a:p>
                      <a:pPr marL="174625" indent="0" algn="just" fontAlgn="t">
                        <a:spcBef>
                          <a:spcPts val="600"/>
                        </a:spcBef>
                        <a:spcAft>
                          <a:spcPts val="600"/>
                        </a:spcAft>
                      </a:pPr>
                      <a:r>
                        <a:rPr lang="en-US" sz="1300" u="none" strike="noStrike" dirty="0">
                          <a:effectLst/>
                        </a:rPr>
                        <a:t>Indicates that the current method shouldn’t run within a transactional context. If an existing transaction is in progress, an exception will be thrown.</a:t>
                      </a:r>
                      <a:endParaRPr lang="en-US" sz="1300" b="0" i="0" u="none" strike="noStrike" dirty="0">
                        <a:solidFill>
                          <a:srgbClr val="000000"/>
                        </a:solidFill>
                        <a:effectLst/>
                        <a:latin typeface="Calibri"/>
                      </a:endParaRPr>
                    </a:p>
                  </a:txBody>
                  <a:tcPr marL="8875" marR="8875" marT="8876" marB="0"/>
                </a:tc>
              </a:tr>
              <a:tr h="699290">
                <a:tc>
                  <a:txBody>
                    <a:bodyPr/>
                    <a:lstStyle/>
                    <a:p>
                      <a:pPr algn="l" fontAlgn="t"/>
                      <a:r>
                        <a:rPr lang="en-US" sz="1200" b="1" u="none" strike="noStrike">
                          <a:effectLst/>
                        </a:rPr>
                        <a:t>PROPAGATION_NOT_SUPPORTED</a:t>
                      </a:r>
                      <a:endParaRPr lang="en-US" sz="1200" b="1" i="0" u="none" strike="noStrike">
                        <a:solidFill>
                          <a:srgbClr val="000000"/>
                        </a:solidFill>
                        <a:effectLst/>
                        <a:latin typeface="Calibri"/>
                      </a:endParaRPr>
                    </a:p>
                  </a:txBody>
                  <a:tcPr marL="8875" marR="8875" marT="8876" marB="0"/>
                </a:tc>
                <a:tc>
                  <a:txBody>
                    <a:bodyPr/>
                    <a:lstStyle/>
                    <a:p>
                      <a:pPr marL="174625" indent="0" algn="just" fontAlgn="t">
                        <a:spcBef>
                          <a:spcPts val="600"/>
                        </a:spcBef>
                        <a:spcAft>
                          <a:spcPts val="600"/>
                        </a:spcAft>
                      </a:pPr>
                      <a:r>
                        <a:rPr lang="en-US" sz="1300" u="none" strike="noStrike" dirty="0">
                          <a:effectLst/>
                        </a:rPr>
                        <a:t>Indicates that the method shouldn’t run within a transaction. If an existing transaction is in progress, it’ll be suspended for the duration of the method. If using </a:t>
                      </a:r>
                      <a:r>
                        <a:rPr lang="en-US" sz="1300" u="none" strike="noStrike" dirty="0" err="1">
                          <a:effectLst/>
                        </a:rPr>
                        <a:t>JTATransactionManager</a:t>
                      </a:r>
                      <a:r>
                        <a:rPr lang="en-US" sz="1300" u="none" strike="noStrike" dirty="0">
                          <a:effectLst/>
                        </a:rPr>
                        <a:t>, access to </a:t>
                      </a:r>
                      <a:r>
                        <a:rPr lang="en-US" sz="1300" u="none" strike="noStrike" dirty="0" err="1">
                          <a:effectLst/>
                        </a:rPr>
                        <a:t>TransactionManager</a:t>
                      </a:r>
                      <a:r>
                        <a:rPr lang="en-US" sz="1300" u="none" strike="noStrike" dirty="0">
                          <a:effectLst/>
                        </a:rPr>
                        <a:t> is required.</a:t>
                      </a:r>
                      <a:endParaRPr lang="en-US" sz="1300" b="0" i="0" u="none" strike="noStrike" dirty="0">
                        <a:solidFill>
                          <a:srgbClr val="000000"/>
                        </a:solidFill>
                        <a:effectLst/>
                        <a:latin typeface="Calibri"/>
                      </a:endParaRPr>
                    </a:p>
                  </a:txBody>
                  <a:tcPr marL="8875" marR="8875" marT="8876" marB="0"/>
                </a:tc>
              </a:tr>
              <a:tr h="549311">
                <a:tc>
                  <a:txBody>
                    <a:bodyPr/>
                    <a:lstStyle/>
                    <a:p>
                      <a:pPr algn="l" fontAlgn="t"/>
                      <a:r>
                        <a:rPr lang="en-US" sz="1200" b="1" u="none" strike="noStrike">
                          <a:effectLst/>
                        </a:rPr>
                        <a:t>PROPAGATION_REQUIRED</a:t>
                      </a:r>
                      <a:endParaRPr lang="en-US" sz="1200" b="1" i="0" u="none" strike="noStrike">
                        <a:solidFill>
                          <a:srgbClr val="000000"/>
                        </a:solidFill>
                        <a:effectLst/>
                        <a:latin typeface="Calibri"/>
                      </a:endParaRPr>
                    </a:p>
                  </a:txBody>
                  <a:tcPr marL="8875" marR="8875" marT="8876" marB="0"/>
                </a:tc>
                <a:tc>
                  <a:txBody>
                    <a:bodyPr/>
                    <a:lstStyle/>
                    <a:p>
                      <a:pPr marL="174625" indent="0" algn="just" fontAlgn="t">
                        <a:spcBef>
                          <a:spcPts val="600"/>
                        </a:spcBef>
                        <a:spcAft>
                          <a:spcPts val="600"/>
                        </a:spcAft>
                      </a:pPr>
                      <a:r>
                        <a:rPr lang="en-US" sz="1300" u="none" strike="noStrike" dirty="0">
                          <a:effectLst/>
                        </a:rPr>
                        <a:t>Indicates that the current method must run within a transaction. If an existing transaction is in progress, the method will run within that transaction. Otherwise, a new transaction will be started.</a:t>
                      </a:r>
                      <a:endParaRPr lang="en-US" sz="1300" b="0" i="0" u="none" strike="noStrike" dirty="0">
                        <a:solidFill>
                          <a:srgbClr val="000000"/>
                        </a:solidFill>
                        <a:effectLst/>
                        <a:latin typeface="Calibri"/>
                      </a:endParaRPr>
                    </a:p>
                  </a:txBody>
                  <a:tcPr marL="8875" marR="8875" marT="8876" marB="0"/>
                </a:tc>
              </a:tr>
              <a:tr h="858298">
                <a:tc>
                  <a:txBody>
                    <a:bodyPr/>
                    <a:lstStyle/>
                    <a:p>
                      <a:pPr algn="l" fontAlgn="t"/>
                      <a:r>
                        <a:rPr lang="en-US" sz="1200" b="1" u="none" strike="noStrike" dirty="0">
                          <a:effectLst/>
                        </a:rPr>
                        <a:t>PROPAGATION_REQUIRES_NEW</a:t>
                      </a:r>
                      <a:endParaRPr lang="en-US" sz="1200" b="1" i="0" u="none" strike="noStrike" dirty="0">
                        <a:solidFill>
                          <a:srgbClr val="000000"/>
                        </a:solidFill>
                        <a:effectLst/>
                        <a:latin typeface="Calibri"/>
                      </a:endParaRPr>
                    </a:p>
                  </a:txBody>
                  <a:tcPr marL="8875" marR="8875" marT="8876" marB="0"/>
                </a:tc>
                <a:tc>
                  <a:txBody>
                    <a:bodyPr/>
                    <a:lstStyle/>
                    <a:p>
                      <a:pPr marL="174625" indent="0" algn="just" fontAlgn="t">
                        <a:spcBef>
                          <a:spcPts val="600"/>
                        </a:spcBef>
                        <a:spcAft>
                          <a:spcPts val="600"/>
                        </a:spcAft>
                      </a:pPr>
                      <a:r>
                        <a:rPr lang="en-US" sz="1300" u="none" strike="noStrike" dirty="0">
                          <a:effectLst/>
                        </a:rPr>
                        <a:t>Indicates that the current method must run within its own transaction. A new transaction is started and if an existing transaction is in progress, it’ll be suspended for the duration of the  method. If using </a:t>
                      </a:r>
                      <a:r>
                        <a:rPr lang="en-US" sz="1300" u="none" strike="noStrike" dirty="0" err="1">
                          <a:effectLst/>
                        </a:rPr>
                        <a:t>JTATransactionManager</a:t>
                      </a:r>
                      <a:r>
                        <a:rPr lang="en-US" sz="1300" u="none" strike="noStrike" dirty="0">
                          <a:effectLst/>
                        </a:rPr>
                        <a:t>, access to </a:t>
                      </a:r>
                      <a:r>
                        <a:rPr lang="en-US" sz="1300" u="none" strike="noStrike" dirty="0" err="1">
                          <a:effectLst/>
                        </a:rPr>
                        <a:t>TransactionManager</a:t>
                      </a:r>
                      <a:r>
                        <a:rPr lang="en-US" sz="1300" u="none" strike="noStrike" dirty="0">
                          <a:effectLst/>
                        </a:rPr>
                        <a:t> is required.</a:t>
                      </a:r>
                      <a:endParaRPr lang="en-US" sz="1300" b="0" i="0" u="none" strike="noStrike" dirty="0">
                        <a:solidFill>
                          <a:srgbClr val="000000"/>
                        </a:solidFill>
                        <a:effectLst/>
                        <a:latin typeface="Calibri"/>
                      </a:endParaRPr>
                    </a:p>
                  </a:txBody>
                  <a:tcPr marL="8875" marR="8875" marT="8876" marB="0"/>
                </a:tc>
              </a:tr>
              <a:tr h="514978">
                <a:tc>
                  <a:txBody>
                    <a:bodyPr/>
                    <a:lstStyle/>
                    <a:p>
                      <a:pPr algn="l" fontAlgn="t"/>
                      <a:r>
                        <a:rPr lang="en-US" sz="1200" b="1" u="none" strike="noStrike" dirty="0">
                          <a:effectLst/>
                        </a:rPr>
                        <a:t>PROPAGATION_SUPPORTS</a:t>
                      </a:r>
                      <a:endParaRPr lang="en-US" sz="1200" b="1" i="0" u="none" strike="noStrike" dirty="0">
                        <a:solidFill>
                          <a:srgbClr val="000000"/>
                        </a:solidFill>
                        <a:effectLst/>
                        <a:latin typeface="Calibri"/>
                      </a:endParaRPr>
                    </a:p>
                  </a:txBody>
                  <a:tcPr marL="8875" marR="8875" marT="8876" marB="0"/>
                </a:tc>
                <a:tc>
                  <a:txBody>
                    <a:bodyPr/>
                    <a:lstStyle/>
                    <a:p>
                      <a:pPr marL="174625" indent="0" algn="just" fontAlgn="t">
                        <a:spcBef>
                          <a:spcPts val="600"/>
                        </a:spcBef>
                        <a:spcAft>
                          <a:spcPts val="600"/>
                        </a:spcAft>
                      </a:pPr>
                      <a:r>
                        <a:rPr lang="en-US" sz="1300" u="none" strike="noStrike" dirty="0">
                          <a:effectLst/>
                        </a:rPr>
                        <a:t>Indicates that the current method doesn’t require a transactional context, but may run within a transaction if one is already in progress.</a:t>
                      </a:r>
                      <a:endParaRPr lang="en-US" sz="1300" b="0" i="0" u="none" strike="noStrike" dirty="0">
                        <a:solidFill>
                          <a:srgbClr val="000000"/>
                        </a:solidFill>
                        <a:effectLst/>
                        <a:latin typeface="Calibri"/>
                      </a:endParaRPr>
                    </a:p>
                  </a:txBody>
                  <a:tcPr marL="8875" marR="8875" marT="8876" marB="0"/>
                </a:tc>
              </a:tr>
            </a:tbl>
          </a:graphicData>
        </a:graphic>
      </p:graphicFrame>
    </p:spTree>
    <p:extLst>
      <p:ext uri="{BB962C8B-B14F-4D97-AF65-F5344CB8AC3E}">
        <p14:creationId xmlns:p14="http://schemas.microsoft.com/office/powerpoint/2010/main" val="2846192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18080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Isolation Level</a:t>
            </a:r>
          </a:p>
        </p:txBody>
      </p:sp>
      <p:sp>
        <p:nvSpPr>
          <p:cNvPr id="3" name="Rectangle 3"/>
          <p:cNvSpPr txBox="1">
            <a:spLocks noChangeArrowheads="1"/>
          </p:cNvSpPr>
          <p:nvPr/>
        </p:nvSpPr>
        <p:spPr>
          <a:xfrm>
            <a:off x="533399" y="990600"/>
            <a:ext cx="10878621" cy="5334000"/>
          </a:xfrm>
          <a:prstGeom prst="rect">
            <a:avLst/>
          </a:prstGeom>
        </p:spPr>
        <p:txBody>
          <a:bodyPr vert="horz" lIns="0" tIns="0" rIns="0" bIns="0" rtlCol="0">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mtClean="0"/>
              <a:t>Isolation levels determine to what degree a transaction may be impacted by other transactions being performed in parallel. </a:t>
            </a:r>
          </a:p>
        </p:txBody>
      </p:sp>
      <p:pic>
        <p:nvPicPr>
          <p:cNvPr id="4" name="Picture 2" descr="C:\Users\nagra3\AppData\Local\Temp\SNAGHTML1f1038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1752600"/>
            <a:ext cx="1067716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3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06959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Read-Only</a:t>
            </a:r>
          </a:p>
        </p:txBody>
      </p:sp>
      <p:sp>
        <p:nvSpPr>
          <p:cNvPr id="3" name="Rectangle 3"/>
          <p:cNvSpPr txBox="1">
            <a:spLocks noChangeArrowheads="1"/>
          </p:cNvSpPr>
          <p:nvPr/>
        </p:nvSpPr>
        <p:spPr>
          <a:xfrm>
            <a:off x="533399" y="990600"/>
            <a:ext cx="10770417" cy="1295400"/>
          </a:xfrm>
          <a:prstGeom prst="rect">
            <a:avLst/>
          </a:prstGeom>
        </p:spPr>
        <p:txBody>
          <a:bodyPr vert="horz" lIns="0" tIns="0" rIns="0" bIns="0" rtlCol="0">
            <a:normAutofit/>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altLang="en-US" smtClean="0"/>
              <a:t>If a transaction performs only read operations against the underlying data store, the data store may be able to apply certain optimizations that take advantage of the read-only nature of the transaction. By declaring a transaction as read-only, you give the underlying data store the opportunity to apply those optimizations as it sees fit.</a:t>
            </a:r>
          </a:p>
        </p:txBody>
      </p:sp>
      <p:sp>
        <p:nvSpPr>
          <p:cNvPr id="4" name="Rectangle 2"/>
          <p:cNvSpPr txBox="1">
            <a:spLocks noChangeArrowheads="1"/>
          </p:cNvSpPr>
          <p:nvPr/>
        </p:nvSpPr>
        <p:spPr bwMode="auto">
          <a:xfrm>
            <a:off x="533399" y="2133600"/>
            <a:ext cx="1106959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spcBef>
                <a:spcPct val="0"/>
              </a:spcBef>
            </a:pPr>
            <a:r>
              <a:rPr lang="en-US" altLang="en-US" sz="2600">
                <a:solidFill>
                  <a:srgbClr val="355F99"/>
                </a:solidFill>
                <a:latin typeface="Calibri" panose="020F0502020204030204" pitchFamily="34" charset="0"/>
              </a:rPr>
              <a:t>Transaction Timeout</a:t>
            </a:r>
          </a:p>
        </p:txBody>
      </p:sp>
      <p:sp>
        <p:nvSpPr>
          <p:cNvPr id="5" name="Rectangle 3"/>
          <p:cNvSpPr txBox="1">
            <a:spLocks noChangeArrowheads="1"/>
          </p:cNvSpPr>
          <p:nvPr/>
        </p:nvSpPr>
        <p:spPr bwMode="auto">
          <a:xfrm>
            <a:off x="533399" y="2667000"/>
            <a:ext cx="1077041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just">
              <a:lnSpc>
                <a:spcPct val="100000"/>
              </a:lnSpc>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Suppose that your transaction becomes unexpectedly long-running. Because trans- actions may involve locks on the underlying data store, long-running transactions can tie up database resources unnecessarily. Instead of waiting it out, you can declare a transaction to automatically roll back after a certain number of seconds. </a:t>
            </a:r>
          </a:p>
        </p:txBody>
      </p:sp>
      <p:sp>
        <p:nvSpPr>
          <p:cNvPr id="6" name="Rectangle 2"/>
          <p:cNvSpPr txBox="1">
            <a:spLocks noChangeArrowheads="1"/>
          </p:cNvSpPr>
          <p:nvPr/>
        </p:nvSpPr>
        <p:spPr bwMode="auto">
          <a:xfrm>
            <a:off x="533399" y="3810000"/>
            <a:ext cx="1106959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spcBef>
                <a:spcPct val="0"/>
              </a:spcBef>
            </a:pPr>
            <a:r>
              <a:rPr lang="en-US" altLang="en-US" sz="2600">
                <a:solidFill>
                  <a:srgbClr val="355F99"/>
                </a:solidFill>
                <a:latin typeface="Calibri" panose="020F0502020204030204" pitchFamily="34" charset="0"/>
              </a:rPr>
              <a:t>Rollback Rules</a:t>
            </a:r>
          </a:p>
        </p:txBody>
      </p:sp>
      <p:sp>
        <p:nvSpPr>
          <p:cNvPr id="7" name="Rectangle 3"/>
          <p:cNvSpPr txBox="1">
            <a:spLocks noChangeArrowheads="1"/>
          </p:cNvSpPr>
          <p:nvPr/>
        </p:nvSpPr>
        <p:spPr bwMode="auto">
          <a:xfrm>
            <a:off x="533399" y="4419600"/>
            <a:ext cx="1077041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just">
              <a:lnSpc>
                <a:spcPct val="100000"/>
              </a:lnSpc>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We declare a set of rules that define which exceptions prompt a rollback and which ones don’t. By default, transactions are rolled back only on runtime exceptions and not on checked exceptions.. </a:t>
            </a:r>
          </a:p>
        </p:txBody>
      </p:sp>
    </p:spTree>
    <p:extLst>
      <p:ext uri="{BB962C8B-B14F-4D97-AF65-F5344CB8AC3E}">
        <p14:creationId xmlns:p14="http://schemas.microsoft.com/office/powerpoint/2010/main" val="983590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292016"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Declarative Transaction in XML</a:t>
            </a:r>
          </a:p>
        </p:txBody>
      </p:sp>
      <p:pic>
        <p:nvPicPr>
          <p:cNvPr id="3" name="Picture 9" descr="C:\Users\nagra3\AppData\Local\Temp\SNAGHTML1f5e2c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1131744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533400" y="990600"/>
            <a:ext cx="10986826"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just">
              <a:lnSpc>
                <a:spcPct val="100000"/>
              </a:lnSpc>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Below lines need to be added in the configuration XML.</a:t>
            </a:r>
          </a:p>
        </p:txBody>
      </p:sp>
      <p:sp>
        <p:nvSpPr>
          <p:cNvPr id="5" name="AutoShape 10"/>
          <p:cNvSpPr>
            <a:spLocks noChangeArrowheads="1"/>
          </p:cNvSpPr>
          <p:nvPr/>
        </p:nvSpPr>
        <p:spPr bwMode="auto">
          <a:xfrm>
            <a:off x="2286000" y="2728913"/>
            <a:ext cx="2327071" cy="479425"/>
          </a:xfrm>
          <a:prstGeom prst="wedgeRectCallout">
            <a:avLst>
              <a:gd name="adj1" fmla="val 48977"/>
              <a:gd name="adj2" fmla="val -17594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a:solidFill>
                  <a:srgbClr val="FFFFFF"/>
                </a:solidFill>
              </a:rPr>
              <a:t>Method Name</a:t>
            </a:r>
          </a:p>
        </p:txBody>
      </p:sp>
      <p:sp>
        <p:nvSpPr>
          <p:cNvPr id="6" name="AutoShape 10"/>
          <p:cNvSpPr>
            <a:spLocks noChangeArrowheads="1"/>
          </p:cNvSpPr>
          <p:nvPr/>
        </p:nvSpPr>
        <p:spPr bwMode="auto">
          <a:xfrm>
            <a:off x="5029200" y="2520950"/>
            <a:ext cx="3051896" cy="479425"/>
          </a:xfrm>
          <a:prstGeom prst="wedgeRectCallout">
            <a:avLst>
              <a:gd name="adj1" fmla="val -53968"/>
              <a:gd name="adj2" fmla="val -13103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a:solidFill>
                  <a:srgbClr val="FFFFFF"/>
                </a:solidFill>
              </a:rPr>
              <a:t>Transaction Attributes</a:t>
            </a:r>
          </a:p>
        </p:txBody>
      </p:sp>
      <p:sp>
        <p:nvSpPr>
          <p:cNvPr id="7" name="Rectangle 2"/>
          <p:cNvSpPr txBox="1">
            <a:spLocks noChangeArrowheads="1"/>
          </p:cNvSpPr>
          <p:nvPr/>
        </p:nvSpPr>
        <p:spPr bwMode="auto">
          <a:xfrm>
            <a:off x="533400" y="3657600"/>
            <a:ext cx="1129201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nSpc>
                <a:spcPts val="2400"/>
              </a:lnSpc>
              <a:spcBef>
                <a:spcPct val="0"/>
              </a:spcBef>
            </a:pPr>
            <a:r>
              <a:rPr lang="en-US" altLang="en-US" sz="2600">
                <a:solidFill>
                  <a:srgbClr val="355F99"/>
                </a:solidFill>
                <a:latin typeface="Calibri" panose="020F0502020204030204" pitchFamily="34" charset="0"/>
              </a:rPr>
              <a:t>Declarative Transaction with Annotation</a:t>
            </a:r>
          </a:p>
        </p:txBody>
      </p:sp>
      <p:sp>
        <p:nvSpPr>
          <p:cNvPr id="8" name="Rectangle 3"/>
          <p:cNvSpPr txBox="1">
            <a:spLocks noChangeArrowheads="1"/>
          </p:cNvSpPr>
          <p:nvPr/>
        </p:nvSpPr>
        <p:spPr bwMode="auto">
          <a:xfrm>
            <a:off x="533400" y="4343400"/>
            <a:ext cx="10986826"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just">
              <a:lnSpc>
                <a:spcPct val="100000"/>
              </a:lnSpc>
              <a:spcBef>
                <a:spcPts val="400"/>
              </a:spcBef>
              <a:buClr>
                <a:srgbClr val="355F99"/>
              </a:buClr>
              <a:buSzPct val="125000"/>
              <a:buFont typeface="Arial" panose="020B0604020202020204" pitchFamily="34" charset="0"/>
              <a:buChar char="•"/>
            </a:pPr>
            <a:r>
              <a:rPr lang="en-US" altLang="en-US" sz="1800">
                <a:solidFill>
                  <a:srgbClr val="404040"/>
                </a:solidFill>
                <a:latin typeface="Calibri" panose="020F0502020204030204" pitchFamily="34" charset="0"/>
              </a:rPr>
              <a:t>Look at the Spring – JPA integration Example.</a:t>
            </a:r>
          </a:p>
        </p:txBody>
      </p:sp>
    </p:spTree>
    <p:extLst>
      <p:ext uri="{BB962C8B-B14F-4D97-AF65-F5344CB8AC3E}">
        <p14:creationId xmlns:p14="http://schemas.microsoft.com/office/powerpoint/2010/main" val="140489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0850" y="522288"/>
            <a:ext cx="11411636" cy="50165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z="2400" smtClean="0"/>
              <a:t>Exercise : Coding – Spring Declarative Transaction</a:t>
            </a:r>
          </a:p>
        </p:txBody>
      </p:sp>
      <p:pic>
        <p:nvPicPr>
          <p:cNvPr id="3" name="Picture 4" descr="after-exercis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1104900"/>
            <a:ext cx="22908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380999" y="1066800"/>
            <a:ext cx="7839667" cy="46482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US" altLang="en-US" sz="1800" dirty="0" smtClean="0"/>
              <a:t>Create an Equity class with attributes</a:t>
            </a:r>
          </a:p>
          <a:p>
            <a:pPr lvl="2" algn="just"/>
            <a:r>
              <a:rPr lang="en-US" altLang="en-US" dirty="0" smtClean="0"/>
              <a:t>symbol : String</a:t>
            </a:r>
          </a:p>
          <a:p>
            <a:pPr lvl="2" algn="just"/>
            <a:r>
              <a:rPr lang="en-US" altLang="en-US" dirty="0" err="1" smtClean="0"/>
              <a:t>securityName</a:t>
            </a:r>
            <a:r>
              <a:rPr lang="en-US" altLang="en-US" dirty="0" smtClean="0"/>
              <a:t> : String</a:t>
            </a:r>
          </a:p>
          <a:p>
            <a:pPr lvl="2" algn="just"/>
            <a:r>
              <a:rPr lang="en-US" altLang="en-US" dirty="0" smtClean="0"/>
              <a:t>type : String (Buy / Sell)</a:t>
            </a:r>
          </a:p>
          <a:p>
            <a:pPr lvl="2" algn="just"/>
            <a:r>
              <a:rPr lang="en-US" altLang="en-US" dirty="0" err="1" smtClean="0"/>
              <a:t>qty</a:t>
            </a:r>
            <a:r>
              <a:rPr lang="en-US" altLang="en-US" dirty="0" smtClean="0"/>
              <a:t> : </a:t>
            </a:r>
            <a:r>
              <a:rPr lang="en-US" altLang="en-US" dirty="0" err="1" smtClean="0"/>
              <a:t>int</a:t>
            </a:r>
            <a:endParaRPr lang="en-US" altLang="en-US" dirty="0" smtClean="0"/>
          </a:p>
          <a:p>
            <a:pPr lvl="1" algn="just"/>
            <a:r>
              <a:rPr lang="en-US" altLang="en-US" sz="1800" dirty="0" smtClean="0"/>
              <a:t>Create getters and setters for them.</a:t>
            </a:r>
          </a:p>
          <a:p>
            <a:pPr lvl="1" algn="just"/>
            <a:r>
              <a:rPr lang="en-US" altLang="en-US" sz="1800" dirty="0" smtClean="0"/>
              <a:t>Save the Equity object to the database by Spring-JPA Integration by using declarative transaction</a:t>
            </a:r>
            <a:r>
              <a:rPr lang="en-US" altLang="en-US" sz="1800" dirty="0" smtClean="0"/>
              <a:t>.</a:t>
            </a:r>
          </a:p>
          <a:p>
            <a:pPr lvl="1" algn="just"/>
            <a:r>
              <a:rPr lang="en-US" altLang="en-US" sz="1800" dirty="0" smtClean="0"/>
              <a:t>Cover all the </a:t>
            </a:r>
            <a:r>
              <a:rPr lang="en-US" altLang="en-US" sz="1800" dirty="0" err="1" smtClean="0"/>
              <a:t>propogation</a:t>
            </a:r>
            <a:r>
              <a:rPr lang="en-US" altLang="en-US" sz="1800" dirty="0" smtClean="0"/>
              <a:t> &amp; isolation attributes. </a:t>
            </a:r>
            <a:endParaRPr lang="en-US" altLang="en-US" sz="1800" dirty="0" smtClean="0"/>
          </a:p>
          <a:p>
            <a:pPr lvl="1" algn="just"/>
            <a:endParaRPr lang="en-US" altLang="en-US" sz="1800" dirty="0" smtClean="0"/>
          </a:p>
        </p:txBody>
      </p:sp>
    </p:spTree>
    <p:extLst>
      <p:ext uri="{BB962C8B-B14F-4D97-AF65-F5344CB8AC3E}">
        <p14:creationId xmlns:p14="http://schemas.microsoft.com/office/powerpoint/2010/main" val="645437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0850" y="296562"/>
            <a:ext cx="11411636" cy="481914"/>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z="2400" dirty="0" smtClean="0"/>
              <a:t>XA Transactions</a:t>
            </a:r>
            <a:endParaRPr lang="en-US" altLang="en-US" sz="2400" dirty="0" smtClean="0"/>
          </a:p>
        </p:txBody>
      </p:sp>
      <p:sp>
        <p:nvSpPr>
          <p:cNvPr id="6" name="Content Placeholder 5"/>
          <p:cNvSpPr>
            <a:spLocks noGrp="1"/>
          </p:cNvSpPr>
          <p:nvPr>
            <p:ph idx="1"/>
          </p:nvPr>
        </p:nvSpPr>
        <p:spPr/>
        <p:txBody>
          <a:bodyPr/>
          <a:lstStyle/>
          <a:p>
            <a:r>
              <a:rPr lang="en-US" dirty="0"/>
              <a:t>In the early days of computing, there was no need for distributed transactions. As number of applications increased, synchronization of the data become an important issue. </a:t>
            </a:r>
            <a:endParaRPr lang="en-US" dirty="0" smtClean="0"/>
          </a:p>
          <a:p>
            <a:r>
              <a:rPr lang="en-US" dirty="0"/>
              <a:t>As a result, the 2 phase commit protocol referred to as XA(</a:t>
            </a:r>
            <a:r>
              <a:rPr lang="en-US" dirty="0" err="1"/>
              <a:t>eXtended</a:t>
            </a:r>
            <a:r>
              <a:rPr lang="en-US" dirty="0"/>
              <a:t> Architecture) arose. This protocol provides ACID-like properties for global transaction processing</a:t>
            </a:r>
            <a:r>
              <a:rPr lang="en-US" dirty="0" smtClean="0"/>
              <a:t>.</a:t>
            </a:r>
          </a:p>
          <a:p>
            <a:r>
              <a:rPr lang="en-US" dirty="0"/>
              <a:t>2 phase commit protocol is an atomic commitment protocol for distributed systems. This protocol as its name implies consists of two phases</a:t>
            </a:r>
            <a:r>
              <a:rPr lang="en-US" dirty="0" smtClean="0"/>
              <a:t>.</a:t>
            </a:r>
          </a:p>
          <a:p>
            <a:r>
              <a:rPr lang="en-US" dirty="0"/>
              <a:t>The first one is commit-request phase in which transaction manager coordinates all of the transaction resources to commit or abort. </a:t>
            </a:r>
            <a:endParaRPr lang="en-US" dirty="0" smtClean="0"/>
          </a:p>
          <a:p>
            <a:r>
              <a:rPr lang="en-US" dirty="0"/>
              <a:t>In the commit-phase, transaction manager decides to finalize operation by committing or aborting according to the votes of the each transaction resource. </a:t>
            </a:r>
            <a:endParaRPr lang="en-US" dirty="0" smtClean="0"/>
          </a:p>
          <a:p>
            <a:r>
              <a:rPr lang="en-US" dirty="0" smtClean="0"/>
              <a:t>For further reading refer to the following article : </a:t>
            </a:r>
          </a:p>
          <a:p>
            <a:pPr marL="0" indent="0">
              <a:buNone/>
            </a:pPr>
            <a:r>
              <a:rPr lang="en-US" dirty="0">
                <a:hlinkClick r:id="rId2"/>
              </a:rPr>
              <a:t>https://</a:t>
            </a:r>
            <a:r>
              <a:rPr lang="en-US" dirty="0" smtClean="0">
                <a:hlinkClick r:id="rId2"/>
              </a:rPr>
              <a:t>dzone.com/articles/xa-transactions-2-phase-commit</a:t>
            </a:r>
            <a:endParaRPr lang="en-US" dirty="0" smtClean="0"/>
          </a:p>
          <a:p>
            <a:pPr marL="0" indent="0">
              <a:buNone/>
            </a:pPr>
            <a:endParaRPr lang="en-US" dirty="0"/>
          </a:p>
        </p:txBody>
      </p:sp>
    </p:spTree>
    <p:extLst>
      <p:ext uri="{BB962C8B-B14F-4D97-AF65-F5344CB8AC3E}">
        <p14:creationId xmlns:p14="http://schemas.microsoft.com/office/powerpoint/2010/main" val="3475565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131378"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Lets Do It by Spring – JPA Integration</a:t>
            </a:r>
            <a:endParaRPr lang="en-US" altLang="en-US"/>
          </a:p>
        </p:txBody>
      </p:sp>
      <p:sp>
        <p:nvSpPr>
          <p:cNvPr id="3" name="Rectangle 4"/>
          <p:cNvSpPr txBox="1">
            <a:spLocks noChangeArrowheads="1"/>
          </p:cNvSpPr>
          <p:nvPr/>
        </p:nvSpPr>
        <p:spPr bwMode="auto">
          <a:xfrm>
            <a:off x="446088" y="990600"/>
            <a:ext cx="1114600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4953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just">
              <a:lnSpc>
                <a:spcPct val="100000"/>
              </a:lnSpc>
              <a:spcBef>
                <a:spcPts val="400"/>
              </a:spcBef>
              <a:buClr>
                <a:srgbClr val="355F99"/>
              </a:buClr>
              <a:buSzPct val="125000"/>
              <a:buFont typeface="Arial" panose="020B0604020202020204" pitchFamily="34" charset="0"/>
              <a:buChar char="•"/>
            </a:pPr>
            <a:r>
              <a:rPr lang="en-US" altLang="en-US" sz="1800">
                <a:solidFill>
                  <a:srgbClr val="132628"/>
                </a:solidFill>
                <a:latin typeface="Calibri" panose="020F0502020204030204" pitchFamily="34" charset="0"/>
              </a:rPr>
              <a:t>We have a person POJO annotated with JPA annotations.</a:t>
            </a: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endParaRPr lang="en-US" altLang="en-US" sz="1800">
              <a:solidFill>
                <a:srgbClr val="132628"/>
              </a:solidFill>
              <a:latin typeface="Calibri" panose="020F0502020204030204" pitchFamily="34" charset="0"/>
            </a:endParaRPr>
          </a:p>
          <a:p>
            <a:pPr algn="just">
              <a:lnSpc>
                <a:spcPct val="100000"/>
              </a:lnSpc>
              <a:spcBef>
                <a:spcPts val="400"/>
              </a:spcBef>
              <a:buClr>
                <a:srgbClr val="355F99"/>
              </a:buClr>
              <a:buSzPct val="125000"/>
              <a:buFont typeface="Arial" panose="020B0604020202020204" pitchFamily="34" charset="0"/>
              <a:buChar char="•"/>
            </a:pPr>
            <a:r>
              <a:rPr lang="en-US" altLang="en-US" sz="1800">
                <a:solidFill>
                  <a:srgbClr val="132628"/>
                </a:solidFill>
                <a:latin typeface="Calibri" panose="020F0502020204030204" pitchFamily="34" charset="0"/>
              </a:rPr>
              <a:t>We want to store the data of person in the database by using Spring-JPA Integration support.</a:t>
            </a:r>
          </a:p>
          <a:p>
            <a:pPr lvl="1">
              <a:lnSpc>
                <a:spcPts val="1400"/>
              </a:lnSpc>
              <a:spcBef>
                <a:spcPts val="400"/>
              </a:spcBef>
              <a:buClr>
                <a:srgbClr val="355F99"/>
              </a:buClr>
              <a:buSzPct val="100000"/>
            </a:pPr>
            <a:endParaRPr lang="en-US" altLang="en-US" sz="1400">
              <a:solidFill>
                <a:srgbClr val="132628"/>
              </a:solidFill>
              <a:latin typeface="Calibri" panose="020F0502020204030204" pitchFamily="34" charset="0"/>
            </a:endParaRPr>
          </a:p>
        </p:txBody>
      </p:sp>
      <p:pic>
        <p:nvPicPr>
          <p:cNvPr id="4" name="Picture 2" descr="C:\Users\nagra3\AppData\Local\Temp\SNAGHTML10a10d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447800"/>
            <a:ext cx="10329117"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4996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205519"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Step 1: Add META-INF/persistence.xml to classpath</a:t>
            </a:r>
            <a:endParaRPr lang="en-US" altLang="en-US"/>
          </a:p>
        </p:txBody>
      </p:sp>
      <p:pic>
        <p:nvPicPr>
          <p:cNvPr id="3" name="Picture 2" descr="C:\Users\nagra3\AppData\Local\Temp\SNAGHTML1a3a01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11262304"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3546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5025" y="230660"/>
            <a:ext cx="11353800"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Step 2: Add a DAO class</a:t>
            </a:r>
            <a:endParaRPr lang="en-US" altLang="en-US"/>
          </a:p>
        </p:txBody>
      </p:sp>
      <p:pic>
        <p:nvPicPr>
          <p:cNvPr id="3" name="Picture 2" descr="C:\Users\nagra3\AppData\Local\Temp\SNAGHTML1a45970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916460"/>
            <a:ext cx="9717216"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10"/>
          <p:cNvSpPr>
            <a:spLocks noChangeArrowheads="1"/>
          </p:cNvSpPr>
          <p:nvPr/>
        </p:nvSpPr>
        <p:spPr bwMode="auto">
          <a:xfrm>
            <a:off x="5488960" y="1078342"/>
            <a:ext cx="3347751" cy="457200"/>
          </a:xfrm>
          <a:prstGeom prst="wedgeRectCallout">
            <a:avLst>
              <a:gd name="adj1" fmla="val -77222"/>
              <a:gd name="adj2" fmla="val -431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@Repository Stereotype </a:t>
            </a:r>
          </a:p>
        </p:txBody>
      </p:sp>
      <p:sp>
        <p:nvSpPr>
          <p:cNvPr id="5" name="AutoShape 10"/>
          <p:cNvSpPr>
            <a:spLocks noChangeArrowheads="1"/>
          </p:cNvSpPr>
          <p:nvPr/>
        </p:nvSpPr>
        <p:spPr bwMode="auto">
          <a:xfrm>
            <a:off x="7764419" y="1589517"/>
            <a:ext cx="3682314" cy="631825"/>
          </a:xfrm>
          <a:prstGeom prst="wedgeRectCallout">
            <a:avLst>
              <a:gd name="adj1" fmla="val -70317"/>
              <a:gd name="adj2" fmla="val -2344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err="1">
                <a:solidFill>
                  <a:srgbClr val="FFFFFF"/>
                </a:solidFill>
              </a:rPr>
              <a:t>EntityManager</a:t>
            </a:r>
            <a:r>
              <a:rPr lang="en-US" altLang="en-US" dirty="0">
                <a:solidFill>
                  <a:srgbClr val="FFFFFF"/>
                </a:solidFill>
              </a:rPr>
              <a:t>. </a:t>
            </a:r>
            <a:r>
              <a:rPr lang="en-US" altLang="en-US" dirty="0" err="1">
                <a:solidFill>
                  <a:srgbClr val="FFFFFF"/>
                </a:solidFill>
              </a:rPr>
              <a:t>JpaTempate</a:t>
            </a:r>
            <a:r>
              <a:rPr lang="en-US" altLang="en-US" dirty="0">
                <a:solidFill>
                  <a:srgbClr val="FFFFFF"/>
                </a:solidFill>
              </a:rPr>
              <a:t> is deprecated.</a:t>
            </a:r>
          </a:p>
        </p:txBody>
      </p:sp>
      <p:sp>
        <p:nvSpPr>
          <p:cNvPr id="6" name="AutoShape 10"/>
          <p:cNvSpPr>
            <a:spLocks noChangeArrowheads="1"/>
          </p:cNvSpPr>
          <p:nvPr/>
        </p:nvSpPr>
        <p:spPr bwMode="auto">
          <a:xfrm>
            <a:off x="8063727" y="2635037"/>
            <a:ext cx="3682314" cy="631825"/>
          </a:xfrm>
          <a:prstGeom prst="wedgeRectCallout">
            <a:avLst>
              <a:gd name="adj1" fmla="val -144465"/>
              <a:gd name="adj2" fmla="val -12072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Spring support of JEE standard annotation for JPA</a:t>
            </a:r>
          </a:p>
        </p:txBody>
      </p:sp>
      <p:sp>
        <p:nvSpPr>
          <p:cNvPr id="7" name="AutoShape 10"/>
          <p:cNvSpPr>
            <a:spLocks noChangeArrowheads="1"/>
          </p:cNvSpPr>
          <p:nvPr/>
        </p:nvSpPr>
        <p:spPr bwMode="auto">
          <a:xfrm>
            <a:off x="7162835" y="3337848"/>
            <a:ext cx="3273168" cy="506413"/>
          </a:xfrm>
          <a:prstGeom prst="wedgeRectCallout">
            <a:avLst>
              <a:gd name="adj1" fmla="val -149457"/>
              <a:gd name="adj2" fmla="val -7419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Declarative transaction</a:t>
            </a:r>
          </a:p>
        </p:txBody>
      </p:sp>
      <p:sp>
        <p:nvSpPr>
          <p:cNvPr id="8" name="AutoShape 10"/>
          <p:cNvSpPr>
            <a:spLocks noChangeArrowheads="1"/>
          </p:cNvSpPr>
          <p:nvPr/>
        </p:nvSpPr>
        <p:spPr bwMode="auto">
          <a:xfrm>
            <a:off x="8492560" y="3915247"/>
            <a:ext cx="3886886" cy="658812"/>
          </a:xfrm>
          <a:prstGeom prst="wedgeRectCallout">
            <a:avLst>
              <a:gd name="adj1" fmla="val -167855"/>
              <a:gd name="adj2" fmla="val 1185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If @Transactional is not used, Lazy loading is failed</a:t>
            </a:r>
          </a:p>
        </p:txBody>
      </p:sp>
    </p:spTree>
    <p:extLst>
      <p:ext uri="{BB962C8B-B14F-4D97-AF65-F5344CB8AC3E}">
        <p14:creationId xmlns:p14="http://schemas.microsoft.com/office/powerpoint/2010/main" val="40661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linds(horizontal)">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1" nodeType="clickEffect">
                                  <p:stCondLst>
                                    <p:cond delay="0"/>
                                  </p:stCondLst>
                                  <p:childTnLst>
                                    <p:animEffect transition="out" filter="blinds(horizontal)">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Develop an understanding of Spring JDBC module to an intermediate level covering transaction management &amp; integration with ORM frameworks.  </a:t>
            </a:r>
            <a:endParaRPr lang="en-US" dirty="0"/>
          </a:p>
        </p:txBody>
      </p:sp>
    </p:spTree>
    <p:extLst>
      <p:ext uri="{BB962C8B-B14F-4D97-AF65-F5344CB8AC3E}">
        <p14:creationId xmlns:p14="http://schemas.microsoft.com/office/powerpoint/2010/main" val="384975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10666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Step 3: Spring XML Configuration</a:t>
            </a:r>
            <a:endParaRPr lang="en-US" altLang="en-US"/>
          </a:p>
        </p:txBody>
      </p:sp>
      <p:pic>
        <p:nvPicPr>
          <p:cNvPr id="3" name="Picture 2" descr="C:\Users\nagra3\AppData\Local\Temp\SNAGHTML1a3cdd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066800"/>
            <a:ext cx="112067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10"/>
          <p:cNvSpPr>
            <a:spLocks noChangeArrowheads="1"/>
          </p:cNvSpPr>
          <p:nvPr/>
        </p:nvSpPr>
        <p:spPr bwMode="auto">
          <a:xfrm>
            <a:off x="7185111" y="1404937"/>
            <a:ext cx="3902342" cy="457200"/>
          </a:xfrm>
          <a:prstGeom prst="wedgeRectCallout">
            <a:avLst>
              <a:gd name="adj1" fmla="val -143371"/>
              <a:gd name="adj2" fmla="val -2257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Annotation Driven Transaction</a:t>
            </a:r>
          </a:p>
        </p:txBody>
      </p:sp>
      <p:sp>
        <p:nvSpPr>
          <p:cNvPr id="5" name="AutoShape 10"/>
          <p:cNvSpPr>
            <a:spLocks noChangeArrowheads="1"/>
          </p:cNvSpPr>
          <p:nvPr/>
        </p:nvSpPr>
        <p:spPr bwMode="auto">
          <a:xfrm>
            <a:off x="8880926" y="2305007"/>
            <a:ext cx="3301981" cy="631825"/>
          </a:xfrm>
          <a:prstGeom prst="wedgeRectCallout">
            <a:avLst>
              <a:gd name="adj1" fmla="val -75269"/>
              <a:gd name="adj2" fmla="val -721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Add Spring exception handling to @Repository</a:t>
            </a:r>
          </a:p>
        </p:txBody>
      </p:sp>
      <p:sp>
        <p:nvSpPr>
          <p:cNvPr id="7" name="AutoShape 10"/>
          <p:cNvSpPr>
            <a:spLocks noChangeArrowheads="1"/>
          </p:cNvSpPr>
          <p:nvPr/>
        </p:nvSpPr>
        <p:spPr bwMode="auto">
          <a:xfrm>
            <a:off x="4951541" y="5216525"/>
            <a:ext cx="3422887" cy="479425"/>
          </a:xfrm>
          <a:prstGeom prst="wedgeRectCallout">
            <a:avLst>
              <a:gd name="adj1" fmla="val 71008"/>
              <a:gd name="adj2" fmla="val -40708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JPA Transaction Manager</a:t>
            </a:r>
          </a:p>
        </p:txBody>
      </p:sp>
      <p:sp>
        <p:nvSpPr>
          <p:cNvPr id="8" name="AutoShape 10"/>
          <p:cNvSpPr>
            <a:spLocks noChangeArrowheads="1"/>
          </p:cNvSpPr>
          <p:nvPr/>
        </p:nvSpPr>
        <p:spPr bwMode="auto">
          <a:xfrm>
            <a:off x="267730" y="5216525"/>
            <a:ext cx="3422887" cy="622300"/>
          </a:xfrm>
          <a:prstGeom prst="wedgeRectCallout">
            <a:avLst>
              <a:gd name="adj1" fmla="val 21910"/>
              <a:gd name="adj2" fmla="val -33408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ctr"/>
            <a:r>
              <a:rPr lang="en-US" altLang="en-US" dirty="0">
                <a:solidFill>
                  <a:srgbClr val="FFFFFF"/>
                </a:solidFill>
              </a:rPr>
              <a:t>Name </a:t>
            </a:r>
            <a:r>
              <a:rPr lang="en-US" altLang="en-US" dirty="0" err="1">
                <a:solidFill>
                  <a:srgbClr val="FFFFFF"/>
                </a:solidFill>
              </a:rPr>
              <a:t>transationManager</a:t>
            </a:r>
            <a:r>
              <a:rPr lang="en-US" altLang="en-US" dirty="0">
                <a:solidFill>
                  <a:srgbClr val="FFFFFF"/>
                </a:solidFill>
              </a:rPr>
              <a:t> is required</a:t>
            </a:r>
          </a:p>
        </p:txBody>
      </p:sp>
      <p:sp>
        <p:nvSpPr>
          <p:cNvPr id="9" name="Rectangle 4"/>
          <p:cNvSpPr txBox="1">
            <a:spLocks noChangeArrowheads="1"/>
          </p:cNvSpPr>
          <p:nvPr/>
        </p:nvSpPr>
        <p:spPr bwMode="auto">
          <a:xfrm>
            <a:off x="446088" y="4108450"/>
            <a:ext cx="11121256"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1pPr>
            <a:lvl2pPr marL="742950" indent="-28575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2pPr>
            <a:lvl3pPr marL="11430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3pPr>
            <a:lvl4pPr marL="16002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4pPr>
            <a:lvl5pPr marL="2057400" indent="-228600">
              <a:lnSpc>
                <a:spcPct val="120000"/>
              </a:lnSpc>
              <a:spcBef>
                <a:spcPct val="20000"/>
              </a:spcBef>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5pPr>
            <a:lvl6pPr marL="25146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6pPr>
            <a:lvl7pPr marL="29718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7pPr>
            <a:lvl8pPr marL="34290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8pPr>
            <a:lvl9pPr marL="3886200" indent="-228600" eaLnBrk="0" fontAlgn="base" hangingPunct="0">
              <a:lnSpc>
                <a:spcPct val="120000"/>
              </a:lnSpc>
              <a:spcBef>
                <a:spcPct val="20000"/>
              </a:spcBef>
              <a:spcAft>
                <a:spcPct val="0"/>
              </a:spcAft>
              <a:buFont typeface="Wingdings" panose="05000000000000000000" pitchFamily="2" charset="2"/>
              <a:defRPr sz="1600">
                <a:solidFill>
                  <a:schemeClr val="bg1"/>
                </a:solidFill>
                <a:latin typeface="Trebuchet MS" panose="020B0603020202020204" pitchFamily="34" charset="0"/>
                <a:ea typeface="ＭＳ Ｐゴシック" panose="020B0600070205080204" pitchFamily="34" charset="-128"/>
              </a:defRPr>
            </a:lvl9pPr>
          </a:lstStyle>
          <a:p>
            <a:pPr algn="just">
              <a:lnSpc>
                <a:spcPct val="100000"/>
              </a:lnSpc>
              <a:spcBef>
                <a:spcPts val="400"/>
              </a:spcBef>
              <a:buClr>
                <a:srgbClr val="355F99"/>
              </a:buClr>
              <a:buSzPct val="125000"/>
              <a:buFont typeface="Arial" panose="020B0604020202020204" pitchFamily="34" charset="0"/>
              <a:buChar char="•"/>
            </a:pPr>
            <a:r>
              <a:rPr lang="en-US" altLang="en-US" sz="1800">
                <a:solidFill>
                  <a:srgbClr val="132628"/>
                </a:solidFill>
                <a:latin typeface="Calibri" panose="020F0502020204030204" pitchFamily="34" charset="0"/>
              </a:rPr>
              <a:t>To enable declarative transaction management for the methods annotated with @Transactional, you have to enable the &lt;tx:annotation-driven&gt; element in your bean configuration file. By default, it will look for a transaction manager with the name transactionManager.</a:t>
            </a:r>
          </a:p>
        </p:txBody>
      </p:sp>
    </p:spTree>
    <p:extLst>
      <p:ext uri="{BB962C8B-B14F-4D97-AF65-F5344CB8AC3E}">
        <p14:creationId xmlns:p14="http://schemas.microsoft.com/office/powerpoint/2010/main" val="348229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animBg="1"/>
      <p:bldP spid="7" grpId="1" animBg="1"/>
      <p:bldP spid="8" grpId="0" animBg="1"/>
      <p:bldP spid="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10666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dirty="0" smtClean="0"/>
              <a:t>Configuring multiple </a:t>
            </a:r>
            <a:r>
              <a:rPr lang="en-US" altLang="en-US" dirty="0" err="1" smtClean="0"/>
              <a:t>datasources</a:t>
            </a:r>
            <a:endParaRPr lang="en-US" altLang="en-US" dirty="0"/>
          </a:p>
        </p:txBody>
      </p:sp>
      <p:sp>
        <p:nvSpPr>
          <p:cNvPr id="10" name="Content Placeholder 9"/>
          <p:cNvSpPr>
            <a:spLocks noGrp="1"/>
          </p:cNvSpPr>
          <p:nvPr>
            <p:ph idx="1"/>
          </p:nvPr>
        </p:nvSpPr>
        <p:spPr>
          <a:xfrm>
            <a:off x="609441" y="990600"/>
            <a:ext cx="10969943" cy="4909282"/>
          </a:xfrm>
        </p:spPr>
        <p:txBody>
          <a:bodyPr/>
          <a:lstStyle/>
          <a:p>
            <a:r>
              <a:rPr lang="en-US" dirty="0" smtClean="0"/>
              <a:t>Step 1 : Modify Persisitence.xml</a:t>
            </a:r>
          </a:p>
          <a:p>
            <a:pPr lvl="1">
              <a:buFont typeface="Courier New" panose="02070309020205020404" pitchFamily="49" charset="0"/>
              <a:buChar char="o"/>
            </a:pPr>
            <a:r>
              <a:rPr lang="en-US" dirty="0" smtClean="0"/>
              <a:t>Add a new Persistence unit- </a:t>
            </a:r>
            <a:r>
              <a:rPr lang="en-US" dirty="0" err="1" smtClean="0"/>
              <a:t>demoPersistenceLegacy</a:t>
            </a:r>
            <a:r>
              <a:rPr lang="en-US" dirty="0" smtClean="0"/>
              <a:t> in addition to the old one- </a:t>
            </a:r>
            <a:r>
              <a:rPr lang="en-US" dirty="0" err="1" smtClean="0"/>
              <a:t>demoPersistence</a:t>
            </a:r>
            <a:r>
              <a:rPr lang="en-US" dirty="0" smtClean="0"/>
              <a:t>. </a:t>
            </a:r>
          </a:p>
          <a:p>
            <a:endParaRPr lang="en-US" dirty="0"/>
          </a:p>
        </p:txBody>
      </p:sp>
      <p:pic>
        <p:nvPicPr>
          <p:cNvPr id="11" name="Picture 10"/>
          <p:cNvPicPr>
            <a:picLocks noChangeAspect="1"/>
          </p:cNvPicPr>
          <p:nvPr/>
        </p:nvPicPr>
        <p:blipFill>
          <a:blip r:embed="rId2"/>
          <a:stretch>
            <a:fillRect/>
          </a:stretch>
        </p:blipFill>
        <p:spPr>
          <a:xfrm>
            <a:off x="1540433" y="2417805"/>
            <a:ext cx="8267700" cy="1676400"/>
          </a:xfrm>
          <a:prstGeom prst="rect">
            <a:avLst/>
          </a:prstGeom>
        </p:spPr>
      </p:pic>
    </p:spTree>
    <p:extLst>
      <p:ext uri="{BB962C8B-B14F-4D97-AF65-F5344CB8AC3E}">
        <p14:creationId xmlns:p14="http://schemas.microsoft.com/office/powerpoint/2010/main" val="26069759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10666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dirty="0" smtClean="0"/>
              <a:t>Configuring multiple </a:t>
            </a:r>
            <a:r>
              <a:rPr lang="en-US" altLang="en-US" dirty="0" err="1" smtClean="0"/>
              <a:t>datasources</a:t>
            </a:r>
            <a:endParaRPr lang="en-US" altLang="en-US" dirty="0"/>
          </a:p>
        </p:txBody>
      </p:sp>
      <p:sp>
        <p:nvSpPr>
          <p:cNvPr id="10" name="Content Placeholder 9"/>
          <p:cNvSpPr>
            <a:spLocks noGrp="1"/>
          </p:cNvSpPr>
          <p:nvPr>
            <p:ph idx="1"/>
          </p:nvPr>
        </p:nvSpPr>
        <p:spPr>
          <a:xfrm>
            <a:off x="609441" y="990600"/>
            <a:ext cx="10969943" cy="4909282"/>
          </a:xfrm>
        </p:spPr>
        <p:txBody>
          <a:bodyPr/>
          <a:lstStyle/>
          <a:p>
            <a:r>
              <a:rPr lang="en-US" dirty="0" smtClean="0"/>
              <a:t>Step 2 : Modify ApplicationContext.xml</a:t>
            </a:r>
          </a:p>
          <a:p>
            <a:pPr lvl="1">
              <a:buFont typeface="Courier New" panose="02070309020205020404" pitchFamily="49" charset="0"/>
              <a:buChar char="o"/>
            </a:pPr>
            <a:r>
              <a:rPr lang="en-US" dirty="0" smtClean="0"/>
              <a:t>Define </a:t>
            </a:r>
            <a:r>
              <a:rPr lang="en-US" dirty="0"/>
              <a:t>2 </a:t>
            </a:r>
            <a:r>
              <a:rPr lang="en-US" dirty="0" err="1" smtClean="0"/>
              <a:t>JpaTransactionManager</a:t>
            </a:r>
            <a:r>
              <a:rPr lang="en-US" dirty="0" smtClean="0"/>
              <a:t>, </a:t>
            </a:r>
            <a:r>
              <a:rPr lang="en-US" dirty="0" err="1" smtClean="0"/>
              <a:t>EntityManager</a:t>
            </a:r>
            <a:r>
              <a:rPr lang="en-US" dirty="0" smtClean="0"/>
              <a:t> &amp; </a:t>
            </a:r>
            <a:r>
              <a:rPr lang="en-US" dirty="0" err="1" smtClean="0"/>
              <a:t>datasources</a:t>
            </a:r>
            <a:r>
              <a:rPr lang="en-US" dirty="0" smtClean="0"/>
              <a:t> in ApplicationContext.xml- Spring XML configuration file. </a:t>
            </a:r>
          </a:p>
          <a:p>
            <a:endParaRPr lang="en-US" dirty="0"/>
          </a:p>
        </p:txBody>
      </p:sp>
      <p:pic>
        <p:nvPicPr>
          <p:cNvPr id="4" name="Picture 3"/>
          <p:cNvPicPr>
            <a:picLocks noChangeAspect="1"/>
          </p:cNvPicPr>
          <p:nvPr/>
        </p:nvPicPr>
        <p:blipFill>
          <a:blip r:embed="rId2"/>
          <a:stretch>
            <a:fillRect/>
          </a:stretch>
        </p:blipFill>
        <p:spPr>
          <a:xfrm>
            <a:off x="2007672" y="1825325"/>
            <a:ext cx="7753350" cy="4538406"/>
          </a:xfrm>
          <a:prstGeom prst="rect">
            <a:avLst/>
          </a:prstGeom>
        </p:spPr>
      </p:pic>
    </p:spTree>
    <p:extLst>
      <p:ext uri="{BB962C8B-B14F-4D97-AF65-F5344CB8AC3E}">
        <p14:creationId xmlns:p14="http://schemas.microsoft.com/office/powerpoint/2010/main" val="5780620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106665"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dirty="0" smtClean="0"/>
              <a:t>Configuring multiple </a:t>
            </a:r>
            <a:r>
              <a:rPr lang="en-US" altLang="en-US" dirty="0" err="1" smtClean="0"/>
              <a:t>datasources</a:t>
            </a:r>
            <a:endParaRPr lang="en-US" altLang="en-US" dirty="0"/>
          </a:p>
        </p:txBody>
      </p:sp>
      <p:sp>
        <p:nvSpPr>
          <p:cNvPr id="10" name="Content Placeholder 9"/>
          <p:cNvSpPr>
            <a:spLocks noGrp="1"/>
          </p:cNvSpPr>
          <p:nvPr>
            <p:ph idx="1"/>
          </p:nvPr>
        </p:nvSpPr>
        <p:spPr>
          <a:xfrm>
            <a:off x="609441" y="990600"/>
            <a:ext cx="10969943" cy="4909282"/>
          </a:xfrm>
        </p:spPr>
        <p:txBody>
          <a:bodyPr/>
          <a:lstStyle/>
          <a:p>
            <a:r>
              <a:rPr lang="en-US" dirty="0" smtClean="0"/>
              <a:t>Step 2 : Modify DAO class</a:t>
            </a:r>
          </a:p>
          <a:p>
            <a:pPr lvl="1">
              <a:buFont typeface="Courier New" panose="02070309020205020404" pitchFamily="49" charset="0"/>
              <a:buChar char="o"/>
            </a:pPr>
            <a:r>
              <a:rPr lang="en-US" dirty="0" smtClean="0"/>
              <a:t>Modify DAO class by specifying </a:t>
            </a:r>
            <a:r>
              <a:rPr lang="en-US" dirty="0" err="1" smtClean="0"/>
              <a:t>EntityManager</a:t>
            </a:r>
            <a:r>
              <a:rPr lang="en-US" dirty="0" smtClean="0"/>
              <a:t> to be used : </a:t>
            </a:r>
          </a:p>
          <a:p>
            <a:endParaRPr lang="en-US" dirty="0"/>
          </a:p>
        </p:txBody>
      </p:sp>
      <p:pic>
        <p:nvPicPr>
          <p:cNvPr id="3" name="Picture 2"/>
          <p:cNvPicPr>
            <a:picLocks noChangeAspect="1"/>
          </p:cNvPicPr>
          <p:nvPr/>
        </p:nvPicPr>
        <p:blipFill>
          <a:blip r:embed="rId2"/>
          <a:stretch>
            <a:fillRect/>
          </a:stretch>
        </p:blipFill>
        <p:spPr>
          <a:xfrm>
            <a:off x="3038303" y="1854566"/>
            <a:ext cx="4752975" cy="3181350"/>
          </a:xfrm>
          <a:prstGeom prst="rect">
            <a:avLst/>
          </a:prstGeom>
        </p:spPr>
      </p:pic>
    </p:spTree>
    <p:extLst>
      <p:ext uri="{BB962C8B-B14F-4D97-AF65-F5344CB8AC3E}">
        <p14:creationId xmlns:p14="http://schemas.microsoft.com/office/powerpoint/2010/main" val="3749358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0850" y="522288"/>
            <a:ext cx="11213928" cy="50165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z="2400" dirty="0" smtClean="0"/>
              <a:t>Exercise : Coding – Spring JPA Integration</a:t>
            </a:r>
          </a:p>
        </p:txBody>
      </p:sp>
      <p:pic>
        <p:nvPicPr>
          <p:cNvPr id="3" name="Picture 4" descr="after-exercis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730048" y="1301578"/>
            <a:ext cx="225112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380999" y="1066800"/>
            <a:ext cx="7703843" cy="46482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US" altLang="en-US" sz="1800" smtClean="0"/>
              <a:t>Create an Equity class with attributes</a:t>
            </a:r>
          </a:p>
          <a:p>
            <a:pPr lvl="2" algn="just"/>
            <a:r>
              <a:rPr lang="en-US" altLang="en-US" smtClean="0"/>
              <a:t>symbol : String</a:t>
            </a:r>
          </a:p>
          <a:p>
            <a:pPr lvl="2" algn="just"/>
            <a:r>
              <a:rPr lang="en-US" altLang="en-US" smtClean="0"/>
              <a:t>securityName : String</a:t>
            </a:r>
          </a:p>
          <a:p>
            <a:pPr lvl="2" algn="just"/>
            <a:r>
              <a:rPr lang="en-US" altLang="en-US" smtClean="0"/>
              <a:t>type : String (Buy / Sell)</a:t>
            </a:r>
          </a:p>
          <a:p>
            <a:pPr lvl="2" algn="just"/>
            <a:r>
              <a:rPr lang="en-US" altLang="en-US" smtClean="0"/>
              <a:t>qty : int</a:t>
            </a:r>
          </a:p>
          <a:p>
            <a:pPr lvl="1" algn="just"/>
            <a:r>
              <a:rPr lang="en-US" altLang="en-US" sz="1800" smtClean="0"/>
              <a:t>Create getters and setters for them.</a:t>
            </a:r>
          </a:p>
          <a:p>
            <a:pPr lvl="1" algn="just"/>
            <a:r>
              <a:rPr lang="en-US" altLang="en-US" sz="1800" smtClean="0"/>
              <a:t>Save the Equity object to the database by </a:t>
            </a:r>
            <a:r>
              <a:rPr lang="en-US" altLang="en-US" sz="1800" b="1" smtClean="0"/>
              <a:t>Spring-JPA</a:t>
            </a:r>
            <a:r>
              <a:rPr lang="en-US" altLang="en-US" sz="1800" smtClean="0"/>
              <a:t> Integration.</a:t>
            </a:r>
            <a:endParaRPr lang="en-US" altLang="en-US" sz="1800" dirty="0" smtClean="0"/>
          </a:p>
        </p:txBody>
      </p:sp>
    </p:spTree>
    <p:extLst>
      <p:ext uri="{BB962C8B-B14F-4D97-AF65-F5344CB8AC3E}">
        <p14:creationId xmlns:p14="http://schemas.microsoft.com/office/powerpoint/2010/main" val="1604340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230232"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Hibernate Code without Spring</a:t>
            </a:r>
            <a:endParaRPr lang="en-US" altLang="en-US"/>
          </a:p>
        </p:txBody>
      </p:sp>
      <p:sp>
        <p:nvSpPr>
          <p:cNvPr id="3" name="Rectangle 4"/>
          <p:cNvSpPr txBox="1">
            <a:spLocks noChangeArrowheads="1"/>
          </p:cNvSpPr>
          <p:nvPr/>
        </p:nvSpPr>
        <p:spPr>
          <a:xfrm>
            <a:off x="446088" y="990600"/>
            <a:ext cx="11244986" cy="46482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defRPr/>
            </a:pPr>
            <a:r>
              <a:rPr lang="en-US" smtClean="0"/>
              <a:t>Since JAVA 5, annotation is seen as a replacement of XML configuration. Hibernate 3 also supports annotation based table mapping as follows:</a:t>
            </a:r>
          </a:p>
          <a:p>
            <a:pPr marL="495300" lvl="1" indent="0">
              <a:buFont typeface="Wingdings" pitchFamily="2" charset="2"/>
              <a:buNone/>
              <a:defRPr/>
            </a:pPr>
            <a:endParaRPr lang="en-US"/>
          </a:p>
        </p:txBody>
      </p:sp>
      <p:pic>
        <p:nvPicPr>
          <p:cNvPr id="4" name="Picture 3"/>
          <p:cNvPicPr>
            <a:picLocks noChangeAspect="1" noChangeArrowheads="1"/>
          </p:cNvPicPr>
          <p:nvPr/>
        </p:nvPicPr>
        <p:blipFill>
          <a:blip r:embed="rId2"/>
          <a:srcRect/>
          <a:stretch>
            <a:fillRect/>
          </a:stretch>
        </p:blipFill>
        <p:spPr bwMode="auto">
          <a:xfrm>
            <a:off x="685799" y="1905000"/>
            <a:ext cx="5564529" cy="1822450"/>
          </a:xfrm>
          <a:prstGeom prst="rect">
            <a:avLst/>
          </a:prstGeom>
          <a:noFill/>
          <a:ln w="952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miter lim="800000"/>
            <a:headEnd type="none" w="med" len="med"/>
            <a:tailEnd type="none" w="med" len="me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465" y="3200400"/>
            <a:ext cx="8100677" cy="1066800"/>
          </a:xfrm>
          <a:prstGeom prst="rect">
            <a:avLst/>
          </a:prstGeom>
          <a:noFill/>
          <a:ln w="952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miter lim="800000"/>
            <a:headEnd type="none" w="med" len="med"/>
            <a:tailEnd type="none" w="med" len="me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6" name="Picture 4"/>
          <p:cNvPicPr>
            <a:picLocks noChangeAspect="1" noChangeArrowheads="1"/>
          </p:cNvPicPr>
          <p:nvPr/>
        </p:nvPicPr>
        <p:blipFill>
          <a:blip r:embed="rId4"/>
          <a:srcRect/>
          <a:stretch>
            <a:fillRect/>
          </a:stretch>
        </p:blipFill>
        <p:spPr bwMode="auto">
          <a:xfrm>
            <a:off x="2514600" y="3870325"/>
            <a:ext cx="7798772" cy="1866900"/>
          </a:xfrm>
          <a:prstGeom prst="rect">
            <a:avLst/>
          </a:prstGeom>
          <a:noFill/>
          <a:ln w="9525" cap="flat"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miter lim="800000"/>
            <a:headEnd type="none" w="med" len="med"/>
            <a:tailEnd type="none" w="med" len="me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7" name="AutoShape 10"/>
          <p:cNvSpPr>
            <a:spLocks noChangeArrowheads="1"/>
          </p:cNvSpPr>
          <p:nvPr/>
        </p:nvSpPr>
        <p:spPr bwMode="auto">
          <a:xfrm>
            <a:off x="5562599" y="1752600"/>
            <a:ext cx="2326985" cy="457200"/>
          </a:xfrm>
          <a:prstGeom prst="wedgeRectCallout">
            <a:avLst>
              <a:gd name="adj1" fmla="val -238023"/>
              <a:gd name="adj2" fmla="val 8918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Annotated Class</a:t>
            </a:r>
          </a:p>
        </p:txBody>
      </p:sp>
      <p:sp>
        <p:nvSpPr>
          <p:cNvPr id="8" name="AutoShape 10"/>
          <p:cNvSpPr>
            <a:spLocks noChangeArrowheads="1"/>
          </p:cNvSpPr>
          <p:nvPr/>
        </p:nvSpPr>
        <p:spPr bwMode="auto">
          <a:xfrm>
            <a:off x="4414837" y="2184400"/>
            <a:ext cx="3439891" cy="631825"/>
          </a:xfrm>
          <a:prstGeom prst="wedgeRectCallout">
            <a:avLst>
              <a:gd name="adj1" fmla="val -73509"/>
              <a:gd name="adj2" fmla="val 19328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Annotated Class Mapping in Configuration file</a:t>
            </a:r>
          </a:p>
        </p:txBody>
      </p:sp>
      <p:sp>
        <p:nvSpPr>
          <p:cNvPr id="9" name="AutoShape 10"/>
          <p:cNvSpPr>
            <a:spLocks noChangeArrowheads="1"/>
          </p:cNvSpPr>
          <p:nvPr/>
        </p:nvSpPr>
        <p:spPr bwMode="auto">
          <a:xfrm>
            <a:off x="5562599" y="2500313"/>
            <a:ext cx="3439891" cy="452437"/>
          </a:xfrm>
          <a:prstGeom prst="wedgeRectCallout">
            <a:avLst>
              <a:gd name="adj1" fmla="val -39898"/>
              <a:gd name="adj2" fmla="val 30619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Annotated Configuration</a:t>
            </a:r>
          </a:p>
        </p:txBody>
      </p:sp>
    </p:spTree>
    <p:extLst>
      <p:ext uri="{BB962C8B-B14F-4D97-AF65-F5344CB8AC3E}">
        <p14:creationId xmlns:p14="http://schemas.microsoft.com/office/powerpoint/2010/main" val="340586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217876"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Lets Do It by Spring</a:t>
            </a:r>
            <a:endParaRPr lang="en-US" altLang="en-US"/>
          </a:p>
        </p:txBody>
      </p:sp>
      <p:sp>
        <p:nvSpPr>
          <p:cNvPr id="3" name="Rectangle 4"/>
          <p:cNvSpPr txBox="1">
            <a:spLocks noChangeArrowheads="1"/>
          </p:cNvSpPr>
          <p:nvPr/>
        </p:nvSpPr>
        <p:spPr bwMode="auto">
          <a:xfrm>
            <a:off x="446088" y="990600"/>
            <a:ext cx="11232614"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itchFamily="34" charset="0"/>
                <a:ea typeface="ＭＳ Ｐゴシック" pitchFamily="34" charset="-128"/>
              </a:defRPr>
            </a:lvl1pPr>
            <a:lvl2pPr marL="49530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just">
              <a:lnSpc>
                <a:spcPct val="100000"/>
              </a:lnSpc>
              <a:spcBef>
                <a:spcPts val="400"/>
              </a:spcBef>
              <a:buClr>
                <a:srgbClr val="355F99"/>
              </a:buClr>
              <a:buSzPct val="125000"/>
              <a:buFont typeface="Arial" charset="0"/>
              <a:buChar char="•"/>
            </a:pPr>
            <a:r>
              <a:rPr lang="en-US" altLang="en-US" sz="1800">
                <a:solidFill>
                  <a:srgbClr val="132628"/>
                </a:solidFill>
                <a:latin typeface="Calibri" pitchFamily="34" charset="0"/>
              </a:rPr>
              <a:t>We have a person POJO annotated with hibernate annotations.</a:t>
            </a: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r>
              <a:rPr lang="en-US" altLang="en-US" sz="1800">
                <a:solidFill>
                  <a:srgbClr val="132628"/>
                </a:solidFill>
                <a:latin typeface="Calibri" pitchFamily="34" charset="0"/>
              </a:rPr>
              <a:t>We want to store the data of person in the database by using Spring-Hibernate Integration support.</a:t>
            </a:r>
          </a:p>
          <a:p>
            <a:pPr lvl="1">
              <a:lnSpc>
                <a:spcPts val="1400"/>
              </a:lnSpc>
              <a:spcBef>
                <a:spcPts val="400"/>
              </a:spcBef>
              <a:buClr>
                <a:srgbClr val="355F99"/>
              </a:buClr>
              <a:buSzPct val="100000"/>
            </a:pPr>
            <a:endParaRPr lang="en-US" altLang="en-US" sz="1400">
              <a:solidFill>
                <a:srgbClr val="132628"/>
              </a:solidFill>
              <a:latin typeface="Calibri" pitchFamily="34" charset="0"/>
            </a:endParaRPr>
          </a:p>
        </p:txBody>
      </p:sp>
      <p:pic>
        <p:nvPicPr>
          <p:cNvPr id="4" name="Picture 2" descr="C:\Users\nagra3\AppData\Local\Temp\SNAGHTML10a10d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1040938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374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205519"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Step 1: Define Hibernate Properties in Spring configuration</a:t>
            </a:r>
            <a:endParaRPr lang="en-US" altLang="en-US"/>
          </a:p>
        </p:txBody>
      </p:sp>
      <p:pic>
        <p:nvPicPr>
          <p:cNvPr id="3" name="Picture 2" descr="C:\Users\nagra3\AppData\Local\Temp\SNAGHTML10a5ff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111592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10"/>
          <p:cNvSpPr>
            <a:spLocks noChangeArrowheads="1"/>
          </p:cNvSpPr>
          <p:nvPr/>
        </p:nvSpPr>
        <p:spPr bwMode="auto">
          <a:xfrm>
            <a:off x="5216525" y="838200"/>
            <a:ext cx="2679398" cy="457200"/>
          </a:xfrm>
          <a:prstGeom prst="wedgeRectCallout">
            <a:avLst>
              <a:gd name="adj1" fmla="val -192755"/>
              <a:gd name="adj2" fmla="val 2742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Define Data Source</a:t>
            </a:r>
          </a:p>
        </p:txBody>
      </p:sp>
      <p:sp>
        <p:nvSpPr>
          <p:cNvPr id="5" name="AutoShape 10"/>
          <p:cNvSpPr>
            <a:spLocks noChangeArrowheads="1"/>
          </p:cNvSpPr>
          <p:nvPr/>
        </p:nvSpPr>
        <p:spPr bwMode="auto">
          <a:xfrm>
            <a:off x="5105400" y="1981200"/>
            <a:ext cx="4542778" cy="631825"/>
          </a:xfrm>
          <a:prstGeom prst="wedgeRectCallout">
            <a:avLst>
              <a:gd name="adj1" fmla="val -65204"/>
              <a:gd name="adj2" fmla="val -14724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Connection Pool can also be used in place of simple DB Connection </a:t>
            </a:r>
          </a:p>
        </p:txBody>
      </p:sp>
      <p:sp>
        <p:nvSpPr>
          <p:cNvPr id="6" name="AutoShape 10"/>
          <p:cNvSpPr>
            <a:spLocks noChangeArrowheads="1"/>
          </p:cNvSpPr>
          <p:nvPr/>
        </p:nvSpPr>
        <p:spPr bwMode="auto">
          <a:xfrm>
            <a:off x="2122487" y="3429000"/>
            <a:ext cx="3432321" cy="631825"/>
          </a:xfrm>
          <a:prstGeom prst="wedgeRectCallout">
            <a:avLst>
              <a:gd name="adj1" fmla="val -44444"/>
              <a:gd name="adj2" fmla="val -16852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Define a bean for Hibernate Session Factory</a:t>
            </a:r>
          </a:p>
        </p:txBody>
      </p:sp>
      <p:sp>
        <p:nvSpPr>
          <p:cNvPr id="7" name="AutoShape 10"/>
          <p:cNvSpPr>
            <a:spLocks noChangeArrowheads="1"/>
          </p:cNvSpPr>
          <p:nvPr/>
        </p:nvSpPr>
        <p:spPr bwMode="auto">
          <a:xfrm>
            <a:off x="3449637" y="3303588"/>
            <a:ext cx="3432321" cy="631825"/>
          </a:xfrm>
          <a:prstGeom prst="wedgeRectCallout">
            <a:avLst>
              <a:gd name="adj1" fmla="val 56769"/>
              <a:gd name="adj2" fmla="val -12382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Spring implementation of Session Factory</a:t>
            </a:r>
          </a:p>
        </p:txBody>
      </p:sp>
      <p:cxnSp>
        <p:nvCxnSpPr>
          <p:cNvPr id="8" name="Straight Arrow Connector 7"/>
          <p:cNvCxnSpPr>
            <a:cxnSpLocks noChangeShapeType="1"/>
          </p:cNvCxnSpPr>
          <p:nvPr/>
        </p:nvCxnSpPr>
        <p:spPr bwMode="auto">
          <a:xfrm flipH="1" flipV="1">
            <a:off x="2122488" y="1219200"/>
            <a:ext cx="2297112" cy="1752600"/>
          </a:xfrm>
          <a:prstGeom prst="straightConnector1">
            <a:avLst/>
          </a:prstGeom>
          <a:noFill/>
          <a:ln w="31750" algn="ctr">
            <a:solidFill>
              <a:schemeClr val="bg2"/>
            </a:solidFill>
            <a:round/>
            <a:headEnd/>
            <a:tailEnd type="stealth" w="lg" len="lg"/>
          </a:ln>
          <a:extLst>
            <a:ext uri="{909E8E84-426E-40DD-AFC4-6F175D3DCCD1}">
              <a14:hiddenFill xmlns:a14="http://schemas.microsoft.com/office/drawing/2010/main">
                <a:noFill/>
              </a14:hiddenFill>
            </a:ext>
          </a:extLst>
        </p:spPr>
      </p:cxnSp>
      <p:sp>
        <p:nvSpPr>
          <p:cNvPr id="9" name="Right Brace 8"/>
          <p:cNvSpPr>
            <a:spLocks/>
          </p:cNvSpPr>
          <p:nvPr/>
        </p:nvSpPr>
        <p:spPr bwMode="auto">
          <a:xfrm>
            <a:off x="6019799" y="3124200"/>
            <a:ext cx="1110457" cy="2743200"/>
          </a:xfrm>
          <a:prstGeom prst="rightBrace">
            <a:avLst>
              <a:gd name="adj1" fmla="val 8333"/>
              <a:gd name="adj2" fmla="val 50000"/>
            </a:avLst>
          </a:prstGeom>
          <a:noFill/>
          <a:ln w="2222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eaLnBrk="1" hangingPunct="1">
              <a:lnSpc>
                <a:spcPct val="100000"/>
              </a:lnSpc>
              <a:spcBef>
                <a:spcPct val="0"/>
              </a:spcBef>
              <a:buFontTx/>
              <a:buNone/>
            </a:pPr>
            <a:endParaRPr lang="en-US" altLang="en-US">
              <a:solidFill>
                <a:schemeClr val="bg2"/>
              </a:solidFill>
              <a:latin typeface="Arial" charset="0"/>
            </a:endParaRPr>
          </a:p>
        </p:txBody>
      </p:sp>
      <p:sp>
        <p:nvSpPr>
          <p:cNvPr id="10" name="Rectangle 9"/>
          <p:cNvSpPr>
            <a:spLocks noChangeArrowheads="1"/>
          </p:cNvSpPr>
          <p:nvPr/>
        </p:nvSpPr>
        <p:spPr bwMode="auto">
          <a:xfrm>
            <a:off x="6858000" y="4060825"/>
            <a:ext cx="2220914" cy="663575"/>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Hibernate Configuration</a:t>
            </a:r>
          </a:p>
        </p:txBody>
      </p:sp>
    </p:spTree>
    <p:extLst>
      <p:ext uri="{BB962C8B-B14F-4D97-AF65-F5344CB8AC3E}">
        <p14:creationId xmlns:p14="http://schemas.microsoft.com/office/powerpoint/2010/main" val="210490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par>
                                <p:cTn id="43" presetID="22" presetClass="entr" presetSubtype="4"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11217876"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Step 2: Define Hibernate Template Bean in XML</a:t>
            </a:r>
            <a:endParaRPr lang="en-US" altLang="en-US"/>
          </a:p>
        </p:txBody>
      </p:sp>
      <p:pic>
        <p:nvPicPr>
          <p:cNvPr id="3" name="Picture 2" descr="C:\Users\nagra3\AppData\Local\Temp\SNAGHTML10aecba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1101575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0"/>
          <p:cNvSpPr>
            <a:spLocks noChangeArrowheads="1"/>
          </p:cNvSpPr>
          <p:nvPr/>
        </p:nvSpPr>
        <p:spPr bwMode="auto">
          <a:xfrm>
            <a:off x="5029200" y="1665288"/>
            <a:ext cx="3739292" cy="468312"/>
          </a:xfrm>
          <a:prstGeom prst="wedgeRectCallout">
            <a:avLst>
              <a:gd name="adj1" fmla="val -71870"/>
              <a:gd name="adj2" fmla="val -6636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Referring the session factory</a:t>
            </a:r>
          </a:p>
        </p:txBody>
      </p:sp>
      <p:sp>
        <p:nvSpPr>
          <p:cNvPr id="6" name="Rectangle 2"/>
          <p:cNvSpPr txBox="1">
            <a:spLocks noChangeArrowheads="1"/>
          </p:cNvSpPr>
          <p:nvPr/>
        </p:nvSpPr>
        <p:spPr bwMode="auto">
          <a:xfrm>
            <a:off x="533400" y="2133600"/>
            <a:ext cx="1121787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nSpc>
                <a:spcPts val="2400"/>
              </a:lnSpc>
              <a:spcBef>
                <a:spcPct val="0"/>
              </a:spcBef>
            </a:pPr>
            <a:r>
              <a:rPr lang="en-US" altLang="en-US" sz="2600">
                <a:solidFill>
                  <a:srgbClr val="355F99"/>
                </a:solidFill>
                <a:latin typeface="Calibri" pitchFamily="34" charset="0"/>
              </a:rPr>
              <a:t>Step 3: Create a DAO class with Template Dependency</a:t>
            </a:r>
          </a:p>
        </p:txBody>
      </p:sp>
      <p:pic>
        <p:nvPicPr>
          <p:cNvPr id="7" name="Picture 4" descr="C:\Users\nagra3\AppData\Local\Temp\SNAGHTML10b592f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49" y="2782888"/>
            <a:ext cx="6627979"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10"/>
          <p:cNvSpPr>
            <a:spLocks noChangeArrowheads="1"/>
          </p:cNvSpPr>
          <p:nvPr/>
        </p:nvSpPr>
        <p:spPr bwMode="auto">
          <a:xfrm>
            <a:off x="4876800" y="3505200"/>
            <a:ext cx="4446726" cy="457200"/>
          </a:xfrm>
          <a:prstGeom prst="wedgeRectCallout">
            <a:avLst>
              <a:gd name="adj1" fmla="val -74699"/>
              <a:gd name="adj2" fmla="val -7257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Hibernate Template Dependency</a:t>
            </a:r>
          </a:p>
        </p:txBody>
      </p:sp>
      <p:sp>
        <p:nvSpPr>
          <p:cNvPr id="9" name="Rectangle 2"/>
          <p:cNvSpPr txBox="1">
            <a:spLocks noChangeArrowheads="1"/>
          </p:cNvSpPr>
          <p:nvPr/>
        </p:nvSpPr>
        <p:spPr bwMode="auto">
          <a:xfrm>
            <a:off x="533400" y="4495800"/>
            <a:ext cx="1121787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nSpc>
                <a:spcPts val="2400"/>
              </a:lnSpc>
              <a:spcBef>
                <a:spcPct val="0"/>
              </a:spcBef>
            </a:pPr>
            <a:r>
              <a:rPr lang="en-US" altLang="en-US" sz="2600">
                <a:solidFill>
                  <a:srgbClr val="355F99"/>
                </a:solidFill>
                <a:latin typeface="Calibri" pitchFamily="34" charset="0"/>
              </a:rPr>
              <a:t>Step 4: Define a DAO Bean</a:t>
            </a:r>
          </a:p>
        </p:txBody>
      </p:sp>
      <p:pic>
        <p:nvPicPr>
          <p:cNvPr id="10" name="Picture 6" descr="C:\Users\nagra3\AppData\Local\Temp\SNAGHTML10b7912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114925"/>
            <a:ext cx="112031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59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8" grpId="0" animBg="1"/>
      <p:bldP spid="8" grpId="1" animBg="1"/>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446087" y="3810000"/>
            <a:ext cx="1135634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marL="463550" indent="-230188" algn="l" rtl="0" eaLnBrk="0" fontAlgn="base" hangingPunct="0">
              <a:lnSpc>
                <a:spcPts val="1400"/>
              </a:lnSpc>
              <a:spcBef>
                <a:spcPts val="400"/>
              </a:spcBef>
              <a:spcAft>
                <a:spcPts val="0"/>
              </a:spcAft>
              <a:buClr>
                <a:srgbClr val="355F99"/>
              </a:buClr>
              <a:buSzPct val="100000"/>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marL="695325" indent="-230188" algn="l" rtl="0" eaLnBrk="0" fontAlgn="base" hangingPunct="0">
              <a:lnSpc>
                <a:spcPts val="1400"/>
              </a:lnSpc>
              <a:spcBef>
                <a:spcPts val="400"/>
              </a:spcBef>
              <a:spcAft>
                <a:spcPts val="0"/>
              </a:spcAft>
              <a:buClr>
                <a:srgbClr val="355F99"/>
              </a:buClr>
              <a:buSzPct val="125000"/>
              <a:buFont typeface="Arial" pitchFamily="34" charset="0"/>
              <a:buChar char="•"/>
              <a:defRPr lang="en-US" sz="1200" dirty="0" smtClean="0">
                <a:solidFill>
                  <a:schemeClr val="tx2">
                    <a:lumMod val="50000"/>
                  </a:schemeClr>
                </a:solidFill>
                <a:latin typeface="Calibri" pitchFamily="34" charset="0"/>
                <a:ea typeface="+mn-ea"/>
                <a:cs typeface="+mn-cs"/>
              </a:defRPr>
            </a:lvl3pPr>
            <a:lvl4pPr marL="914400" indent="-217488" algn="l" rtl="0" eaLnBrk="0" fontAlgn="base" hangingPunct="0">
              <a:lnSpc>
                <a:spcPts val="1400"/>
              </a:lnSpc>
              <a:spcBef>
                <a:spcPts val="400"/>
              </a:spcBef>
              <a:spcAft>
                <a:spcPts val="0"/>
              </a:spcAft>
              <a:buClr>
                <a:srgbClr val="355F99"/>
              </a:buClr>
              <a:buSzPct val="100000"/>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marL="1173163" indent="-257175" algn="l" rtl="0" eaLnBrk="0" fontAlgn="base" hangingPunct="0">
              <a:lnSpc>
                <a:spcPts val="1400"/>
              </a:lnSpc>
              <a:spcBef>
                <a:spcPts val="400"/>
              </a:spcBef>
              <a:spcAft>
                <a:spcPts val="0"/>
              </a:spcAft>
              <a:buClr>
                <a:srgbClr val="355F99"/>
              </a:buClr>
              <a:buSzPct val="125000"/>
              <a:buFont typeface="Arial" pitchFamily="34" charset="0"/>
              <a:buChar char="•"/>
              <a:defRPr lang="en-US" sz="1100" dirty="0" smtClean="0">
                <a:solidFill>
                  <a:schemeClr val="tx2">
                    <a:lumMod val="50000"/>
                  </a:schemeClr>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9pPr>
          </a:lstStyle>
          <a:p>
            <a:pPr marL="0" indent="0" algn="just">
              <a:lnSpc>
                <a:spcPct val="100000"/>
              </a:lnSpc>
              <a:buFont typeface="Arial" pitchFamily="34" charset="0"/>
              <a:buNone/>
              <a:defRPr/>
            </a:pPr>
            <a:r>
              <a:rPr sz="2000" b="1"/>
              <a:t>In contrast of plain hibernate application</a:t>
            </a:r>
          </a:p>
          <a:p>
            <a:pPr lvl="1" algn="just">
              <a:lnSpc>
                <a:spcPct val="100000"/>
              </a:lnSpc>
              <a:defRPr/>
            </a:pPr>
            <a:r>
              <a:rPr sz="1600"/>
              <a:t>No Configuration object is created in the client code</a:t>
            </a:r>
          </a:p>
          <a:p>
            <a:pPr lvl="1" algn="just">
              <a:lnSpc>
                <a:spcPct val="100000"/>
              </a:lnSpc>
              <a:defRPr/>
            </a:pPr>
            <a:r>
              <a:rPr sz="1600"/>
              <a:t>No Session Factory is created</a:t>
            </a:r>
          </a:p>
          <a:p>
            <a:pPr lvl="1" algn="just">
              <a:lnSpc>
                <a:spcPct val="100000"/>
              </a:lnSpc>
              <a:defRPr/>
            </a:pPr>
            <a:r>
              <a:rPr sz="1600"/>
              <a:t>No Session object is created</a:t>
            </a:r>
          </a:p>
          <a:p>
            <a:pPr lvl="1" algn="just">
              <a:lnSpc>
                <a:spcPct val="100000"/>
              </a:lnSpc>
              <a:defRPr/>
            </a:pPr>
            <a:r>
              <a:rPr sz="1600"/>
              <a:t>No Transaction is started</a:t>
            </a:r>
          </a:p>
          <a:p>
            <a:pPr lvl="1" algn="just">
              <a:lnSpc>
                <a:spcPct val="100000"/>
              </a:lnSpc>
              <a:defRPr/>
            </a:pPr>
            <a:r>
              <a:rPr sz="1600"/>
              <a:t>No transaction commit and rollback is done</a:t>
            </a:r>
          </a:p>
          <a:p>
            <a:pPr lvl="1" algn="just">
              <a:lnSpc>
                <a:spcPct val="100000"/>
              </a:lnSpc>
              <a:defRPr/>
            </a:pPr>
            <a:endParaRPr sz="1600"/>
          </a:p>
          <a:p>
            <a:pPr algn="just">
              <a:lnSpc>
                <a:spcPct val="100000"/>
              </a:lnSpc>
              <a:defRPr/>
            </a:pPr>
            <a:r>
              <a:rPr sz="1800"/>
              <a:t>Hibernate template takes care for the boilerplate code of Hibernate client.</a:t>
            </a:r>
            <a:endParaRPr/>
          </a:p>
        </p:txBody>
      </p:sp>
      <p:sp>
        <p:nvSpPr>
          <p:cNvPr id="3" name="Rectangle 2"/>
          <p:cNvSpPr txBox="1">
            <a:spLocks noChangeArrowheads="1"/>
          </p:cNvSpPr>
          <p:nvPr/>
        </p:nvSpPr>
        <p:spPr bwMode="auto">
          <a:xfrm>
            <a:off x="533399" y="304800"/>
            <a:ext cx="1134144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nSpc>
                <a:spcPts val="2400"/>
              </a:lnSpc>
              <a:spcBef>
                <a:spcPct val="0"/>
              </a:spcBef>
            </a:pPr>
            <a:r>
              <a:rPr lang="en-US" altLang="en-US" sz="2600">
                <a:solidFill>
                  <a:srgbClr val="355F99"/>
                </a:solidFill>
                <a:latin typeface="Calibri" pitchFamily="34" charset="0"/>
              </a:rPr>
              <a:t>Step 5: Client Code</a:t>
            </a:r>
          </a:p>
        </p:txBody>
      </p:sp>
      <p:pic>
        <p:nvPicPr>
          <p:cNvPr id="4" name="Picture 2" descr="C:\Users\nagra3\AppData\Local\Temp\SNAGHTML10baa74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90600"/>
            <a:ext cx="11194567"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0"/>
          <p:cNvSpPr>
            <a:spLocks noChangeArrowheads="1"/>
          </p:cNvSpPr>
          <p:nvPr/>
        </p:nvSpPr>
        <p:spPr bwMode="auto">
          <a:xfrm>
            <a:off x="9093763" y="1943100"/>
            <a:ext cx="2707642" cy="457200"/>
          </a:xfrm>
          <a:prstGeom prst="wedgeRectCallout">
            <a:avLst>
              <a:gd name="adj1" fmla="val -113306"/>
              <a:gd name="adj2" fmla="val 4522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dirty="0">
                <a:solidFill>
                  <a:srgbClr val="FFFFFF"/>
                </a:solidFill>
              </a:rPr>
              <a:t>Get the DAO Bean</a:t>
            </a:r>
          </a:p>
        </p:txBody>
      </p:sp>
      <p:sp>
        <p:nvSpPr>
          <p:cNvPr id="6" name="AutoShape 10"/>
          <p:cNvSpPr>
            <a:spLocks noChangeArrowheads="1"/>
          </p:cNvSpPr>
          <p:nvPr/>
        </p:nvSpPr>
        <p:spPr bwMode="auto">
          <a:xfrm>
            <a:off x="6339017" y="2703256"/>
            <a:ext cx="2247854" cy="468312"/>
          </a:xfrm>
          <a:prstGeom prst="wedgeRectCallout">
            <a:avLst>
              <a:gd name="adj1" fmla="val -141406"/>
              <a:gd name="adj2" fmla="val -6690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dirty="0">
                <a:solidFill>
                  <a:srgbClr val="FFFFFF"/>
                </a:solidFill>
              </a:rPr>
              <a:t>Persist the date</a:t>
            </a:r>
          </a:p>
        </p:txBody>
      </p:sp>
    </p:spTree>
    <p:extLst>
      <p:ext uri="{BB962C8B-B14F-4D97-AF65-F5344CB8AC3E}">
        <p14:creationId xmlns:p14="http://schemas.microsoft.com/office/powerpoint/2010/main" val="410487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Spring JDBC Template</a:t>
            </a:r>
          </a:p>
        </p:txBody>
      </p:sp>
      <p:sp>
        <p:nvSpPr>
          <p:cNvPr id="5" name="Text Placeholder 4"/>
          <p:cNvSpPr>
            <a:spLocks noGrp="1"/>
          </p:cNvSpPr>
          <p:nvPr>
            <p:ph type="body" sz="quarter" idx="14"/>
          </p:nvPr>
        </p:nvSpPr>
        <p:spPr>
          <a:xfrm>
            <a:off x="609599" y="870682"/>
            <a:ext cx="10929257" cy="5092700"/>
          </a:xfrm>
        </p:spPr>
        <p:txBody>
          <a:bodyPr/>
          <a:lstStyle/>
          <a:p>
            <a:pPr algn="just">
              <a:spcAft>
                <a:spcPct val="0"/>
              </a:spcAft>
              <a:defRPr/>
            </a:pPr>
            <a:r>
              <a:rPr lang="en-US" dirty="0"/>
              <a:t>Spring </a:t>
            </a:r>
            <a:r>
              <a:rPr lang="en-US" b="1" dirty="0" err="1"/>
              <a:t>JdbcTemplate</a:t>
            </a:r>
            <a:r>
              <a:rPr lang="en-US" dirty="0"/>
              <a:t> is a powerful mechanism to connect to the database and execute SQL queries. It internally uses JDBC </a:t>
            </a:r>
            <a:r>
              <a:rPr lang="en-US" dirty="0" err="1"/>
              <a:t>api</a:t>
            </a:r>
            <a:r>
              <a:rPr lang="en-US" dirty="0"/>
              <a:t>, but eliminates a lot of problems of JDBC API</a:t>
            </a:r>
            <a:r>
              <a:rPr lang="en-US" dirty="0" smtClean="0"/>
              <a:t>.</a:t>
            </a:r>
          </a:p>
          <a:p>
            <a:pPr algn="just">
              <a:spcAft>
                <a:spcPct val="0"/>
              </a:spcAft>
              <a:defRPr/>
            </a:pPr>
            <a:r>
              <a:rPr lang="en-US" dirty="0" smtClean="0"/>
              <a:t>The </a:t>
            </a:r>
            <a:r>
              <a:rPr lang="en-US" dirty="0"/>
              <a:t>problems of JDBC API are as follows</a:t>
            </a:r>
            <a:r>
              <a:rPr lang="en-US" dirty="0" smtClean="0"/>
              <a:t>:</a:t>
            </a:r>
          </a:p>
          <a:p>
            <a:pPr lvl="1" algn="just">
              <a:spcAft>
                <a:spcPct val="0"/>
              </a:spcAft>
              <a:buFont typeface="Courier New" panose="02070309020205020404" pitchFamily="49" charset="0"/>
              <a:buChar char="o"/>
              <a:defRPr/>
            </a:pPr>
            <a:r>
              <a:rPr lang="en-US" dirty="0"/>
              <a:t>We need to write a lot of code before and after executing the query, such as creating connection, statement, closing </a:t>
            </a:r>
            <a:r>
              <a:rPr lang="en-US" dirty="0" err="1"/>
              <a:t>resultset</a:t>
            </a:r>
            <a:r>
              <a:rPr lang="en-US" dirty="0"/>
              <a:t>, connection etc</a:t>
            </a:r>
            <a:r>
              <a:rPr lang="en-US" dirty="0" smtClean="0"/>
              <a:t>.</a:t>
            </a:r>
          </a:p>
          <a:p>
            <a:pPr lvl="1" algn="just">
              <a:spcAft>
                <a:spcPct val="0"/>
              </a:spcAft>
              <a:buFont typeface="Courier New" panose="02070309020205020404" pitchFamily="49" charset="0"/>
              <a:buChar char="o"/>
              <a:defRPr/>
            </a:pPr>
            <a:r>
              <a:rPr lang="en-US" dirty="0"/>
              <a:t>We need </a:t>
            </a:r>
            <a:r>
              <a:rPr lang="en-US" dirty="0" smtClean="0"/>
              <a:t>to </a:t>
            </a:r>
            <a:r>
              <a:rPr lang="en-US" dirty="0"/>
              <a:t>perform exception handling code on the database logic</a:t>
            </a:r>
            <a:r>
              <a:rPr lang="en-US" dirty="0" smtClean="0"/>
              <a:t>.</a:t>
            </a:r>
          </a:p>
          <a:p>
            <a:pPr lvl="1" algn="just">
              <a:spcAft>
                <a:spcPct val="0"/>
              </a:spcAft>
              <a:buFont typeface="Courier New" panose="02070309020205020404" pitchFamily="49" charset="0"/>
              <a:buChar char="o"/>
              <a:defRPr/>
            </a:pPr>
            <a:r>
              <a:rPr lang="en-US" dirty="0"/>
              <a:t>We need to handle transaction</a:t>
            </a:r>
            <a:r>
              <a:rPr lang="en-US" dirty="0" smtClean="0"/>
              <a:t>.</a:t>
            </a:r>
          </a:p>
          <a:p>
            <a:pPr lvl="1" algn="just">
              <a:spcAft>
                <a:spcPct val="0"/>
              </a:spcAft>
              <a:buFont typeface="Courier New" panose="02070309020205020404" pitchFamily="49" charset="0"/>
              <a:buChar char="o"/>
              <a:defRPr/>
            </a:pPr>
            <a:r>
              <a:rPr lang="en-US" dirty="0"/>
              <a:t>Repetition of all these codes from one to another database logic is a time consuming task</a:t>
            </a:r>
            <a:r>
              <a:rPr lang="en-US" dirty="0" smtClean="0"/>
              <a:t>.</a:t>
            </a:r>
          </a:p>
          <a:p>
            <a:pPr algn="just">
              <a:spcAft>
                <a:spcPct val="0"/>
              </a:spcAft>
              <a:buFont typeface="Courier New" panose="02070309020205020404" pitchFamily="49" charset="0"/>
              <a:buChar char="o"/>
              <a:defRPr/>
            </a:pPr>
            <a:r>
              <a:rPr lang="en-US" dirty="0"/>
              <a:t>Spring </a:t>
            </a:r>
            <a:r>
              <a:rPr lang="en-US" dirty="0" err="1"/>
              <a:t>JdbcTemplate</a:t>
            </a:r>
            <a:r>
              <a:rPr lang="en-US" dirty="0"/>
              <a:t> eliminates all the above mentioned problems of JDBC API. It provides you methods to write the queries directly, so it saves a lot of work and time</a:t>
            </a:r>
            <a:r>
              <a:rPr lang="en-US" dirty="0" smtClean="0"/>
              <a:t>.</a:t>
            </a:r>
          </a:p>
          <a:p>
            <a:pPr algn="just">
              <a:spcAft>
                <a:spcPct val="0"/>
              </a:spcAft>
              <a:buFont typeface="Courier New" panose="02070309020205020404" pitchFamily="49" charset="0"/>
              <a:buChar char="o"/>
              <a:defRPr/>
            </a:pPr>
            <a:r>
              <a:rPr lang="en-US" dirty="0"/>
              <a:t>Spring framework provides following approaches for JDBC database access</a:t>
            </a:r>
            <a:r>
              <a:rPr lang="en-US" dirty="0" smtClean="0"/>
              <a:t>:</a:t>
            </a:r>
          </a:p>
          <a:p>
            <a:pPr lvl="1" algn="just">
              <a:spcAft>
                <a:spcPct val="0"/>
              </a:spcAft>
              <a:buFont typeface="Courier New" panose="02070309020205020404" pitchFamily="49" charset="0"/>
              <a:buChar char="o"/>
              <a:defRPr/>
            </a:pPr>
            <a:r>
              <a:rPr lang="en-US" dirty="0" err="1" smtClean="0"/>
              <a:t>JdbcTemplate</a:t>
            </a:r>
            <a:endParaRPr lang="en-US" dirty="0" smtClean="0"/>
          </a:p>
          <a:p>
            <a:pPr lvl="1" algn="just">
              <a:spcAft>
                <a:spcPct val="0"/>
              </a:spcAft>
              <a:buFont typeface="Courier New" panose="02070309020205020404" pitchFamily="49" charset="0"/>
              <a:buChar char="o"/>
              <a:defRPr/>
            </a:pPr>
            <a:r>
              <a:rPr lang="en-US" dirty="0" err="1" smtClean="0"/>
              <a:t>NamedParameterJdbcTemplate</a:t>
            </a:r>
            <a:endParaRPr lang="en-US" dirty="0" smtClean="0"/>
          </a:p>
          <a:p>
            <a:pPr lvl="1" algn="just">
              <a:spcAft>
                <a:spcPct val="0"/>
              </a:spcAft>
              <a:buFont typeface="Courier New" panose="02070309020205020404" pitchFamily="49" charset="0"/>
              <a:buChar char="o"/>
              <a:defRPr/>
            </a:pPr>
            <a:r>
              <a:rPr lang="en-US" dirty="0" err="1" smtClean="0"/>
              <a:t>SimpleJdbcTemplate</a:t>
            </a:r>
            <a:endParaRPr lang="en-US" dirty="0" smtClean="0"/>
          </a:p>
          <a:p>
            <a:pPr lvl="1" algn="just">
              <a:spcAft>
                <a:spcPct val="0"/>
              </a:spcAft>
              <a:buFont typeface="Courier New" panose="02070309020205020404" pitchFamily="49" charset="0"/>
              <a:buChar char="o"/>
              <a:defRPr/>
            </a:pPr>
            <a:r>
              <a:rPr lang="en-US" dirty="0" err="1"/>
              <a:t>SimpleJdbcInsert</a:t>
            </a:r>
            <a:r>
              <a:rPr lang="en-US" dirty="0"/>
              <a:t> and </a:t>
            </a:r>
            <a:r>
              <a:rPr lang="en-US" dirty="0" err="1"/>
              <a:t>SimpleJdbcCall</a:t>
            </a:r>
            <a:endParaRPr lang="en-US" dirty="0"/>
          </a:p>
        </p:txBody>
      </p:sp>
    </p:spTree>
    <p:extLst>
      <p:ext uri="{BB962C8B-B14F-4D97-AF65-F5344CB8AC3E}">
        <p14:creationId xmlns:p14="http://schemas.microsoft.com/office/powerpoint/2010/main" val="3974939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0849" y="522288"/>
            <a:ext cx="11485777" cy="50165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z="2400" smtClean="0"/>
              <a:t>Exercise : Coding – Spring Hibernate Integration</a:t>
            </a:r>
          </a:p>
        </p:txBody>
      </p:sp>
      <p:pic>
        <p:nvPicPr>
          <p:cNvPr id="3" name="Picture 4" descr="after-exercis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890685" y="1313935"/>
            <a:ext cx="230569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380999" y="1066800"/>
            <a:ext cx="7890601" cy="46482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US" altLang="en-US" sz="1800" smtClean="0"/>
              <a:t>Create an Equity class with attributes</a:t>
            </a:r>
          </a:p>
          <a:p>
            <a:pPr lvl="2" algn="just"/>
            <a:r>
              <a:rPr lang="en-US" altLang="en-US" smtClean="0"/>
              <a:t>symbol : String</a:t>
            </a:r>
          </a:p>
          <a:p>
            <a:pPr lvl="2" algn="just"/>
            <a:r>
              <a:rPr lang="en-US" altLang="en-US" smtClean="0"/>
              <a:t>securityName : String</a:t>
            </a:r>
          </a:p>
          <a:p>
            <a:pPr lvl="2" algn="just"/>
            <a:r>
              <a:rPr lang="en-US" altLang="en-US" smtClean="0"/>
              <a:t>type : String (Buy / Sell)</a:t>
            </a:r>
          </a:p>
          <a:p>
            <a:pPr lvl="2" algn="just"/>
            <a:r>
              <a:rPr lang="en-US" altLang="en-US" smtClean="0"/>
              <a:t>qty : int</a:t>
            </a:r>
          </a:p>
          <a:p>
            <a:pPr lvl="1" algn="just"/>
            <a:r>
              <a:rPr lang="en-US" altLang="en-US" sz="1800" smtClean="0"/>
              <a:t>Create getters and setters for them.</a:t>
            </a:r>
          </a:p>
          <a:p>
            <a:pPr lvl="1" algn="just"/>
            <a:r>
              <a:rPr lang="en-US" altLang="en-US" sz="1800" smtClean="0"/>
              <a:t>Save the Equity object to the database by Spring-Hibernate Integration.</a:t>
            </a:r>
            <a:endParaRPr lang="en-US" altLang="en-US" sz="1800" dirty="0" smtClean="0"/>
          </a:p>
        </p:txBody>
      </p:sp>
    </p:spTree>
    <p:extLst>
      <p:ext uri="{BB962C8B-B14F-4D97-AF65-F5344CB8AC3E}">
        <p14:creationId xmlns:p14="http://schemas.microsoft.com/office/powerpoint/2010/main" val="2153901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304373"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Hibernate DAO support</a:t>
            </a:r>
            <a:endParaRPr lang="en-US" altLang="en-US"/>
          </a:p>
        </p:txBody>
      </p:sp>
      <p:sp>
        <p:nvSpPr>
          <p:cNvPr id="3" name="Rectangle 4"/>
          <p:cNvSpPr txBox="1">
            <a:spLocks noChangeArrowheads="1"/>
          </p:cNvSpPr>
          <p:nvPr/>
        </p:nvSpPr>
        <p:spPr bwMode="auto">
          <a:xfrm>
            <a:off x="446088" y="990600"/>
            <a:ext cx="11319224"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just">
              <a:lnSpc>
                <a:spcPct val="100000"/>
              </a:lnSpc>
              <a:spcBef>
                <a:spcPts val="400"/>
              </a:spcBef>
              <a:buClr>
                <a:srgbClr val="355F99"/>
              </a:buClr>
              <a:buSzPct val="125000"/>
              <a:buFont typeface="Arial" charset="0"/>
              <a:buChar char="•"/>
            </a:pPr>
            <a:r>
              <a:rPr lang="en-US" altLang="en-US" sz="1800">
                <a:solidFill>
                  <a:srgbClr val="132628"/>
                </a:solidFill>
                <a:latin typeface="Calibri" pitchFamily="34" charset="0"/>
              </a:rPr>
              <a:t>For each DAO, we have to add a dependency of Hibernate template.</a:t>
            </a: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r>
              <a:rPr lang="en-US" altLang="en-US" sz="1800">
                <a:solidFill>
                  <a:srgbClr val="132628"/>
                </a:solidFill>
                <a:latin typeface="Calibri" pitchFamily="34" charset="0"/>
              </a:rPr>
              <a:t>Spring provide DAO support classes for every template class to overlook this practice. Below changes are required in the PersonDAO and configuration file. </a:t>
            </a:r>
            <a:endParaRPr lang="en-US" altLang="en-US">
              <a:solidFill>
                <a:srgbClr val="132628"/>
              </a:solidFill>
              <a:latin typeface="Calibri" pitchFamily="34" charset="0"/>
            </a:endParaRPr>
          </a:p>
        </p:txBody>
      </p:sp>
      <p:pic>
        <p:nvPicPr>
          <p:cNvPr id="4" name="Picture 4" descr="C:\Users\nagra3\AppData\Local\Temp\SNAGHTML10b592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49" y="1447800"/>
            <a:ext cx="6679085"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10"/>
          <p:cNvSpPr>
            <a:spLocks noChangeArrowheads="1"/>
          </p:cNvSpPr>
          <p:nvPr/>
        </p:nvSpPr>
        <p:spPr bwMode="auto">
          <a:xfrm>
            <a:off x="7852581" y="2209800"/>
            <a:ext cx="4027552" cy="457200"/>
          </a:xfrm>
          <a:prstGeom prst="wedgeRectCallout">
            <a:avLst>
              <a:gd name="adj1" fmla="val -74699"/>
              <a:gd name="adj2" fmla="val -7257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dirty="0">
                <a:solidFill>
                  <a:srgbClr val="FFFFFF"/>
                </a:solidFill>
              </a:rPr>
              <a:t>Hibernate Template Dependency</a:t>
            </a:r>
          </a:p>
        </p:txBody>
      </p:sp>
      <p:pic>
        <p:nvPicPr>
          <p:cNvPr id="6" name="Picture 2" descr="C:\Users\nagra3\AppData\Local\Temp\SNAGHTML10e1ca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 y="3962400"/>
            <a:ext cx="778660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0"/>
          <p:cNvSpPr>
            <a:spLocks noChangeArrowheads="1"/>
          </p:cNvSpPr>
          <p:nvPr/>
        </p:nvSpPr>
        <p:spPr bwMode="auto">
          <a:xfrm>
            <a:off x="7356759" y="3567113"/>
            <a:ext cx="4481013" cy="457200"/>
          </a:xfrm>
          <a:prstGeom prst="wedgeRectCallout">
            <a:avLst>
              <a:gd name="adj1" fmla="val -67254"/>
              <a:gd name="adj2" fmla="val 6525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dirty="0">
                <a:solidFill>
                  <a:srgbClr val="FFFFFF"/>
                </a:solidFill>
              </a:rPr>
              <a:t>Extending </a:t>
            </a:r>
            <a:r>
              <a:rPr lang="en-US" altLang="en-US" dirty="0" err="1">
                <a:solidFill>
                  <a:srgbClr val="FFFFFF"/>
                </a:solidFill>
              </a:rPr>
              <a:t>HibernateDaoSupport</a:t>
            </a:r>
            <a:endParaRPr lang="en-US" altLang="en-US" dirty="0">
              <a:solidFill>
                <a:srgbClr val="FFFFFF"/>
              </a:solidFill>
            </a:endParaRPr>
          </a:p>
        </p:txBody>
      </p:sp>
      <p:sp>
        <p:nvSpPr>
          <p:cNvPr id="8" name="AutoShape 10"/>
          <p:cNvSpPr>
            <a:spLocks noChangeArrowheads="1"/>
          </p:cNvSpPr>
          <p:nvPr/>
        </p:nvSpPr>
        <p:spPr bwMode="auto">
          <a:xfrm>
            <a:off x="8519372" y="4421982"/>
            <a:ext cx="3360760" cy="468313"/>
          </a:xfrm>
          <a:prstGeom prst="wedgeRectCallout">
            <a:avLst>
              <a:gd name="adj1" fmla="val -63060"/>
              <a:gd name="adj2" fmla="val -8762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No Template Dependency</a:t>
            </a:r>
          </a:p>
        </p:txBody>
      </p:sp>
      <p:pic>
        <p:nvPicPr>
          <p:cNvPr id="9" name="Picture 6" descr="C:\Users\nagra3\AppData\Local\Temp\SNAGHTML1118412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 y="5113338"/>
            <a:ext cx="1131498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10"/>
          <p:cNvSpPr>
            <a:spLocks noChangeArrowheads="1"/>
          </p:cNvSpPr>
          <p:nvPr/>
        </p:nvSpPr>
        <p:spPr bwMode="auto">
          <a:xfrm>
            <a:off x="5370513" y="5791200"/>
            <a:ext cx="3354394" cy="457200"/>
          </a:xfrm>
          <a:prstGeom prst="wedgeRectCallout">
            <a:avLst>
              <a:gd name="adj1" fmla="val -50338"/>
              <a:gd name="adj2" fmla="val -10199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Injecting Session Factory</a:t>
            </a:r>
          </a:p>
        </p:txBody>
      </p:sp>
    </p:spTree>
    <p:extLst>
      <p:ext uri="{BB962C8B-B14F-4D97-AF65-F5344CB8AC3E}">
        <p14:creationId xmlns:p14="http://schemas.microsoft.com/office/powerpoint/2010/main" val="249995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linds(horizontal)">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0849" y="522288"/>
            <a:ext cx="11362209" cy="50165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z="2400" smtClean="0"/>
              <a:t>Exercise : Coding – Spring Hibernate Integration</a:t>
            </a:r>
          </a:p>
        </p:txBody>
      </p:sp>
      <p:pic>
        <p:nvPicPr>
          <p:cNvPr id="3" name="Picture 4" descr="after-exercis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804189" y="1104900"/>
            <a:ext cx="228089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380999" y="1066800"/>
            <a:ext cx="7805711" cy="46482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US" altLang="en-US" sz="1800" smtClean="0"/>
              <a:t>Create an Equity class with attributes</a:t>
            </a:r>
          </a:p>
          <a:p>
            <a:pPr lvl="2" algn="just"/>
            <a:r>
              <a:rPr lang="en-US" altLang="en-US" smtClean="0"/>
              <a:t>symbol : String</a:t>
            </a:r>
          </a:p>
          <a:p>
            <a:pPr lvl="2" algn="just"/>
            <a:r>
              <a:rPr lang="en-US" altLang="en-US" smtClean="0"/>
              <a:t>securityName : String</a:t>
            </a:r>
          </a:p>
          <a:p>
            <a:pPr lvl="2" algn="just"/>
            <a:r>
              <a:rPr lang="en-US" altLang="en-US" smtClean="0"/>
              <a:t>type : String (Buy / Sell)</a:t>
            </a:r>
          </a:p>
          <a:p>
            <a:pPr lvl="2" algn="just"/>
            <a:r>
              <a:rPr lang="en-US" altLang="en-US" smtClean="0"/>
              <a:t>qty : int</a:t>
            </a:r>
          </a:p>
          <a:p>
            <a:pPr lvl="1" algn="just"/>
            <a:r>
              <a:rPr lang="en-US" altLang="en-US" sz="1800" smtClean="0"/>
              <a:t>Create getters and setters for them.</a:t>
            </a:r>
          </a:p>
          <a:p>
            <a:pPr lvl="1" algn="just"/>
            <a:r>
              <a:rPr lang="en-US" altLang="en-US" sz="1800" smtClean="0"/>
              <a:t>Save the Equity object to the database by Spring-Hibernate DAO support class.</a:t>
            </a:r>
          </a:p>
        </p:txBody>
      </p:sp>
    </p:spTree>
    <p:extLst>
      <p:ext uri="{BB962C8B-B14F-4D97-AF65-F5344CB8AC3E}">
        <p14:creationId xmlns:p14="http://schemas.microsoft.com/office/powerpoint/2010/main" val="1631996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399" y="304800"/>
            <a:ext cx="11279659" cy="68580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mtClean="0"/>
              <a:t>Hibernate-Spring Integration by Annotations</a:t>
            </a:r>
            <a:endParaRPr lang="en-US" altLang="en-US"/>
          </a:p>
        </p:txBody>
      </p:sp>
      <p:sp>
        <p:nvSpPr>
          <p:cNvPr id="3" name="Rectangle 4"/>
          <p:cNvSpPr txBox="1">
            <a:spLocks noChangeArrowheads="1"/>
          </p:cNvSpPr>
          <p:nvPr/>
        </p:nvSpPr>
        <p:spPr bwMode="auto">
          <a:xfrm>
            <a:off x="446088" y="838200"/>
            <a:ext cx="1129447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marL="463550" indent="-230188" algn="l" rtl="0" eaLnBrk="0" fontAlgn="base" hangingPunct="0">
              <a:lnSpc>
                <a:spcPts val="1400"/>
              </a:lnSpc>
              <a:spcBef>
                <a:spcPts val="400"/>
              </a:spcBef>
              <a:spcAft>
                <a:spcPts val="0"/>
              </a:spcAft>
              <a:buClr>
                <a:srgbClr val="355F99"/>
              </a:buClr>
              <a:buSzPct val="100000"/>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marL="695325" indent="-230188" algn="l" rtl="0" eaLnBrk="0" fontAlgn="base" hangingPunct="0">
              <a:lnSpc>
                <a:spcPts val="1400"/>
              </a:lnSpc>
              <a:spcBef>
                <a:spcPts val="400"/>
              </a:spcBef>
              <a:spcAft>
                <a:spcPts val="0"/>
              </a:spcAft>
              <a:buClr>
                <a:srgbClr val="355F99"/>
              </a:buClr>
              <a:buSzPct val="125000"/>
              <a:buFont typeface="Arial" pitchFamily="34" charset="0"/>
              <a:buChar char="•"/>
              <a:defRPr lang="en-US" sz="1200" dirty="0" smtClean="0">
                <a:solidFill>
                  <a:schemeClr val="tx2">
                    <a:lumMod val="50000"/>
                  </a:schemeClr>
                </a:solidFill>
                <a:latin typeface="Calibri" pitchFamily="34" charset="0"/>
                <a:ea typeface="+mn-ea"/>
                <a:cs typeface="+mn-cs"/>
              </a:defRPr>
            </a:lvl3pPr>
            <a:lvl4pPr marL="914400" indent="-217488" algn="l" rtl="0" eaLnBrk="0" fontAlgn="base" hangingPunct="0">
              <a:lnSpc>
                <a:spcPts val="1400"/>
              </a:lnSpc>
              <a:spcBef>
                <a:spcPts val="400"/>
              </a:spcBef>
              <a:spcAft>
                <a:spcPts val="0"/>
              </a:spcAft>
              <a:buClr>
                <a:srgbClr val="355F99"/>
              </a:buClr>
              <a:buSzPct val="100000"/>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marL="1173163" indent="-257175" algn="l" rtl="0" eaLnBrk="0" fontAlgn="base" hangingPunct="0">
              <a:lnSpc>
                <a:spcPts val="1400"/>
              </a:lnSpc>
              <a:spcBef>
                <a:spcPts val="400"/>
              </a:spcBef>
              <a:spcAft>
                <a:spcPts val="0"/>
              </a:spcAft>
              <a:buClr>
                <a:srgbClr val="355F99"/>
              </a:buClr>
              <a:buSzPct val="125000"/>
              <a:buFont typeface="Arial" pitchFamily="34" charset="0"/>
              <a:buChar char="•"/>
              <a:defRPr lang="en-US" sz="1100" dirty="0" smtClean="0">
                <a:solidFill>
                  <a:schemeClr val="tx2">
                    <a:lumMod val="50000"/>
                  </a:schemeClr>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9pPr>
          </a:lstStyle>
          <a:p>
            <a:pPr marL="0" indent="0" algn="just">
              <a:lnSpc>
                <a:spcPct val="100000"/>
              </a:lnSpc>
              <a:buFont typeface="Arial" pitchFamily="34" charset="0"/>
              <a:buNone/>
              <a:defRPr/>
            </a:pPr>
            <a:r>
              <a:rPr sz="2000" b="1"/>
              <a:t>Configuration File</a:t>
            </a:r>
          </a:p>
          <a:p>
            <a:pPr marL="0" indent="0" algn="just">
              <a:lnSpc>
                <a:spcPct val="100000"/>
              </a:lnSpc>
              <a:buFont typeface="Arial" pitchFamily="34" charset="0"/>
              <a:buNone/>
              <a:defRPr/>
            </a:pPr>
            <a:endParaRPr sz="2000" b="1"/>
          </a:p>
          <a:p>
            <a:pPr marL="0" indent="0" algn="just">
              <a:lnSpc>
                <a:spcPct val="100000"/>
              </a:lnSpc>
              <a:buFont typeface="Arial" pitchFamily="34" charset="0"/>
              <a:buNone/>
              <a:defRPr/>
            </a:pPr>
            <a:endParaRPr sz="2000" b="1"/>
          </a:p>
          <a:p>
            <a:pPr marL="0" indent="0" algn="just">
              <a:lnSpc>
                <a:spcPct val="100000"/>
              </a:lnSpc>
              <a:buFont typeface="Arial" pitchFamily="34" charset="0"/>
              <a:buNone/>
              <a:defRPr/>
            </a:pPr>
            <a:endParaRPr sz="2000" b="1"/>
          </a:p>
          <a:p>
            <a:pPr marL="0" indent="0" algn="just">
              <a:lnSpc>
                <a:spcPct val="100000"/>
              </a:lnSpc>
              <a:buFont typeface="Arial" pitchFamily="34" charset="0"/>
              <a:buNone/>
              <a:defRPr/>
            </a:pPr>
            <a:endParaRPr sz="2000" b="1"/>
          </a:p>
          <a:p>
            <a:pPr marL="0" indent="0" algn="just">
              <a:lnSpc>
                <a:spcPct val="100000"/>
              </a:lnSpc>
              <a:buFont typeface="Arial" pitchFamily="34" charset="0"/>
              <a:buNone/>
              <a:defRPr/>
            </a:pPr>
            <a:endParaRPr sz="2000" b="1"/>
          </a:p>
          <a:p>
            <a:pPr marL="0" indent="0" algn="just">
              <a:lnSpc>
                <a:spcPct val="100000"/>
              </a:lnSpc>
              <a:buFont typeface="Arial" pitchFamily="34" charset="0"/>
              <a:buNone/>
              <a:defRPr/>
            </a:pPr>
            <a:endParaRPr sz="2000" b="1"/>
          </a:p>
          <a:p>
            <a:pPr marL="0" indent="0" algn="just">
              <a:lnSpc>
                <a:spcPct val="100000"/>
              </a:lnSpc>
              <a:buFont typeface="Arial" pitchFamily="34" charset="0"/>
              <a:buNone/>
              <a:defRPr/>
            </a:pPr>
            <a:endParaRPr sz="2000" b="1"/>
          </a:p>
          <a:p>
            <a:pPr marL="0" indent="0" algn="just">
              <a:lnSpc>
                <a:spcPct val="100000"/>
              </a:lnSpc>
              <a:buFont typeface="Arial" pitchFamily="34" charset="0"/>
              <a:buNone/>
              <a:defRPr/>
            </a:pPr>
            <a:endParaRPr sz="2000" b="1"/>
          </a:p>
          <a:p>
            <a:pPr marL="0" indent="0" algn="just">
              <a:lnSpc>
                <a:spcPct val="100000"/>
              </a:lnSpc>
              <a:buFont typeface="Arial" pitchFamily="34" charset="0"/>
              <a:buNone/>
              <a:defRPr/>
            </a:pPr>
            <a:r>
              <a:rPr sz="2000" b="1"/>
              <a:t>DAO Class</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marL="0" indent="0" algn="just">
              <a:lnSpc>
                <a:spcPct val="100000"/>
              </a:lnSpc>
              <a:buFont typeface="Arial" pitchFamily="34" charset="0"/>
              <a:buNone/>
              <a:defRPr/>
            </a:pPr>
            <a:r>
              <a:rPr sz="1800"/>
              <a:t> </a:t>
            </a:r>
            <a:endParaRPr/>
          </a:p>
        </p:txBody>
      </p:sp>
      <p:pic>
        <p:nvPicPr>
          <p:cNvPr id="4" name="Picture 2" descr="C:\Users\nagra3\AppData\Local\Temp\SNAGHTML10ebbd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8" y="1295400"/>
            <a:ext cx="11317766"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Users\nagra3\AppData\Local\Temp\SNAGHTML10f0ba6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4999" y="4267200"/>
            <a:ext cx="751977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
          <p:cNvSpPr>
            <a:spLocks noChangeArrowheads="1"/>
          </p:cNvSpPr>
          <p:nvPr/>
        </p:nvSpPr>
        <p:spPr bwMode="auto">
          <a:xfrm>
            <a:off x="8410442" y="1882775"/>
            <a:ext cx="3353412" cy="631825"/>
          </a:xfrm>
          <a:prstGeom prst="wedgeRectCallout">
            <a:avLst>
              <a:gd name="adj1" fmla="val -25000"/>
              <a:gd name="adj2" fmla="val 16193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dirty="0">
                <a:solidFill>
                  <a:srgbClr val="FFFFFF"/>
                </a:solidFill>
              </a:rPr>
              <a:t>Add Spring exception handling to @Repository</a:t>
            </a:r>
          </a:p>
        </p:txBody>
      </p:sp>
    </p:spTree>
    <p:extLst>
      <p:ext uri="{BB962C8B-B14F-4D97-AF65-F5344CB8AC3E}">
        <p14:creationId xmlns:p14="http://schemas.microsoft.com/office/powerpoint/2010/main" val="38793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animEffect transition="in" filter="fade">
                                      <p:cBhvr>
                                        <p:cTn id="7" dur="500"/>
                                        <p:tgtEl>
                                          <p:spTgt spid="3">
                                            <p:txEl>
                                              <p:pRg st="17"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bwMode="auto">
          <a:xfrm>
            <a:off x="446087" y="352425"/>
            <a:ext cx="1105805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marL="463550" indent="-230188" algn="l" rtl="0" eaLnBrk="0" fontAlgn="base" hangingPunct="0">
              <a:lnSpc>
                <a:spcPts val="1400"/>
              </a:lnSpc>
              <a:spcBef>
                <a:spcPts val="400"/>
              </a:spcBef>
              <a:spcAft>
                <a:spcPts val="0"/>
              </a:spcAft>
              <a:buClr>
                <a:srgbClr val="355F99"/>
              </a:buClr>
              <a:buSzPct val="100000"/>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marL="695325" indent="-230188" algn="l" rtl="0" eaLnBrk="0" fontAlgn="base" hangingPunct="0">
              <a:lnSpc>
                <a:spcPts val="1400"/>
              </a:lnSpc>
              <a:spcBef>
                <a:spcPts val="400"/>
              </a:spcBef>
              <a:spcAft>
                <a:spcPts val="0"/>
              </a:spcAft>
              <a:buClr>
                <a:srgbClr val="355F99"/>
              </a:buClr>
              <a:buSzPct val="125000"/>
              <a:buFont typeface="Arial" pitchFamily="34" charset="0"/>
              <a:buChar char="•"/>
              <a:defRPr lang="en-US" sz="1200" dirty="0" smtClean="0">
                <a:solidFill>
                  <a:schemeClr val="tx2">
                    <a:lumMod val="50000"/>
                  </a:schemeClr>
                </a:solidFill>
                <a:latin typeface="Calibri" pitchFamily="34" charset="0"/>
                <a:ea typeface="+mn-ea"/>
                <a:cs typeface="+mn-cs"/>
              </a:defRPr>
            </a:lvl3pPr>
            <a:lvl4pPr marL="914400" indent="-217488" algn="l" rtl="0" eaLnBrk="0" fontAlgn="base" hangingPunct="0">
              <a:lnSpc>
                <a:spcPts val="1400"/>
              </a:lnSpc>
              <a:spcBef>
                <a:spcPts val="400"/>
              </a:spcBef>
              <a:spcAft>
                <a:spcPts val="0"/>
              </a:spcAft>
              <a:buClr>
                <a:srgbClr val="355F99"/>
              </a:buClr>
              <a:buSzPct val="100000"/>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marL="1173163" indent="-257175" algn="l" rtl="0" eaLnBrk="0" fontAlgn="base" hangingPunct="0">
              <a:lnSpc>
                <a:spcPts val="1400"/>
              </a:lnSpc>
              <a:spcBef>
                <a:spcPts val="400"/>
              </a:spcBef>
              <a:spcAft>
                <a:spcPts val="0"/>
              </a:spcAft>
              <a:buClr>
                <a:srgbClr val="355F99"/>
              </a:buClr>
              <a:buSzPct val="125000"/>
              <a:buFont typeface="Arial" pitchFamily="34" charset="0"/>
              <a:buChar char="•"/>
              <a:defRPr lang="en-US" sz="1100" dirty="0" smtClean="0">
                <a:solidFill>
                  <a:schemeClr val="tx2">
                    <a:lumMod val="50000"/>
                  </a:schemeClr>
                </a:solidFill>
                <a:latin typeface="Calibri" pitchFamily="34" charset="0"/>
                <a:ea typeface="+mn-ea"/>
                <a:cs typeface="+mn-cs"/>
              </a:defRPr>
            </a:lvl5pPr>
            <a:lvl6pPr marL="16303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6pPr>
            <a:lvl7pPr marL="20875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7pPr>
            <a:lvl8pPr marL="25447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8pPr>
            <a:lvl9pPr marL="3001963" indent="-257175" algn="l" rtl="0" eaLnBrk="1" fontAlgn="base" hangingPunct="1">
              <a:lnSpc>
                <a:spcPct val="105000"/>
              </a:lnSpc>
              <a:spcBef>
                <a:spcPct val="10000"/>
              </a:spcBef>
              <a:spcAft>
                <a:spcPct val="10000"/>
              </a:spcAft>
              <a:buClr>
                <a:schemeClr val="tx2"/>
              </a:buClr>
              <a:buFont typeface="Wingdings" pitchFamily="2" charset="2"/>
              <a:buBlip>
                <a:blip r:embed="rId2"/>
              </a:buBlip>
              <a:defRPr sz="1800">
                <a:solidFill>
                  <a:srgbClr val="4D4D4D"/>
                </a:solidFill>
                <a:latin typeface="+mn-lt"/>
                <a:ea typeface="+mn-ea"/>
                <a:cs typeface="+mn-cs"/>
              </a:defRPr>
            </a:lvl9pPr>
          </a:lstStyle>
          <a:p>
            <a:pPr marL="0" indent="0" algn="just">
              <a:lnSpc>
                <a:spcPct val="100000"/>
              </a:lnSpc>
              <a:buFont typeface="Arial" pitchFamily="34" charset="0"/>
              <a:buNone/>
              <a:defRPr/>
            </a:pPr>
            <a:r>
              <a:rPr sz="2000" b="1"/>
              <a:t>Configuration in JAVA File</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marL="0" indent="0" algn="just">
              <a:lnSpc>
                <a:spcPct val="100000"/>
              </a:lnSpc>
              <a:buFont typeface="Arial" pitchFamily="34" charset="0"/>
              <a:buNone/>
              <a:defRPr/>
            </a:pPr>
            <a:r>
              <a:rPr sz="1800"/>
              <a:t> </a:t>
            </a:r>
            <a:endParaRPr/>
          </a:p>
        </p:txBody>
      </p:sp>
      <p:pic>
        <p:nvPicPr>
          <p:cNvPr id="3" name="Picture 2" descr="C:\Users\nagra3\AppData\Local\Temp\SNAGHTML10ee86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838200"/>
            <a:ext cx="11366892"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098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Effect transition="in" filter="fade">
                                      <p:cBhvr>
                                        <p:cTn id="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0850" y="522288"/>
            <a:ext cx="11411636" cy="501650"/>
          </a:xfrm>
          <a:prstGeom prst="rect">
            <a:avLst/>
          </a:prstGeom>
        </p:spPr>
        <p:txBody>
          <a:bodyPr/>
          <a:lstStyle>
            <a:lvl1pPr algn="l" defTabSz="457200" rtl="0" eaLnBrk="1" latinLnBrk="0" hangingPunct="1">
              <a:spcBef>
                <a:spcPct val="0"/>
              </a:spcBef>
              <a:buNone/>
              <a:defRPr sz="2800" b="1" kern="1200">
                <a:solidFill>
                  <a:schemeClr val="tx1"/>
                </a:solidFill>
                <a:latin typeface="+mj-lt"/>
                <a:ea typeface="+mj-ea"/>
                <a:cs typeface="+mj-cs"/>
              </a:defRPr>
            </a:lvl1pPr>
          </a:lstStyle>
          <a:p>
            <a:r>
              <a:rPr lang="en-US" altLang="en-US" sz="2400" smtClean="0"/>
              <a:t>Exercise : Coding – Spring Hibernate Integration</a:t>
            </a:r>
          </a:p>
        </p:txBody>
      </p:sp>
      <p:pic>
        <p:nvPicPr>
          <p:cNvPr id="3" name="Picture 4" descr="after-exercis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890687" y="1252151"/>
            <a:ext cx="22908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380999" y="1066800"/>
            <a:ext cx="7839667" cy="4648200"/>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gn="just"/>
            <a:r>
              <a:rPr lang="en-US" altLang="en-US" sz="1800" smtClean="0"/>
              <a:t>Create an Equity class with attributes</a:t>
            </a:r>
          </a:p>
          <a:p>
            <a:pPr lvl="2" algn="just"/>
            <a:r>
              <a:rPr lang="en-US" altLang="en-US" smtClean="0"/>
              <a:t>symbol : String</a:t>
            </a:r>
          </a:p>
          <a:p>
            <a:pPr lvl="2" algn="just"/>
            <a:r>
              <a:rPr lang="en-US" altLang="en-US" smtClean="0"/>
              <a:t>securityName : String</a:t>
            </a:r>
          </a:p>
          <a:p>
            <a:pPr lvl="2" algn="just"/>
            <a:r>
              <a:rPr lang="en-US" altLang="en-US" smtClean="0"/>
              <a:t>type : String (Buy / Sell)</a:t>
            </a:r>
          </a:p>
          <a:p>
            <a:pPr lvl="2" algn="just"/>
            <a:r>
              <a:rPr lang="en-US" altLang="en-US" smtClean="0"/>
              <a:t>qty : int</a:t>
            </a:r>
          </a:p>
          <a:p>
            <a:pPr lvl="1" algn="just"/>
            <a:r>
              <a:rPr lang="en-US" altLang="en-US" sz="1800" smtClean="0"/>
              <a:t>Create getters and setters for them.</a:t>
            </a:r>
          </a:p>
          <a:p>
            <a:pPr lvl="1" algn="just"/>
            <a:r>
              <a:rPr lang="en-US" altLang="en-US" sz="1800" smtClean="0"/>
              <a:t>Save the Equity object to the database by Spring-Hibernate Integration </a:t>
            </a:r>
            <a:r>
              <a:rPr lang="en-US" altLang="en-US" sz="1800" b="1" smtClean="0"/>
              <a:t>with annotation</a:t>
            </a:r>
            <a:r>
              <a:rPr lang="en-US" altLang="en-US" sz="1800" smtClean="0"/>
              <a:t>.</a:t>
            </a:r>
            <a:endParaRPr lang="en-US" altLang="en-US" sz="1800" dirty="0" smtClean="0"/>
          </a:p>
        </p:txBody>
      </p:sp>
    </p:spTree>
    <p:extLst>
      <p:ext uri="{BB962C8B-B14F-4D97-AF65-F5344CB8AC3E}">
        <p14:creationId xmlns:p14="http://schemas.microsoft.com/office/powerpoint/2010/main" val="20527872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smtClean="0"/>
              <a:t>In Spring JDBC tutorial we have covered the following topics : </a:t>
            </a:r>
          </a:p>
          <a:p>
            <a:pPr lvl="1">
              <a:buFont typeface="Courier New" panose="02070309020205020404" pitchFamily="49" charset="0"/>
              <a:buChar char="o"/>
            </a:pPr>
            <a:r>
              <a:rPr lang="en-US" dirty="0" smtClean="0"/>
              <a:t>Spring </a:t>
            </a:r>
            <a:r>
              <a:rPr lang="en-US" dirty="0"/>
              <a:t>JDBC Template</a:t>
            </a:r>
          </a:p>
          <a:p>
            <a:pPr lvl="1">
              <a:buFont typeface="Courier New" panose="02070309020205020404" pitchFamily="49" charset="0"/>
              <a:buChar char="o"/>
            </a:pPr>
            <a:r>
              <a:rPr lang="en-US" dirty="0" smtClean="0"/>
              <a:t>Configure </a:t>
            </a:r>
            <a:r>
              <a:rPr lang="en-US" dirty="0"/>
              <a:t>data Source</a:t>
            </a:r>
          </a:p>
          <a:p>
            <a:pPr lvl="1">
              <a:buFont typeface="Courier New" panose="02070309020205020404" pitchFamily="49" charset="0"/>
              <a:buChar char="o"/>
            </a:pPr>
            <a:r>
              <a:rPr lang="en-US" dirty="0" smtClean="0"/>
              <a:t>Executing </a:t>
            </a:r>
            <a:r>
              <a:rPr lang="en-US" dirty="0"/>
              <a:t>SQL</a:t>
            </a:r>
          </a:p>
          <a:p>
            <a:pPr lvl="1">
              <a:buFont typeface="Courier New" panose="02070309020205020404" pitchFamily="49" charset="0"/>
              <a:buChar char="o"/>
            </a:pPr>
            <a:r>
              <a:rPr lang="en-US" dirty="0" smtClean="0"/>
              <a:t>Transaction </a:t>
            </a:r>
            <a:r>
              <a:rPr lang="en-US" dirty="0"/>
              <a:t>(Local vs Global</a:t>
            </a:r>
            <a:r>
              <a:rPr lang="en-US" dirty="0" smtClean="0"/>
              <a:t>)</a:t>
            </a:r>
          </a:p>
          <a:p>
            <a:pPr lvl="1">
              <a:buFont typeface="Courier New" panose="02070309020205020404" pitchFamily="49" charset="0"/>
              <a:buChar char="o"/>
            </a:pPr>
            <a:r>
              <a:rPr lang="en-US" dirty="0" err="1" smtClean="0"/>
              <a:t>Propogation</a:t>
            </a:r>
            <a:r>
              <a:rPr lang="en-US" dirty="0" smtClean="0"/>
              <a:t> attribute</a:t>
            </a:r>
            <a:endParaRPr lang="en-US" dirty="0"/>
          </a:p>
          <a:p>
            <a:pPr lvl="1">
              <a:buFont typeface="Courier New" panose="02070309020205020404" pitchFamily="49" charset="0"/>
              <a:buChar char="o"/>
            </a:pPr>
            <a:r>
              <a:rPr lang="en-US" dirty="0" smtClean="0"/>
              <a:t>Isolation</a:t>
            </a:r>
            <a:endParaRPr lang="en-US" dirty="0"/>
          </a:p>
          <a:p>
            <a:pPr lvl="1">
              <a:buFont typeface="Courier New" panose="02070309020205020404" pitchFamily="49" charset="0"/>
              <a:buChar char="o"/>
            </a:pPr>
            <a:r>
              <a:rPr lang="en-US" dirty="0" smtClean="0"/>
              <a:t>Programmatic </a:t>
            </a:r>
            <a:r>
              <a:rPr lang="en-US" dirty="0"/>
              <a:t>vs. Declarative</a:t>
            </a:r>
          </a:p>
          <a:p>
            <a:pPr lvl="1">
              <a:buFont typeface="Courier New" panose="02070309020205020404" pitchFamily="49" charset="0"/>
              <a:buChar char="o"/>
            </a:pPr>
            <a:r>
              <a:rPr lang="en-US" dirty="0" smtClean="0"/>
              <a:t>Spring </a:t>
            </a:r>
            <a:r>
              <a:rPr lang="en-US" dirty="0"/>
              <a:t>With </a:t>
            </a:r>
            <a:r>
              <a:rPr lang="en-US" dirty="0" smtClean="0"/>
              <a:t>JPA</a:t>
            </a:r>
          </a:p>
          <a:p>
            <a:pPr lvl="1">
              <a:buFont typeface="Courier New" panose="02070309020205020404" pitchFamily="49" charset="0"/>
              <a:buChar char="o"/>
            </a:pPr>
            <a:r>
              <a:rPr lang="en-US" dirty="0" smtClean="0"/>
              <a:t>Spring Hibernate Integration</a:t>
            </a:r>
            <a:endParaRPr lang="en-US" dirty="0"/>
          </a:p>
        </p:txBody>
      </p:sp>
    </p:spTree>
    <p:extLst>
      <p:ext uri="{BB962C8B-B14F-4D97-AF65-F5344CB8AC3E}">
        <p14:creationId xmlns:p14="http://schemas.microsoft.com/office/powerpoint/2010/main" val="2756425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i="1" dirty="0" smtClean="0"/>
              <a:t>docs.</a:t>
            </a:r>
            <a:r>
              <a:rPr lang="en-US" b="1" i="1" dirty="0" smtClean="0"/>
              <a:t>spring</a:t>
            </a:r>
            <a:r>
              <a:rPr lang="en-US" i="1" dirty="0" smtClean="0"/>
              <a:t>.io/</a:t>
            </a:r>
            <a:r>
              <a:rPr lang="en-US" b="1" i="1" dirty="0" smtClean="0"/>
              <a:t>spring</a:t>
            </a:r>
            <a:r>
              <a:rPr lang="en-US" i="1" dirty="0" smtClean="0"/>
              <a:t>/docs/current/</a:t>
            </a:r>
            <a:r>
              <a:rPr lang="en-US" b="1" i="1" dirty="0" smtClean="0"/>
              <a:t>spring</a:t>
            </a:r>
            <a:r>
              <a:rPr lang="en-US" i="1" dirty="0" smtClean="0"/>
              <a:t>-framework-reference/html/</a:t>
            </a:r>
            <a:r>
              <a:rPr lang="en-US" b="1" i="1" dirty="0" smtClean="0"/>
              <a:t>jdbc</a:t>
            </a:r>
            <a:r>
              <a:rPr lang="en-US" i="1" dirty="0" smtClean="0"/>
              <a:t>.html</a:t>
            </a:r>
          </a:p>
          <a:p>
            <a:r>
              <a:rPr lang="en-US" i="1" dirty="0" smtClean="0"/>
              <a:t>www.tutorialspoint.com/</a:t>
            </a:r>
            <a:r>
              <a:rPr lang="en-US" b="1" i="1" dirty="0" smtClean="0"/>
              <a:t>spring</a:t>
            </a:r>
            <a:r>
              <a:rPr lang="en-US" i="1" dirty="0" smtClean="0"/>
              <a:t>/</a:t>
            </a:r>
            <a:r>
              <a:rPr lang="en-US" b="1" i="1" dirty="0" smtClean="0"/>
              <a:t>spring</a:t>
            </a:r>
            <a:r>
              <a:rPr lang="en-US" i="1" dirty="0" smtClean="0"/>
              <a:t>_</a:t>
            </a:r>
            <a:r>
              <a:rPr lang="en-US" b="1" i="1" dirty="0" smtClean="0"/>
              <a:t>jdbc</a:t>
            </a:r>
            <a:r>
              <a:rPr lang="en-US" i="1" dirty="0" smtClean="0"/>
              <a:t>_example.htm</a:t>
            </a:r>
          </a:p>
          <a:p>
            <a:r>
              <a:rPr lang="en-US" i="1" dirty="0" smtClean="0"/>
              <a:t>www.javatpoint.com/</a:t>
            </a:r>
            <a:r>
              <a:rPr lang="en-US" b="1" i="1" dirty="0" smtClean="0"/>
              <a:t>spring</a:t>
            </a:r>
            <a:r>
              <a:rPr lang="en-US" i="1" dirty="0" smtClean="0"/>
              <a:t>-</a:t>
            </a:r>
            <a:r>
              <a:rPr lang="en-US" b="1" i="1" dirty="0" smtClean="0"/>
              <a:t>JdbcTemplate</a:t>
            </a:r>
            <a:r>
              <a:rPr lang="en-US" i="1" dirty="0" smtClean="0"/>
              <a:t>-tutorial</a:t>
            </a:r>
          </a:p>
          <a:p>
            <a:r>
              <a:rPr lang="en-US" i="1" dirty="0"/>
              <a:t>https://www.mkyong.com/</a:t>
            </a:r>
            <a:r>
              <a:rPr lang="en-US" b="1" i="1" dirty="0"/>
              <a:t>spring</a:t>
            </a:r>
            <a:r>
              <a:rPr lang="en-US" i="1" dirty="0"/>
              <a:t>/maven-</a:t>
            </a:r>
            <a:r>
              <a:rPr lang="en-US" b="1" i="1" dirty="0"/>
              <a:t>spring</a:t>
            </a:r>
            <a:r>
              <a:rPr lang="en-US" i="1" dirty="0"/>
              <a:t>-</a:t>
            </a:r>
            <a:r>
              <a:rPr lang="en-US" b="1" i="1" dirty="0"/>
              <a:t>jdbc</a:t>
            </a:r>
            <a:r>
              <a:rPr lang="en-US" i="1" dirty="0"/>
              <a:t>-example/</a:t>
            </a:r>
            <a:endParaRPr lang="en-US" dirty="0"/>
          </a:p>
        </p:txBody>
      </p:sp>
    </p:spTree>
    <p:extLst>
      <p:ext uri="{BB962C8B-B14F-4D97-AF65-F5344CB8AC3E}">
        <p14:creationId xmlns:p14="http://schemas.microsoft.com/office/powerpoint/2010/main" val="2756425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Spring JDBC </a:t>
            </a:r>
            <a:r>
              <a:rPr lang="en-US" b="0" dirty="0" smtClean="0"/>
              <a:t>Template </a:t>
            </a:r>
            <a:r>
              <a:rPr lang="en-US" b="0" dirty="0" err="1" smtClean="0"/>
              <a:t>contd</a:t>
            </a:r>
            <a:r>
              <a:rPr lang="en-US" b="0" dirty="0" smtClean="0"/>
              <a:t>…</a:t>
            </a:r>
            <a:endParaRPr lang="en-US" b="0" dirty="0"/>
          </a:p>
        </p:txBody>
      </p:sp>
      <p:sp>
        <p:nvSpPr>
          <p:cNvPr id="5" name="Text Placeholder 4"/>
          <p:cNvSpPr>
            <a:spLocks noGrp="1"/>
          </p:cNvSpPr>
          <p:nvPr>
            <p:ph type="body" sz="quarter" idx="14"/>
          </p:nvPr>
        </p:nvSpPr>
        <p:spPr>
          <a:xfrm>
            <a:off x="609599" y="870682"/>
            <a:ext cx="10929257" cy="5092700"/>
          </a:xfrm>
        </p:spPr>
        <p:txBody>
          <a:bodyPr/>
          <a:lstStyle/>
          <a:p>
            <a:pPr algn="just">
              <a:spcAft>
                <a:spcPct val="0"/>
              </a:spcAft>
              <a:defRPr/>
            </a:pPr>
            <a:r>
              <a:rPr lang="en-US" dirty="0"/>
              <a:t>It is the central class in the Spring JDBC support classes. It takes care of creation and release of resources such as creating and closing of connection object etc</a:t>
            </a:r>
            <a:r>
              <a:rPr lang="en-US" dirty="0" smtClean="0"/>
              <a:t>.</a:t>
            </a:r>
          </a:p>
          <a:p>
            <a:pPr algn="just">
              <a:spcAft>
                <a:spcPct val="0"/>
              </a:spcAft>
              <a:defRPr/>
            </a:pPr>
            <a:r>
              <a:rPr lang="en-US" dirty="0"/>
              <a:t>It handles the exception and provides the informative exception messages by the help of </a:t>
            </a:r>
            <a:r>
              <a:rPr lang="en-US" dirty="0" err="1"/>
              <a:t>excepion</a:t>
            </a:r>
            <a:r>
              <a:rPr lang="en-US" dirty="0"/>
              <a:t> classes defined in the </a:t>
            </a:r>
            <a:r>
              <a:rPr lang="en-US" b="1" dirty="0" err="1"/>
              <a:t>org.springframework.dao</a:t>
            </a:r>
            <a:r>
              <a:rPr lang="en-US" dirty="0"/>
              <a:t> package</a:t>
            </a:r>
            <a:r>
              <a:rPr lang="en-US" dirty="0" smtClean="0"/>
              <a:t>.</a:t>
            </a:r>
          </a:p>
          <a:p>
            <a:pPr algn="just">
              <a:spcAft>
                <a:spcPct val="0"/>
              </a:spcAft>
              <a:defRPr/>
            </a:pPr>
            <a:r>
              <a:rPr lang="en-US" dirty="0"/>
              <a:t>Let's see the methods of spring </a:t>
            </a:r>
            <a:r>
              <a:rPr lang="en-US" dirty="0" err="1"/>
              <a:t>JdbcTemplate</a:t>
            </a:r>
            <a:r>
              <a:rPr lang="en-US" dirty="0"/>
              <a:t> class</a:t>
            </a:r>
            <a:r>
              <a:rPr lang="en-US" dirty="0" smtClean="0"/>
              <a:t>.</a:t>
            </a:r>
          </a:p>
          <a:p>
            <a:pPr algn="just">
              <a:spcAft>
                <a:spcPct val="0"/>
              </a:spcAft>
              <a:defRPr/>
            </a:pPr>
            <a:endParaRPr lang="en-US" dirty="0"/>
          </a:p>
        </p:txBody>
      </p:sp>
      <p:pic>
        <p:nvPicPr>
          <p:cNvPr id="6" name="Picture 5"/>
          <p:cNvPicPr>
            <a:picLocks noChangeAspect="1"/>
          </p:cNvPicPr>
          <p:nvPr/>
        </p:nvPicPr>
        <p:blipFill>
          <a:blip r:embed="rId2"/>
          <a:stretch>
            <a:fillRect/>
          </a:stretch>
        </p:blipFill>
        <p:spPr>
          <a:xfrm>
            <a:off x="2574924" y="2446638"/>
            <a:ext cx="7038975" cy="3892378"/>
          </a:xfrm>
          <a:prstGeom prst="rect">
            <a:avLst/>
          </a:prstGeom>
        </p:spPr>
      </p:pic>
    </p:spTree>
    <p:extLst>
      <p:ext uri="{BB962C8B-B14F-4D97-AF65-F5344CB8AC3E}">
        <p14:creationId xmlns:p14="http://schemas.microsoft.com/office/powerpoint/2010/main" val="3989266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a:spLocks noGrp="1" noChangeArrowheads="1"/>
          </p:cNvSpPr>
          <p:nvPr>
            <p:ph type="title"/>
          </p:nvPr>
        </p:nvSpPr>
        <p:spPr>
          <a:xfrm>
            <a:off x="533400" y="228600"/>
            <a:ext cx="11230232" cy="616293"/>
          </a:xfrm>
        </p:spPr>
        <p:txBody>
          <a:bodyPr/>
          <a:lstStyle/>
          <a:p>
            <a:pPr eaLnBrk="1" hangingPunct="1"/>
            <a:r>
              <a:rPr lang="en-US" altLang="en-US" dirty="0" smtClean="0"/>
              <a:t>JDBC Code without Spring</a:t>
            </a:r>
          </a:p>
        </p:txBody>
      </p:sp>
      <p:pic>
        <p:nvPicPr>
          <p:cNvPr id="17" name="Picture 2" descr="C:\Users\nagra3\AppData\Local\Temp\SNAGHTML2485d3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44892"/>
            <a:ext cx="10935730" cy="539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10"/>
          <p:cNvSpPr>
            <a:spLocks noChangeArrowheads="1"/>
          </p:cNvSpPr>
          <p:nvPr/>
        </p:nvSpPr>
        <p:spPr bwMode="auto">
          <a:xfrm>
            <a:off x="5562600" y="1752600"/>
            <a:ext cx="1752600" cy="410862"/>
          </a:xfrm>
          <a:prstGeom prst="wedgeRectCallout">
            <a:avLst>
              <a:gd name="adj1" fmla="val -108356"/>
              <a:gd name="adj2" fmla="val -3728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Load Driver</a:t>
            </a:r>
          </a:p>
        </p:txBody>
      </p:sp>
      <p:sp>
        <p:nvSpPr>
          <p:cNvPr id="19" name="AutoShape 10"/>
          <p:cNvSpPr>
            <a:spLocks noChangeArrowheads="1"/>
          </p:cNvSpPr>
          <p:nvPr/>
        </p:nvSpPr>
        <p:spPr bwMode="auto">
          <a:xfrm>
            <a:off x="4414838" y="2184400"/>
            <a:ext cx="1681162" cy="365211"/>
          </a:xfrm>
          <a:prstGeom prst="wedgeRectCallout">
            <a:avLst>
              <a:gd name="adj1" fmla="val -79218"/>
              <a:gd name="adj2" fmla="val -7913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Get Connection</a:t>
            </a:r>
          </a:p>
        </p:txBody>
      </p:sp>
      <p:sp>
        <p:nvSpPr>
          <p:cNvPr id="20" name="AutoShape 10"/>
          <p:cNvSpPr>
            <a:spLocks noChangeArrowheads="1"/>
          </p:cNvSpPr>
          <p:nvPr/>
        </p:nvSpPr>
        <p:spPr bwMode="auto">
          <a:xfrm>
            <a:off x="4567238" y="2336800"/>
            <a:ext cx="2214562" cy="365211"/>
          </a:xfrm>
          <a:prstGeom prst="wedgeRectCallout">
            <a:avLst>
              <a:gd name="adj1" fmla="val -104014"/>
              <a:gd name="adj2" fmla="val -4604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Prepared Statement</a:t>
            </a:r>
          </a:p>
        </p:txBody>
      </p:sp>
      <p:sp>
        <p:nvSpPr>
          <p:cNvPr id="21" name="AutoShape 10"/>
          <p:cNvSpPr>
            <a:spLocks noChangeArrowheads="1"/>
          </p:cNvSpPr>
          <p:nvPr/>
        </p:nvSpPr>
        <p:spPr bwMode="auto">
          <a:xfrm>
            <a:off x="4224338" y="2870200"/>
            <a:ext cx="2214562" cy="365211"/>
          </a:xfrm>
          <a:prstGeom prst="wedgeRectCallout">
            <a:avLst>
              <a:gd name="adj1" fmla="val -104014"/>
              <a:gd name="adj2" fmla="val -4604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Execute Update</a:t>
            </a:r>
          </a:p>
        </p:txBody>
      </p:sp>
      <p:sp>
        <p:nvSpPr>
          <p:cNvPr id="22" name="AutoShape 10"/>
          <p:cNvSpPr>
            <a:spLocks noChangeArrowheads="1"/>
          </p:cNvSpPr>
          <p:nvPr/>
        </p:nvSpPr>
        <p:spPr bwMode="auto">
          <a:xfrm>
            <a:off x="3459163" y="3073400"/>
            <a:ext cx="2408237" cy="365211"/>
          </a:xfrm>
          <a:prstGeom prst="wedgeRectCallout">
            <a:avLst>
              <a:gd name="adj1" fmla="val -104014"/>
              <a:gd name="adj2" fmla="val -4604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Commit the Connection</a:t>
            </a:r>
          </a:p>
        </p:txBody>
      </p:sp>
      <p:sp>
        <p:nvSpPr>
          <p:cNvPr id="23" name="AutoShape 10"/>
          <p:cNvSpPr>
            <a:spLocks noChangeArrowheads="1"/>
          </p:cNvSpPr>
          <p:nvPr/>
        </p:nvSpPr>
        <p:spPr bwMode="auto">
          <a:xfrm>
            <a:off x="3611563" y="3962400"/>
            <a:ext cx="2408237" cy="365211"/>
          </a:xfrm>
          <a:prstGeom prst="wedgeRectCallout">
            <a:avLst>
              <a:gd name="adj1" fmla="val -104014"/>
              <a:gd name="adj2" fmla="val -4604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Rollback the Connection</a:t>
            </a:r>
          </a:p>
        </p:txBody>
      </p:sp>
      <p:sp>
        <p:nvSpPr>
          <p:cNvPr id="24" name="AutoShape 10"/>
          <p:cNvSpPr>
            <a:spLocks noChangeArrowheads="1"/>
          </p:cNvSpPr>
          <p:nvPr/>
        </p:nvSpPr>
        <p:spPr bwMode="auto">
          <a:xfrm>
            <a:off x="4149725" y="5181600"/>
            <a:ext cx="1946275" cy="365211"/>
          </a:xfrm>
          <a:prstGeom prst="wedgeRectCallout">
            <a:avLst>
              <a:gd name="adj1" fmla="val -104014"/>
              <a:gd name="adj2" fmla="val -4604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Close Statement</a:t>
            </a:r>
          </a:p>
        </p:txBody>
      </p:sp>
      <p:sp>
        <p:nvSpPr>
          <p:cNvPr id="26" name="Rectangle 25"/>
          <p:cNvSpPr/>
          <p:nvPr/>
        </p:nvSpPr>
        <p:spPr bwMode="auto">
          <a:xfrm>
            <a:off x="6562725" y="3438611"/>
            <a:ext cx="4613275" cy="1176948"/>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eaLnBrk="1" hangingPunct="1">
              <a:lnSpc>
                <a:spcPct val="100000"/>
              </a:lnSpc>
              <a:spcBef>
                <a:spcPct val="0"/>
              </a:spcBef>
              <a:buFontTx/>
              <a:buNone/>
              <a:defRPr/>
            </a:pPr>
            <a:r>
              <a:rPr lang="en-US" sz="3600" b="1" dirty="0" smtClean="0">
                <a:solidFill>
                  <a:srgbClr val="C00000"/>
                </a:solidFill>
                <a:latin typeface="Arial" pitchFamily="34" charset="0"/>
                <a:ea typeface="ＭＳ Ｐゴシック"/>
              </a:rPr>
              <a:t>Too much boiler plate code</a:t>
            </a:r>
            <a:endParaRPr lang="en-US" sz="3600" b="1" dirty="0">
              <a:solidFill>
                <a:srgbClr val="C00000"/>
              </a:solidFill>
              <a:latin typeface="Arial" pitchFamily="34" charset="0"/>
              <a:ea typeface="ＭＳ Ｐゴシック"/>
            </a:endParaRPr>
          </a:p>
        </p:txBody>
      </p:sp>
      <p:sp>
        <p:nvSpPr>
          <p:cNvPr id="25" name="AutoShape 10"/>
          <p:cNvSpPr>
            <a:spLocks noChangeArrowheads="1"/>
          </p:cNvSpPr>
          <p:nvPr/>
        </p:nvSpPr>
        <p:spPr bwMode="auto">
          <a:xfrm>
            <a:off x="4073525" y="5740400"/>
            <a:ext cx="1946275" cy="365211"/>
          </a:xfrm>
          <a:prstGeom prst="wedgeRectCallout">
            <a:avLst>
              <a:gd name="adj1" fmla="val -104014"/>
              <a:gd name="adj2" fmla="val -4604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Close Connection</a:t>
            </a:r>
          </a:p>
        </p:txBody>
      </p:sp>
    </p:spTree>
    <p:extLst>
      <p:ext uri="{BB962C8B-B14F-4D97-AF65-F5344CB8AC3E}">
        <p14:creationId xmlns:p14="http://schemas.microsoft.com/office/powerpoint/2010/main" val="55981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21"/>
                                        </p:tgtEl>
                                      </p:cBhvr>
                                    </p:animEffect>
                                    <p:set>
                                      <p:cBhvr>
                                        <p:cTn id="36" dur="1" fill="hold">
                                          <p:stCondLst>
                                            <p:cond delay="499"/>
                                          </p:stCondLst>
                                        </p:cTn>
                                        <p:tgtEl>
                                          <p:spTgt spid="21"/>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linds(horizontal)">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xit" presetSubtype="10" fill="hold" grpId="1" nodeType="clickEffect">
                                  <p:stCondLst>
                                    <p:cond delay="0"/>
                                  </p:stCondLst>
                                  <p:childTnLst>
                                    <p:animEffect transition="out" filter="blinds(horizontal)">
                                      <p:cBhvr>
                                        <p:cTn id="43" dur="500"/>
                                        <p:tgtEl>
                                          <p:spTgt spid="22"/>
                                        </p:tgtEl>
                                      </p:cBhvr>
                                    </p:animEffect>
                                    <p:set>
                                      <p:cBhvr>
                                        <p:cTn id="44" dur="1" fill="hold">
                                          <p:stCondLst>
                                            <p:cond delay="499"/>
                                          </p:stCondLst>
                                        </p:cTn>
                                        <p:tgtEl>
                                          <p:spTgt spid="22"/>
                                        </p:tgtEl>
                                        <p:attrNameLst>
                                          <p:attrName>style.visibility</p:attrName>
                                        </p:attrNameLst>
                                      </p:cBhvr>
                                      <p:to>
                                        <p:strVal val="hidden"/>
                                      </p:to>
                                    </p:set>
                                  </p:childTnLst>
                                </p:cTn>
                              </p:par>
                              <p:par>
                                <p:cTn id="45" presetID="3" presetClass="entr" presetSubtype="1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23"/>
                                        </p:tgtEl>
                                      </p:cBhvr>
                                    </p:animEffect>
                                    <p:set>
                                      <p:cBhvr>
                                        <p:cTn id="52" dur="1" fill="hold">
                                          <p:stCondLst>
                                            <p:cond delay="499"/>
                                          </p:stCondLst>
                                        </p:cTn>
                                        <p:tgtEl>
                                          <p:spTgt spid="23"/>
                                        </p:tgtEl>
                                        <p:attrNameLst>
                                          <p:attrName>style.visibility</p:attrName>
                                        </p:attrNameLst>
                                      </p:cBhvr>
                                      <p:to>
                                        <p:strVal val="hidden"/>
                                      </p:to>
                                    </p:set>
                                  </p:childTnLst>
                                </p:cTn>
                              </p:par>
                              <p:par>
                                <p:cTn id="53" presetID="3"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xit" presetSubtype="10" fill="hold" grpId="1" nodeType="clickEffect">
                                  <p:stCondLst>
                                    <p:cond delay="0"/>
                                  </p:stCondLst>
                                  <p:childTnLst>
                                    <p:animEffect transition="out" filter="blinds(horizontal)">
                                      <p:cBhvr>
                                        <p:cTn id="59" dur="500"/>
                                        <p:tgtEl>
                                          <p:spTgt spid="24"/>
                                        </p:tgtEl>
                                      </p:cBhvr>
                                    </p:animEffect>
                                    <p:set>
                                      <p:cBhvr>
                                        <p:cTn id="60" dur="1" fill="hold">
                                          <p:stCondLst>
                                            <p:cond delay="499"/>
                                          </p:stCondLst>
                                        </p:cTn>
                                        <p:tgtEl>
                                          <p:spTgt spid="24"/>
                                        </p:tgtEl>
                                        <p:attrNameLst>
                                          <p:attrName>style.visibility</p:attrName>
                                        </p:attrNameLst>
                                      </p:cBhvr>
                                      <p:to>
                                        <p:strVal val="hidden"/>
                                      </p:to>
                                    </p:set>
                                  </p:childTnLst>
                                </p:cTn>
                              </p:par>
                              <p:par>
                                <p:cTn id="61" presetID="3" presetClass="entr" presetSubtype="1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blinds(horizontal)">
                                      <p:cBhvr>
                                        <p:cTn id="63" dur="500"/>
                                        <p:tgtEl>
                                          <p:spTgt spid="2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xit" presetSubtype="10" fill="hold" grpId="1" nodeType="clickEffect">
                                  <p:stCondLst>
                                    <p:cond delay="0"/>
                                  </p:stCondLst>
                                  <p:childTnLst>
                                    <p:animEffect transition="out" filter="blinds(horizontal)">
                                      <p:cBhvr>
                                        <p:cTn id="67" dur="500"/>
                                        <p:tgtEl>
                                          <p:spTgt spid="25"/>
                                        </p:tgtEl>
                                      </p:cBhvr>
                                    </p:animEffect>
                                    <p:set>
                                      <p:cBhvr>
                                        <p:cTn id="68" dur="1" fill="hold">
                                          <p:stCondLst>
                                            <p:cond delay="499"/>
                                          </p:stCondLst>
                                        </p:cTn>
                                        <p:tgtEl>
                                          <p:spTgt spid="2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6" grpId="0" animBg="1"/>
      <p:bldP spid="25" grpId="0" animBg="1"/>
      <p:bldP spid="2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21043" y="280087"/>
            <a:ext cx="11329086" cy="685800"/>
          </a:xfrm>
        </p:spPr>
        <p:txBody>
          <a:bodyPr/>
          <a:lstStyle/>
          <a:p>
            <a:r>
              <a:rPr lang="en-US" b="0" dirty="0"/>
              <a:t>Spring JDBC Template </a:t>
            </a:r>
            <a:r>
              <a:rPr lang="en-US" b="0" dirty="0" err="1"/>
              <a:t>contd</a:t>
            </a:r>
            <a:r>
              <a:rPr lang="en-US" b="0" dirty="0"/>
              <a:t>…</a:t>
            </a:r>
            <a:endParaRPr altLang="en-US" b="0" dirty="0"/>
          </a:p>
        </p:txBody>
      </p:sp>
      <p:sp>
        <p:nvSpPr>
          <p:cNvPr id="8" name="Rectangle 4"/>
          <p:cNvSpPr txBox="1">
            <a:spLocks noChangeArrowheads="1"/>
          </p:cNvSpPr>
          <p:nvPr/>
        </p:nvSpPr>
        <p:spPr bwMode="auto">
          <a:xfrm>
            <a:off x="521043" y="1064741"/>
            <a:ext cx="1134397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defRPr sz="1600">
                <a:solidFill>
                  <a:schemeClr val="bg1"/>
                </a:solidFill>
                <a:latin typeface="Trebuchet MS" pitchFamily="34" charset="0"/>
                <a:ea typeface="ＭＳ Ｐゴシック" pitchFamily="34" charset="-128"/>
              </a:defRPr>
            </a:lvl1pPr>
            <a:lvl2pPr marL="49530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just">
              <a:lnSpc>
                <a:spcPct val="100000"/>
              </a:lnSpc>
              <a:spcBef>
                <a:spcPts val="400"/>
              </a:spcBef>
              <a:buClr>
                <a:srgbClr val="355F99"/>
              </a:buClr>
              <a:buSzPct val="125000"/>
              <a:buFont typeface="Arial" charset="0"/>
              <a:buChar char="•"/>
            </a:pPr>
            <a:r>
              <a:rPr lang="en-US" altLang="en-US" sz="1800" dirty="0">
                <a:solidFill>
                  <a:srgbClr val="132628"/>
                </a:solidFill>
                <a:latin typeface="Calibri" pitchFamily="34" charset="0"/>
              </a:rPr>
              <a:t>We have a person POJO.</a:t>
            </a: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endParaRPr lang="en-US" altLang="en-US" sz="1800" dirty="0">
              <a:solidFill>
                <a:srgbClr val="132628"/>
              </a:solidFill>
              <a:latin typeface="Calibri" pitchFamily="34" charset="0"/>
            </a:endParaRPr>
          </a:p>
          <a:p>
            <a:pPr algn="just">
              <a:lnSpc>
                <a:spcPct val="100000"/>
              </a:lnSpc>
              <a:spcBef>
                <a:spcPts val="400"/>
              </a:spcBef>
              <a:buClr>
                <a:srgbClr val="355F99"/>
              </a:buClr>
              <a:buSzPct val="125000"/>
              <a:buFont typeface="Arial" charset="0"/>
              <a:buChar char="•"/>
            </a:pPr>
            <a:r>
              <a:rPr lang="en-US" altLang="en-US" sz="1800" dirty="0">
                <a:solidFill>
                  <a:srgbClr val="132628"/>
                </a:solidFill>
                <a:latin typeface="Calibri" pitchFamily="34" charset="0"/>
              </a:rPr>
              <a:t>We want to store the data of person in the database by using Spring-JDBC Integration support.</a:t>
            </a:r>
          </a:p>
          <a:p>
            <a:pPr lvl="1">
              <a:lnSpc>
                <a:spcPts val="1400"/>
              </a:lnSpc>
              <a:spcBef>
                <a:spcPts val="400"/>
              </a:spcBef>
              <a:buClr>
                <a:srgbClr val="355F99"/>
              </a:buClr>
              <a:buSzPct val="100000"/>
            </a:pPr>
            <a:endParaRPr lang="en-US" altLang="en-US" sz="1400" dirty="0">
              <a:solidFill>
                <a:srgbClr val="132628"/>
              </a:solidFill>
              <a:latin typeface="Calibri" pitchFamily="34" charset="0"/>
            </a:endParaRPr>
          </a:p>
        </p:txBody>
      </p:sp>
      <p:pic>
        <p:nvPicPr>
          <p:cNvPr id="9" name="Picture 2" descr="C:\Users\nagra3\AppData\Local\Temp\SNAGHTML248f78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42" y="1423087"/>
            <a:ext cx="969606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127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3400" y="304800"/>
            <a:ext cx="8458200" cy="685800"/>
          </a:xfrm>
        </p:spPr>
        <p:txBody>
          <a:bodyPr/>
          <a:lstStyle/>
          <a:p>
            <a:r>
              <a:rPr altLang="en-US" b="0" dirty="0"/>
              <a:t>Step 1: </a:t>
            </a:r>
            <a:r>
              <a:rPr lang="en-US" altLang="en-US" b="0" dirty="0" smtClean="0"/>
              <a:t>Configure </a:t>
            </a:r>
            <a:r>
              <a:rPr lang="en-US" altLang="en-US" b="0" dirty="0" err="1" smtClean="0"/>
              <a:t>datasource</a:t>
            </a:r>
            <a:endParaRPr altLang="en-US" b="0" dirty="0"/>
          </a:p>
        </p:txBody>
      </p:sp>
      <p:pic>
        <p:nvPicPr>
          <p:cNvPr id="10" name="Picture 2" descr="C:\Users\nagra3\AppData\Local\Temp\SNAGHTML249131f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931863"/>
            <a:ext cx="8253412"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0"/>
          <p:cNvSpPr>
            <a:spLocks noChangeArrowheads="1"/>
          </p:cNvSpPr>
          <p:nvPr/>
        </p:nvSpPr>
        <p:spPr bwMode="auto">
          <a:xfrm>
            <a:off x="5216525" y="838200"/>
            <a:ext cx="2022475" cy="457200"/>
          </a:xfrm>
          <a:prstGeom prst="wedgeRectCallout">
            <a:avLst>
              <a:gd name="adj1" fmla="val -165495"/>
              <a:gd name="adj2" fmla="val 12153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Define Data Source</a:t>
            </a:r>
          </a:p>
        </p:txBody>
      </p:sp>
      <p:sp>
        <p:nvSpPr>
          <p:cNvPr id="12" name="AutoShape 10"/>
          <p:cNvSpPr>
            <a:spLocks noChangeArrowheads="1"/>
          </p:cNvSpPr>
          <p:nvPr/>
        </p:nvSpPr>
        <p:spPr bwMode="auto">
          <a:xfrm>
            <a:off x="4038600" y="2362200"/>
            <a:ext cx="3429000" cy="631825"/>
          </a:xfrm>
          <a:prstGeom prst="wedgeRectCallout">
            <a:avLst>
              <a:gd name="adj1" fmla="val -106"/>
              <a:gd name="adj2" fmla="val -12808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Connection Pool can also be used in place of simple DB Connection </a:t>
            </a:r>
          </a:p>
        </p:txBody>
      </p:sp>
      <p:sp>
        <p:nvSpPr>
          <p:cNvPr id="13" name="AutoShape 10"/>
          <p:cNvSpPr>
            <a:spLocks noChangeArrowheads="1"/>
          </p:cNvSpPr>
          <p:nvPr/>
        </p:nvSpPr>
        <p:spPr bwMode="auto">
          <a:xfrm>
            <a:off x="2665413" y="2198688"/>
            <a:ext cx="3124200" cy="479425"/>
          </a:xfrm>
          <a:prstGeom prst="wedgeRectCallout">
            <a:avLst>
              <a:gd name="adj1" fmla="val -59963"/>
              <a:gd name="adj2" fmla="val 11694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Spring defined JDBC Template</a:t>
            </a:r>
          </a:p>
        </p:txBody>
      </p:sp>
      <p:sp>
        <p:nvSpPr>
          <p:cNvPr id="15" name="Rectangle 3"/>
          <p:cNvSpPr txBox="1">
            <a:spLocks noChangeArrowheads="1"/>
          </p:cNvSpPr>
          <p:nvPr/>
        </p:nvSpPr>
        <p:spPr>
          <a:xfrm>
            <a:off x="533400" y="4197350"/>
            <a:ext cx="8458200" cy="2127249"/>
          </a:xfrm>
          <a:prstGeom prst="rect">
            <a:avLst/>
          </a:prstGeom>
        </p:spPr>
        <p:txBody>
          <a:bodyPr/>
          <a:lst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Aft>
                <a:spcPct val="0"/>
              </a:spcAft>
              <a:defRPr/>
            </a:pPr>
            <a:r>
              <a:rPr lang="en-US" dirty="0" smtClean="0"/>
              <a:t>A </a:t>
            </a:r>
            <a:r>
              <a:rPr lang="en-US" dirty="0" err="1" smtClean="0"/>
              <a:t>JDBCTemplate</a:t>
            </a:r>
            <a:r>
              <a:rPr lang="en-US" dirty="0" smtClean="0"/>
              <a:t> bean is defined in the configuration file. A template class takes care of boilerplate code. Almost immediately, we will look at the DAO class having no boilerplate code. </a:t>
            </a:r>
            <a:endParaRPr lang="en-US" dirty="0"/>
          </a:p>
        </p:txBody>
      </p:sp>
    </p:spTree>
    <p:extLst>
      <p:ext uri="{BB962C8B-B14F-4D97-AF65-F5344CB8AC3E}">
        <p14:creationId xmlns:p14="http://schemas.microsoft.com/office/powerpoint/2010/main" val="144147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533400" y="304800"/>
            <a:ext cx="8458200" cy="685800"/>
          </a:xfrm>
        </p:spPr>
        <p:txBody>
          <a:bodyPr/>
          <a:lstStyle/>
          <a:p>
            <a:r>
              <a:rPr altLang="en-US" b="0" dirty="0"/>
              <a:t>Step 2: DAO Class </a:t>
            </a:r>
            <a:r>
              <a:rPr altLang="en-US" b="0" dirty="0" smtClean="0"/>
              <a:t>Implementation</a:t>
            </a:r>
            <a:r>
              <a:rPr lang="en-US" altLang="en-US" b="0" dirty="0" smtClean="0"/>
              <a:t>(Executing SQL)</a:t>
            </a:r>
            <a:endParaRPr altLang="en-US" b="0" dirty="0"/>
          </a:p>
        </p:txBody>
      </p:sp>
      <p:pic>
        <p:nvPicPr>
          <p:cNvPr id="14" name="Picture 2" descr="C:\Users\nagra3\AppData\Local\Temp\SNAGHTML249cd0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57263"/>
            <a:ext cx="67818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10"/>
          <p:cNvSpPr>
            <a:spLocks noChangeArrowheads="1"/>
          </p:cNvSpPr>
          <p:nvPr/>
        </p:nvSpPr>
        <p:spPr bwMode="auto">
          <a:xfrm>
            <a:off x="5216525" y="838200"/>
            <a:ext cx="2327275" cy="457200"/>
          </a:xfrm>
          <a:prstGeom prst="wedgeRectCallout">
            <a:avLst>
              <a:gd name="adj1" fmla="val -121722"/>
              <a:gd name="adj2" fmla="val 2742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Stereotype Annotation</a:t>
            </a:r>
          </a:p>
        </p:txBody>
      </p:sp>
      <p:sp>
        <p:nvSpPr>
          <p:cNvPr id="17" name="AutoShape 10"/>
          <p:cNvSpPr>
            <a:spLocks noChangeArrowheads="1"/>
          </p:cNvSpPr>
          <p:nvPr/>
        </p:nvSpPr>
        <p:spPr bwMode="auto">
          <a:xfrm>
            <a:off x="5562600" y="2246313"/>
            <a:ext cx="2209800" cy="479425"/>
          </a:xfrm>
          <a:prstGeom prst="wedgeRectCallout">
            <a:avLst>
              <a:gd name="adj1" fmla="val -84495"/>
              <a:gd name="adj2" fmla="val -2048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Template Dependency</a:t>
            </a:r>
          </a:p>
        </p:txBody>
      </p:sp>
      <p:sp>
        <p:nvSpPr>
          <p:cNvPr id="18" name="AutoShape 10"/>
          <p:cNvSpPr>
            <a:spLocks noChangeArrowheads="1"/>
          </p:cNvSpPr>
          <p:nvPr/>
        </p:nvSpPr>
        <p:spPr bwMode="auto">
          <a:xfrm>
            <a:off x="4691063" y="2797175"/>
            <a:ext cx="2209800" cy="479425"/>
          </a:xfrm>
          <a:prstGeom prst="wedgeRectCallout">
            <a:avLst>
              <a:gd name="adj1" fmla="val -79630"/>
              <a:gd name="adj2" fmla="val 7768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gn="ctr"/>
            <a:r>
              <a:rPr lang="en-US" altLang="en-US">
                <a:solidFill>
                  <a:srgbClr val="FFFFFF"/>
                </a:solidFill>
              </a:rPr>
              <a:t>No Boilerplate code</a:t>
            </a:r>
          </a:p>
        </p:txBody>
      </p:sp>
      <p:pic>
        <p:nvPicPr>
          <p:cNvPr id="19" name="Picture 4" descr="C:\Users\nagra3\AppData\Local\Temp\SNAGHTML24a15c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8" y="4876800"/>
            <a:ext cx="8458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
          <p:cNvSpPr txBox="1">
            <a:spLocks noChangeArrowheads="1"/>
          </p:cNvSpPr>
          <p:nvPr/>
        </p:nvSpPr>
        <p:spPr bwMode="auto">
          <a:xfrm>
            <a:off x="533400" y="4267200"/>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nchor="ctr"/>
          <a:lstStyle>
            <a:lvl1pPr>
              <a:defRPr sz="1600">
                <a:solidFill>
                  <a:schemeClr val="bg1"/>
                </a:solidFill>
                <a:latin typeface="Trebuchet MS" pitchFamily="34" charset="0"/>
                <a:ea typeface="ＭＳ Ｐゴシック" pitchFamily="34" charset="-128"/>
              </a:defRPr>
            </a:lvl1pPr>
            <a:lvl2pPr marL="742950" indent="-285750">
              <a:defRPr sz="1600">
                <a:solidFill>
                  <a:schemeClr val="bg1"/>
                </a:solidFill>
                <a:latin typeface="Trebuchet MS" pitchFamily="34" charset="0"/>
                <a:ea typeface="ＭＳ Ｐゴシック" pitchFamily="34" charset="-128"/>
              </a:defRPr>
            </a:lvl2pPr>
            <a:lvl3pPr marL="1143000" indent="-228600">
              <a:defRPr sz="1600">
                <a:solidFill>
                  <a:schemeClr val="bg1"/>
                </a:solidFill>
                <a:latin typeface="Trebuchet MS" pitchFamily="34" charset="0"/>
                <a:ea typeface="ＭＳ Ｐゴシック" pitchFamily="34" charset="-128"/>
              </a:defRPr>
            </a:lvl3pPr>
            <a:lvl4pPr marL="1600200" indent="-228600">
              <a:defRPr sz="1600">
                <a:solidFill>
                  <a:schemeClr val="bg1"/>
                </a:solidFill>
                <a:latin typeface="Trebuchet MS" pitchFamily="34" charset="0"/>
                <a:ea typeface="ＭＳ Ｐゴシック" pitchFamily="34" charset="-128"/>
              </a:defRPr>
            </a:lvl4pPr>
            <a:lvl5pPr marL="2057400" indent="-228600">
              <a:defRPr sz="1600">
                <a:solidFill>
                  <a:schemeClr val="bg1"/>
                </a:solidFill>
                <a:latin typeface="Trebuchet MS" pitchFamily="34" charset="0"/>
                <a:ea typeface="ＭＳ Ｐゴシック" pitchFamily="34" charset="-128"/>
              </a:defRPr>
            </a:lvl5pPr>
            <a:lvl6pPr marL="25146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6pPr>
            <a:lvl7pPr marL="29718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7pPr>
            <a:lvl8pPr marL="34290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8pPr>
            <a:lvl9pPr marL="3886200" indent="-228600" eaLnBrk="0" fontAlgn="base" hangingPunct="0">
              <a:lnSpc>
                <a:spcPct val="120000"/>
              </a:lnSpc>
              <a:spcBef>
                <a:spcPct val="20000"/>
              </a:spcBef>
              <a:spcAft>
                <a:spcPct val="0"/>
              </a:spcAft>
              <a:buFont typeface="Wingdings" pitchFamily="2" charset="2"/>
              <a:defRPr sz="1600">
                <a:solidFill>
                  <a:schemeClr val="bg1"/>
                </a:solidFill>
                <a:latin typeface="Trebuchet MS" pitchFamily="34" charset="0"/>
                <a:ea typeface="ＭＳ Ｐゴシック" pitchFamily="34" charset="-128"/>
              </a:defRPr>
            </a:lvl9pPr>
          </a:lstStyle>
          <a:p>
            <a:pPr>
              <a:lnSpc>
                <a:spcPts val="2400"/>
              </a:lnSpc>
              <a:spcBef>
                <a:spcPct val="0"/>
              </a:spcBef>
            </a:pPr>
            <a:r>
              <a:rPr lang="en-US" altLang="en-US" sz="2800" dirty="0">
                <a:solidFill>
                  <a:schemeClr val="tx1"/>
                </a:solidFill>
                <a:latin typeface="+mj-lt"/>
              </a:rPr>
              <a:t>Step 3: Client Code</a:t>
            </a:r>
          </a:p>
        </p:txBody>
      </p:sp>
    </p:spTree>
    <p:extLst>
      <p:ext uri="{BB962C8B-B14F-4D97-AF65-F5344CB8AC3E}">
        <p14:creationId xmlns:p14="http://schemas.microsoft.com/office/powerpoint/2010/main" val="87816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20" grpId="0"/>
    </p:bld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Props1.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docProps/app.xml><?xml version="1.0" encoding="utf-8"?>
<Properties xmlns="http://schemas.openxmlformats.org/officeDocument/2006/extended-properties" xmlns:vt="http://schemas.openxmlformats.org/officeDocument/2006/docPropsVTypes">
  <Template/>
  <TotalTime>15299</TotalTime>
  <Words>2477</Words>
  <Application>Microsoft Office PowerPoint</Application>
  <PresentationFormat>Custom</PresentationFormat>
  <Paragraphs>352</Paragraphs>
  <Slides>48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ＭＳ Ｐゴシック</vt:lpstr>
      <vt:lpstr>Arial</vt:lpstr>
      <vt:lpstr>Calibri</vt:lpstr>
      <vt:lpstr>Courier New</vt:lpstr>
      <vt:lpstr>SapientSansMedium</vt:lpstr>
      <vt:lpstr>SapientSansRegular</vt:lpstr>
      <vt:lpstr>Trebuchet MS</vt:lpstr>
      <vt:lpstr>VAG Rounded Std Light</vt:lpstr>
      <vt:lpstr>Wingdings</vt:lpstr>
      <vt:lpstr>Content Masters</vt:lpstr>
      <vt:lpstr>Spring JDBC/Transaction Management</vt:lpstr>
      <vt:lpstr>PowerPoint Presentation</vt:lpstr>
      <vt:lpstr>Objectives</vt:lpstr>
      <vt:lpstr>Spring JDBC Template</vt:lpstr>
      <vt:lpstr>Spring JDBC Template contd…</vt:lpstr>
      <vt:lpstr>JDBC Code without Spring</vt:lpstr>
      <vt:lpstr>Spring JDBC Template contd…</vt:lpstr>
      <vt:lpstr>Step 1: Configure datasource</vt:lpstr>
      <vt:lpstr>Step 2: DAO Class Implementation(Executing SQL)</vt:lpstr>
      <vt:lpstr>Exception Handling</vt:lpstr>
      <vt:lpstr>Exercise</vt:lpstr>
      <vt:lpstr>ACID Properties of a transaction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vt:lpstr>
      <vt:lpstr>References</vt:lpstr>
      <vt:lpstr>THANK YOU</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Sidharth Mazumdar</cp:lastModifiedBy>
  <cp:revision>200</cp:revision>
  <cp:lastPrinted>2015-02-14T20:13:28Z</cp:lastPrinted>
  <dcterms:created xsi:type="dcterms:W3CDTF">2015-02-05T19:35:34Z</dcterms:created>
  <dcterms:modified xsi:type="dcterms:W3CDTF">2016-09-23T06:48:56Z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