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</p:sldMasterIdLst>
  <p:notesMasterIdLst>
    <p:notesMasterId r:id="rId16"/>
  </p:notesMasterIdLst>
  <p:handoutMasterIdLst>
    <p:handoutMasterId r:id="rId17"/>
  </p:handoutMasterIdLst>
  <p:sldIdLst>
    <p:sldId id="258" r:id="rId5"/>
    <p:sldId id="331" r:id="rId6"/>
    <p:sldId id="285" r:id="rId7"/>
    <p:sldId id="335" r:id="rId8"/>
    <p:sldId id="336" r:id="rId9"/>
    <p:sldId id="337" r:id="rId10"/>
    <p:sldId id="338" r:id="rId11"/>
    <p:sldId id="339" r:id="rId12"/>
    <p:sldId id="333" r:id="rId13"/>
    <p:sldId id="332" r:id="rId14"/>
    <p:sldId id="261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orient="horz" pos="2203">
          <p15:clr>
            <a:srgbClr val="A4A3A4"/>
          </p15:clr>
        </p15:guide>
        <p15:guide id="3" orient="horz" pos="3881">
          <p15:clr>
            <a:srgbClr val="A4A3A4"/>
          </p15:clr>
        </p15:guide>
        <p15:guide id="4" orient="horz" pos="184">
          <p15:clr>
            <a:srgbClr val="A4A3A4"/>
          </p15:clr>
        </p15:guide>
        <p15:guide id="5" orient="horz" pos="456">
          <p15:clr>
            <a:srgbClr val="A4A3A4"/>
          </p15:clr>
        </p15:guide>
        <p15:guide id="6" pos="7301">
          <p15:clr>
            <a:srgbClr val="A4A3A4"/>
          </p15:clr>
        </p15:guide>
        <p15:guide id="7" pos="3831">
          <p15:clr>
            <a:srgbClr val="A4A3A4"/>
          </p15:clr>
        </p15:guide>
        <p15:guide id="8" pos="3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A74"/>
    <a:srgbClr val="12838C"/>
    <a:srgbClr val="A8A27E"/>
    <a:srgbClr val="3A2139"/>
    <a:srgbClr val="868686"/>
    <a:srgbClr val="1499E6"/>
    <a:srgbClr val="149DEC"/>
    <a:srgbClr val="0D65AF"/>
    <a:srgbClr val="0D84AF"/>
    <a:srgbClr val="018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8706" autoAdjust="0"/>
  </p:normalViewPr>
  <p:slideViewPr>
    <p:cSldViewPr snapToGrid="0" showGuides="1">
      <p:cViewPr varScale="1">
        <p:scale>
          <a:sx n="78" d="100"/>
          <a:sy n="78" d="100"/>
        </p:scale>
        <p:origin x="540" y="90"/>
      </p:cViewPr>
      <p:guideLst>
        <p:guide orient="horz" pos="697"/>
        <p:guide orient="horz" pos="2203"/>
        <p:guide orient="horz" pos="3881"/>
        <p:guide orient="horz" pos="184"/>
        <p:guide orient="horz" pos="456"/>
        <p:guide pos="7301"/>
        <p:guide pos="3831"/>
        <p:guide pos="3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E7550-E0F9-3D47-B240-CDF212F954D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5E19F-8104-454E-99EE-5FECE3F2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0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4816F-C52D-684F-90D7-8658B6D04F7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3505-8F58-2C45-86A7-6D873B9E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You can annotate each DAO method or the entire DAO class with @Transactional to make all these methods transactional. It ensures that the persistence operations within a DAO method will by executed in the same transaction and hence by the same entity manager.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21330A5-E219-46D0-A81F-77C5F9A13629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932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 inject entity managers into properties annotated with @</a:t>
            </a:r>
            <a:r>
              <a:rPr lang="en-US" dirty="0" err="1" smtClean="0"/>
              <a:t>PersistenceContext</a:t>
            </a:r>
            <a:r>
              <a:rPr lang="en-US" dirty="0" smtClean="0"/>
              <a:t>, either of one is required: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register a </a:t>
            </a:r>
            <a:r>
              <a:rPr lang="en-US" dirty="0" err="1" smtClean="0"/>
              <a:t>PersistenceAnnotationBeanPostProcessor</a:t>
            </a:r>
            <a:r>
              <a:rPr lang="en-US" dirty="0" smtClean="0"/>
              <a:t> instance 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enable the &lt;</a:t>
            </a:r>
            <a:r>
              <a:rPr lang="en-US" dirty="0" err="1" smtClean="0"/>
              <a:t>context:annotation-config</a:t>
            </a:r>
            <a:r>
              <a:rPr lang="en-US" dirty="0" smtClean="0"/>
              <a:t>&gt; element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enable &lt;</a:t>
            </a:r>
            <a:r>
              <a:rPr lang="en-US" dirty="0" err="1" smtClean="0"/>
              <a:t>context:component-scan</a:t>
            </a:r>
            <a:r>
              <a:rPr lang="en-US" dirty="0" smtClean="0"/>
              <a:t>&gt;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DB4846-383B-4DC5-B774-814558DABF34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9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51C5B74-0B2E-49F1-8117-494939DE7E94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0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Blue. Long Title">
    <p:bg>
      <p:bgPr>
        <a:solidFill>
          <a:srgbClr val="0A2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pic>
        <p:nvPicPr>
          <p:cNvPr id="13" name="Picture 12" descr="SGM_twoTone_Reverse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" y="5961434"/>
            <a:ext cx="2616944" cy="369056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481360"/>
            <a:ext cx="8809804" cy="1062342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rgbClr val="FFFFFF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br>
              <a:rPr lang="en-US" dirty="0" smtClean="0"/>
            </a:br>
            <a:r>
              <a:rPr lang="en-US" dirty="0" smtClean="0"/>
              <a:t>TWO LINES MAX AND NO SUBTITLE.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412642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9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441" y="292100"/>
            <a:ext cx="10969943" cy="4445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159500" y="870682"/>
            <a:ext cx="5448300" cy="50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870682"/>
            <a:ext cx="5384800" cy="5092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4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441" y="292100"/>
            <a:ext cx="10969943" cy="4445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9600" y="870682"/>
            <a:ext cx="3479800" cy="5054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349750" y="870682"/>
            <a:ext cx="3479800" cy="505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02600" y="870682"/>
            <a:ext cx="3479800" cy="505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2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614363" y="870682"/>
            <a:ext cx="7221537" cy="5041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988300" y="870682"/>
            <a:ext cx="3594100" cy="5054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4368800" y="870682"/>
            <a:ext cx="7226300" cy="5041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870682"/>
            <a:ext cx="35687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4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676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2" y="311150"/>
            <a:ext cx="4010039" cy="116205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title.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442" y="1574800"/>
            <a:ext cx="4010039" cy="4589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4813300" y="333374"/>
            <a:ext cx="6767513" cy="58261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66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808" y="4800600"/>
            <a:ext cx="10984005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808" y="333374"/>
            <a:ext cx="10984005" cy="445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808" y="5367338"/>
            <a:ext cx="109840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05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658196" y="3797621"/>
            <a:ext cx="2250831" cy="27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/>
          <a:p>
            <a:r>
              <a:rPr lang="en-US" sz="1200" b="1" dirty="0">
                <a:solidFill>
                  <a:srgbClr val="0D65AF"/>
                </a:solidFill>
                <a:latin typeface="Arial"/>
                <a:cs typeface="Arial"/>
              </a:rPr>
              <a:t>Appropriate Experience: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20714" y="1088725"/>
            <a:ext cx="8002587" cy="334962"/>
          </a:xfrm>
        </p:spPr>
        <p:txBody>
          <a:bodyPr/>
          <a:lstStyle>
            <a:lvl1pPr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20714" y="1449087"/>
            <a:ext cx="8002587" cy="334962"/>
          </a:xfrm>
        </p:spPr>
        <p:txBody>
          <a:bodyPr/>
          <a:lstStyle>
            <a:lvl1pPr>
              <a:defRPr sz="1200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0714" y="1788811"/>
            <a:ext cx="8002587" cy="1908176"/>
          </a:xfrm>
        </p:spPr>
        <p:txBody>
          <a:bodyPr/>
          <a:lstStyle>
            <a:lvl1pPr>
              <a:defRPr sz="12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20712" y="4175141"/>
            <a:ext cx="10972184" cy="1988985"/>
          </a:xfrm>
        </p:spPr>
        <p:txBody>
          <a:bodyPr numCol="3"/>
          <a:lstStyle>
            <a:lvl1pPr marL="265136" indent="-171424">
              <a:buClr>
                <a:schemeClr val="accent2"/>
              </a:buClr>
              <a:buSzPct val="125000"/>
              <a:buFont typeface="Wingdings" charset="2"/>
              <a:buChar char="§"/>
              <a:defRPr sz="10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966200" y="1079500"/>
            <a:ext cx="2616200" cy="2616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91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awing Guide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88963" y="0"/>
            <a:ext cx="0" cy="6858000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591667" y="-1587"/>
            <a:ext cx="0" cy="6858000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6094413" y="67570"/>
            <a:ext cx="0" cy="12188952"/>
          </a:xfrm>
          <a:prstGeom prst="line">
            <a:avLst/>
          </a:prstGeom>
          <a:ln w="63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16200000">
            <a:off x="6094412" y="-5795946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6534428" y="1646598"/>
            <a:ext cx="5046385" cy="3539404"/>
          </a:xfrm>
          <a:prstGeom prst="rect">
            <a:avLst/>
          </a:prstGeom>
        </p:spPr>
        <p:txBody>
          <a:bodyPr wrap="square" lIns="121893" tIns="60947" rIns="121893" bIns="60947">
            <a:spAutoFit/>
          </a:bodyPr>
          <a:lstStyle/>
          <a:p>
            <a:pPr marL="0" marR="0" lvl="0" indent="0" algn="l" defTabSz="5440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rgbClr val="00A1E0"/>
                </a:solidFill>
                <a:latin typeface="Arial"/>
                <a:cs typeface="Arial"/>
              </a:rPr>
              <a:t>Realigning Guides</a:t>
            </a:r>
            <a:endParaRPr lang="en-US" sz="1600" b="0" dirty="0" smtClean="0">
              <a:solidFill>
                <a:srgbClr val="00A1E0"/>
              </a:solidFill>
              <a:latin typeface="Arial"/>
              <a:cs typeface="Arial"/>
            </a:endParaRPr>
          </a:p>
          <a:p>
            <a:pPr lvl="0">
              <a:spcBef>
                <a:spcPts val="800"/>
              </a:spcBef>
            </a:pPr>
            <a:r>
              <a:rPr lang="en-US" sz="1200" b="0" dirty="0" smtClean="0">
                <a:solidFill>
                  <a:schemeClr val="accent2"/>
                </a:solidFill>
                <a:latin typeface="Arial"/>
                <a:cs typeface="Arial"/>
              </a:rPr>
              <a:t>Guides can can </a:t>
            </a:r>
            <a:r>
              <a:rPr lang="en-US" sz="1200" b="0" dirty="0">
                <a:solidFill>
                  <a:schemeClr val="accent2"/>
                </a:solidFill>
                <a:latin typeface="Arial"/>
                <a:cs typeface="Arial"/>
              </a:rPr>
              <a:t>easily be bumped and moved </a:t>
            </a:r>
            <a:r>
              <a:rPr lang="en-US" sz="1200" b="0" dirty="0" smtClean="0">
                <a:solidFill>
                  <a:schemeClr val="accent2"/>
                </a:solidFill>
                <a:latin typeface="Arial"/>
                <a:cs typeface="Arial"/>
              </a:rPr>
              <a:t>accidentally.  </a:t>
            </a: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This slide layout show you how to reset your guides. </a:t>
            </a:r>
            <a:endParaRPr lang="en-US" sz="1200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NOTE: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When </a:t>
            </a:r>
            <a:r>
              <a:rPr lang="en-US" sz="1200" dirty="0">
                <a:solidFill>
                  <a:schemeClr val="accent2"/>
                </a:solidFill>
                <a:latin typeface="Arial"/>
                <a:cs typeface="Arial"/>
              </a:rPr>
              <a:t>working on any older deck, be sure to check and ensure that the guides in your deck are set.</a:t>
            </a:r>
          </a:p>
          <a:p>
            <a:pPr marL="304735" lvl="0" indent="-304735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Turn on your guides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Insert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a new slide</a:t>
            </a:r>
            <a:r>
              <a:rPr lang="en-US" sz="1200" b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the using the Guide </a:t>
            </a: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Layout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slide option.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Do </a:t>
            </a: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your guides align with the orange lines in the new slide?  </a:t>
            </a:r>
            <a:r>
              <a:rPr lang="en-US" sz="1200" dirty="0">
                <a:solidFill>
                  <a:schemeClr val="accent2"/>
                </a:solidFill>
                <a:latin typeface="Arial"/>
                <a:cs typeface="Arial"/>
              </a:rPr>
              <a:t>If yes, your guides are set, if not, proceed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then realign each of the lines to line up with the lines shown on this page.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Once guides are reset, delete the Guide Layout Slide</a:t>
            </a:r>
            <a:endParaRPr lang="en-US" sz="1200" b="1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 defTabSz="1218936">
              <a:spcBef>
                <a:spcPts val="800"/>
              </a:spcBef>
              <a:defRPr/>
            </a:pPr>
            <a:endParaRPr lang="en-US" sz="1300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>
              <a:spcBef>
                <a:spcPts val="800"/>
              </a:spcBef>
            </a:pPr>
            <a:endParaRPr lang="en-US" sz="13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 userDrawn="1"/>
        </p:nvSpPr>
        <p:spPr>
          <a:xfrm rot="8100000" flipH="1">
            <a:off x="11090961" y="1161163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4" name="Right Arrow 13"/>
          <p:cNvSpPr/>
          <p:nvPr userDrawn="1"/>
        </p:nvSpPr>
        <p:spPr>
          <a:xfrm rot="13500000">
            <a:off x="649991" y="1161163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5" name="Right Arrow 14"/>
          <p:cNvSpPr/>
          <p:nvPr userDrawn="1"/>
        </p:nvSpPr>
        <p:spPr>
          <a:xfrm rot="13500000" flipH="1" flipV="1">
            <a:off x="11090961" y="5705364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6" name="Right Arrow 15"/>
          <p:cNvSpPr/>
          <p:nvPr userDrawn="1"/>
        </p:nvSpPr>
        <p:spPr>
          <a:xfrm rot="8100000" flipV="1">
            <a:off x="649990" y="5705364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22" name="Content Placeholder 16"/>
          <p:cNvSpPr txBox="1">
            <a:spLocks/>
          </p:cNvSpPr>
          <p:nvPr userDrawn="1"/>
        </p:nvSpPr>
        <p:spPr>
          <a:xfrm>
            <a:off x="588963" y="1640462"/>
            <a:ext cx="5505450" cy="3526276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457177" rtl="0" eaLnBrk="1" latinLnBrk="0" hangingPunct="1">
              <a:spcBef>
                <a:spcPts val="1200"/>
              </a:spcBef>
              <a:buFont typeface="Arial"/>
              <a:buNone/>
              <a:defRPr sz="2400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233363" indent="-233363" algn="l" defTabSz="457177" rtl="0" eaLnBrk="1" latinLnBrk="0" hangingPunct="1">
              <a:spcBef>
                <a:spcPts val="800"/>
              </a:spcBef>
              <a:spcAft>
                <a:spcPts val="200"/>
              </a:spcAft>
              <a:buFont typeface="Arial"/>
              <a:buChar char="•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457200" indent="-161925" algn="l" defTabSz="457177" rtl="0" eaLnBrk="1" latinLnBrk="0" hangingPunct="1">
              <a:spcBef>
                <a:spcPts val="600"/>
              </a:spcBef>
              <a:spcAft>
                <a:spcPts val="200"/>
              </a:spcAft>
              <a:buFont typeface="Lucida Grande"/>
              <a:buChar char="-"/>
              <a:tabLst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600" b="1" dirty="0" smtClean="0">
                <a:solidFill>
                  <a:schemeClr val="accent1"/>
                </a:solidFill>
              </a:rPr>
              <a:t>What are Drawing Guides? 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</a:rPr>
              <a:t>Drawing guides are thin lines that that appear on all pages in the same spot, but don’t show up when you print or view deck in Show mode.  </a:t>
            </a:r>
          </a:p>
          <a:p>
            <a:pPr>
              <a:spcBef>
                <a:spcPts val="800"/>
              </a:spcBef>
            </a:pPr>
            <a:r>
              <a:rPr lang="en-US" sz="1200" i="0" dirty="0" smtClean="0">
                <a:solidFill>
                  <a:schemeClr val="accent2"/>
                </a:solidFill>
              </a:rPr>
              <a:t>Think of them as internal margins for the proper alignment and consistent placement of content. Object will snap to them and they are also perfect for cropping an image to.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</a:rPr>
              <a:t>This template has pre-made guides that delineate where your workspace is.  </a:t>
            </a:r>
            <a:r>
              <a:rPr lang="en-US" sz="1200" b="1" dirty="0">
                <a:solidFill>
                  <a:schemeClr val="accent2"/>
                </a:solidFill>
              </a:rPr>
              <a:t/>
            </a:r>
            <a:br>
              <a:rPr lang="en-US" sz="1200" b="1" dirty="0">
                <a:solidFill>
                  <a:schemeClr val="accent2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/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600" b="1" dirty="0" smtClean="0">
                <a:solidFill>
                  <a:schemeClr val="accent1"/>
                </a:solidFill>
              </a:rPr>
              <a:t>How </a:t>
            </a:r>
            <a:r>
              <a:rPr lang="en-US" sz="1600" b="1" dirty="0">
                <a:solidFill>
                  <a:schemeClr val="accent1"/>
                </a:solidFill>
              </a:rPr>
              <a:t>to Turn Guides On and </a:t>
            </a:r>
            <a:r>
              <a:rPr lang="en-US" sz="1600" b="1" dirty="0" smtClean="0">
                <a:solidFill>
                  <a:schemeClr val="accent1"/>
                </a:solidFill>
              </a:rPr>
              <a:t>Off</a:t>
            </a:r>
          </a:p>
          <a:p>
            <a:pPr>
              <a:spcBef>
                <a:spcPts val="800"/>
              </a:spcBef>
              <a:buClr>
                <a:schemeClr val="accent3"/>
              </a:buClr>
            </a:pPr>
            <a:r>
              <a:rPr lang="en-US" sz="1200" b="1" dirty="0" smtClean="0">
                <a:solidFill>
                  <a:schemeClr val="accent2"/>
                </a:solidFill>
              </a:rPr>
              <a:t>Windows: </a:t>
            </a:r>
            <a:r>
              <a:rPr lang="en-US" sz="1200" dirty="0" smtClean="0">
                <a:solidFill>
                  <a:schemeClr val="accent2"/>
                </a:solidFill>
              </a:rPr>
              <a:t>ALT + F9 or Right click in blue area off workspace &gt;Grids and Guides&gt;Display Drawing Guides on Screen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</a:rPr>
              <a:t>Mac 2011: </a:t>
            </a:r>
            <a:r>
              <a:rPr lang="en-US" sz="1200" dirty="0" smtClean="0">
                <a:solidFill>
                  <a:schemeClr val="accent2"/>
                </a:solidFill>
              </a:rPr>
              <a:t>Control + Option + Command + G or 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View&gt;Guides&gt;Static Guides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</a:rPr>
              <a:t>MAC 2008:   </a:t>
            </a:r>
            <a:r>
              <a:rPr lang="en-US" sz="1200" dirty="0" smtClean="0">
                <a:solidFill>
                  <a:schemeClr val="accent2"/>
                </a:solidFill>
              </a:rPr>
              <a:t>Command + G or View&gt;Guides&gt;Static Guides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6769100" y="5430299"/>
            <a:ext cx="407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The left and right top and bottom corners are the only area you should work</a:t>
            </a:r>
            <a:r>
              <a:rPr lang="en-US" sz="1400" baseline="0" dirty="0" smtClean="0">
                <a:solidFill>
                  <a:schemeClr val="accent1">
                    <a:lumMod val="75000"/>
                  </a:schemeClr>
                </a:solidFill>
              </a:rPr>
              <a:t> within on each slide. 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92100"/>
            <a:ext cx="10969943" cy="444500"/>
          </a:xfrm>
        </p:spPr>
        <p:txBody>
          <a:bodyPr/>
          <a:lstStyle/>
          <a:p>
            <a:r>
              <a:rPr lang="en-US" dirty="0" smtClean="0"/>
              <a:t>Standard Drawing Guide Placement Layout Slide (Margins)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854180"/>
            <a:ext cx="10972800" cy="3683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Use this layout for realigning basic drawing guides or reference them as needed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 rot="16200000">
            <a:off x="6094412" y="-5351446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>
            <a:off x="6094412" y="-4983146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2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Blue. Short Title">
    <p:bg>
      <p:bgPr>
        <a:solidFill>
          <a:srgbClr val="0A2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pic>
        <p:nvPicPr>
          <p:cNvPr id="13" name="Picture 12" descr="SGM_twoTone_Reverse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" y="5961434"/>
            <a:ext cx="2616944" cy="369056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991434"/>
            <a:ext cx="8809804" cy="516994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rgbClr val="FFFFFF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141740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ype setup-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| Client Name</a:t>
            </a:r>
            <a:endParaRPr lang="en-US" dirty="0"/>
          </a:p>
        </p:txBody>
      </p:sp>
      <p:sp>
        <p:nvSpPr>
          <p:cNvPr id="9" name="Content Placeholder 44"/>
          <p:cNvSpPr>
            <a:spLocks noGrp="1"/>
          </p:cNvSpPr>
          <p:nvPr>
            <p:ph sz="quarter" idx="10"/>
          </p:nvPr>
        </p:nvSpPr>
        <p:spPr>
          <a:xfrm>
            <a:off x="614363" y="1117600"/>
            <a:ext cx="7221537" cy="504190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09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3800">
                <a:solidFill>
                  <a:srgbClr val="22262E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" y="5960450"/>
            <a:ext cx="2679624" cy="3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00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3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SGM_twoTone_Reverse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" y="5961434"/>
            <a:ext cx="2616944" cy="3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90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15" y="304800"/>
            <a:ext cx="11274663" cy="685800"/>
          </a:xfrm>
        </p:spPr>
        <p:txBody>
          <a:bodyPr>
            <a:normAutofit/>
          </a:bodyPr>
          <a:lstStyle>
            <a:lvl1pPr>
              <a:defRPr lang="en-US" sz="2600" smtClean="0">
                <a:solidFill>
                  <a:srgbClr val="355F99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016" y="990600"/>
            <a:ext cx="5479275" cy="5334000"/>
          </a:xfrm>
        </p:spPr>
        <p:txBody>
          <a:bodyPr/>
          <a:lstStyle>
            <a:lvl1pPr algn="l" rtl="0" fontAlgn="base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algn="l" rtl="0" fontAlgn="base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Font typeface="Courier New" pitchFamily="49" charset="0"/>
              <a:buChar char="o"/>
              <a:defRPr lang="en-US" sz="14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algn="l" rtl="0" fontAlgn="base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lang="en-US" sz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algn="l" rtl="0" fontAlgn="base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Font typeface="Courier New" pitchFamily="49" charset="0"/>
              <a:buChar char="o"/>
              <a:defRPr lang="en-US" sz="11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algn="l" rtl="0" fontAlgn="base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lang="en-US" sz="11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506403" y="990600"/>
            <a:ext cx="5479275" cy="5334000"/>
          </a:xfrm>
        </p:spPr>
        <p:txBody>
          <a:bodyPr/>
          <a:lstStyle>
            <a:lvl1pPr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Clr>
                <a:srgbClr val="355F99"/>
              </a:buClr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Clr>
                <a:srgbClr val="355F99"/>
              </a:buClr>
              <a:buFont typeface="Courier New" pitchFamily="49" charset="0"/>
              <a:buChar char="o"/>
              <a:defRPr lang="en-US" sz="14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Clr>
                <a:srgbClr val="355F99"/>
              </a:buClr>
              <a:buFont typeface="Arial" pitchFamily="34" charset="0"/>
              <a:buChar char="•"/>
              <a:defRPr lang="en-US" sz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Clr>
                <a:srgbClr val="355F99"/>
              </a:buClr>
              <a:buFont typeface="Courier New" pitchFamily="49" charset="0"/>
              <a:buChar char="o"/>
              <a:defRPr lang="en-US" sz="11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Clr>
                <a:srgbClr val="355F99"/>
              </a:buClr>
              <a:buFont typeface="Arial" pitchFamily="34" charset="0"/>
              <a:buChar char="•"/>
              <a:defRPr lang="en-US" sz="11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93024"/>
      </p:ext>
    </p:extLst>
  </p:cSld>
  <p:clrMapOvr>
    <a:masterClrMapping/>
  </p:clrMapOvr>
  <p:transition spd="slow">
    <p:split orient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7" y="522288"/>
            <a:ext cx="10978407" cy="501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4629" y="1282700"/>
            <a:ext cx="5383398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174" y="1282700"/>
            <a:ext cx="5383398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5037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White (print friendly).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2" name="Picture 11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" y="5960450"/>
            <a:ext cx="2679624" cy="37286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481360"/>
            <a:ext cx="8809804" cy="1062342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chemeClr val="tx1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br>
              <a:rPr lang="en-US" dirty="0" smtClean="0"/>
            </a:br>
            <a:r>
              <a:rPr lang="en-US" dirty="0" smtClean="0"/>
              <a:t>TWO LINES MAX AND NO SUBTITLE.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263694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White (print friendly).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2" name="Picture 11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" y="5960450"/>
            <a:ext cx="2679624" cy="37286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991434"/>
            <a:ext cx="8809804" cy="516994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rgbClr val="22262E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163749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Divid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52946" y="2171700"/>
            <a:ext cx="3278909" cy="2120900"/>
          </a:xfrm>
        </p:spPr>
        <p:txBody>
          <a:bodyPr anchor="ctr">
            <a:noAutofit/>
          </a:bodyPr>
          <a:lstStyle>
            <a:lvl1pPr marL="0" indent="0">
              <a:buNone/>
              <a:defRPr sz="18000" b="1">
                <a:solidFill>
                  <a:schemeClr val="bg1">
                    <a:alpha val="21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03011" y="2956738"/>
            <a:ext cx="9128364" cy="553998"/>
          </a:xfrm>
        </p:spPr>
        <p:txBody>
          <a:bodyPr lIns="0" tIns="0" rIns="0" bIns="0" anchor="b" anchorCtr="0">
            <a:noAutofit/>
          </a:bodyPr>
          <a:lstStyle>
            <a:lvl1pPr>
              <a:defRPr sz="3800" spc="-8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AGENDA ITEM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011" y="3511118"/>
            <a:ext cx="9128364" cy="2923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700" b="0" i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0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Divid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52946" y="2171700"/>
            <a:ext cx="3278909" cy="2120900"/>
          </a:xfrm>
        </p:spPr>
        <p:txBody>
          <a:bodyPr anchor="ctr">
            <a:noAutofit/>
          </a:bodyPr>
          <a:lstStyle>
            <a:lvl1pPr marL="0" indent="0">
              <a:buNone/>
              <a:defRPr sz="18000" b="1">
                <a:solidFill>
                  <a:schemeClr val="accent1">
                    <a:alpha val="21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03011" y="2956738"/>
            <a:ext cx="10969864" cy="553998"/>
          </a:xfrm>
        </p:spPr>
        <p:txBody>
          <a:bodyPr lIns="0" tIns="0" rIns="0" bIns="0" anchor="b" anchorCtr="0">
            <a:noAutofit/>
          </a:bodyPr>
          <a:lstStyle>
            <a:lvl1pPr>
              <a:defRPr sz="3800" spc="-80">
                <a:solidFill>
                  <a:srgbClr val="22262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AGENDA ITEM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011" y="3511118"/>
            <a:ext cx="10969864" cy="2923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700" b="0" i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2600" y="6248400"/>
            <a:ext cx="342900" cy="444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9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dgenda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5900" cy="3136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127918"/>
            <a:ext cx="5483384" cy="5031582"/>
          </a:xfrm>
        </p:spPr>
        <p:txBody>
          <a:bodyPr anchor="ctr" anchorCtr="0">
            <a:normAutofit/>
          </a:bodyPr>
          <a:lstStyle>
            <a:lvl1pPr marL="444500" indent="-457200">
              <a:spcBef>
                <a:spcPts val="1600"/>
              </a:spcBef>
              <a:buFont typeface="+mj-lt"/>
              <a:buAutoNum type="arabicPeriod"/>
              <a:defRPr sz="2000"/>
            </a:lvl1pPr>
            <a:lvl2pPr marL="660400" indent="-342900">
              <a:buFont typeface="Wingdings" charset="2"/>
              <a:buChar char="§"/>
              <a:defRPr sz="1800"/>
            </a:lvl2pPr>
            <a:lvl3pPr marL="952500" indent="-342900">
              <a:buFont typeface="Wingdings" charset="2"/>
              <a:buChar char="§"/>
              <a:defRPr sz="1700"/>
            </a:lvl3pPr>
            <a:lvl4pPr marL="1257300" indent="-241300">
              <a:defRPr sz="1600"/>
            </a:lvl4pPr>
            <a:lvl5pPr marL="1498600" indent="-241300">
              <a:defRPr sz="15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03011" y="2956738"/>
            <a:ext cx="10969864" cy="55399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kern="1200" spc="-80">
                <a:solidFill>
                  <a:srgbClr val="22262E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3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868300"/>
            <a:ext cx="10969943" cy="50315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3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92100"/>
            <a:ext cx="10969943" cy="44450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869242"/>
            <a:ext cx="10969943" cy="50315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pic>
        <p:nvPicPr>
          <p:cNvPr id="12" name="Picture 11" descr="SapientGM_Logo_BugRed.eps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4" y="6327465"/>
            <a:ext cx="139546" cy="279091"/>
          </a:xfrm>
          <a:prstGeom prst="rect">
            <a:avLst/>
          </a:prstGeom>
        </p:spPr>
      </p:pic>
      <p:sp>
        <p:nvSpPr>
          <p:cNvPr id="13" name="Text Box 37"/>
          <p:cNvSpPr txBox="1">
            <a:spLocks noChangeArrowheads="1"/>
          </p:cNvSpPr>
          <p:nvPr userDrawn="1"/>
        </p:nvSpPr>
        <p:spPr bwMode="auto">
          <a:xfrm>
            <a:off x="7531722" y="6370886"/>
            <a:ext cx="3592512" cy="21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lnSpc>
                <a:spcPct val="101000"/>
              </a:lnSpc>
              <a:spcBef>
                <a:spcPct val="50000"/>
              </a:spcBef>
            </a:pPr>
            <a:r>
              <a:rPr lang="en-US" sz="800" b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© 2016 SAPIENT GLOBAL MARKETS</a:t>
            </a:r>
            <a:r>
              <a:rPr lang="en-US" sz="800" b="0" baseline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    </a:t>
            </a:r>
            <a:r>
              <a:rPr lang="en-US" sz="800" b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|   CONFIDENTIAL</a:t>
            </a:r>
            <a:endParaRPr lang="en-US" sz="800" b="0" dirty="0">
              <a:solidFill>
                <a:schemeClr val="bg1">
                  <a:lumMod val="50000"/>
                </a:schemeClr>
              </a:solidFill>
              <a:latin typeface="SapientSansMedium"/>
              <a:cs typeface="SapientSansMedium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11158139" y="6313039"/>
            <a:ext cx="410526" cy="32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7C87A295-8D85-F746-99EC-7334C6390154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13" r:id="rId2"/>
    <p:sldLayoutId id="2147483659" r:id="rId3"/>
    <p:sldLayoutId id="2147483714" r:id="rId4"/>
    <p:sldLayoutId id="2147483660" r:id="rId5"/>
    <p:sldLayoutId id="2147483661" r:id="rId6"/>
    <p:sldLayoutId id="2147483682" r:id="rId7"/>
    <p:sldLayoutId id="2147483683" r:id="rId8"/>
    <p:sldLayoutId id="2147483672" r:id="rId9"/>
    <p:sldLayoutId id="2147483684" r:id="rId10"/>
    <p:sldLayoutId id="2147483674" r:id="rId11"/>
    <p:sldLayoutId id="2147483685" r:id="rId12"/>
    <p:sldLayoutId id="2147483687" r:id="rId13"/>
    <p:sldLayoutId id="2147483688" r:id="rId14"/>
    <p:sldLayoutId id="2147483677" r:id="rId15"/>
    <p:sldLayoutId id="2147483678" r:id="rId16"/>
    <p:sldLayoutId id="2147483679" r:id="rId17"/>
    <p:sldLayoutId id="2147483690" r:id="rId18"/>
    <p:sldLayoutId id="2147483686" r:id="rId19"/>
    <p:sldLayoutId id="2147483712" r:id="rId20"/>
    <p:sldLayoutId id="2147483663" r:id="rId21"/>
    <p:sldLayoutId id="2147483662" r:id="rId22"/>
    <p:sldLayoutId id="2147483715" r:id="rId23"/>
    <p:sldLayoutId id="2147483716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413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2600" indent="-2413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36600" indent="-2413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90600" indent="-241300" algn="l" defTabSz="5207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tabLst/>
        <a:defRPr sz="15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44600" indent="-241300" algn="l" defTabSz="457200" rtl="0" eaLnBrk="1" latinLnBrk="0" hangingPunct="1">
        <a:spcBef>
          <a:spcPts val="37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986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4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/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0" i="0" spc="0">
                <a:solidFill>
                  <a:schemeClr val="accent5"/>
                </a:solidFill>
                <a:latin typeface="SapientSansRegular"/>
                <a:cs typeface="SapientSansRegular"/>
              </a:defRPr>
            </a:lvl1pPr>
          </a:lstStyle>
          <a:p>
            <a:r>
              <a:rPr lang="en-US" dirty="0"/>
              <a:t>Spring JPA Integration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SapientSansRegular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September 19, 2016</a:t>
            </a:r>
          </a:p>
        </p:txBody>
      </p:sp>
    </p:spTree>
    <p:extLst>
      <p:ext uri="{BB962C8B-B14F-4D97-AF65-F5344CB8AC3E}">
        <p14:creationId xmlns:p14="http://schemas.microsoft.com/office/powerpoint/2010/main" val="365260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870682"/>
            <a:ext cx="10929257" cy="5092700"/>
          </a:xfrm>
        </p:spPr>
        <p:txBody>
          <a:bodyPr/>
          <a:lstStyle/>
          <a:p>
            <a:r>
              <a:rPr lang="en-US" i="1" dirty="0" smtClean="0"/>
              <a:t>www.javatpoint.com/</a:t>
            </a:r>
            <a:r>
              <a:rPr lang="en-US" b="1" i="1" dirty="0" smtClean="0"/>
              <a:t>spring</a:t>
            </a:r>
            <a:r>
              <a:rPr lang="en-US" i="1" dirty="0" smtClean="0"/>
              <a:t>-and-</a:t>
            </a:r>
            <a:r>
              <a:rPr lang="en-US" b="1" i="1" dirty="0" smtClean="0"/>
              <a:t>jpa</a:t>
            </a:r>
            <a:r>
              <a:rPr lang="en-US" i="1" dirty="0" smtClean="0"/>
              <a:t>-</a:t>
            </a:r>
            <a:r>
              <a:rPr lang="en-US" b="1" i="1" dirty="0" smtClean="0"/>
              <a:t>integration</a:t>
            </a:r>
          </a:p>
          <a:p>
            <a:r>
              <a:rPr lang="en-US" i="1" dirty="0"/>
              <a:t>www.codingpedia.org/ama/java-persistence-</a:t>
            </a:r>
            <a:r>
              <a:rPr lang="en-US" b="1" i="1" dirty="0"/>
              <a:t>example</a:t>
            </a:r>
            <a:r>
              <a:rPr lang="en-US" i="1" dirty="0"/>
              <a:t>-with-</a:t>
            </a:r>
            <a:r>
              <a:rPr lang="en-US" b="1" i="1" dirty="0"/>
              <a:t>spring</a:t>
            </a:r>
            <a:r>
              <a:rPr lang="en-US" i="1" dirty="0"/>
              <a:t>-</a:t>
            </a:r>
            <a:r>
              <a:rPr lang="en-US" b="1" i="1" dirty="0"/>
              <a:t>jpa</a:t>
            </a:r>
            <a:r>
              <a:rPr lang="en-US" i="1" dirty="0"/>
              <a:t>2-and-hibernate</a:t>
            </a:r>
            <a:r>
              <a:rPr lang="en-US" i="1" dirty="0" smtClean="0"/>
              <a:t>/</a:t>
            </a:r>
          </a:p>
          <a:p>
            <a:r>
              <a:rPr lang="en-US" i="1" dirty="0"/>
              <a:t>https://www.petrikainulainen.net/</a:t>
            </a:r>
            <a:r>
              <a:rPr lang="en-US" b="1" i="1" dirty="0"/>
              <a:t>spring</a:t>
            </a:r>
            <a:r>
              <a:rPr lang="en-US" i="1" dirty="0"/>
              <a:t>-data-</a:t>
            </a:r>
            <a:r>
              <a:rPr lang="en-US" b="1" i="1" dirty="0"/>
              <a:t>jpa</a:t>
            </a:r>
            <a:r>
              <a:rPr lang="en-US" i="1" dirty="0"/>
              <a:t>-</a:t>
            </a:r>
            <a:r>
              <a:rPr lang="en-US" b="1" i="1" dirty="0"/>
              <a:t>tutorial</a:t>
            </a:r>
            <a:r>
              <a:rPr lang="en-US" i="1" dirty="0" smtClean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2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0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469557"/>
            <a:ext cx="5483384" cy="568994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Spring JPA Integration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9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</a:t>
            </a:r>
            <a:r>
              <a:rPr lang="en-US" dirty="0" smtClean="0"/>
              <a:t>Spring JPA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Lets Do It by Spring – JPA Integration</a:t>
            </a:r>
          </a:p>
        </p:txBody>
      </p:sp>
      <p:sp>
        <p:nvSpPr>
          <p:cNvPr id="9219" name="Rectangle 4"/>
          <p:cNvSpPr txBox="1">
            <a:spLocks noChangeArrowheads="1"/>
          </p:cNvSpPr>
          <p:nvPr/>
        </p:nvSpPr>
        <p:spPr bwMode="auto">
          <a:xfrm>
            <a:off x="711015" y="990600"/>
            <a:ext cx="1075605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14" rIns="45720" bIns="45714"/>
          <a:lstStyle>
            <a:lvl1pPr marL="231775" indent="-231775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4953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ts val="400"/>
              </a:spcBef>
              <a:buClr>
                <a:srgbClr val="355F99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132628"/>
                </a:solidFill>
                <a:latin typeface="Calibri" panose="020F0502020204030204" pitchFamily="34" charset="0"/>
              </a:rPr>
              <a:t>We have a person POJO annotated with JPA annotations.</a:t>
            </a:r>
          </a:p>
          <a:p>
            <a:pPr algn="just">
              <a:spcBef>
                <a:spcPts val="400"/>
              </a:spcBef>
              <a:buClr>
                <a:srgbClr val="355F99"/>
              </a:buClr>
              <a:buSzPct val="125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32628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400"/>
              </a:spcBef>
              <a:buClr>
                <a:srgbClr val="355F99"/>
              </a:buClr>
              <a:buSzPct val="125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32628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400"/>
              </a:spcBef>
              <a:buClr>
                <a:srgbClr val="355F99"/>
              </a:buClr>
              <a:buSzPct val="125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32628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400"/>
              </a:spcBef>
              <a:buClr>
                <a:srgbClr val="355F99"/>
              </a:buClr>
              <a:buSzPct val="125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32628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400"/>
              </a:spcBef>
              <a:buClr>
                <a:srgbClr val="355F99"/>
              </a:buClr>
              <a:buSzPct val="125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32628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400"/>
              </a:spcBef>
              <a:buClr>
                <a:srgbClr val="355F99"/>
              </a:buClr>
              <a:buSzPct val="125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32628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400"/>
              </a:spcBef>
              <a:buClr>
                <a:srgbClr val="355F99"/>
              </a:buClr>
              <a:buSzPct val="125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32628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400"/>
              </a:spcBef>
              <a:buClr>
                <a:srgbClr val="355F99"/>
              </a:buClr>
              <a:buSzPct val="125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32628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400"/>
              </a:spcBef>
              <a:buClr>
                <a:srgbClr val="355F99"/>
              </a:buClr>
              <a:buSzPct val="125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32628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400"/>
              </a:spcBef>
              <a:buClr>
                <a:srgbClr val="355F99"/>
              </a:buClr>
              <a:buSzPct val="125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32628"/>
              </a:solidFill>
              <a:latin typeface="Calibri" panose="020F0502020204030204" pitchFamily="34" charset="0"/>
            </a:endParaRPr>
          </a:p>
          <a:p>
            <a:pPr algn="just">
              <a:spcBef>
                <a:spcPts val="400"/>
              </a:spcBef>
              <a:buClr>
                <a:srgbClr val="355F99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132628"/>
                </a:solidFill>
                <a:latin typeface="Calibri" panose="020F0502020204030204" pitchFamily="34" charset="0"/>
              </a:rPr>
              <a:t>We want to store the data of person in the database by using Spring-JPA Integration support.</a:t>
            </a:r>
          </a:p>
          <a:p>
            <a:pPr lvl="1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</a:pPr>
            <a:endParaRPr lang="en-US" altLang="en-US" sz="1400" dirty="0">
              <a:solidFill>
                <a:srgbClr val="132628"/>
              </a:solidFill>
              <a:latin typeface="Calibri" panose="020F0502020204030204" pitchFamily="34" charset="0"/>
            </a:endParaRPr>
          </a:p>
        </p:txBody>
      </p:sp>
      <p:pic>
        <p:nvPicPr>
          <p:cNvPr id="9220" name="Picture 2" descr="C:\Users\nagra3\AppData\Local\Temp\SNAGHTML10a10d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447801"/>
            <a:ext cx="78486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06566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Step 1: Add META-INF/persistence.xml to </a:t>
            </a:r>
            <a:r>
              <a:rPr altLang="en-US" dirty="0" err="1"/>
              <a:t>classpath</a:t>
            </a:r>
            <a:endParaRPr altLang="en-US" dirty="0"/>
          </a:p>
        </p:txBody>
      </p:sp>
      <p:pic>
        <p:nvPicPr>
          <p:cNvPr id="10243" name="Picture 2" descr="C:\Users\nagra3\AppData\Local\Temp\SNAGHTML1a3a01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5" y="1447800"/>
            <a:ext cx="1073134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07434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Step 2: Add a DAO class</a:t>
            </a:r>
          </a:p>
        </p:txBody>
      </p:sp>
      <p:pic>
        <p:nvPicPr>
          <p:cNvPr id="11267" name="Picture 2" descr="C:\Users\nagra3\AppData\Local\Temp\SNAGHTML1a45970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990600"/>
            <a:ext cx="723900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581650" y="1160463"/>
            <a:ext cx="2493962" cy="457200"/>
          </a:xfrm>
          <a:prstGeom prst="wedgeRectCallout">
            <a:avLst>
              <a:gd name="adj1" fmla="val -77222"/>
              <a:gd name="adj2" fmla="val -431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FFFFFF"/>
                </a:solidFill>
              </a:rPr>
              <a:t>@Repository Stereotype 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7834655" y="1683545"/>
            <a:ext cx="2743200" cy="631825"/>
          </a:xfrm>
          <a:prstGeom prst="wedgeRectCallout">
            <a:avLst>
              <a:gd name="adj1" fmla="val -91706"/>
              <a:gd name="adj2" fmla="val -2540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 err="1">
                <a:solidFill>
                  <a:srgbClr val="FFFFFF"/>
                </a:solidFill>
              </a:rPr>
              <a:t>EntityManager</a:t>
            </a:r>
            <a:r>
              <a:rPr lang="en-US" altLang="en-US" dirty="0">
                <a:solidFill>
                  <a:srgbClr val="FFFFFF"/>
                </a:solidFill>
              </a:rPr>
              <a:t>. </a:t>
            </a:r>
            <a:r>
              <a:rPr lang="en-US" altLang="en-US" dirty="0" err="1">
                <a:solidFill>
                  <a:srgbClr val="FFFFFF"/>
                </a:solidFill>
              </a:rPr>
              <a:t>JpaTempate</a:t>
            </a:r>
            <a:r>
              <a:rPr lang="en-US" altLang="en-US" dirty="0">
                <a:solidFill>
                  <a:srgbClr val="FFFFFF"/>
                </a:solidFill>
              </a:rPr>
              <a:t> is deprecated.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135924" y="2315370"/>
            <a:ext cx="2072288" cy="1193949"/>
          </a:xfrm>
          <a:prstGeom prst="wedgeRectCallout">
            <a:avLst>
              <a:gd name="adj1" fmla="val 73732"/>
              <a:gd name="adj2" fmla="val -505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FFFFFF"/>
                </a:solidFill>
              </a:rPr>
              <a:t>Spring support of JEE standard annotation for JPA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828631" y="2855912"/>
            <a:ext cx="2438400" cy="506413"/>
          </a:xfrm>
          <a:prstGeom prst="wedgeRectCallout">
            <a:avLst>
              <a:gd name="adj1" fmla="val -151647"/>
              <a:gd name="adj2" fmla="val 4048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FFFFFF"/>
                </a:solidFill>
              </a:rPr>
              <a:t>Declarative transaction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7116934" y="3683794"/>
            <a:ext cx="2895600" cy="658812"/>
          </a:xfrm>
          <a:prstGeom prst="wedgeRectCallout">
            <a:avLst>
              <a:gd name="adj1" fmla="val -144782"/>
              <a:gd name="adj2" fmla="val 5874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FFFFFF"/>
                </a:solidFill>
              </a:rPr>
              <a:t>If @Transactional is not used, Lazy loading is failed</a:t>
            </a:r>
          </a:p>
        </p:txBody>
      </p:sp>
    </p:spTree>
    <p:extLst>
      <p:ext uri="{BB962C8B-B14F-4D97-AF65-F5344CB8AC3E}">
        <p14:creationId xmlns:p14="http://schemas.microsoft.com/office/powerpoint/2010/main" val="211159048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Step 3: Spring XML Configuration</a:t>
            </a:r>
          </a:p>
        </p:txBody>
      </p:sp>
      <p:pic>
        <p:nvPicPr>
          <p:cNvPr id="12291" name="Picture 2" descr="C:\Users\nagra3\AppData\Local\Temp\SNAGHTML1a3cddb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1066800"/>
            <a:ext cx="8534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6856412" y="1389063"/>
            <a:ext cx="2971800" cy="457200"/>
          </a:xfrm>
          <a:prstGeom prst="wedgeRectCallout">
            <a:avLst>
              <a:gd name="adj1" fmla="val -125639"/>
              <a:gd name="adj2" fmla="val -2257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</a:rPr>
              <a:t>Annotation Driven Transaction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8933120" y="2069465"/>
            <a:ext cx="2514600" cy="631825"/>
          </a:xfrm>
          <a:prstGeom prst="wedgeRectCallout">
            <a:avLst>
              <a:gd name="adj1" fmla="val -75760"/>
              <a:gd name="adj2" fmla="val -3885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FFFFFF"/>
                </a:solidFill>
              </a:rPr>
              <a:t>Add Spring exception handling to @Repository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8933120" y="2815868"/>
            <a:ext cx="2895600" cy="479425"/>
          </a:xfrm>
          <a:prstGeom prst="wedgeRectCallout">
            <a:avLst>
              <a:gd name="adj1" fmla="val -72282"/>
              <a:gd name="adj2" fmla="val -6179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FFFFFF"/>
                </a:solidFill>
              </a:rPr>
              <a:t>Local Entity Manager Factory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8524874" y="4038600"/>
            <a:ext cx="2606675" cy="479425"/>
          </a:xfrm>
          <a:prstGeom prst="wedgeRectCallout">
            <a:avLst>
              <a:gd name="adj1" fmla="val -39481"/>
              <a:gd name="adj2" fmla="val -16480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FFFFFF"/>
                </a:solidFill>
              </a:rPr>
              <a:t>JPA Transaction Manager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11211" y="2490787"/>
            <a:ext cx="1971288" cy="862013"/>
          </a:xfrm>
          <a:prstGeom prst="wedgeRectCallout">
            <a:avLst>
              <a:gd name="adj1" fmla="val 96047"/>
              <a:gd name="adj2" fmla="val 3416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FFFFFF"/>
                </a:solidFill>
              </a:rPr>
              <a:t>Name </a:t>
            </a:r>
            <a:r>
              <a:rPr lang="en-US" altLang="en-US" dirty="0" err="1">
                <a:solidFill>
                  <a:srgbClr val="FFFFFF"/>
                </a:solidFill>
              </a:rPr>
              <a:t>transationManager</a:t>
            </a:r>
            <a:r>
              <a:rPr lang="en-US" altLang="en-US" dirty="0">
                <a:solidFill>
                  <a:srgbClr val="FFFFFF"/>
                </a:solidFill>
              </a:rPr>
              <a:t> is required</a:t>
            </a:r>
          </a:p>
        </p:txBody>
      </p:sp>
      <p:sp>
        <p:nvSpPr>
          <p:cNvPr id="12297" name="Rectangle 4"/>
          <p:cNvSpPr txBox="1">
            <a:spLocks noChangeArrowheads="1"/>
          </p:cNvSpPr>
          <p:nvPr/>
        </p:nvSpPr>
        <p:spPr bwMode="auto">
          <a:xfrm>
            <a:off x="711015" y="4646140"/>
            <a:ext cx="10854909" cy="161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14" rIns="45720" bIns="45714"/>
          <a:lstStyle>
            <a:lvl1pPr marL="231775" indent="-231775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600">
                <a:solidFill>
                  <a:schemeClr val="bg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ts val="400"/>
              </a:spcBef>
              <a:buClr>
                <a:srgbClr val="355F99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132628"/>
                </a:solidFill>
                <a:latin typeface="Calibri" panose="020F0502020204030204" pitchFamily="34" charset="0"/>
              </a:rPr>
              <a:t>To enable declarative transaction management for the methods annotated with @Transactional, you have to enable the &lt;</a:t>
            </a:r>
            <a:r>
              <a:rPr lang="en-US" altLang="en-US" sz="1800" dirty="0" err="1">
                <a:solidFill>
                  <a:srgbClr val="132628"/>
                </a:solidFill>
                <a:latin typeface="Calibri" panose="020F0502020204030204" pitchFamily="34" charset="0"/>
              </a:rPr>
              <a:t>tx:annotation-driven</a:t>
            </a:r>
            <a:r>
              <a:rPr lang="en-US" altLang="en-US" sz="1800" dirty="0">
                <a:solidFill>
                  <a:srgbClr val="132628"/>
                </a:solidFill>
                <a:latin typeface="Calibri" panose="020F0502020204030204" pitchFamily="34" charset="0"/>
              </a:rPr>
              <a:t>&gt; element in your bean configuration file. By default, it will look for a transaction manager with the name </a:t>
            </a:r>
            <a:r>
              <a:rPr lang="en-US" altLang="en-US" sz="1800" dirty="0" err="1">
                <a:solidFill>
                  <a:srgbClr val="132628"/>
                </a:solidFill>
                <a:latin typeface="Calibri" panose="020F0502020204030204" pitchFamily="34" charset="0"/>
              </a:rPr>
              <a:t>transactionManager</a:t>
            </a:r>
            <a:r>
              <a:rPr lang="en-US" altLang="en-US" sz="1800" dirty="0">
                <a:solidFill>
                  <a:srgbClr val="132628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230447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3007" y="522288"/>
            <a:ext cx="11368268" cy="501650"/>
          </a:xfrm>
        </p:spPr>
        <p:txBody>
          <a:bodyPr/>
          <a:lstStyle/>
          <a:p>
            <a:r>
              <a:rPr lang="en-US" altLang="en-US" sz="2400"/>
              <a:t>Exercise : Coding – Spring Hibernate Integration</a:t>
            </a:r>
          </a:p>
        </p:txBody>
      </p:sp>
      <p:pic>
        <p:nvPicPr>
          <p:cNvPr id="13315" name="Picture 4" descr="after-exercis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31" y="1289221"/>
            <a:ext cx="228210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3189" y="1066800"/>
            <a:ext cx="7809873" cy="4648200"/>
          </a:xfrm>
        </p:spPr>
        <p:txBody>
          <a:bodyPr/>
          <a:lstStyle/>
          <a:p>
            <a:pPr lvl="1" algn="just" eaLnBrk="1" hangingPunct="1">
              <a:lnSpc>
                <a:spcPct val="100000"/>
              </a:lnSpc>
            </a:pPr>
            <a:r>
              <a:rPr lang="en-US" altLang="en-US" sz="1800" dirty="0"/>
              <a:t>Create an Equity class with attributes</a:t>
            </a:r>
          </a:p>
          <a:p>
            <a:pPr lvl="2" algn="just" eaLnBrk="1" hangingPunct="1">
              <a:lnSpc>
                <a:spcPct val="100000"/>
              </a:lnSpc>
            </a:pPr>
            <a:r>
              <a:rPr lang="en-US" altLang="en-US" dirty="0"/>
              <a:t>symbol : String</a:t>
            </a:r>
          </a:p>
          <a:p>
            <a:pPr lvl="2" algn="just" eaLnBrk="1" hangingPunct="1">
              <a:lnSpc>
                <a:spcPct val="100000"/>
              </a:lnSpc>
            </a:pPr>
            <a:r>
              <a:rPr lang="en-US" altLang="en-US" dirty="0" err="1"/>
              <a:t>securityName</a:t>
            </a:r>
            <a:r>
              <a:rPr lang="en-US" altLang="en-US" dirty="0"/>
              <a:t> : String</a:t>
            </a:r>
          </a:p>
          <a:p>
            <a:pPr lvl="2" algn="just" eaLnBrk="1" hangingPunct="1">
              <a:lnSpc>
                <a:spcPct val="100000"/>
              </a:lnSpc>
            </a:pPr>
            <a:r>
              <a:rPr lang="en-US" altLang="en-US" dirty="0"/>
              <a:t>type : String (Buy / Sell)</a:t>
            </a:r>
          </a:p>
          <a:p>
            <a:pPr lvl="2" algn="just" eaLnBrk="1" hangingPunct="1">
              <a:lnSpc>
                <a:spcPct val="100000"/>
              </a:lnSpc>
            </a:pPr>
            <a:r>
              <a:rPr lang="en-US" altLang="en-US" dirty="0" err="1"/>
              <a:t>qty</a:t>
            </a:r>
            <a:r>
              <a:rPr lang="en-US" altLang="en-US" dirty="0"/>
              <a:t> : </a:t>
            </a:r>
            <a:r>
              <a:rPr lang="en-US" altLang="en-US" dirty="0" err="1"/>
              <a:t>int</a:t>
            </a:r>
            <a:endParaRPr lang="en-US" altLang="en-US" dirty="0"/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1800" dirty="0"/>
              <a:t>Create getters and setters for them.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1800" dirty="0"/>
              <a:t>Save the Equity object to the database by </a:t>
            </a:r>
            <a:r>
              <a:rPr lang="en-US" altLang="en-US" sz="1800" b="1" dirty="0"/>
              <a:t>Spring-JPA</a:t>
            </a:r>
            <a:r>
              <a:rPr lang="en-US" altLang="en-US" sz="1800" dirty="0"/>
              <a:t> Integration.</a:t>
            </a:r>
          </a:p>
        </p:txBody>
      </p:sp>
    </p:spTree>
    <p:extLst>
      <p:ext uri="{BB962C8B-B14F-4D97-AF65-F5344CB8AC3E}">
        <p14:creationId xmlns:p14="http://schemas.microsoft.com/office/powerpoint/2010/main" val="226551823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870682"/>
            <a:ext cx="10929257" cy="5092700"/>
          </a:xfrm>
        </p:spPr>
        <p:txBody>
          <a:bodyPr>
            <a:normAutofit/>
          </a:bodyPr>
          <a:lstStyle/>
          <a:p>
            <a:r>
              <a:rPr lang="en-US" dirty="0" smtClean="0"/>
              <a:t>Spring JPA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2597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Masters">
  <a:themeElements>
    <a:clrScheme name="SGM Color 2016">
      <a:dk1>
        <a:srgbClr val="22262E"/>
      </a:dk1>
      <a:lt1>
        <a:srgbClr val="FFFFFF"/>
      </a:lt1>
      <a:dk2>
        <a:srgbClr val="0A2A74"/>
      </a:dk2>
      <a:lt2>
        <a:srgbClr val="D0D0D0"/>
      </a:lt2>
      <a:accent1>
        <a:srgbClr val="1499E6"/>
      </a:accent1>
      <a:accent2>
        <a:srgbClr val="868686"/>
      </a:accent2>
      <a:accent3>
        <a:srgbClr val="DE2714"/>
      </a:accent3>
      <a:accent4>
        <a:srgbClr val="3A2139"/>
      </a:accent4>
      <a:accent5>
        <a:srgbClr val="AA9D82"/>
      </a:accent5>
      <a:accent6>
        <a:srgbClr val="1DA65D"/>
      </a:accent6>
      <a:hlink>
        <a:srgbClr val="C82506"/>
      </a:hlink>
      <a:folHlink>
        <a:srgbClr val="6666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" ma:contentTypeID="0x010100BA9AACD866FC1E4981E74F9CCA9E5CA0005B817ECD3F7FD84D9F3264808D7ACDD3" ma:contentTypeVersion="5" ma:contentTypeDescription="" ma:contentTypeScope="" ma:versionID="d2825f2e4a9b54e65d324119a5cbbcf9">
  <xsd:schema xmlns:xsd="http://www.w3.org/2001/XMLSchema" xmlns:xs="http://www.w3.org/2001/XMLSchema" xmlns:p="http://schemas.microsoft.com/office/2006/metadata/properties" xmlns:ns2="c8085c4b-1ac7-4641-80ad-2522959560d5" xmlns:ns4="24943d0a-27c4-4bf8-a607-4a8907b6c8ab" targetNamespace="http://schemas.microsoft.com/office/2006/metadata/properties" ma:root="true" ma:fieldsID="29b71cb4a96d73055e5f9ffe46ed1e26" ns2:_="" ns4:_="">
    <xsd:import namespace="c8085c4b-1ac7-4641-80ad-2522959560d5"/>
    <xsd:import namespace="24943d0a-27c4-4bf8-a607-4a8907b6c8ab"/>
    <xsd:element name="properties">
      <xsd:complexType>
        <xsd:sequence>
          <xsd:element name="documentManagement">
            <xsd:complexType>
              <xsd:all>
                <xsd:element ref="ns2:Domain" minOccurs="0"/>
                <xsd:element ref="ns2:Practice_x0020_2" minOccurs="0"/>
                <xsd:element ref="ns2:Theme_x0020_2" minOccurs="0"/>
                <xsd:element ref="ns2:Sapient_x0020_Contact_x0028_s_x0029_" minOccurs="0"/>
                <xsd:element ref="ns2:Client_x0020_Segmentation" minOccurs="0"/>
                <xsd:element ref="ns2:Region" minOccurs="0"/>
                <xsd:element ref="ns2:Key_x0020_Technologies" minOccurs="0"/>
                <xsd:element ref="ns2:Capability" minOccurs="0"/>
                <xsd:element ref="ns4:Solution" minOccurs="0"/>
                <xsd:element ref="ns4:Key_x0020_Wor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85c4b-1ac7-4641-80ad-2522959560d5" elementFormDefault="qualified">
    <xsd:import namespace="http://schemas.microsoft.com/office/2006/documentManagement/types"/>
    <xsd:import namespace="http://schemas.microsoft.com/office/infopath/2007/PartnerControls"/>
    <xsd:element name="Domain" ma:index="8" nillable="true" ma:displayName="Domain" ma:internalName="Domai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siness Analysis"/>
                    <xsd:enumeration value="Business Development"/>
                    <xsd:enumeration value="General Management"/>
                    <xsd:enumeration value="Operations"/>
                    <xsd:enumeration value="Program Management"/>
                    <xsd:enumeration value="Quality Assurance"/>
                    <xsd:enumeration value="User Experience"/>
                    <xsd:enumeration value="Technology"/>
                  </xsd:restriction>
                </xsd:simpleType>
              </xsd:element>
            </xsd:sequence>
          </xsd:extension>
        </xsd:complexContent>
      </xsd:complexType>
    </xsd:element>
    <xsd:element name="Practice_x0020_2" ma:index="9" nillable="true" ma:displayName="Practice" ma:internalName="Practic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y-Side Investment Process"/>
                    <xsd:enumeration value="Clearing &amp; Collateral"/>
                    <xsd:enumeration value="CTRM"/>
                    <xsd:enumeration value="Data Management"/>
                    <xsd:enumeration value="Derivatives Platforms"/>
                    <xsd:enumeration value="Operational Risk"/>
                    <xsd:enumeration value="Pipeline and Shipping"/>
                    <xsd:enumeration value="Portfolio Accounting"/>
                    <xsd:enumeration value="Regulatory Reporting"/>
                    <xsd:enumeration value="Trade Documentation"/>
                    <xsd:enumeration value="Valuation and Risk Analytics"/>
                  </xsd:restriction>
                </xsd:simpleType>
              </xsd:element>
            </xsd:sequence>
          </xsd:extension>
        </xsd:complexContent>
      </xsd:complexType>
    </xsd:element>
    <xsd:element name="Theme_x0020_2" ma:index="10" nillable="true" ma:displayName="Theme" ma:internalName="Them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earing and Collateral"/>
                    <xsd:enumeration value="Client Portals"/>
                    <xsd:enumeration value="Data Readiness"/>
                    <xsd:enumeration value="Energy Intelligence"/>
                    <xsd:enumeration value="Enterprise Risk"/>
                    <xsd:enumeration value="Industrialization"/>
                    <xsd:enumeration value="Mid-Stream"/>
                    <xsd:enumeration value="Regulatory Reporting"/>
                    <xsd:enumeration value="Research"/>
                    <xsd:enumeration value="Structured Finance"/>
                    <xsd:enumeration value="Wealth"/>
                  </xsd:restriction>
                </xsd:simpleType>
              </xsd:element>
            </xsd:sequence>
          </xsd:extension>
        </xsd:complexContent>
      </xsd:complexType>
    </xsd:element>
    <xsd:element name="Sapient_x0020_Contact_x0028_s_x0029_" ma:index="13" nillable="true" ma:displayName="Sapient Contact(s)" ma:list="UserInfo" ma:SharePointGroup="0" ma:internalName="Sapient_x0020_Contact_x0028_s_x0029_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Segmentation" ma:index="14" nillable="true" ma:displayName="Client Segmentation" ma:format="Dropdown" ma:internalName="Client_x0020_Segmentation">
      <xsd:simpleType>
        <xsd:restriction base="dms:Choice">
          <xsd:enumeration value="Banks - Global Investment Bank"/>
          <xsd:enumeration value="Banks - Regional Investment Bank"/>
          <xsd:enumeration value="Banks - Custodians"/>
          <xsd:enumeration value="Banks - Brokers"/>
          <xsd:enumeration value="Investment Management - Institutional Asset Manager"/>
          <xsd:enumeration value="Investment Management - Hedge Funds"/>
          <xsd:enumeration value="Investment Management - Mutual Funds"/>
          <xsd:enumeration value="Investment Management - Wealth Management"/>
          <xsd:enumeration value="Investment Management - Fund Administration"/>
          <xsd:enumeration value="Intermediaries - Exchanges"/>
          <xsd:enumeration value="Intermediaries - Clearing House"/>
          <xsd:enumeration value="Intermediaries - ISO"/>
          <xsd:enumeration value="Intermediaries - Industry Associations"/>
          <xsd:enumeration value="Energy &amp; Commodity Companies - Global Oil"/>
          <xsd:enumeration value="Energy &amp; Commodity Companies - Mid-stream Operators"/>
          <xsd:enumeration value="Energy &amp; Commodity Companies - EU Energy Merchants"/>
          <xsd:enumeration value="Energy &amp; Commodity Companies - NA Energy Merchants"/>
          <xsd:enumeration value="Governments &amp; Regulators - US"/>
          <xsd:enumeration value="Governments &amp; Regulators - UK"/>
          <xsd:enumeration value="Governments &amp; Regulators - Canada"/>
          <xsd:enumeration value="Governments &amp; Regulators - EU"/>
          <xsd:enumeration value="Governments &amp; Regulators - Asia"/>
          <xsd:enumeration value="Partner"/>
          <xsd:enumeration value="Competitor"/>
          <xsd:enumeration value="Vendor"/>
        </xsd:restriction>
      </xsd:simpleType>
    </xsd:element>
    <xsd:element name="Region" ma:index="15" nillable="true" ma:displayName="Region" ma:internalName="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frica"/>
                    <xsd:enumeration value="Asia"/>
                    <xsd:enumeration value="Australia"/>
                    <xsd:enumeration value="Canada"/>
                    <xsd:enumeration value="EU"/>
                    <xsd:enumeration value="EU - UK"/>
                    <xsd:enumeration value="India"/>
                    <xsd:enumeration value="Middle East"/>
                    <xsd:enumeration value="S. America"/>
                    <xsd:enumeration value="USA"/>
                  </xsd:restriction>
                </xsd:simpleType>
              </xsd:element>
            </xsd:sequence>
          </xsd:extension>
        </xsd:complexContent>
      </xsd:complexType>
    </xsd:element>
    <xsd:element name="Key_x0020_Technologies" ma:index="16" nillable="true" ma:displayName="Key Technologies" ma:list="{17722692-f909-4a6d-9d7c-4d99fd41a240}" ma:internalName="Key_x0020_Technologies" ma:showField="Active_x0020_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apability" ma:index="17" nillable="true" ma:displayName="Capability" ma:list="{c6488a8c-465d-4018-ba9f-27905420605d}" ma:internalName="Capability" ma:showField="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943d0a-27c4-4bf8-a607-4a8907b6c8ab" elementFormDefault="qualified">
    <xsd:import namespace="http://schemas.microsoft.com/office/2006/documentManagement/types"/>
    <xsd:import namespace="http://schemas.microsoft.com/office/infopath/2007/PartnerControls"/>
    <xsd:element name="Solution" ma:index="18" nillable="true" ma:displayName="Solution" ma:list="{228c778e-9a00-4699-9aa7-da888e41b916}" ma:internalName="Solution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ey_x0020_Word" ma:index="19" nillable="true" ma:displayName="Key Word" ma:hidden="true" ma:list="{92a028d3-ecb9-485b-ac47-c09f6ebe3090}" ma:internalName="Key_x0020_Word" ma:readOnly="false" ma:showField="Titl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12" ma:displayName="Comments"/>
        <xsd:element name="keywords" minOccurs="0" maxOccurs="1" type="xsd:string" ma:index="11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lution xmlns="24943d0a-27c4-4bf8-a607-4a8907b6c8ab"/>
    <Theme_x0020_2 xmlns="c8085c4b-1ac7-4641-80ad-2522959560d5"/>
    <Region xmlns="c8085c4b-1ac7-4641-80ad-2522959560d5"/>
    <Practice_x0020_2 xmlns="c8085c4b-1ac7-4641-80ad-2522959560d5"/>
    <Client_x0020_Segmentation xmlns="c8085c4b-1ac7-4641-80ad-2522959560d5" xsi:nil="true"/>
    <Sapient_x0020_Contact_x0028_s_x0029_ xmlns="c8085c4b-1ac7-4641-80ad-2522959560d5">
      <UserInfo>
        <DisplayName>i:0#.w|sapient\dkumme</DisplayName>
        <AccountId>136</AccountId>
        <AccountType/>
      </UserInfo>
    </Sapient_x0020_Contact_x0028_s_x0029_>
    <Domain xmlns="c8085c4b-1ac7-4641-80ad-2522959560d5"/>
    <Capability xmlns="c8085c4b-1ac7-4641-80ad-2522959560d5"/>
    <Key_x0020_Technologies xmlns="c8085c4b-1ac7-4641-80ad-2522959560d5"/>
    <Key_x0020_Word xmlns="24943d0a-27c4-4bf8-a607-4a8907b6c8ab" xsi:nil="true"/>
  </documentManagement>
</p:properties>
</file>

<file path=customXml/itemProps1.xml><?xml version="1.0" encoding="utf-8"?>
<ds:datastoreItem xmlns:ds="http://schemas.openxmlformats.org/officeDocument/2006/customXml" ds:itemID="{26F53719-B4BD-49BC-B198-39FD3ED573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F316D6-DEC8-4AC9-BE68-A9B7E99898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85c4b-1ac7-4641-80ad-2522959560d5"/>
    <ds:schemaRef ds:uri="24943d0a-27c4-4bf8-a607-4a8907b6c8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61D4D0-73CC-4280-AF59-F361C383B16A}">
  <ds:schemaRefs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24943d0a-27c4-4bf8-a607-4a8907b6c8ab"/>
    <ds:schemaRef ds:uri="c8085c4b-1ac7-4641-80ad-2522959560d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16230</TotalTime>
  <Words>306</Words>
  <Application>Microsoft Office PowerPoint</Application>
  <PresentationFormat>Custom</PresentationFormat>
  <Paragraphs>55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ＭＳ Ｐゴシック</vt:lpstr>
      <vt:lpstr>Arial</vt:lpstr>
      <vt:lpstr>Calibri</vt:lpstr>
      <vt:lpstr>Courier New</vt:lpstr>
      <vt:lpstr>SapientSansMedium</vt:lpstr>
      <vt:lpstr>SapientSansRegular</vt:lpstr>
      <vt:lpstr>Trebuchet MS</vt:lpstr>
      <vt:lpstr>VAG Rounded Std Light</vt:lpstr>
      <vt:lpstr>Wingdings</vt:lpstr>
      <vt:lpstr>Content Masters</vt:lpstr>
      <vt:lpstr>Spring JPA Integration</vt:lpstr>
      <vt:lpstr>PowerPoint Presentation</vt:lpstr>
      <vt:lpstr>Objectives</vt:lpstr>
      <vt:lpstr>Lets Do It by Spring – JPA Integration</vt:lpstr>
      <vt:lpstr>Step 1: Add META-INF/persistence.xml to classpath</vt:lpstr>
      <vt:lpstr>Step 2: Add a DAO class</vt:lpstr>
      <vt:lpstr>Step 3: Spring XML Configuration</vt:lpstr>
      <vt:lpstr>Exercise : Coding – Spring Hibernate Integration</vt:lpstr>
      <vt:lpstr>Recap</vt:lpstr>
      <vt:lpstr>References</vt:lpstr>
      <vt:lpstr>THANK YOU</vt:lpstr>
    </vt:vector>
  </TitlesOfParts>
  <Company>Sapient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 PPT Template 16x9</dc:title>
  <dc:creator>Dan Kummer</dc:creator>
  <cp:lastModifiedBy>Sidharth Mazumdar</cp:lastModifiedBy>
  <cp:revision>275</cp:revision>
  <cp:lastPrinted>2015-02-14T20:13:28Z</cp:lastPrinted>
  <dcterms:created xsi:type="dcterms:W3CDTF">2015-02-05T19:35:34Z</dcterms:created>
  <dcterms:modified xsi:type="dcterms:W3CDTF">2016-09-21T07:43:15Z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0x010100BA9AACD866FC1E4981E74F9CCA9E5CA0005B817ECD3F7FD84D9F3264808D7ACDD3</vt:lpwstr>
  </property>
</Properties>
</file>