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4"/>
  </p:sldMasterIdLst>
  <p:notesMasterIdLst>
    <p:notesMasterId r:id="rId49"/>
  </p:notesMasterIdLst>
  <p:handoutMasterIdLst>
    <p:handoutMasterId r:id="rId50"/>
  </p:handoutMasterIdLst>
  <p:sldIdLst>
    <p:sldId id="258" r:id="rId5"/>
    <p:sldId id="331" r:id="rId6"/>
    <p:sldId id="285" r:id="rId7"/>
    <p:sldId id="335" r:id="rId8"/>
    <p:sldId id="337" r:id="rId9"/>
    <p:sldId id="338" r:id="rId10"/>
    <p:sldId id="339" r:id="rId11"/>
    <p:sldId id="340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1" r:id="rId30"/>
    <p:sldId id="362" r:id="rId31"/>
    <p:sldId id="364" r:id="rId32"/>
    <p:sldId id="365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376" r:id="rId42"/>
    <p:sldId id="377" r:id="rId43"/>
    <p:sldId id="378" r:id="rId44"/>
    <p:sldId id="380" r:id="rId45"/>
    <p:sldId id="333" r:id="rId46"/>
    <p:sldId id="332" r:id="rId47"/>
    <p:sldId id="261" r:id="rId4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7">
          <p15:clr>
            <a:srgbClr val="A4A3A4"/>
          </p15:clr>
        </p15:guide>
        <p15:guide id="2" orient="horz" pos="2203">
          <p15:clr>
            <a:srgbClr val="A4A3A4"/>
          </p15:clr>
        </p15:guide>
        <p15:guide id="3" orient="horz" pos="3881">
          <p15:clr>
            <a:srgbClr val="A4A3A4"/>
          </p15:clr>
        </p15:guide>
        <p15:guide id="4" orient="horz" pos="184">
          <p15:clr>
            <a:srgbClr val="A4A3A4"/>
          </p15:clr>
        </p15:guide>
        <p15:guide id="5" orient="horz" pos="456">
          <p15:clr>
            <a:srgbClr val="A4A3A4"/>
          </p15:clr>
        </p15:guide>
        <p15:guide id="6" pos="7301">
          <p15:clr>
            <a:srgbClr val="A4A3A4"/>
          </p15:clr>
        </p15:guide>
        <p15:guide id="7" pos="3831">
          <p15:clr>
            <a:srgbClr val="A4A3A4"/>
          </p15:clr>
        </p15:guide>
        <p15:guide id="8" pos="3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2A74"/>
    <a:srgbClr val="12838C"/>
    <a:srgbClr val="A8A27E"/>
    <a:srgbClr val="3A2139"/>
    <a:srgbClr val="868686"/>
    <a:srgbClr val="1499E6"/>
    <a:srgbClr val="149DEC"/>
    <a:srgbClr val="0D65AF"/>
    <a:srgbClr val="0D84AF"/>
    <a:srgbClr val="018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8706" autoAdjust="0"/>
  </p:normalViewPr>
  <p:slideViewPr>
    <p:cSldViewPr snapToGrid="0" showGuides="1">
      <p:cViewPr varScale="1">
        <p:scale>
          <a:sx n="78" d="100"/>
          <a:sy n="78" d="100"/>
        </p:scale>
        <p:origin x="540" y="90"/>
      </p:cViewPr>
      <p:guideLst>
        <p:guide orient="horz" pos="697"/>
        <p:guide orient="horz" pos="2203"/>
        <p:guide orient="horz" pos="3881"/>
        <p:guide orient="horz" pos="184"/>
        <p:guide orient="horz" pos="456"/>
        <p:guide pos="7301"/>
        <p:guide pos="3831"/>
        <p:guide pos="3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E7550-E0F9-3D47-B240-CDF212F954DC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5E19F-8104-454E-99EE-5FECE3F2C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70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4816F-C52D-684F-90D7-8658B6D04F7F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F3505-8F58-2C45-86A7-6D873B9EC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26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smtClean="0">
              <a:ea typeface="ＭＳ Ｐゴシック" pitchFamily="34" charset="-128"/>
            </a:endParaRPr>
          </a:p>
        </p:txBody>
      </p:sp>
      <p:sp>
        <p:nvSpPr>
          <p:cNvPr id="61444" name="Slide Number Placeholder 3"/>
          <p:cNvSpPr txBox="1">
            <a:spLocks noGrp="1"/>
          </p:cNvSpPr>
          <p:nvPr/>
        </p:nvSpPr>
        <p:spPr bwMode="auto">
          <a:xfrm>
            <a:off x="3883852" y="8686801"/>
            <a:ext cx="2972547" cy="455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F047ABEC-5F3A-4256-9BD0-B1FC65387E56}" type="slidenum">
              <a:rPr lang="en-US" sz="1200">
                <a:solidFill>
                  <a:schemeClr val="tx1"/>
                </a:solidFill>
              </a:rPr>
              <a:pPr algn="r" eaLnBrk="1" hangingPunct="1"/>
              <a:t>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122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smtClean="0">
              <a:ea typeface="ＭＳ Ｐゴシック" pitchFamily="34" charset="-128"/>
            </a:endParaRP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3883852" y="8686801"/>
            <a:ext cx="2972547" cy="455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070568A4-B867-4DC3-A7C9-9307053CF91B}" type="slidenum">
              <a:rPr lang="en-US" sz="1200">
                <a:solidFill>
                  <a:schemeClr val="tx1"/>
                </a:solidFill>
              </a:rPr>
              <a:pPr algn="r" eaLnBrk="1" hangingPunct="1"/>
              <a:t>13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77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9pPr>
          </a:lstStyle>
          <a:p>
            <a:fld id="{1D3538BD-69B9-4187-811A-628C099B5D94}" type="slidenum">
              <a:rPr lang="en-US" sz="1200" smtClean="0">
                <a:solidFill>
                  <a:schemeClr val="tx1"/>
                </a:solidFill>
                <a:latin typeface="Arial" charset="0"/>
              </a:rPr>
              <a:pPr/>
              <a:t>14</a:t>
            </a:fld>
            <a:endParaRPr lang="en-US" sz="1200" smtClean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914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Bean Factory is the  implementation of the factory design pattern, which  is responsible for creating and disposable of beans.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Because a bean factory knows about many objects within an application, it is able to create associations between collaborating objects as they are instantiated.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when a bean factory hands out objects, those objects are fully configured, are aware of their collaborating objects, and are ready to use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A bean factory also takes part in the lifecycle of a bean, making calls to custom initialization and destruction methods, if those methods are defined.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Beans are “lazily” loaded into bean factories, meaning that while the bean factory will immediately load the bean definitions, the beans themselves will not be instantiated until they are needed.</a:t>
            </a:r>
          </a:p>
          <a:p>
            <a:pPr marL="171450" indent="-171450" algn="just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Resource is only an interface, while </a:t>
            </a:r>
            <a:r>
              <a:rPr lang="en-US" dirty="0" err="1" smtClean="0"/>
              <a:t>ClassPathResource</a:t>
            </a:r>
            <a:r>
              <a:rPr lang="en-US" dirty="0" smtClean="0"/>
              <a:t> is one of its implementations for loading a resource from the </a:t>
            </a:r>
            <a:r>
              <a:rPr lang="en-US" dirty="0" err="1" smtClean="0"/>
              <a:t>classpath</a:t>
            </a:r>
            <a:r>
              <a:rPr lang="en-US" dirty="0" smtClean="0"/>
              <a:t>. Other implementations of the Resource interface, such as  </a:t>
            </a:r>
            <a:r>
              <a:rPr lang="en-US" dirty="0" err="1" smtClean="0"/>
              <a:t>FileSystemResource</a:t>
            </a:r>
            <a:r>
              <a:rPr lang="en-US" dirty="0" smtClean="0"/>
              <a:t>, </a:t>
            </a:r>
            <a:r>
              <a:rPr lang="en-US" dirty="0" err="1" smtClean="0"/>
              <a:t>InputStreamResource</a:t>
            </a:r>
            <a:r>
              <a:rPr lang="en-US" dirty="0" smtClean="0"/>
              <a:t>, and </a:t>
            </a:r>
            <a:r>
              <a:rPr lang="en-US" dirty="0" err="1" smtClean="0"/>
              <a:t>UrlResource</a:t>
            </a:r>
            <a:r>
              <a:rPr lang="en-US" dirty="0" smtClean="0"/>
              <a:t>, are used to load a resource from other locations</a:t>
            </a:r>
          </a:p>
          <a:p>
            <a:pPr marL="171450" indent="-171450" algn="just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Next, you can use the following statement to instantiate a bean factory by passing in a Resource object with the configuration file loaded:</a:t>
            </a:r>
          </a:p>
          <a:p>
            <a:pPr marL="171450" indent="-171450" algn="just" eaLnBrk="1" hangingPunct="1">
              <a:buFont typeface="Arial" pitchFamily="34" charset="0"/>
              <a:buChar char="•"/>
              <a:defRPr/>
            </a:pPr>
            <a:r>
              <a:rPr lang="en-US" dirty="0" err="1" smtClean="0"/>
              <a:t>BeanFactory</a:t>
            </a:r>
            <a:r>
              <a:rPr lang="en-US" dirty="0" smtClean="0"/>
              <a:t> factory = new </a:t>
            </a:r>
            <a:r>
              <a:rPr lang="en-US" dirty="0" err="1" smtClean="0"/>
              <a:t>XmlBeanFactory</a:t>
            </a:r>
            <a:r>
              <a:rPr lang="en-US" dirty="0" smtClean="0"/>
              <a:t>(resource);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9pPr>
          </a:lstStyle>
          <a:p>
            <a:fld id="{8A5D3224-0B27-4940-A75F-963C71D96C6B}" type="slidenum">
              <a:rPr lang="en-US" sz="1200" smtClean="0">
                <a:solidFill>
                  <a:schemeClr val="tx1"/>
                </a:solidFill>
                <a:latin typeface="Arial" charset="0"/>
              </a:rPr>
              <a:pPr/>
              <a:t>15</a:t>
            </a:fld>
            <a:endParaRPr lang="en-US" sz="1200" smtClean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510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9pPr>
          </a:lstStyle>
          <a:p>
            <a:fld id="{4B811C20-AFFD-4C0B-A9DA-A5B9501D1D2A}" type="slidenum">
              <a:rPr lang="en-US" sz="1200" smtClean="0">
                <a:solidFill>
                  <a:schemeClr val="tx1"/>
                </a:solidFill>
                <a:latin typeface="Arial" charset="0"/>
              </a:rPr>
              <a:pPr/>
              <a:t>17</a:t>
            </a:fld>
            <a:endParaRPr lang="en-US" sz="12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Steps to setup Spring for your project – </a:t>
            </a:r>
          </a:p>
          <a:p>
            <a:pPr eaLnBrk="1" hangingPunct="1"/>
            <a:r>
              <a:rPr lang="en-US" smtClean="0"/>
              <a:t>1) Download and unzip the Spring api from www.springsource.org/download</a:t>
            </a:r>
          </a:p>
          <a:p>
            <a:pPr eaLnBrk="1" hangingPunct="1"/>
            <a:r>
              <a:rPr lang="en-US" smtClean="0"/>
              <a:t>2) In your project add references for the following jar files(atleast) in the build path </a:t>
            </a:r>
          </a:p>
          <a:p>
            <a:pPr eaLnBrk="1" hangingPunct="1"/>
            <a:r>
              <a:rPr lang="en-US" smtClean="0"/>
              <a:t>	a – spring.jar</a:t>
            </a:r>
          </a:p>
          <a:p>
            <a:pPr eaLnBrk="1" hangingPunct="1"/>
            <a:r>
              <a:rPr lang="en-US" smtClean="0"/>
              <a:t>	b – commons-logging.jar</a:t>
            </a:r>
          </a:p>
          <a:p>
            <a:pPr eaLnBrk="1" hangingPunct="1"/>
            <a:r>
              <a:rPr lang="en-US" smtClean="0"/>
              <a:t>3) Create a java project</a:t>
            </a:r>
          </a:p>
          <a:p>
            <a:pPr eaLnBrk="1" hangingPunct="1"/>
            <a:r>
              <a:rPr lang="en-US" smtClean="0"/>
              <a:t>4) Add an xml file anywhere in the hierarchy of the source folder</a:t>
            </a:r>
          </a:p>
          <a:p>
            <a:pPr eaLnBrk="1" hangingPunct="1"/>
            <a:r>
              <a:rPr lang="en-US" smtClean="0"/>
              <a:t>5) Initialize the ApplicationContext or the BeanFactory to read that xml file and start creating beans.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17786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smtClean="0">
              <a:ea typeface="ＭＳ Ｐゴシック" pitchFamily="34" charset="-128"/>
            </a:endParaRPr>
          </a:p>
        </p:txBody>
      </p:sp>
      <p:sp>
        <p:nvSpPr>
          <p:cNvPr id="79876" name="Slide Number Placeholder 3"/>
          <p:cNvSpPr txBox="1">
            <a:spLocks noGrp="1"/>
          </p:cNvSpPr>
          <p:nvPr/>
        </p:nvSpPr>
        <p:spPr bwMode="auto">
          <a:xfrm>
            <a:off x="3883852" y="8686801"/>
            <a:ext cx="2972547" cy="455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DDF778AC-65E7-4E1D-AB27-EADF427CCEA8}" type="slidenum">
              <a:rPr lang="en-US" sz="1200">
                <a:solidFill>
                  <a:schemeClr val="tx1"/>
                </a:solidFill>
              </a:rPr>
              <a:pPr algn="r" eaLnBrk="1" hangingPunct="1"/>
              <a:t>18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99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dirty="0" smtClean="0">
                <a:ea typeface="ＭＳ Ｐゴシック" pitchFamily="34" charset="-128"/>
              </a:rPr>
              <a:t>- </a:t>
            </a:r>
            <a:r>
              <a:rPr lang="en-US" dirty="0" smtClean="0">
                <a:ea typeface="ＭＳ Ｐゴシック" pitchFamily="34" charset="-128"/>
              </a:rPr>
              <a:t>Typically the class-level annotation maps a specific request path (or path pattern) onto a form controller, with additional method-level annotations narrowing the primary mapping for a specific HTTP method request method ("GET"/"POST") or specific HTTP request parameters</a:t>
            </a:r>
            <a:endParaRPr lang="en-IN" dirty="0" smtClean="0">
              <a:ea typeface="ＭＳ Ｐゴシック" pitchFamily="34" charset="-128"/>
            </a:endParaRPr>
          </a:p>
        </p:txBody>
      </p:sp>
      <p:sp>
        <p:nvSpPr>
          <p:cNvPr id="80900" name="Slide Number Placeholder 3"/>
          <p:cNvSpPr txBox="1">
            <a:spLocks noGrp="1"/>
          </p:cNvSpPr>
          <p:nvPr/>
        </p:nvSpPr>
        <p:spPr bwMode="auto">
          <a:xfrm>
            <a:off x="3883852" y="8686801"/>
            <a:ext cx="2972547" cy="455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61FE5D7F-5829-4D0C-8E2C-0624D57217D2}" type="slidenum">
              <a:rPr lang="en-US" sz="1200">
                <a:solidFill>
                  <a:schemeClr val="tx1"/>
                </a:solidFill>
              </a:rPr>
              <a:pPr algn="r" eaLnBrk="1" hangingPunct="1"/>
              <a:t>19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92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US" smtClean="0">
                <a:ea typeface="ＭＳ Ｐゴシック" pitchFamily="34" charset="-128"/>
              </a:rPr>
              <a:t>Class level annotation indicates that all handling methods in this controller are relative to the “/training/springmvcDemo” path</a:t>
            </a:r>
          </a:p>
          <a:p>
            <a:pPr marL="171450" indent="-171450">
              <a:buFontTx/>
              <a:buChar char="-"/>
            </a:pPr>
            <a:r>
              <a:rPr lang="en-US" smtClean="0">
                <a:ea typeface="ＭＳ Ｐゴシック" pitchFamily="34" charset="-128"/>
              </a:rPr>
              <a:t>The “showMVCDemo” method further refines the request mapping to GET requests</a:t>
            </a:r>
          </a:p>
          <a:p>
            <a:pPr marL="171450" indent="-171450">
              <a:buFontTx/>
              <a:buChar char="-"/>
            </a:pPr>
            <a:r>
              <a:rPr lang="en-US" smtClean="0">
                <a:ea typeface="ＭＳ Ｐゴシック" pitchFamily="34" charset="-128"/>
              </a:rPr>
              <a:t>“showControllerDemo” method will handle the GET requests for “/training/springmvcDemo/controllerDemo”</a:t>
            </a:r>
          </a:p>
          <a:p>
            <a:pPr marL="171450" indent="-171450">
              <a:buFontTx/>
              <a:buChar char="-"/>
            </a:pPr>
            <a:r>
              <a:rPr lang="en-US" smtClean="0">
                <a:ea typeface="ＭＳ Ｐゴシック" pitchFamily="34" charset="-128"/>
              </a:rPr>
              <a:t>“nextTopic” method will handle Http POST requests with parameter “nextTopic” in the request.</a:t>
            </a:r>
          </a:p>
          <a:p>
            <a:pPr marL="171450" indent="-171450">
              <a:buFontTx/>
              <a:buChar char="-"/>
            </a:pPr>
            <a:r>
              <a:rPr lang="en-US" smtClean="0">
                <a:ea typeface="ＭＳ Ｐゴシック" pitchFamily="34" charset="-128"/>
              </a:rPr>
              <a:t>Note: @RequestMapping at class level is not required. Without it, all paths are absolute and not relative.</a:t>
            </a:r>
            <a:endParaRPr lang="en-IN" smtClean="0">
              <a:ea typeface="ＭＳ Ｐゴシック" pitchFamily="34" charset="-128"/>
            </a:endParaRPr>
          </a:p>
        </p:txBody>
      </p:sp>
      <p:sp>
        <p:nvSpPr>
          <p:cNvPr id="81924" name="Slide Number Placeholder 3"/>
          <p:cNvSpPr txBox="1">
            <a:spLocks noGrp="1"/>
          </p:cNvSpPr>
          <p:nvPr/>
        </p:nvSpPr>
        <p:spPr bwMode="auto">
          <a:xfrm>
            <a:off x="3883852" y="8686801"/>
            <a:ext cx="2972547" cy="455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9CD89D99-4E9D-4658-A417-9B573A01CF5A}" type="slidenum">
              <a:rPr lang="en-US" sz="1200">
                <a:solidFill>
                  <a:schemeClr val="tx1"/>
                </a:solidFill>
              </a:rPr>
              <a:pPr algn="r" eaLnBrk="1" hangingPunct="1"/>
              <a:t>20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527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en-US" dirty="0" smtClean="0"/>
              <a:t>A URI Template is a URI-like string, containing one or more variable names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 smtClean="0"/>
              <a:t>@</a:t>
            </a:r>
            <a:r>
              <a:rPr lang="en-US" dirty="0" err="1" smtClean="0"/>
              <a:t>PathVariable</a:t>
            </a:r>
            <a:r>
              <a:rPr lang="en-US" dirty="0" smtClean="0"/>
              <a:t> method parameter annotation to indicate that a method parameter should be bound to the value of a URI template variable</a:t>
            </a:r>
          </a:p>
          <a:p>
            <a:pPr marL="171450" indent="-171450">
              <a:buFontTx/>
              <a:buChar char="-"/>
              <a:defRPr/>
            </a:pPr>
            <a:endParaRPr lang="en-US" dirty="0" smtClean="0"/>
          </a:p>
          <a:p>
            <a:pPr>
              <a:defRPr/>
            </a:pPr>
            <a:endParaRPr lang="en-IN" dirty="0" smtClean="0">
              <a:ea typeface="ＭＳ Ｐゴシック" pitchFamily="34" charset="-128"/>
            </a:endParaRPr>
          </a:p>
        </p:txBody>
      </p:sp>
      <p:sp>
        <p:nvSpPr>
          <p:cNvPr id="82948" name="Slide Number Placeholder 3"/>
          <p:cNvSpPr txBox="1">
            <a:spLocks noGrp="1"/>
          </p:cNvSpPr>
          <p:nvPr/>
        </p:nvSpPr>
        <p:spPr bwMode="auto">
          <a:xfrm>
            <a:off x="3883852" y="8686801"/>
            <a:ext cx="2972547" cy="455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C3DE7CD3-34DF-498B-B99F-401F4D39E932}" type="slidenum">
              <a:rPr lang="en-US" sz="1200">
                <a:solidFill>
                  <a:schemeClr val="tx1"/>
                </a:solidFill>
              </a:rPr>
              <a:pPr algn="r" eaLnBrk="1" hangingPunct="1"/>
              <a:t>21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5065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en-US" dirty="0" smtClean="0"/>
              <a:t>A URI Template is a URI-like string, containing one or more variable names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 smtClean="0"/>
              <a:t>@</a:t>
            </a:r>
            <a:r>
              <a:rPr lang="en-US" dirty="0" err="1" smtClean="0"/>
              <a:t>PathVariable</a:t>
            </a:r>
            <a:r>
              <a:rPr lang="en-US" dirty="0" smtClean="0"/>
              <a:t> method parameter annotation to indicate that a method parameter </a:t>
            </a:r>
            <a:r>
              <a:rPr lang="en-US" smtClean="0"/>
              <a:t>should be bound </a:t>
            </a:r>
            <a:r>
              <a:rPr lang="en-US" dirty="0" smtClean="0"/>
              <a:t>to the value of a URI </a:t>
            </a:r>
            <a:r>
              <a:rPr lang="en-US" smtClean="0"/>
              <a:t>template variable</a:t>
            </a:r>
          </a:p>
          <a:p>
            <a:pPr marL="171450" indent="-171450">
              <a:buFontTx/>
              <a:buChar char="-"/>
              <a:defRPr/>
            </a:pPr>
            <a:endParaRPr lang="en-US" dirty="0" smtClean="0"/>
          </a:p>
          <a:p>
            <a:pPr>
              <a:defRPr/>
            </a:pPr>
            <a:endParaRPr lang="en-IN" dirty="0" smtClean="0">
              <a:ea typeface="ＭＳ Ｐゴシック" pitchFamily="34" charset="-128"/>
            </a:endParaRPr>
          </a:p>
        </p:txBody>
      </p:sp>
      <p:sp>
        <p:nvSpPr>
          <p:cNvPr id="83972" name="Slide Number Placeholder 3"/>
          <p:cNvSpPr txBox="1">
            <a:spLocks noGrp="1"/>
          </p:cNvSpPr>
          <p:nvPr/>
        </p:nvSpPr>
        <p:spPr bwMode="auto">
          <a:xfrm>
            <a:off x="3883852" y="8686801"/>
            <a:ext cx="2972547" cy="455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C0D7F17F-EE93-43D4-B3DC-10B07045A901}" type="slidenum">
              <a:rPr lang="en-US" sz="1200">
                <a:solidFill>
                  <a:schemeClr val="tx1"/>
                </a:solidFill>
              </a:rPr>
              <a:pPr algn="r" eaLnBrk="1" hangingPunct="1"/>
              <a:t>22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253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  <a:p>
            <a:endParaRPr lang="en-IN" smtClean="0">
              <a:ea typeface="ＭＳ Ｐゴシック" pitchFamily="34" charset="-128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/>
        </p:nvSpPr>
        <p:spPr bwMode="auto">
          <a:xfrm>
            <a:off x="3883852" y="8686801"/>
            <a:ext cx="2972547" cy="455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84DE74D9-1876-4DFA-A679-96825517C463}" type="slidenum">
              <a:rPr lang="en-US" sz="1200">
                <a:solidFill>
                  <a:schemeClr val="tx1"/>
                </a:solidFill>
              </a:rPr>
              <a:pPr algn="r" eaLnBrk="1" hangingPunct="1"/>
              <a:t>23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634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dirty="0" smtClean="0">
                <a:ea typeface="ＭＳ Ｐゴシック" pitchFamily="34" charset="-128"/>
              </a:rPr>
              <a:t>Clean</a:t>
            </a:r>
            <a:r>
              <a:rPr lang="en-IN" baseline="0" dirty="0" smtClean="0">
                <a:ea typeface="ＭＳ Ｐゴシック" pitchFamily="34" charset="-128"/>
              </a:rPr>
              <a:t> separation is that </a:t>
            </a:r>
            <a:endParaRPr lang="en-IN" dirty="0" smtClean="0">
              <a:ea typeface="ＭＳ Ｐゴシック" pitchFamily="34" charset="-128"/>
            </a:endParaRPr>
          </a:p>
        </p:txBody>
      </p:sp>
      <p:sp>
        <p:nvSpPr>
          <p:cNvPr id="63492" name="Slide Number Placeholder 3"/>
          <p:cNvSpPr txBox="1">
            <a:spLocks noGrp="1"/>
          </p:cNvSpPr>
          <p:nvPr/>
        </p:nvSpPr>
        <p:spPr bwMode="auto">
          <a:xfrm>
            <a:off x="3883852" y="8686801"/>
            <a:ext cx="2972547" cy="455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153F332-DAC4-47D7-A057-44C0A2FE21A4}" type="slidenum">
              <a:rPr lang="en-US" sz="1200">
                <a:solidFill>
                  <a:schemeClr val="tx1"/>
                </a:solidFill>
              </a:rPr>
              <a:pPr algn="r" eaLnBrk="1" hangingPunct="1"/>
              <a:t>5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7085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  <a:p>
            <a:endParaRPr lang="en-IN" smtClean="0">
              <a:ea typeface="ＭＳ Ｐゴシック" pitchFamily="34" charset="-128"/>
            </a:endParaRPr>
          </a:p>
        </p:txBody>
      </p:sp>
      <p:sp>
        <p:nvSpPr>
          <p:cNvPr id="87044" name="Slide Number Placeholder 3"/>
          <p:cNvSpPr txBox="1">
            <a:spLocks noGrp="1"/>
          </p:cNvSpPr>
          <p:nvPr/>
        </p:nvSpPr>
        <p:spPr bwMode="auto">
          <a:xfrm>
            <a:off x="3883852" y="8686801"/>
            <a:ext cx="2972547" cy="455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137FBF4A-FF36-4186-BFD0-15E62F09B7C2}" type="slidenum">
              <a:rPr lang="en-US" sz="1200">
                <a:solidFill>
                  <a:schemeClr val="tx1"/>
                </a:solidFill>
              </a:rPr>
              <a:pPr algn="r" eaLnBrk="1" hangingPunct="1"/>
              <a:t>24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2790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  <a:p>
            <a:endParaRPr lang="en-IN" smtClean="0">
              <a:ea typeface="ＭＳ Ｐゴシック" pitchFamily="34" charset="-128"/>
            </a:endParaRPr>
          </a:p>
        </p:txBody>
      </p:sp>
      <p:sp>
        <p:nvSpPr>
          <p:cNvPr id="88068" name="Slide Number Placeholder 3"/>
          <p:cNvSpPr txBox="1">
            <a:spLocks noGrp="1"/>
          </p:cNvSpPr>
          <p:nvPr/>
        </p:nvSpPr>
        <p:spPr bwMode="auto">
          <a:xfrm>
            <a:off x="3883852" y="8686801"/>
            <a:ext cx="2972547" cy="455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F613EFD2-D4F1-416F-8369-CB3D1FA01067}" type="slidenum">
              <a:rPr lang="en-US" sz="1200">
                <a:solidFill>
                  <a:schemeClr val="tx1"/>
                </a:solidFill>
              </a:rPr>
              <a:pPr algn="r" eaLnBrk="1" hangingPunct="1"/>
              <a:t>25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3776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smtClean="0">
              <a:ea typeface="ＭＳ Ｐゴシック" pitchFamily="34" charset="-128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3852" y="8686801"/>
            <a:ext cx="2972547" cy="455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E42283C5-9553-4AB7-B5FB-19E5E8164450}" type="slidenum">
              <a:rPr lang="en-US" sz="1200">
                <a:solidFill>
                  <a:schemeClr val="tx1"/>
                </a:solidFill>
              </a:rPr>
              <a:pPr algn="r" eaLnBrk="1" hangingPunct="1"/>
              <a:t>26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3079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smtClean="0">
              <a:ea typeface="ＭＳ Ｐゴシック" pitchFamily="34" charset="-128"/>
            </a:endParaRPr>
          </a:p>
        </p:txBody>
      </p:sp>
      <p:sp>
        <p:nvSpPr>
          <p:cNvPr id="97284" name="Slide Number Placeholder 3"/>
          <p:cNvSpPr txBox="1">
            <a:spLocks noGrp="1"/>
          </p:cNvSpPr>
          <p:nvPr/>
        </p:nvSpPr>
        <p:spPr bwMode="auto">
          <a:xfrm>
            <a:off x="3883852" y="8686801"/>
            <a:ext cx="2972547" cy="455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F0A45D20-51AA-4869-B70C-2410D9E561C4}" type="slidenum">
              <a:rPr lang="en-US" sz="1200">
                <a:solidFill>
                  <a:schemeClr val="tx1"/>
                </a:solidFill>
              </a:rPr>
              <a:pPr algn="r" eaLnBrk="1" hangingPunct="1"/>
              <a:t>27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0805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smtClean="0">
              <a:ea typeface="ＭＳ Ｐゴシック" pitchFamily="34" charset="-128"/>
            </a:endParaRPr>
          </a:p>
        </p:txBody>
      </p:sp>
      <p:sp>
        <p:nvSpPr>
          <p:cNvPr id="105476" name="Slide Number Placeholder 3"/>
          <p:cNvSpPr txBox="1">
            <a:spLocks noGrp="1"/>
          </p:cNvSpPr>
          <p:nvPr/>
        </p:nvSpPr>
        <p:spPr bwMode="auto">
          <a:xfrm>
            <a:off x="3883852" y="8686801"/>
            <a:ext cx="2972547" cy="455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6B02B268-C960-4691-B03F-B652B16AA82F}" type="slidenum">
              <a:rPr lang="en-US" sz="1200">
                <a:solidFill>
                  <a:schemeClr val="tx1"/>
                </a:solidFill>
              </a:rPr>
              <a:pPr algn="r" eaLnBrk="1" hangingPunct="1"/>
              <a:t>28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9664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smtClean="0">
              <a:ea typeface="ＭＳ Ｐゴシック" pitchFamily="34" charset="-128"/>
            </a:endParaRPr>
          </a:p>
        </p:txBody>
      </p:sp>
      <p:sp>
        <p:nvSpPr>
          <p:cNvPr id="106500" name="Slide Number Placeholder 3"/>
          <p:cNvSpPr txBox="1">
            <a:spLocks noGrp="1"/>
          </p:cNvSpPr>
          <p:nvPr/>
        </p:nvSpPr>
        <p:spPr bwMode="auto">
          <a:xfrm>
            <a:off x="3883852" y="8686801"/>
            <a:ext cx="2972547" cy="455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63582B30-EC8E-41E3-B4D9-2C0BE8809933}" type="slidenum">
              <a:rPr lang="en-US" sz="1200">
                <a:solidFill>
                  <a:schemeClr val="tx1"/>
                </a:solidFill>
              </a:rPr>
              <a:pPr algn="r" eaLnBrk="1" hangingPunct="1"/>
              <a:t>29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94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9pPr>
          </a:lstStyle>
          <a:p>
            <a:fld id="{4DD17034-A708-4DAC-BE2C-FC95F56D91F9}" type="slidenum">
              <a:rPr lang="en-US" sz="1200" smtClean="0">
                <a:solidFill>
                  <a:schemeClr val="tx1"/>
                </a:solidFill>
                <a:latin typeface="Arial" charset="0"/>
              </a:rPr>
              <a:pPr/>
              <a:t>31</a:t>
            </a:fld>
            <a:endParaRPr lang="en-US" sz="1200" smtClean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9339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The &lt;tiles:insertAttribute&gt; tag is used to define the placeholders which will be filled or the content would be added dynamically using the tiles configuration defined in the tiles.xml file.</a:t>
            </a:r>
          </a:p>
          <a:p>
            <a:endParaRPr lang="en-US" smtClean="0"/>
          </a:p>
          <a:p>
            <a:r>
              <a:rPr lang="en-US" smtClean="0"/>
              <a:t>In the example above using the table tags, the placeholders have been defined in a manner which will resemble a page layout having a header, left menu, body and a footer.</a:t>
            </a: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9pPr>
          </a:lstStyle>
          <a:p>
            <a:fld id="{EF331181-319D-4285-8BF6-C60012E726F4}" type="slidenum">
              <a:rPr lang="en-US" sz="1200" smtClean="0">
                <a:solidFill>
                  <a:schemeClr val="tx1"/>
                </a:solidFill>
                <a:latin typeface="Arial" charset="0"/>
              </a:rPr>
              <a:pPr/>
              <a:t>33</a:t>
            </a:fld>
            <a:endParaRPr lang="en-US" sz="1200" smtClean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559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The definition tag is used to create a definition and we can  - 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dirty="0" smtClean="0"/>
              <a:t>either choose to create a new definition by assigning a template to it , and giving values for all placeholders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dirty="0" smtClean="0"/>
              <a:t>or we can extend an existing definition by using extends attribute. And just give values for some specific placeholders as we did for definitions – buy, </a:t>
            </a:r>
            <a:r>
              <a:rPr lang="en-US" dirty="0" err="1" smtClean="0"/>
              <a:t>sellStockPage</a:t>
            </a:r>
            <a:r>
              <a:rPr lang="en-US" dirty="0" smtClean="0"/>
              <a:t>, </a:t>
            </a:r>
            <a:r>
              <a:rPr lang="en-US" dirty="0" err="1" smtClean="0"/>
              <a:t>showTransactions</a:t>
            </a:r>
            <a:r>
              <a:rPr lang="en-US" dirty="0" smtClean="0"/>
              <a:t>.</a:t>
            </a:r>
          </a:p>
          <a:p>
            <a:pPr marL="228600" indent="-228600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 definition is a layer between a layout page and a JSP using the layout. In Spring MVC a Tiles definition corresponds to a view. </a:t>
            </a:r>
          </a:p>
          <a:p>
            <a:pPr>
              <a:defRPr/>
            </a:pPr>
            <a:r>
              <a:rPr lang="en-US" dirty="0" smtClean="0"/>
              <a:t>The view is normally a JSP, but Velocity or </a:t>
            </a:r>
            <a:r>
              <a:rPr lang="en-US" dirty="0" err="1" smtClean="0"/>
              <a:t>FreeMarker</a:t>
            </a:r>
            <a:r>
              <a:rPr lang="en-US" dirty="0" smtClean="0"/>
              <a:t> can also be used. </a:t>
            </a:r>
          </a:p>
          <a:p>
            <a:pPr>
              <a:defRPr/>
            </a:pPr>
            <a:r>
              <a:rPr lang="en-US" dirty="0" smtClean="0"/>
              <a:t>By analogy, a layout page is like a Java interface and a definition page is a base class that provides default method implementations of the interface. </a:t>
            </a:r>
          </a:p>
          <a:p>
            <a:pPr>
              <a:defRPr/>
            </a:pPr>
            <a:r>
              <a:rPr lang="en-US" dirty="0" smtClean="0"/>
              <a:t>Any Java class that needs to implement the interface can extend the base class, so that the class does not need to implement a method unless it needs to override the default. </a:t>
            </a:r>
            <a:endParaRPr lang="en-US" dirty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9pPr>
          </a:lstStyle>
          <a:p>
            <a:fld id="{4B38E9C4-FA44-40E1-B550-A5569664B021}" type="slidenum">
              <a:rPr lang="en-US" sz="1200" smtClean="0">
                <a:solidFill>
                  <a:schemeClr val="tx1"/>
                </a:solidFill>
                <a:latin typeface="Arial" charset="0"/>
              </a:rPr>
              <a:pPr/>
              <a:t>35</a:t>
            </a:fld>
            <a:endParaRPr lang="en-US" sz="1200" smtClean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0534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9pPr>
          </a:lstStyle>
          <a:p>
            <a:fld id="{CE7417B7-E3B7-433F-B98D-35591172069E}" type="slidenum">
              <a:rPr lang="en-US" sz="1200" smtClean="0">
                <a:solidFill>
                  <a:schemeClr val="tx1"/>
                </a:solidFill>
                <a:latin typeface="Arial" charset="0"/>
              </a:rPr>
              <a:pPr/>
              <a:t>36</a:t>
            </a:fld>
            <a:endParaRPr lang="en-US" sz="1200" smtClean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355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dirty="0" smtClean="0">
              <a:ea typeface="ＭＳ Ｐゴシック" pitchFamily="34" charset="-128"/>
            </a:endParaRPr>
          </a:p>
        </p:txBody>
      </p:sp>
      <p:sp>
        <p:nvSpPr>
          <p:cNvPr id="64516" name="Slide Number Placeholder 3"/>
          <p:cNvSpPr txBox="1">
            <a:spLocks noGrp="1"/>
          </p:cNvSpPr>
          <p:nvPr/>
        </p:nvSpPr>
        <p:spPr bwMode="auto">
          <a:xfrm>
            <a:off x="3883852" y="8686801"/>
            <a:ext cx="2972547" cy="455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B9EA856E-B43F-46B6-B021-AEBF875FBCC7}" type="slidenum">
              <a:rPr lang="en-US" sz="1200">
                <a:solidFill>
                  <a:schemeClr val="tx1"/>
                </a:solidFill>
              </a:rPr>
              <a:pPr algn="r" eaLnBrk="1" hangingPunct="1"/>
              <a:t>6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5175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9pPr>
          </a:lstStyle>
          <a:p>
            <a:fld id="{4DD17034-A708-4DAC-BE2C-FC95F56D91F9}" type="slidenum">
              <a:rPr lang="en-US" sz="1200" smtClean="0">
                <a:solidFill>
                  <a:schemeClr val="tx1"/>
                </a:solidFill>
                <a:latin typeface="Arial" charset="0"/>
              </a:rPr>
              <a:pPr/>
              <a:t>39</a:t>
            </a:fld>
            <a:endParaRPr lang="en-US" sz="1200" smtClean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2316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9pPr>
          </a:lstStyle>
          <a:p>
            <a:fld id="{4DD17034-A708-4DAC-BE2C-FC95F56D91F9}" type="slidenum">
              <a:rPr lang="en-US" sz="1200" smtClean="0">
                <a:solidFill>
                  <a:schemeClr val="tx1"/>
                </a:solidFill>
                <a:latin typeface="Arial" charset="0"/>
              </a:rPr>
              <a:pPr/>
              <a:t>40</a:t>
            </a:fld>
            <a:endParaRPr lang="en-US" sz="1200" smtClean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785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sz="1400" smtClean="0">
              <a:solidFill>
                <a:srgbClr val="132628"/>
              </a:solidFill>
              <a:ea typeface="ＭＳ Ｐゴシック" pitchFamily="34" charset="-128"/>
            </a:endParaRPr>
          </a:p>
        </p:txBody>
      </p:sp>
      <p:sp>
        <p:nvSpPr>
          <p:cNvPr id="65540" name="Slide Number Placeholder 3"/>
          <p:cNvSpPr txBox="1">
            <a:spLocks noGrp="1"/>
          </p:cNvSpPr>
          <p:nvPr/>
        </p:nvSpPr>
        <p:spPr bwMode="auto">
          <a:xfrm>
            <a:off x="3883852" y="8686801"/>
            <a:ext cx="2972547" cy="455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7DEAD46E-394A-4935-8674-942988ED3141}" type="slidenum">
              <a:rPr lang="en-US" sz="1200">
                <a:solidFill>
                  <a:schemeClr val="tx1"/>
                </a:solidFill>
              </a:rPr>
              <a:pPr algn="r" eaLnBrk="1" hangingPunct="1"/>
              <a:t>7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191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sz="1400" smtClean="0">
              <a:solidFill>
                <a:srgbClr val="132628"/>
              </a:solidFill>
              <a:ea typeface="ＭＳ Ｐゴシック" pitchFamily="34" charset="-128"/>
            </a:endParaRPr>
          </a:p>
        </p:txBody>
      </p:sp>
      <p:sp>
        <p:nvSpPr>
          <p:cNvPr id="66564" name="Slide Number Placeholder 3"/>
          <p:cNvSpPr txBox="1">
            <a:spLocks noGrp="1"/>
          </p:cNvSpPr>
          <p:nvPr/>
        </p:nvSpPr>
        <p:spPr bwMode="auto">
          <a:xfrm>
            <a:off x="3883852" y="8686801"/>
            <a:ext cx="2972547" cy="455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08BA4ED0-15CE-4295-9A96-EA52B4F44ABD}" type="slidenum">
              <a:rPr lang="en-US" sz="1200">
                <a:solidFill>
                  <a:schemeClr val="tx1"/>
                </a:solidFill>
              </a:rPr>
              <a:pPr algn="r" eaLnBrk="1" hangingPunct="1"/>
              <a:t>8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139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9pPr>
          </a:lstStyle>
          <a:p>
            <a:fld id="{73A36246-53B5-40B9-B365-CCA536169047}" type="slidenum">
              <a:rPr lang="en-US" sz="1200" smtClean="0">
                <a:solidFill>
                  <a:schemeClr val="tx1"/>
                </a:solidFill>
                <a:latin typeface="Arial" charset="0"/>
              </a:rPr>
              <a:pPr/>
              <a:t>9</a:t>
            </a:fld>
            <a:endParaRPr lang="en-US" sz="1200" smtClean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146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9pPr>
          </a:lstStyle>
          <a:p>
            <a:fld id="{F533DA98-43E3-47FA-B996-4B46BBD4CF33}" type="slidenum">
              <a:rPr lang="en-US" sz="1200" smtClean="0">
                <a:solidFill>
                  <a:schemeClr val="tx1"/>
                </a:solidFill>
                <a:latin typeface="Arial" charset="0"/>
              </a:rPr>
              <a:pPr/>
              <a:t>10</a:t>
            </a:fld>
            <a:endParaRPr lang="en-US" sz="1200" smtClean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657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1600">
                <a:solidFill>
                  <a:schemeClr val="bg1"/>
                </a:solidFill>
                <a:latin typeface="Trebuchet MS" pitchFamily="34" charset="0"/>
                <a:ea typeface="ＭＳ Ｐゴシック" pitchFamily="34" charset="-128"/>
              </a:defRPr>
            </a:lvl9pPr>
          </a:lstStyle>
          <a:p>
            <a:fld id="{9925A9C4-2D0D-4413-A3C9-C046D3F0BA02}" type="slidenum">
              <a:rPr lang="en-US" sz="1200" smtClean="0">
                <a:solidFill>
                  <a:schemeClr val="tx1"/>
                </a:solidFill>
                <a:latin typeface="Arial" charset="0"/>
              </a:rPr>
              <a:pPr/>
              <a:t>11</a:t>
            </a:fld>
            <a:endParaRPr lang="en-US" sz="1200" smtClean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36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smtClean="0">
              <a:ea typeface="ＭＳ Ｐゴシック" pitchFamily="34" charset="-128"/>
            </a:endParaRP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3883852" y="8686801"/>
            <a:ext cx="2972547" cy="455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070568A4-B867-4DC3-A7C9-9307053CF91B}" type="slidenum">
              <a:rPr lang="en-US" sz="1200">
                <a:solidFill>
                  <a:schemeClr val="tx1"/>
                </a:solidFill>
              </a:rPr>
              <a:pPr algn="r" eaLnBrk="1" hangingPunct="1"/>
              <a:t>12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8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Blue. Long Title">
    <p:bg>
      <p:bgPr>
        <a:solidFill>
          <a:srgbClr val="0A2A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lueCover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49080"/>
          </a:xfrm>
          <a:prstGeom prst="rect">
            <a:avLst/>
          </a:prstGeom>
        </p:spPr>
      </p:pic>
      <p:pic>
        <p:nvPicPr>
          <p:cNvPr id="13" name="Picture 12" descr="SGM_twoTone_Reverse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0" y="5961434"/>
            <a:ext cx="2616944" cy="369056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600075" y="2481360"/>
            <a:ext cx="8809804" cy="1062342"/>
          </a:xfrm>
        </p:spPr>
        <p:txBody>
          <a:bodyPr wrap="square" lIns="0" tIns="0" rIns="0" bIns="0">
            <a:noAutofit/>
          </a:bodyPr>
          <a:lstStyle>
            <a:lvl1pPr>
              <a:lnSpc>
                <a:spcPct val="90000"/>
              </a:lnSpc>
              <a:defRPr sz="3800" b="1" i="0" spc="0">
                <a:solidFill>
                  <a:srgbClr val="FFFFFF"/>
                </a:solidFill>
                <a:latin typeface="+mj-lt"/>
                <a:cs typeface="SapientSansRegular"/>
              </a:defRPr>
            </a:lvl1pPr>
          </a:lstStyle>
          <a:p>
            <a:r>
              <a:rPr lang="en-US" dirty="0" smtClean="0"/>
              <a:t>TITLE OF THE PRESENTATION</a:t>
            </a:r>
            <a:br>
              <a:rPr lang="en-US" dirty="0" smtClean="0"/>
            </a:br>
            <a:r>
              <a:rPr lang="en-US" dirty="0" smtClean="0"/>
              <a:t>TWO LINES MAX AND NO SUBTITLE.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00075" y="3614747"/>
            <a:ext cx="5486400" cy="46166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000" spc="0">
                <a:ln>
                  <a:noFill/>
                </a:ln>
                <a:solidFill>
                  <a:schemeClr val="accent1"/>
                </a:solidFill>
                <a:latin typeface="+mj-lt"/>
                <a:cs typeface="SapientSansRegular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January 1, 2016</a:t>
            </a:r>
          </a:p>
        </p:txBody>
      </p:sp>
    </p:spTree>
    <p:extLst>
      <p:ext uri="{BB962C8B-B14F-4D97-AF65-F5344CB8AC3E}">
        <p14:creationId xmlns:p14="http://schemas.microsoft.com/office/powerpoint/2010/main" val="412642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2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9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441" y="292100"/>
            <a:ext cx="10969943" cy="4445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159500" y="870682"/>
            <a:ext cx="5448300" cy="50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870682"/>
            <a:ext cx="5384800" cy="5092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347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441" y="292100"/>
            <a:ext cx="10969943" cy="4445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9600" y="870682"/>
            <a:ext cx="3479800" cy="5054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349750" y="870682"/>
            <a:ext cx="3479800" cy="505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02600" y="870682"/>
            <a:ext cx="3479800" cy="505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72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0"/>
          </p:nvPr>
        </p:nvSpPr>
        <p:spPr>
          <a:xfrm>
            <a:off x="614363" y="870682"/>
            <a:ext cx="7221537" cy="50419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988300" y="870682"/>
            <a:ext cx="3594100" cy="5054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3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spli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0"/>
          </p:nvPr>
        </p:nvSpPr>
        <p:spPr>
          <a:xfrm>
            <a:off x="4368800" y="870682"/>
            <a:ext cx="7226300" cy="50419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870682"/>
            <a:ext cx="35687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4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676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2" y="311150"/>
            <a:ext cx="4010039" cy="116205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 smtClean="0"/>
              <a:t>Click to edit title.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442" y="1574800"/>
            <a:ext cx="4010039" cy="4589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4813300" y="333374"/>
            <a:ext cx="6767513" cy="582612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66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808" y="4800600"/>
            <a:ext cx="10984005" cy="5667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808" y="333374"/>
            <a:ext cx="10984005" cy="4454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808" y="5367338"/>
            <a:ext cx="109840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4054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658196" y="3797621"/>
            <a:ext cx="2250831" cy="27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3" rIns="91426" bIns="45713">
            <a:spAutoFit/>
          </a:bodyPr>
          <a:lstStyle/>
          <a:p>
            <a:r>
              <a:rPr lang="en-US" sz="1200" b="1" dirty="0">
                <a:solidFill>
                  <a:srgbClr val="0D65AF"/>
                </a:solidFill>
                <a:latin typeface="Arial"/>
                <a:cs typeface="Arial"/>
              </a:rPr>
              <a:t>Appropriate Experience:</a:t>
            </a:r>
          </a:p>
        </p:txBody>
      </p:sp>
      <p:sp>
        <p:nvSpPr>
          <p:cNvPr id="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20714" y="1088725"/>
            <a:ext cx="8002587" cy="334962"/>
          </a:xfrm>
        </p:spPr>
        <p:txBody>
          <a:bodyPr/>
          <a:lstStyle>
            <a:lvl1pPr>
              <a:defRPr sz="16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620714" y="1449087"/>
            <a:ext cx="8002587" cy="334962"/>
          </a:xfrm>
        </p:spPr>
        <p:txBody>
          <a:bodyPr/>
          <a:lstStyle>
            <a:lvl1pPr>
              <a:defRPr sz="1200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0714" y="1788811"/>
            <a:ext cx="8002587" cy="1908176"/>
          </a:xfrm>
        </p:spPr>
        <p:txBody>
          <a:bodyPr/>
          <a:lstStyle>
            <a:lvl1pPr>
              <a:defRPr sz="12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20712" y="4175141"/>
            <a:ext cx="10972184" cy="1988985"/>
          </a:xfrm>
        </p:spPr>
        <p:txBody>
          <a:bodyPr numCol="3"/>
          <a:lstStyle>
            <a:lvl1pPr marL="265136" indent="-171424">
              <a:buClr>
                <a:schemeClr val="accent2"/>
              </a:buClr>
              <a:buSzPct val="125000"/>
              <a:buFont typeface="Wingdings" charset="2"/>
              <a:buChar char="§"/>
              <a:defRPr sz="10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966200" y="1079500"/>
            <a:ext cx="2616200" cy="2616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91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awing Guide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88963" y="0"/>
            <a:ext cx="0" cy="6858000"/>
          </a:xfrm>
          <a:prstGeom prst="line">
            <a:avLst/>
          </a:prstGeom>
          <a:ln w="19050" cmpd="sng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11591667" y="-1587"/>
            <a:ext cx="0" cy="6858000"/>
          </a:xfrm>
          <a:prstGeom prst="line">
            <a:avLst/>
          </a:prstGeom>
          <a:ln w="19050" cmpd="sng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rot="16200000">
            <a:off x="6094413" y="67570"/>
            <a:ext cx="0" cy="12188952"/>
          </a:xfrm>
          <a:prstGeom prst="line">
            <a:avLst/>
          </a:prstGeom>
          <a:ln w="63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rot="16200000">
            <a:off x="6094412" y="-5795946"/>
            <a:ext cx="0" cy="12188952"/>
          </a:xfrm>
          <a:prstGeom prst="line">
            <a:avLst/>
          </a:prstGeom>
          <a:ln w="19050" cmpd="sng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6534428" y="1646598"/>
            <a:ext cx="5046385" cy="3539404"/>
          </a:xfrm>
          <a:prstGeom prst="rect">
            <a:avLst/>
          </a:prstGeom>
        </p:spPr>
        <p:txBody>
          <a:bodyPr wrap="square" lIns="121893" tIns="60947" rIns="121893" bIns="60947">
            <a:spAutoFit/>
          </a:bodyPr>
          <a:lstStyle/>
          <a:p>
            <a:pPr marL="0" marR="0" lvl="0" indent="0" algn="l" defTabSz="5440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solidFill>
                  <a:srgbClr val="00A1E0"/>
                </a:solidFill>
                <a:latin typeface="Arial"/>
                <a:cs typeface="Arial"/>
              </a:rPr>
              <a:t>Realigning Guides</a:t>
            </a:r>
            <a:endParaRPr lang="en-US" sz="1600" b="0" dirty="0" smtClean="0">
              <a:solidFill>
                <a:srgbClr val="00A1E0"/>
              </a:solidFill>
              <a:latin typeface="Arial"/>
              <a:cs typeface="Arial"/>
            </a:endParaRPr>
          </a:p>
          <a:p>
            <a:pPr lvl="0">
              <a:spcBef>
                <a:spcPts val="800"/>
              </a:spcBef>
            </a:pPr>
            <a:r>
              <a:rPr lang="en-US" sz="1200" b="0" dirty="0" smtClean="0">
                <a:solidFill>
                  <a:schemeClr val="accent2"/>
                </a:solidFill>
                <a:latin typeface="Arial"/>
                <a:cs typeface="Arial"/>
              </a:rPr>
              <a:t>Guides can can </a:t>
            </a:r>
            <a:r>
              <a:rPr lang="en-US" sz="1200" b="0" dirty="0">
                <a:solidFill>
                  <a:schemeClr val="accent2"/>
                </a:solidFill>
                <a:latin typeface="Arial"/>
                <a:cs typeface="Arial"/>
              </a:rPr>
              <a:t>easily be bumped and moved </a:t>
            </a:r>
            <a:r>
              <a:rPr lang="en-US" sz="1200" b="0" dirty="0" smtClean="0">
                <a:solidFill>
                  <a:schemeClr val="accent2"/>
                </a:solidFill>
                <a:latin typeface="Arial"/>
                <a:cs typeface="Arial"/>
              </a:rPr>
              <a:t>accidentally.  </a:t>
            </a:r>
          </a:p>
          <a:p>
            <a:pPr lvl="0" defTabSz="1218936">
              <a:spcBef>
                <a:spcPts val="800"/>
              </a:spcBef>
              <a:defRPr/>
            </a:pP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This slide layout show you how to reset your guides. </a:t>
            </a:r>
            <a:endParaRPr lang="en-US" sz="1200" dirty="0">
              <a:solidFill>
                <a:schemeClr val="accent2"/>
              </a:solidFill>
              <a:latin typeface="Arial"/>
              <a:cs typeface="Arial"/>
            </a:endParaRPr>
          </a:p>
          <a:p>
            <a:pPr lvl="0" defTabSz="1218936">
              <a:spcBef>
                <a:spcPts val="800"/>
              </a:spcBef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NOTE: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When </a:t>
            </a:r>
            <a:r>
              <a:rPr lang="en-US" sz="1200" dirty="0">
                <a:solidFill>
                  <a:schemeClr val="accent2"/>
                </a:solidFill>
                <a:latin typeface="Arial"/>
                <a:cs typeface="Arial"/>
              </a:rPr>
              <a:t>working on any older deck, be sure to check and ensure that the guides in your deck are set.</a:t>
            </a:r>
          </a:p>
          <a:p>
            <a:pPr marL="304735" lvl="0" indent="-304735">
              <a:spcBef>
                <a:spcPts val="800"/>
              </a:spcBef>
              <a:buFont typeface="+mj-lt"/>
              <a:buAutoNum type="arabicPeriod"/>
              <a:defRPr/>
            </a:pPr>
            <a:r>
              <a:rPr lang="en-US" sz="1200" b="1" dirty="0">
                <a:solidFill>
                  <a:schemeClr val="accent2"/>
                </a:solidFill>
                <a:latin typeface="Arial"/>
                <a:cs typeface="Arial"/>
              </a:rPr>
              <a:t>Turn on your guides </a:t>
            </a:r>
          </a:p>
          <a:p>
            <a:pPr marL="304735" lvl="0" indent="-304735" defTabSz="1218936">
              <a:spcBef>
                <a:spcPts val="800"/>
              </a:spcBef>
              <a:buFont typeface="+mj-lt"/>
              <a:buAutoNum type="arabicPeriod" startAt="2"/>
              <a:defRPr/>
            </a:pPr>
            <a:r>
              <a:rPr lang="en-US" sz="1200" b="1" dirty="0">
                <a:solidFill>
                  <a:schemeClr val="accent2"/>
                </a:solidFill>
                <a:latin typeface="Arial"/>
                <a:cs typeface="Arial"/>
              </a:rPr>
              <a:t>Insert </a:t>
            </a:r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a new slide</a:t>
            </a:r>
            <a:r>
              <a:rPr lang="en-US" sz="1200" b="1" baseline="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the using the Guide </a:t>
            </a:r>
            <a:r>
              <a:rPr lang="en-US" sz="1200" b="1" dirty="0">
                <a:solidFill>
                  <a:schemeClr val="accent2"/>
                </a:solidFill>
                <a:latin typeface="Arial"/>
                <a:cs typeface="Arial"/>
              </a:rPr>
              <a:t>Layout </a:t>
            </a:r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slide option.</a:t>
            </a:r>
          </a:p>
          <a:p>
            <a:pPr marL="304735" lvl="0" indent="-304735" defTabSz="1218936">
              <a:spcBef>
                <a:spcPts val="800"/>
              </a:spcBef>
              <a:buFont typeface="+mj-lt"/>
              <a:buAutoNum type="arabicPeriod" startAt="2"/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Do </a:t>
            </a:r>
            <a:r>
              <a:rPr lang="en-US" sz="1200" b="1" dirty="0">
                <a:solidFill>
                  <a:schemeClr val="accent2"/>
                </a:solidFill>
                <a:latin typeface="Arial"/>
                <a:cs typeface="Arial"/>
              </a:rPr>
              <a:t>your guides align with the orange lines in the new slide?  </a:t>
            </a:r>
            <a:r>
              <a:rPr lang="en-US" sz="1200" dirty="0">
                <a:solidFill>
                  <a:schemeClr val="accent2"/>
                </a:solidFill>
                <a:latin typeface="Arial"/>
                <a:cs typeface="Arial"/>
              </a:rPr>
              <a:t>If yes, your guides are set, if not, proceed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then realign each of the lines to line up with the lines shown on this page. </a:t>
            </a:r>
          </a:p>
          <a:p>
            <a:pPr marL="304735" lvl="0" indent="-304735" defTabSz="1218936">
              <a:spcBef>
                <a:spcPts val="800"/>
              </a:spcBef>
              <a:buFont typeface="+mj-lt"/>
              <a:buAutoNum type="arabicPeriod" startAt="2"/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Once guides are reset, delete the Guide Layout Slide</a:t>
            </a:r>
            <a:endParaRPr lang="en-US" sz="1200" b="1" dirty="0">
              <a:solidFill>
                <a:schemeClr val="accent2"/>
              </a:solidFill>
              <a:latin typeface="Arial"/>
              <a:cs typeface="Arial"/>
            </a:endParaRPr>
          </a:p>
          <a:p>
            <a:pPr lvl="0" defTabSz="1218936">
              <a:spcBef>
                <a:spcPts val="800"/>
              </a:spcBef>
              <a:defRPr/>
            </a:pPr>
            <a:endParaRPr lang="en-US" sz="1300" dirty="0">
              <a:solidFill>
                <a:schemeClr val="accent2"/>
              </a:solidFill>
              <a:latin typeface="Arial"/>
              <a:cs typeface="Arial"/>
            </a:endParaRPr>
          </a:p>
          <a:p>
            <a:pPr lvl="0">
              <a:spcBef>
                <a:spcPts val="800"/>
              </a:spcBef>
            </a:pPr>
            <a:endParaRPr lang="en-US" sz="13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2" name="Right Arrow 11"/>
          <p:cNvSpPr/>
          <p:nvPr userDrawn="1"/>
        </p:nvSpPr>
        <p:spPr>
          <a:xfrm rot="8100000" flipH="1">
            <a:off x="11090961" y="1161163"/>
            <a:ext cx="401043" cy="41057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cs typeface="VAG Rounded Std Light"/>
            </a:endParaRPr>
          </a:p>
        </p:txBody>
      </p:sp>
      <p:sp>
        <p:nvSpPr>
          <p:cNvPr id="14" name="Right Arrow 13"/>
          <p:cNvSpPr/>
          <p:nvPr userDrawn="1"/>
        </p:nvSpPr>
        <p:spPr>
          <a:xfrm rot="13500000">
            <a:off x="649991" y="1161163"/>
            <a:ext cx="401043" cy="41057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cs typeface="VAG Rounded Std Light"/>
            </a:endParaRPr>
          </a:p>
        </p:txBody>
      </p:sp>
      <p:sp>
        <p:nvSpPr>
          <p:cNvPr id="15" name="Right Arrow 14"/>
          <p:cNvSpPr/>
          <p:nvPr userDrawn="1"/>
        </p:nvSpPr>
        <p:spPr>
          <a:xfrm rot="13500000" flipH="1" flipV="1">
            <a:off x="11090961" y="5705364"/>
            <a:ext cx="401043" cy="41057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cs typeface="VAG Rounded Std Light"/>
            </a:endParaRPr>
          </a:p>
        </p:txBody>
      </p:sp>
      <p:sp>
        <p:nvSpPr>
          <p:cNvPr id="16" name="Right Arrow 15"/>
          <p:cNvSpPr/>
          <p:nvPr userDrawn="1"/>
        </p:nvSpPr>
        <p:spPr>
          <a:xfrm rot="8100000" flipV="1">
            <a:off x="649990" y="5705364"/>
            <a:ext cx="401043" cy="41057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cs typeface="VAG Rounded Std Light"/>
            </a:endParaRPr>
          </a:p>
        </p:txBody>
      </p:sp>
      <p:sp>
        <p:nvSpPr>
          <p:cNvPr id="22" name="Content Placeholder 16"/>
          <p:cNvSpPr txBox="1">
            <a:spLocks/>
          </p:cNvSpPr>
          <p:nvPr userDrawn="1"/>
        </p:nvSpPr>
        <p:spPr>
          <a:xfrm>
            <a:off x="588963" y="1640462"/>
            <a:ext cx="5505450" cy="3526276"/>
          </a:xfrm>
          <a:prstGeom prst="rect">
            <a:avLst/>
          </a:prstGeom>
        </p:spPr>
        <p:txBody>
          <a:bodyPr lIns="121893" tIns="60947" rIns="121893" bIns="60947"/>
          <a:lstStyle>
            <a:lvl1pPr marL="0" indent="0" algn="l" defTabSz="457177" rtl="0" eaLnBrk="1" latinLnBrk="0" hangingPunct="1">
              <a:spcBef>
                <a:spcPts val="1200"/>
              </a:spcBef>
              <a:buFont typeface="Arial"/>
              <a:buNone/>
              <a:defRPr sz="2400" kern="1200">
                <a:solidFill>
                  <a:schemeClr val="accent3"/>
                </a:solidFill>
                <a:latin typeface="Arial"/>
                <a:ea typeface="+mn-ea"/>
                <a:cs typeface="Arial"/>
              </a:defRPr>
            </a:lvl1pPr>
            <a:lvl2pPr marL="233363" indent="-233363" algn="l" defTabSz="457177" rtl="0" eaLnBrk="1" latinLnBrk="0" hangingPunct="1">
              <a:spcBef>
                <a:spcPts val="800"/>
              </a:spcBef>
              <a:spcAft>
                <a:spcPts val="200"/>
              </a:spcAft>
              <a:buFont typeface="Arial"/>
              <a:buChar char="•"/>
              <a:defRPr sz="20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2pPr>
            <a:lvl3pPr marL="457200" indent="-161925" algn="l" defTabSz="457177" rtl="0" eaLnBrk="1" latinLnBrk="0" hangingPunct="1">
              <a:spcBef>
                <a:spcPts val="600"/>
              </a:spcBef>
              <a:spcAft>
                <a:spcPts val="200"/>
              </a:spcAft>
              <a:buFont typeface="Lucida Grande"/>
              <a:buChar char="-"/>
              <a:tabLst/>
              <a:defRPr sz="16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3pPr>
            <a:lvl4pPr marL="1600120" indent="-228589" algn="l" defTabSz="457177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297" indent="-228589" algn="l" defTabSz="457177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474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1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600" b="1" dirty="0" smtClean="0">
                <a:solidFill>
                  <a:schemeClr val="accent1"/>
                </a:solidFill>
              </a:rPr>
              <a:t>What are Drawing Guides?  </a:t>
            </a:r>
          </a:p>
          <a:p>
            <a:pPr>
              <a:spcBef>
                <a:spcPts val="800"/>
              </a:spcBef>
            </a:pPr>
            <a:r>
              <a:rPr lang="en-US" sz="1200" dirty="0" smtClean="0">
                <a:solidFill>
                  <a:schemeClr val="accent2"/>
                </a:solidFill>
              </a:rPr>
              <a:t>Drawing guides are thin lines that that appear on all pages in the same spot, but don’t show up when you print or view deck in Show mode.  </a:t>
            </a:r>
          </a:p>
          <a:p>
            <a:pPr>
              <a:spcBef>
                <a:spcPts val="800"/>
              </a:spcBef>
            </a:pPr>
            <a:r>
              <a:rPr lang="en-US" sz="1200" i="0" dirty="0" smtClean="0">
                <a:solidFill>
                  <a:schemeClr val="accent2"/>
                </a:solidFill>
              </a:rPr>
              <a:t>Think of them as internal margins for the proper alignment and consistent placement of content. Object will snap to them and they are also perfect for cropping an image to. </a:t>
            </a:r>
          </a:p>
          <a:p>
            <a:pPr>
              <a:spcBef>
                <a:spcPts val="800"/>
              </a:spcBef>
            </a:pPr>
            <a:r>
              <a:rPr lang="en-US" sz="1200" dirty="0" smtClean="0">
                <a:solidFill>
                  <a:schemeClr val="accent2"/>
                </a:solidFill>
              </a:rPr>
              <a:t>This template has pre-made guides that delineate where your workspace is.  </a:t>
            </a:r>
            <a:r>
              <a:rPr lang="en-US" sz="1200" b="1" dirty="0">
                <a:solidFill>
                  <a:schemeClr val="accent2"/>
                </a:solidFill>
              </a:rPr>
              <a:t/>
            </a:r>
            <a:br>
              <a:rPr lang="en-US" sz="1200" b="1" dirty="0">
                <a:solidFill>
                  <a:schemeClr val="accent2"/>
                </a:solidFill>
              </a:rPr>
            </a:br>
            <a:r>
              <a:rPr lang="en-US" sz="1200" b="1" dirty="0" smtClean="0">
                <a:solidFill>
                  <a:schemeClr val="accent1"/>
                </a:solidFill>
              </a:rPr>
              <a:t/>
            </a:r>
            <a:br>
              <a:rPr lang="en-US" sz="1200" b="1" dirty="0" smtClean="0">
                <a:solidFill>
                  <a:schemeClr val="accent1"/>
                </a:solidFill>
              </a:rPr>
            </a:br>
            <a:r>
              <a:rPr lang="en-US" sz="1600" b="1" dirty="0" smtClean="0">
                <a:solidFill>
                  <a:schemeClr val="accent1"/>
                </a:solidFill>
              </a:rPr>
              <a:t>How </a:t>
            </a:r>
            <a:r>
              <a:rPr lang="en-US" sz="1600" b="1" dirty="0">
                <a:solidFill>
                  <a:schemeClr val="accent1"/>
                </a:solidFill>
              </a:rPr>
              <a:t>to Turn Guides On and </a:t>
            </a:r>
            <a:r>
              <a:rPr lang="en-US" sz="1600" b="1" dirty="0" smtClean="0">
                <a:solidFill>
                  <a:schemeClr val="accent1"/>
                </a:solidFill>
              </a:rPr>
              <a:t>Off</a:t>
            </a:r>
          </a:p>
          <a:p>
            <a:pPr>
              <a:spcBef>
                <a:spcPts val="800"/>
              </a:spcBef>
              <a:buClr>
                <a:schemeClr val="accent3"/>
              </a:buClr>
            </a:pPr>
            <a:r>
              <a:rPr lang="en-US" sz="1200" b="1" dirty="0" smtClean="0">
                <a:solidFill>
                  <a:schemeClr val="accent2"/>
                </a:solidFill>
              </a:rPr>
              <a:t>Windows: </a:t>
            </a:r>
            <a:r>
              <a:rPr lang="en-US" sz="1200" dirty="0" smtClean="0">
                <a:solidFill>
                  <a:schemeClr val="accent2"/>
                </a:solidFill>
              </a:rPr>
              <a:t>ALT + F9 or Right click in blue area off workspace &gt;Grids and Guides&gt;Display Drawing Guides on Screen</a:t>
            </a:r>
          </a:p>
          <a:p>
            <a:pPr>
              <a:spcBef>
                <a:spcPts val="800"/>
              </a:spcBef>
              <a:buClr>
                <a:schemeClr val="accent3"/>
              </a:buClr>
              <a:defRPr/>
            </a:pPr>
            <a:r>
              <a:rPr lang="en-US" sz="1200" b="1" dirty="0" smtClean="0">
                <a:solidFill>
                  <a:schemeClr val="accent2"/>
                </a:solidFill>
              </a:rPr>
              <a:t>Mac 2011: </a:t>
            </a:r>
            <a:r>
              <a:rPr lang="en-US" sz="1200" dirty="0" smtClean="0">
                <a:solidFill>
                  <a:schemeClr val="accent2"/>
                </a:solidFill>
              </a:rPr>
              <a:t>Control + Option + Command + G or </a:t>
            </a:r>
            <a:br>
              <a:rPr lang="en-US" sz="1200" dirty="0" smtClean="0">
                <a:solidFill>
                  <a:schemeClr val="accent2"/>
                </a:solidFill>
              </a:rPr>
            </a:br>
            <a:r>
              <a:rPr lang="en-US" sz="1200" dirty="0" smtClean="0">
                <a:solidFill>
                  <a:schemeClr val="accent2"/>
                </a:solidFill>
              </a:rPr>
              <a:t>View&gt;Guides&gt;Static Guides</a:t>
            </a:r>
          </a:p>
          <a:p>
            <a:pPr>
              <a:spcBef>
                <a:spcPts val="800"/>
              </a:spcBef>
              <a:buClr>
                <a:schemeClr val="accent3"/>
              </a:buClr>
              <a:defRPr/>
            </a:pPr>
            <a:r>
              <a:rPr lang="en-US" sz="1200" b="1" dirty="0" smtClean="0">
                <a:solidFill>
                  <a:schemeClr val="accent2"/>
                </a:solidFill>
              </a:rPr>
              <a:t>MAC 2008:   </a:t>
            </a:r>
            <a:r>
              <a:rPr lang="en-US" sz="1200" dirty="0" smtClean="0">
                <a:solidFill>
                  <a:schemeClr val="accent2"/>
                </a:solidFill>
              </a:rPr>
              <a:t>Command + G or View&gt;Guides&gt;Static Guides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6769100" y="5430299"/>
            <a:ext cx="407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300"/>
              </a:spcBef>
              <a:spcAft>
                <a:spcPts val="1000"/>
              </a:spcAft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The left and right top and bottom corners are the only area you should work</a:t>
            </a:r>
            <a:r>
              <a:rPr lang="en-US" sz="1400" baseline="0" dirty="0" smtClean="0">
                <a:solidFill>
                  <a:schemeClr val="accent1">
                    <a:lumMod val="75000"/>
                  </a:schemeClr>
                </a:solidFill>
              </a:rPr>
              <a:t> within on each slide. 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292100"/>
            <a:ext cx="10969943" cy="444500"/>
          </a:xfrm>
        </p:spPr>
        <p:txBody>
          <a:bodyPr/>
          <a:lstStyle/>
          <a:p>
            <a:r>
              <a:rPr lang="en-US" dirty="0" smtClean="0"/>
              <a:t>Standard Drawing Guide Placement Layout Slide (Margins)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854180"/>
            <a:ext cx="10972800" cy="3683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Use this layout for realigning basic drawing guides or reference them as needed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 rot="16200000">
            <a:off x="6094412" y="-5351446"/>
            <a:ext cx="0" cy="12188952"/>
          </a:xfrm>
          <a:prstGeom prst="line">
            <a:avLst/>
          </a:prstGeom>
          <a:ln w="19050" cmpd="sng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rot="16200000">
            <a:off x="6094412" y="-4983146"/>
            <a:ext cx="0" cy="12188952"/>
          </a:xfrm>
          <a:prstGeom prst="line">
            <a:avLst/>
          </a:prstGeom>
          <a:ln w="19050" cmpd="sng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25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- Blue. Short Title">
    <p:bg>
      <p:bgPr>
        <a:solidFill>
          <a:srgbClr val="0A2A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lueCover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49080"/>
          </a:xfrm>
          <a:prstGeom prst="rect">
            <a:avLst/>
          </a:prstGeom>
        </p:spPr>
      </p:pic>
      <p:pic>
        <p:nvPicPr>
          <p:cNvPr id="13" name="Picture 12" descr="SGM_twoTone_Reverse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0" y="5961434"/>
            <a:ext cx="2616944" cy="369056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600075" y="2991434"/>
            <a:ext cx="8809804" cy="516994"/>
          </a:xfrm>
        </p:spPr>
        <p:txBody>
          <a:bodyPr wrap="square" lIns="0" tIns="0" rIns="0" bIns="0">
            <a:noAutofit/>
          </a:bodyPr>
          <a:lstStyle>
            <a:lvl1pPr>
              <a:lnSpc>
                <a:spcPct val="90000"/>
              </a:lnSpc>
              <a:defRPr sz="3800" b="1" i="0" spc="0">
                <a:solidFill>
                  <a:srgbClr val="FFFFFF"/>
                </a:solidFill>
                <a:latin typeface="+mj-lt"/>
                <a:cs typeface="SapientSansRegular"/>
              </a:defRPr>
            </a:lvl1pPr>
          </a:lstStyle>
          <a:p>
            <a:r>
              <a:rPr lang="en-US" dirty="0" smtClean="0"/>
              <a:t>TITLE OF THE PRESENTATION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00075" y="3614747"/>
            <a:ext cx="5486400" cy="46166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000" spc="0">
                <a:ln>
                  <a:noFill/>
                </a:ln>
                <a:solidFill>
                  <a:schemeClr val="accent1"/>
                </a:solidFill>
                <a:latin typeface="+mj-lt"/>
                <a:cs typeface="SapientSansRegular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January 1, 2016</a:t>
            </a:r>
          </a:p>
        </p:txBody>
      </p:sp>
    </p:spTree>
    <p:extLst>
      <p:ext uri="{BB962C8B-B14F-4D97-AF65-F5344CB8AC3E}">
        <p14:creationId xmlns:p14="http://schemas.microsoft.com/office/powerpoint/2010/main" val="141740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Type setup-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| Client Name</a:t>
            </a:r>
            <a:endParaRPr lang="en-US" dirty="0"/>
          </a:p>
        </p:txBody>
      </p:sp>
      <p:sp>
        <p:nvSpPr>
          <p:cNvPr id="9" name="Content Placeholder 44"/>
          <p:cNvSpPr>
            <a:spLocks noGrp="1"/>
          </p:cNvSpPr>
          <p:nvPr>
            <p:ph sz="quarter" idx="10"/>
          </p:nvPr>
        </p:nvSpPr>
        <p:spPr>
          <a:xfrm>
            <a:off x="614363" y="1117600"/>
            <a:ext cx="7221537" cy="5041900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095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- White (print friend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hiteCo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0992" y="3098140"/>
            <a:ext cx="5332611" cy="661720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>
              <a:defRPr sz="3800">
                <a:solidFill>
                  <a:srgbClr val="22262E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SapientGM_Logo_on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6" y="5960450"/>
            <a:ext cx="2679624" cy="37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006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lueCover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4908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0992" y="3098140"/>
            <a:ext cx="5332611" cy="661720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>
              <a:defRPr sz="3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SGM_twoTone_Reverse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0" y="5961434"/>
            <a:ext cx="2616944" cy="36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905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15" y="304800"/>
            <a:ext cx="11274663" cy="685800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11015" y="990600"/>
            <a:ext cx="11274663" cy="5334000"/>
          </a:xfrm>
        </p:spPr>
        <p:txBody>
          <a:bodyPr/>
          <a:lstStyle>
            <a:lvl1pPr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defRPr sz="1600"/>
            </a:lvl1pPr>
            <a:lvl2pPr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defRPr sz="1400"/>
            </a:lvl2pPr>
            <a:lvl3pPr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defRPr sz="1200"/>
            </a:lvl3pPr>
            <a:lvl4pPr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defRPr sz="1100"/>
            </a:lvl4pPr>
            <a:lvl5pPr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53089"/>
      </p:ext>
    </p:extLst>
  </p:cSld>
  <p:clrMapOvr>
    <a:masterClrMapping/>
  </p:clrMapOvr>
  <p:transition spd="slow">
    <p:split orient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977" y="522288"/>
            <a:ext cx="10978407" cy="501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94629" y="1282700"/>
            <a:ext cx="5383398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174" y="1282700"/>
            <a:ext cx="5383398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19374"/>
      </p:ext>
    </p:extLst>
  </p:cSld>
  <p:clrMapOvr>
    <a:masterClrMapping/>
  </p:clrMapOvr>
  <p:transition spd="slow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White (print friendly). Lo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Co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2" name="Picture 11" descr="SapientGM_Logo_on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6" y="5960450"/>
            <a:ext cx="2679624" cy="37286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00075" y="2481360"/>
            <a:ext cx="8809804" cy="1062342"/>
          </a:xfrm>
        </p:spPr>
        <p:txBody>
          <a:bodyPr wrap="square" lIns="0" tIns="0" rIns="0" bIns="0">
            <a:noAutofit/>
          </a:bodyPr>
          <a:lstStyle>
            <a:lvl1pPr>
              <a:lnSpc>
                <a:spcPct val="90000"/>
              </a:lnSpc>
              <a:defRPr sz="3800" b="1" i="0" spc="0">
                <a:solidFill>
                  <a:schemeClr val="tx1"/>
                </a:solidFill>
                <a:latin typeface="+mj-lt"/>
                <a:cs typeface="SapientSansRegular"/>
              </a:defRPr>
            </a:lvl1pPr>
          </a:lstStyle>
          <a:p>
            <a:r>
              <a:rPr lang="en-US" dirty="0" smtClean="0"/>
              <a:t>TITLE OF THE PRESENTATION</a:t>
            </a:r>
            <a:br>
              <a:rPr lang="en-US" dirty="0" smtClean="0"/>
            </a:br>
            <a:r>
              <a:rPr lang="en-US" dirty="0" smtClean="0"/>
              <a:t>TWO LINES MAX AND NO SUBTITLE.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00075" y="3614747"/>
            <a:ext cx="5486400" cy="46166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000" spc="0">
                <a:ln>
                  <a:noFill/>
                </a:ln>
                <a:solidFill>
                  <a:schemeClr val="accent1"/>
                </a:solidFill>
                <a:latin typeface="+mj-lt"/>
                <a:cs typeface="SapientSansRegular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January 1, 2016</a:t>
            </a:r>
          </a:p>
        </p:txBody>
      </p:sp>
    </p:spTree>
    <p:extLst>
      <p:ext uri="{BB962C8B-B14F-4D97-AF65-F5344CB8AC3E}">
        <p14:creationId xmlns:p14="http://schemas.microsoft.com/office/powerpoint/2010/main" val="263694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- White (print friendly). Sho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Co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2" name="Picture 11" descr="SapientGM_Logo_on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6" y="5960450"/>
            <a:ext cx="2679624" cy="37286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00075" y="2991434"/>
            <a:ext cx="8809804" cy="516994"/>
          </a:xfrm>
        </p:spPr>
        <p:txBody>
          <a:bodyPr wrap="square" lIns="0" tIns="0" rIns="0" bIns="0">
            <a:noAutofit/>
          </a:bodyPr>
          <a:lstStyle>
            <a:lvl1pPr>
              <a:lnSpc>
                <a:spcPct val="90000"/>
              </a:lnSpc>
              <a:defRPr sz="3800" b="1" i="0" spc="0">
                <a:solidFill>
                  <a:srgbClr val="22262E"/>
                </a:solidFill>
                <a:latin typeface="+mj-lt"/>
                <a:cs typeface="SapientSansRegular"/>
              </a:defRPr>
            </a:lvl1pPr>
          </a:lstStyle>
          <a:p>
            <a:r>
              <a:rPr lang="en-US" dirty="0" smtClean="0"/>
              <a:t>TITLE OF THE PRESENTATION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00075" y="3614747"/>
            <a:ext cx="5486400" cy="46166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000" spc="0">
                <a:ln>
                  <a:noFill/>
                </a:ln>
                <a:solidFill>
                  <a:schemeClr val="accent1"/>
                </a:solidFill>
                <a:latin typeface="+mj-lt"/>
                <a:cs typeface="SapientSansRegular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January 1, 2016</a:t>
            </a:r>
          </a:p>
        </p:txBody>
      </p:sp>
    </p:spTree>
    <p:extLst>
      <p:ext uri="{BB962C8B-B14F-4D97-AF65-F5344CB8AC3E}">
        <p14:creationId xmlns:p14="http://schemas.microsoft.com/office/powerpoint/2010/main" val="163749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Divider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lueCover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4908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52946" y="2171700"/>
            <a:ext cx="3278909" cy="2120900"/>
          </a:xfrm>
        </p:spPr>
        <p:txBody>
          <a:bodyPr anchor="ctr">
            <a:noAutofit/>
          </a:bodyPr>
          <a:lstStyle>
            <a:lvl1pPr marL="0" indent="0">
              <a:buNone/>
              <a:defRPr sz="18000" b="1">
                <a:solidFill>
                  <a:schemeClr val="bg1">
                    <a:alpha val="21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03011" y="2956738"/>
            <a:ext cx="9128364" cy="553998"/>
          </a:xfrm>
        </p:spPr>
        <p:txBody>
          <a:bodyPr lIns="0" tIns="0" rIns="0" bIns="0" anchor="b" anchorCtr="0">
            <a:noAutofit/>
          </a:bodyPr>
          <a:lstStyle>
            <a:lvl1pPr>
              <a:defRPr sz="3800" spc="-8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AGENDA ITEM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3011" y="3511118"/>
            <a:ext cx="9128364" cy="29238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700" b="0" i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50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Divider - White (print friend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hiteCo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52946" y="2171700"/>
            <a:ext cx="3278909" cy="2120900"/>
          </a:xfrm>
        </p:spPr>
        <p:txBody>
          <a:bodyPr anchor="ctr">
            <a:noAutofit/>
          </a:bodyPr>
          <a:lstStyle>
            <a:lvl1pPr marL="0" indent="0">
              <a:buNone/>
              <a:defRPr sz="18000" b="1">
                <a:solidFill>
                  <a:schemeClr val="accent1">
                    <a:alpha val="21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03011" y="2956738"/>
            <a:ext cx="10969864" cy="553998"/>
          </a:xfrm>
        </p:spPr>
        <p:txBody>
          <a:bodyPr lIns="0" tIns="0" rIns="0" bIns="0" anchor="b" anchorCtr="0">
            <a:noAutofit/>
          </a:bodyPr>
          <a:lstStyle>
            <a:lvl1pPr>
              <a:defRPr sz="3800" spc="-80">
                <a:solidFill>
                  <a:srgbClr val="22262E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AGENDA ITEM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3011" y="3511118"/>
            <a:ext cx="10969864" cy="29238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700" b="0" i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82600" y="6248400"/>
            <a:ext cx="342900" cy="444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9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dgendaB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5900" cy="31369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127918"/>
            <a:ext cx="5483384" cy="5031582"/>
          </a:xfrm>
        </p:spPr>
        <p:txBody>
          <a:bodyPr anchor="ctr" anchorCtr="0">
            <a:normAutofit/>
          </a:bodyPr>
          <a:lstStyle>
            <a:lvl1pPr marL="444500" indent="-457200">
              <a:spcBef>
                <a:spcPts val="1600"/>
              </a:spcBef>
              <a:buFont typeface="+mj-lt"/>
              <a:buAutoNum type="arabicPeriod"/>
              <a:defRPr sz="2000"/>
            </a:lvl1pPr>
            <a:lvl2pPr marL="660400" indent="-342900">
              <a:buFont typeface="Wingdings" charset="2"/>
              <a:buChar char="§"/>
              <a:defRPr sz="1800"/>
            </a:lvl2pPr>
            <a:lvl3pPr marL="952500" indent="-342900">
              <a:buFont typeface="Wingdings" charset="2"/>
              <a:buChar char="§"/>
              <a:defRPr sz="1700"/>
            </a:lvl3pPr>
            <a:lvl4pPr marL="1257300" indent="-241300">
              <a:defRPr sz="1600"/>
            </a:lvl4pPr>
            <a:lvl5pPr marL="1498600" indent="-241300">
              <a:defRPr sz="15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03011" y="2956738"/>
            <a:ext cx="10969864" cy="55399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b="1" kern="1200" spc="-80">
                <a:solidFill>
                  <a:srgbClr val="22262E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1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88825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3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868300"/>
            <a:ext cx="10969943" cy="503158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43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92100"/>
            <a:ext cx="10969943" cy="444500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869242"/>
            <a:ext cx="10969943" cy="50315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US" dirty="0"/>
          </a:p>
        </p:txBody>
      </p:sp>
      <p:pic>
        <p:nvPicPr>
          <p:cNvPr id="12" name="Picture 11" descr="SapientGM_Logo_BugRed.eps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24" y="6327465"/>
            <a:ext cx="139546" cy="279091"/>
          </a:xfrm>
          <a:prstGeom prst="rect">
            <a:avLst/>
          </a:prstGeom>
        </p:spPr>
      </p:pic>
      <p:sp>
        <p:nvSpPr>
          <p:cNvPr id="13" name="Text Box 37"/>
          <p:cNvSpPr txBox="1">
            <a:spLocks noChangeArrowheads="1"/>
          </p:cNvSpPr>
          <p:nvPr userDrawn="1"/>
        </p:nvSpPr>
        <p:spPr bwMode="auto">
          <a:xfrm>
            <a:off x="7531722" y="6370886"/>
            <a:ext cx="3592512" cy="216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>
              <a:lnSpc>
                <a:spcPct val="101000"/>
              </a:lnSpc>
              <a:spcBef>
                <a:spcPct val="50000"/>
              </a:spcBef>
            </a:pPr>
            <a:r>
              <a:rPr lang="en-US" sz="800" b="0" dirty="0" smtClean="0">
                <a:solidFill>
                  <a:schemeClr val="bg1">
                    <a:lumMod val="50000"/>
                  </a:schemeClr>
                </a:solidFill>
                <a:latin typeface="SapientSansMedium"/>
                <a:cs typeface="SapientSansMedium"/>
              </a:rPr>
              <a:t>© 2016 SAPIENT GLOBAL MARKETS</a:t>
            </a:r>
            <a:r>
              <a:rPr lang="en-US" sz="800" b="0" baseline="0" dirty="0" smtClean="0">
                <a:solidFill>
                  <a:schemeClr val="bg1">
                    <a:lumMod val="50000"/>
                  </a:schemeClr>
                </a:solidFill>
                <a:latin typeface="SapientSansMedium"/>
                <a:cs typeface="SapientSansMedium"/>
              </a:rPr>
              <a:t>    </a:t>
            </a:r>
            <a:r>
              <a:rPr lang="en-US" sz="800" b="0" dirty="0" smtClean="0">
                <a:solidFill>
                  <a:schemeClr val="bg1">
                    <a:lumMod val="50000"/>
                  </a:schemeClr>
                </a:solidFill>
                <a:latin typeface="SapientSansMedium"/>
                <a:cs typeface="SapientSansMedium"/>
              </a:rPr>
              <a:t>|   CONFIDENTIAL</a:t>
            </a:r>
            <a:endParaRPr lang="en-US" sz="800" b="0" dirty="0">
              <a:solidFill>
                <a:schemeClr val="bg1">
                  <a:lumMod val="50000"/>
                </a:schemeClr>
              </a:solidFill>
              <a:latin typeface="SapientSansMedium"/>
              <a:cs typeface="SapientSansMedium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11158139" y="6313039"/>
            <a:ext cx="410526" cy="32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7C87A295-8D85-F746-99EC-7334C6390154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52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13" r:id="rId2"/>
    <p:sldLayoutId id="2147483659" r:id="rId3"/>
    <p:sldLayoutId id="2147483714" r:id="rId4"/>
    <p:sldLayoutId id="2147483660" r:id="rId5"/>
    <p:sldLayoutId id="2147483661" r:id="rId6"/>
    <p:sldLayoutId id="2147483682" r:id="rId7"/>
    <p:sldLayoutId id="2147483683" r:id="rId8"/>
    <p:sldLayoutId id="2147483672" r:id="rId9"/>
    <p:sldLayoutId id="2147483684" r:id="rId10"/>
    <p:sldLayoutId id="2147483674" r:id="rId11"/>
    <p:sldLayoutId id="2147483685" r:id="rId12"/>
    <p:sldLayoutId id="2147483687" r:id="rId13"/>
    <p:sldLayoutId id="2147483688" r:id="rId14"/>
    <p:sldLayoutId id="2147483677" r:id="rId15"/>
    <p:sldLayoutId id="2147483678" r:id="rId16"/>
    <p:sldLayoutId id="2147483679" r:id="rId17"/>
    <p:sldLayoutId id="2147483690" r:id="rId18"/>
    <p:sldLayoutId id="2147483686" r:id="rId19"/>
    <p:sldLayoutId id="2147483712" r:id="rId20"/>
    <p:sldLayoutId id="2147483663" r:id="rId21"/>
    <p:sldLayoutId id="2147483662" r:id="rId22"/>
    <p:sldLayoutId id="2147483717" r:id="rId23"/>
    <p:sldLayoutId id="2147483718" r:id="rId24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41300" algn="l" defTabSz="4572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100000"/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2600" indent="-241300" algn="l" defTabSz="4572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100000"/>
        <a:buFont typeface="Wingdings" charset="2"/>
        <a:buChar char="§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36600" indent="-241300" algn="l" defTabSz="4572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100000"/>
        <a:buFont typeface="Wingdings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90600" indent="-241300" algn="l" defTabSz="5207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100000"/>
        <a:buFont typeface="Wingdings" charset="2"/>
        <a:buChar char="§"/>
        <a:tabLst/>
        <a:defRPr sz="15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44600" indent="-241300" algn="l" defTabSz="457200" rtl="0" eaLnBrk="1" latinLnBrk="0" hangingPunct="1">
        <a:spcBef>
          <a:spcPts val="370"/>
        </a:spcBef>
        <a:buClr>
          <a:schemeClr val="tx1">
            <a:lumMod val="75000"/>
            <a:lumOff val="25000"/>
          </a:schemeClr>
        </a:buClr>
        <a:buSzPct val="100000"/>
        <a:buFont typeface="Wingdings" charset="2"/>
        <a:buChar char="§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986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4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/>
        <p:txBody>
          <a:bodyPr wrap="square" lIns="0" tIns="0" rIns="0" bIns="0">
            <a:noAutofit/>
          </a:bodyPr>
          <a:lstStyle>
            <a:lvl1pPr>
              <a:lnSpc>
                <a:spcPct val="90000"/>
              </a:lnSpc>
              <a:defRPr sz="3800" b="0" i="0" spc="0">
                <a:solidFill>
                  <a:schemeClr val="accent5"/>
                </a:solidFill>
                <a:latin typeface="SapientSansRegular"/>
                <a:cs typeface="SapientSansRegular"/>
              </a:defRPr>
            </a:lvl1pPr>
          </a:lstStyle>
          <a:p>
            <a:r>
              <a:rPr lang="en-US" dirty="0"/>
              <a:t>Spring MVC 102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0"/>
          </p:nvPr>
        </p:nvSpPr>
        <p:spPr/>
        <p:txBody>
          <a:bodyPr lIns="0" tIns="0" rIns="0" bIns="0">
            <a:noAutofit/>
          </a:bodyPr>
          <a:lstStyle>
            <a:lvl1pPr marL="0" indent="0">
              <a:buNone/>
              <a:defRPr sz="3000" spc="0">
                <a:ln>
                  <a:noFill/>
                </a:ln>
                <a:solidFill>
                  <a:schemeClr val="accent1"/>
                </a:solidFill>
                <a:latin typeface="SapientSansRegular"/>
                <a:cs typeface="SapientSansRegular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September 19, 2016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2603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32487" y="304800"/>
            <a:ext cx="11553192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Lets solve this problem Step by Step using Spring MVC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432487" y="990600"/>
            <a:ext cx="11244648" cy="4648200"/>
          </a:xfrm>
        </p:spPr>
        <p:txBody>
          <a:bodyPr/>
          <a:lstStyle/>
          <a:p>
            <a:pPr algn="just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sz="1800" dirty="0"/>
              <a:t>First we need to create a Dynamic Web application using Maven and add the following dependencies.</a:t>
            </a:r>
          </a:p>
          <a:p>
            <a:pPr algn="just" eaLnBrk="1" hangingPunct="1">
              <a:lnSpc>
                <a:spcPct val="100000"/>
              </a:lnSpc>
              <a:spcAft>
                <a:spcPct val="0"/>
              </a:spcAft>
            </a:pPr>
            <a:endParaRPr lang="en-US" sz="1800" dirty="0"/>
          </a:p>
          <a:p>
            <a:pPr marL="0" indent="0" algn="just">
              <a:lnSpc>
                <a:spcPct val="100000"/>
              </a:lnSpc>
              <a:spcAft>
                <a:spcPct val="0"/>
              </a:spcAft>
              <a:buNone/>
            </a:pPr>
            <a:r>
              <a:rPr lang="en-US" sz="1800" dirty="0"/>
              <a:t>		&lt;dependency&gt;</a:t>
            </a:r>
          </a:p>
          <a:p>
            <a:pPr marL="0" indent="0" algn="just">
              <a:lnSpc>
                <a:spcPct val="100000"/>
              </a:lnSpc>
              <a:spcAft>
                <a:spcPct val="0"/>
              </a:spcAft>
              <a:buNone/>
            </a:pPr>
            <a:r>
              <a:rPr lang="en-US" sz="1800" dirty="0"/>
              <a:t>			&lt;</a:t>
            </a:r>
            <a:r>
              <a:rPr lang="en-US" sz="1800" dirty="0" err="1"/>
              <a:t>groupId</a:t>
            </a:r>
            <a:r>
              <a:rPr lang="en-US" sz="1800" dirty="0"/>
              <a:t>&gt;</a:t>
            </a:r>
            <a:r>
              <a:rPr lang="en-US" sz="1800" dirty="0" err="1"/>
              <a:t>org.springframework</a:t>
            </a:r>
            <a:r>
              <a:rPr lang="en-US" sz="1800" dirty="0"/>
              <a:t>&lt;/</a:t>
            </a:r>
            <a:r>
              <a:rPr lang="en-US" sz="1800" dirty="0" err="1"/>
              <a:t>groupId</a:t>
            </a:r>
            <a:r>
              <a:rPr lang="en-US" sz="1800" dirty="0"/>
              <a:t>&gt;</a:t>
            </a:r>
          </a:p>
          <a:p>
            <a:pPr marL="0" indent="0" algn="just">
              <a:lnSpc>
                <a:spcPct val="100000"/>
              </a:lnSpc>
              <a:spcAft>
                <a:spcPct val="0"/>
              </a:spcAft>
              <a:buNone/>
            </a:pPr>
            <a:r>
              <a:rPr lang="en-US" sz="1800" dirty="0"/>
              <a:t>			&lt;</a:t>
            </a:r>
            <a:r>
              <a:rPr lang="en-US" sz="1800" dirty="0" err="1"/>
              <a:t>artifactId</a:t>
            </a:r>
            <a:r>
              <a:rPr lang="en-US" sz="1800" dirty="0"/>
              <a:t>&gt;spring-</a:t>
            </a:r>
            <a:r>
              <a:rPr lang="en-US" sz="1800" dirty="0" err="1"/>
              <a:t>webmvc</a:t>
            </a:r>
            <a:r>
              <a:rPr lang="en-US" sz="1800" dirty="0"/>
              <a:t>&lt;/</a:t>
            </a:r>
            <a:r>
              <a:rPr lang="en-US" sz="1800" dirty="0" err="1"/>
              <a:t>artifactId</a:t>
            </a:r>
            <a:r>
              <a:rPr lang="en-US" sz="1800" dirty="0"/>
              <a:t>&gt;</a:t>
            </a:r>
          </a:p>
          <a:p>
            <a:pPr marL="0" indent="0" algn="just">
              <a:lnSpc>
                <a:spcPct val="100000"/>
              </a:lnSpc>
              <a:spcAft>
                <a:spcPct val="0"/>
              </a:spcAft>
              <a:buNone/>
            </a:pPr>
            <a:r>
              <a:rPr lang="en-US" sz="1800" dirty="0"/>
              <a:t>			&lt;version&gt;3.1.2.RELEASE&lt;/version&gt;</a:t>
            </a:r>
          </a:p>
          <a:p>
            <a:pPr marL="0" indent="0" algn="just">
              <a:lnSpc>
                <a:spcPct val="100000"/>
              </a:lnSpc>
              <a:spcAft>
                <a:spcPct val="0"/>
              </a:spcAft>
              <a:buNone/>
            </a:pPr>
            <a:r>
              <a:rPr lang="en-US" sz="1800" dirty="0"/>
              <a:t>		&lt;/dependency&gt;</a:t>
            </a:r>
          </a:p>
          <a:p>
            <a:pPr marL="0" indent="0" algn="just">
              <a:lnSpc>
                <a:spcPct val="100000"/>
              </a:lnSpc>
              <a:spcAft>
                <a:spcPct val="0"/>
              </a:spcAft>
              <a:buNone/>
            </a:pPr>
            <a:r>
              <a:rPr lang="en-US" sz="1800" dirty="0"/>
              <a:t>		</a:t>
            </a:r>
            <a:r>
              <a:rPr lang="en-US" sz="1800" dirty="0"/>
              <a:t>&lt;dependency&gt;</a:t>
            </a:r>
          </a:p>
          <a:p>
            <a:pPr marL="0" indent="0" algn="just">
              <a:lnSpc>
                <a:spcPct val="100000"/>
              </a:lnSpc>
              <a:spcAft>
                <a:spcPct val="0"/>
              </a:spcAft>
              <a:buNone/>
            </a:pPr>
            <a:r>
              <a:rPr lang="en-US" sz="1800" dirty="0"/>
              <a:t>			&lt;</a:t>
            </a:r>
            <a:r>
              <a:rPr lang="en-US" sz="1800" dirty="0" err="1"/>
              <a:t>groupId</a:t>
            </a:r>
            <a:r>
              <a:rPr lang="en-US" sz="1800" dirty="0"/>
              <a:t>&gt;</a:t>
            </a:r>
            <a:r>
              <a:rPr lang="en-US" sz="1800" dirty="0" err="1"/>
              <a:t>jstl</a:t>
            </a:r>
            <a:r>
              <a:rPr lang="en-US" sz="1800" dirty="0"/>
              <a:t>&lt;/</a:t>
            </a:r>
            <a:r>
              <a:rPr lang="en-US" sz="1800" dirty="0" err="1"/>
              <a:t>groupId</a:t>
            </a:r>
            <a:r>
              <a:rPr lang="en-US" sz="1800" dirty="0"/>
              <a:t>&gt;</a:t>
            </a:r>
          </a:p>
          <a:p>
            <a:pPr marL="0" indent="0" algn="just">
              <a:lnSpc>
                <a:spcPct val="100000"/>
              </a:lnSpc>
              <a:spcAft>
                <a:spcPct val="0"/>
              </a:spcAft>
              <a:buNone/>
            </a:pPr>
            <a:r>
              <a:rPr lang="en-US" sz="1800" dirty="0"/>
              <a:t>			&lt;</a:t>
            </a:r>
            <a:r>
              <a:rPr lang="en-US" sz="1800" dirty="0" err="1"/>
              <a:t>artifactId</a:t>
            </a:r>
            <a:r>
              <a:rPr lang="en-US" sz="1800" dirty="0"/>
              <a:t>&gt;</a:t>
            </a:r>
            <a:r>
              <a:rPr lang="en-US" sz="1800" dirty="0" err="1"/>
              <a:t>jstl</a:t>
            </a:r>
            <a:r>
              <a:rPr lang="en-US" sz="1800" dirty="0"/>
              <a:t>&lt;/</a:t>
            </a:r>
            <a:r>
              <a:rPr lang="en-US" sz="1800" dirty="0" err="1"/>
              <a:t>artifactId</a:t>
            </a:r>
            <a:r>
              <a:rPr lang="en-US" sz="1800" dirty="0"/>
              <a:t>&gt;</a:t>
            </a:r>
          </a:p>
          <a:p>
            <a:pPr marL="0" indent="0" algn="just">
              <a:lnSpc>
                <a:spcPct val="100000"/>
              </a:lnSpc>
              <a:spcAft>
                <a:spcPct val="0"/>
              </a:spcAft>
              <a:buNone/>
            </a:pPr>
            <a:r>
              <a:rPr lang="en-US" sz="1800" dirty="0"/>
              <a:t>			&lt;version&gt;1.2&lt;/version&gt;</a:t>
            </a:r>
          </a:p>
          <a:p>
            <a:pPr marL="0" indent="0" algn="just">
              <a:lnSpc>
                <a:spcPct val="100000"/>
              </a:lnSpc>
              <a:spcAft>
                <a:spcPct val="0"/>
              </a:spcAft>
              <a:buNone/>
            </a:pPr>
            <a:r>
              <a:rPr lang="en-US" sz="1800" dirty="0"/>
              <a:t>		&lt;/dependency&gt;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2893411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11015" y="304800"/>
            <a:ext cx="10817839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Let us add a </a:t>
            </a:r>
            <a:r>
              <a:rPr lang="en-US" dirty="0" err="1" smtClean="0"/>
              <a:t>index.jsp</a:t>
            </a:r>
            <a:r>
              <a:rPr lang="en-US" dirty="0" smtClean="0"/>
              <a:t> page as shown below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" r="49497" b="38789"/>
          <a:stretch/>
        </p:blipFill>
        <p:spPr bwMode="auto">
          <a:xfrm>
            <a:off x="2741614" y="1295401"/>
            <a:ext cx="6304882" cy="4477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16175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4"/>
          <p:cNvSpPr>
            <a:spLocks noGrp="1"/>
          </p:cNvSpPr>
          <p:nvPr>
            <p:ph type="title" idx="4294967295"/>
          </p:nvPr>
        </p:nvSpPr>
        <p:spPr>
          <a:xfrm>
            <a:off x="193235" y="304800"/>
            <a:ext cx="11622505" cy="685800"/>
          </a:xfrm>
        </p:spPr>
        <p:txBody>
          <a:bodyPr/>
          <a:lstStyle/>
          <a:p>
            <a:r>
              <a:rPr lang="en-US" smtClean="0"/>
              <a:t>Configuring the DispatcherServlet</a:t>
            </a:r>
          </a:p>
        </p:txBody>
      </p:sp>
      <p:sp>
        <p:nvSpPr>
          <p:cNvPr id="16388" name="Line 5"/>
          <p:cNvSpPr>
            <a:spLocks noChangeShapeType="1"/>
          </p:cNvSpPr>
          <p:nvPr/>
        </p:nvSpPr>
        <p:spPr bwMode="auto">
          <a:xfrm>
            <a:off x="4167693" y="4495800"/>
            <a:ext cx="2512974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45720" tIns="45714" rIns="45720" bIns="45714"/>
          <a:lstStyle/>
          <a:p>
            <a:endParaRPr lang="en-IN"/>
          </a:p>
        </p:txBody>
      </p:sp>
      <p:sp>
        <p:nvSpPr>
          <p:cNvPr id="18437" name="Content Placeholder 10"/>
          <p:cNvSpPr>
            <a:spLocks/>
          </p:cNvSpPr>
          <p:nvPr/>
        </p:nvSpPr>
        <p:spPr bwMode="auto">
          <a:xfrm>
            <a:off x="446315" y="1143001"/>
            <a:ext cx="10994261" cy="236621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45720" tIns="45714" rIns="45720" bIns="45714"/>
          <a:lstStyle/>
          <a:p>
            <a:pPr marL="231775" indent="-231775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  <a:defRPr/>
            </a:pP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DispatcherServlet is declared in the &lt;servlet&gt; declaration of the web.xml</a:t>
            </a:r>
          </a:p>
          <a:p>
            <a:pPr marL="231775" indent="-231775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  <a:defRPr/>
            </a:pPr>
            <a:endParaRPr lang="en-US" dirty="0">
              <a:solidFill>
                <a:srgbClr val="132628"/>
              </a:solidFill>
              <a:latin typeface="Calibri" pitchFamily="34" charset="0"/>
            </a:endParaRPr>
          </a:p>
          <a:p>
            <a:pPr marL="231775" indent="-231775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  <a:defRPr/>
            </a:pPr>
            <a:endParaRPr lang="en-US" dirty="0">
              <a:solidFill>
                <a:srgbClr val="132628"/>
              </a:solidFill>
              <a:latin typeface="Calibri" pitchFamily="34" charset="0"/>
            </a:endParaRPr>
          </a:p>
          <a:p>
            <a:pPr marL="231775" indent="-231775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  <a:defRPr/>
            </a:pPr>
            <a:endParaRPr lang="en-US" dirty="0">
              <a:solidFill>
                <a:srgbClr val="132628"/>
              </a:solidFill>
              <a:latin typeface="Calibri" pitchFamily="34" charset="0"/>
            </a:endParaRPr>
          </a:p>
          <a:p>
            <a:pPr marL="231775" indent="-231775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  <a:defRPr/>
            </a:pPr>
            <a:endParaRPr lang="en-US" dirty="0">
              <a:solidFill>
                <a:srgbClr val="132628"/>
              </a:solidFill>
              <a:latin typeface="Calibri" pitchFamily="34" charset="0"/>
            </a:endParaRPr>
          </a:p>
          <a:p>
            <a:pPr marL="231775" indent="-231775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  <a:defRPr/>
            </a:pPr>
            <a:endParaRPr lang="en-US" dirty="0">
              <a:solidFill>
                <a:srgbClr val="132628"/>
              </a:solidFill>
              <a:latin typeface="Calibri" pitchFamily="34" charset="0"/>
            </a:endParaRPr>
          </a:p>
          <a:p>
            <a:pPr marL="231775" indent="-231775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  <a:defRPr/>
            </a:pPr>
            <a:endParaRPr lang="en-US" dirty="0">
              <a:solidFill>
                <a:srgbClr val="132628"/>
              </a:solidFill>
              <a:latin typeface="Calibri" pitchFamily="34" charset="0"/>
            </a:endParaRPr>
          </a:p>
          <a:p>
            <a:pPr marL="231775" indent="-231775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  <a:defRPr/>
            </a:pPr>
            <a:endParaRPr lang="en-US" dirty="0">
              <a:solidFill>
                <a:srgbClr val="132628"/>
              </a:solidFill>
              <a:latin typeface="Calibri" pitchFamily="34" charset="0"/>
            </a:endParaRPr>
          </a:p>
          <a:p>
            <a:pPr marL="231775" indent="-231775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  <a:defRPr/>
            </a:pPr>
            <a:endParaRPr lang="en-US" dirty="0">
              <a:solidFill>
                <a:srgbClr val="132628"/>
              </a:solidFill>
              <a:latin typeface="Calibri" pitchFamily="34" charset="0"/>
            </a:endParaRPr>
          </a:p>
          <a:p>
            <a:pPr marL="231775" indent="-231775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  <a:defRPr/>
            </a:pPr>
            <a:endParaRPr lang="en-US" dirty="0">
              <a:solidFill>
                <a:srgbClr val="132628"/>
              </a:solidFill>
              <a:latin typeface="Calibri" pitchFamily="34" charset="0"/>
            </a:endParaRPr>
          </a:p>
          <a:p>
            <a:pPr marL="285750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pitchFamily="34" charset="0"/>
              <a:buChar char="•"/>
              <a:tabLst>
                <a:tab pos="3086100" algn="l"/>
              </a:tabLst>
              <a:defRPr/>
            </a:pPr>
            <a:endParaRPr lang="en-US" dirty="0">
              <a:solidFill>
                <a:srgbClr val="132628"/>
              </a:solidFill>
              <a:latin typeface="Calibri" pitchFamily="34" charset="0"/>
            </a:endParaRPr>
          </a:p>
          <a:p>
            <a:pPr marL="285750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pitchFamily="34" charset="0"/>
              <a:buChar char="•"/>
              <a:tabLst>
                <a:tab pos="3086100" algn="l"/>
              </a:tabLst>
              <a:defRPr/>
            </a:pPr>
            <a:endParaRPr lang="en-US" dirty="0">
              <a:solidFill>
                <a:srgbClr val="132628"/>
              </a:solidFill>
              <a:latin typeface="Calibri" pitchFamily="34" charset="0"/>
            </a:endParaRPr>
          </a:p>
          <a:p>
            <a:pPr marL="285750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pitchFamily="34" charset="0"/>
              <a:buChar char="•"/>
              <a:tabLst>
                <a:tab pos="3086100" algn="l"/>
              </a:tabLst>
              <a:defRPr/>
            </a:pPr>
            <a:endParaRPr lang="en-US" dirty="0">
              <a:solidFill>
                <a:srgbClr val="132628"/>
              </a:solidFill>
              <a:latin typeface="Calibri" pitchFamily="34" charset="0"/>
            </a:endParaRPr>
          </a:p>
          <a:p>
            <a:pPr marL="285750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pitchFamily="34" charset="0"/>
              <a:buChar char="•"/>
              <a:tabLst>
                <a:tab pos="3086100" algn="l"/>
              </a:tabLst>
              <a:defRPr/>
            </a:pPr>
            <a:endParaRPr lang="en-US" dirty="0">
              <a:solidFill>
                <a:srgbClr val="132628"/>
              </a:solidFill>
              <a:latin typeface="Calibri" pitchFamily="34" charset="0"/>
            </a:endParaRPr>
          </a:p>
          <a:p>
            <a:pPr marL="285750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pitchFamily="34" charset="0"/>
              <a:buChar char="•"/>
              <a:tabLst>
                <a:tab pos="3086100" algn="l"/>
              </a:tabLst>
              <a:defRPr/>
            </a:pPr>
            <a:endParaRPr lang="en-US" dirty="0">
              <a:solidFill>
                <a:srgbClr val="132628"/>
              </a:solidFill>
              <a:latin typeface="Calibri" pitchFamily="34" charset="0"/>
            </a:endParaRPr>
          </a:p>
          <a:p>
            <a:pPr marL="285750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pitchFamily="34" charset="0"/>
              <a:buChar char="•"/>
              <a:tabLst>
                <a:tab pos="3086100" algn="l"/>
              </a:tabLst>
              <a:defRPr/>
            </a:pP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When </a:t>
            </a: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DispatcherServlet is loaded, it also loads the spring application context from [servlet-name]-servlet.xml</a:t>
            </a: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  <a:tabLst>
                <a:tab pos="3086100" algn="l"/>
              </a:tabLst>
              <a:defRPr/>
            </a:pP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In the above example the application context is loaded from file </a:t>
            </a:r>
            <a:r>
              <a:rPr lang="en-US" i="1" dirty="0">
                <a:solidFill>
                  <a:srgbClr val="132628"/>
                </a:solidFill>
                <a:latin typeface="Calibri" pitchFamily="34" charset="0"/>
              </a:rPr>
              <a:t>spring-mvc-servlet.xml</a:t>
            </a:r>
            <a:endParaRPr lang="en-US" dirty="0">
              <a:solidFill>
                <a:srgbClr val="132628"/>
              </a:solidFill>
              <a:latin typeface="Calibri" pitchFamily="34" charset="0"/>
            </a:endParaRPr>
          </a:p>
          <a:p>
            <a:pPr marL="285750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pitchFamily="34" charset="0"/>
              <a:buChar char="•"/>
              <a:tabLst>
                <a:tab pos="3086100" algn="l"/>
              </a:tabLst>
              <a:defRPr/>
            </a:pP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All the requests ending with </a:t>
            </a:r>
            <a:r>
              <a:rPr lang="en-US" i="1" dirty="0">
                <a:solidFill>
                  <a:srgbClr val="132628"/>
                </a:solidFill>
                <a:latin typeface="Calibri" pitchFamily="34" charset="0"/>
              </a:rPr>
              <a:t>.</a:t>
            </a:r>
            <a:r>
              <a:rPr lang="en-US" i="1" dirty="0" err="1">
                <a:solidFill>
                  <a:srgbClr val="132628"/>
                </a:solidFill>
                <a:latin typeface="Calibri" pitchFamily="34" charset="0"/>
              </a:rPr>
              <a:t>htm</a:t>
            </a: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 </a:t>
            </a: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will be handled by this </a:t>
            </a:r>
            <a:r>
              <a:rPr lang="en-US" dirty="0" err="1">
                <a:solidFill>
                  <a:srgbClr val="132628"/>
                </a:solidFill>
                <a:latin typeface="Calibri" pitchFamily="34" charset="0"/>
              </a:rPr>
              <a:t>DispatcherServlet</a:t>
            </a: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 </a:t>
            </a: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(spring-</a:t>
            </a:r>
            <a:r>
              <a:rPr lang="en-US" dirty="0" err="1">
                <a:solidFill>
                  <a:srgbClr val="132628"/>
                </a:solidFill>
                <a:latin typeface="Calibri" pitchFamily="34" charset="0"/>
              </a:rPr>
              <a:t>mvc</a:t>
            </a: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)</a:t>
            </a:r>
            <a:endParaRPr lang="en-US" dirty="0">
              <a:solidFill>
                <a:srgbClr val="132628"/>
              </a:solidFill>
              <a:latin typeface="Calibri" pitchFamily="34" charset="0"/>
            </a:endParaRPr>
          </a:p>
          <a:p>
            <a:pPr marL="285750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Arial" pitchFamily="34" charset="0"/>
              <a:buChar char="•"/>
              <a:tabLst>
                <a:tab pos="3086100" algn="l"/>
              </a:tabLst>
              <a:defRPr/>
            </a:pPr>
            <a:endParaRPr lang="en-US" dirty="0">
              <a:solidFill>
                <a:srgbClr val="132628"/>
              </a:solidFill>
              <a:latin typeface="Calibri" pitchFamily="34" charset="0"/>
            </a:endParaRPr>
          </a:p>
          <a:p>
            <a:pPr marL="285750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  <a:tabLst>
                <a:tab pos="3086100" algn="l"/>
              </a:tabLst>
              <a:defRPr/>
            </a:pPr>
            <a:endParaRPr lang="en-US" dirty="0">
              <a:solidFill>
                <a:srgbClr val="132628"/>
              </a:solidFill>
              <a:latin typeface="Calibri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18735" y="1584158"/>
            <a:ext cx="7957751" cy="2895600"/>
          </a:xfrm>
          <a:prstGeom prst="rect">
            <a:avLst/>
          </a:prstGeom>
        </p:spPr>
        <p:txBody>
          <a:bodyPr/>
          <a:lstStyle>
            <a:lvl1pPr marL="231775" indent="-231775" algn="l" rtl="0" eaLnBrk="0" fontAlgn="base" hangingPunct="0">
              <a:lnSpc>
                <a:spcPts val="1400"/>
              </a:lnSpc>
              <a:spcBef>
                <a:spcPts val="400"/>
              </a:spcBef>
              <a:spcAft>
                <a:spcPct val="0"/>
              </a:spcAft>
              <a:buClr>
                <a:srgbClr val="355F99"/>
              </a:buClr>
              <a:buSzPct val="125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  <a:ea typeface="+mn-ea"/>
                <a:cs typeface="+mn-cs"/>
              </a:defRPr>
            </a:lvl1pPr>
            <a:lvl2pPr marL="463550" indent="-230188" algn="l" rtl="0" eaLnBrk="0" fontAlgn="base" hangingPunct="0">
              <a:lnSpc>
                <a:spcPts val="1400"/>
              </a:lnSpc>
              <a:spcBef>
                <a:spcPts val="400"/>
              </a:spcBef>
              <a:spcAft>
                <a:spcPct val="0"/>
              </a:spcAft>
              <a:buClr>
                <a:srgbClr val="355F99"/>
              </a:buClr>
              <a:buSzPct val="100000"/>
              <a:buFont typeface="Courier New" pitchFamily="49" charset="0"/>
              <a:buChar char="o"/>
              <a:defRPr sz="1400">
                <a:solidFill>
                  <a:srgbClr val="404040"/>
                </a:solidFill>
                <a:latin typeface="Calibri" pitchFamily="34" charset="0"/>
                <a:ea typeface="+mn-ea"/>
                <a:cs typeface="+mn-cs"/>
              </a:defRPr>
            </a:lvl2pPr>
            <a:lvl3pPr marL="695325" indent="-230188" algn="l" rtl="0" eaLnBrk="0" fontAlgn="base" hangingPunct="0">
              <a:lnSpc>
                <a:spcPts val="1400"/>
              </a:lnSpc>
              <a:spcBef>
                <a:spcPts val="400"/>
              </a:spcBef>
              <a:spcAft>
                <a:spcPct val="0"/>
              </a:spcAft>
              <a:buClr>
                <a:srgbClr val="355F99"/>
              </a:buClr>
              <a:buSzPct val="125000"/>
              <a:buFont typeface="Arial" charset="0"/>
              <a:buChar char="•"/>
              <a:defRPr sz="1200">
                <a:solidFill>
                  <a:srgbClr val="404040"/>
                </a:solidFill>
                <a:latin typeface="Calibri" pitchFamily="34" charset="0"/>
                <a:ea typeface="+mn-ea"/>
                <a:cs typeface="+mn-cs"/>
              </a:defRPr>
            </a:lvl3pPr>
            <a:lvl4pPr marL="914400" indent="-217488" algn="l" rtl="0" eaLnBrk="0" fontAlgn="base" hangingPunct="0">
              <a:lnSpc>
                <a:spcPts val="1400"/>
              </a:lnSpc>
              <a:spcBef>
                <a:spcPts val="400"/>
              </a:spcBef>
              <a:spcAft>
                <a:spcPct val="0"/>
              </a:spcAft>
              <a:buClr>
                <a:srgbClr val="355F99"/>
              </a:buClr>
              <a:buSzPct val="100000"/>
              <a:buFont typeface="Courier New" pitchFamily="49" charset="0"/>
              <a:buChar char="o"/>
              <a:defRPr sz="1100">
                <a:solidFill>
                  <a:srgbClr val="404040"/>
                </a:solidFill>
                <a:latin typeface="Calibri" pitchFamily="34" charset="0"/>
                <a:ea typeface="+mn-ea"/>
                <a:cs typeface="+mn-cs"/>
              </a:defRPr>
            </a:lvl4pPr>
            <a:lvl5pPr marL="1173163" indent="-257175" algn="l" rtl="0" eaLnBrk="0" fontAlgn="base" hangingPunct="0">
              <a:lnSpc>
                <a:spcPts val="1400"/>
              </a:lnSpc>
              <a:spcBef>
                <a:spcPts val="400"/>
              </a:spcBef>
              <a:spcAft>
                <a:spcPct val="0"/>
              </a:spcAft>
              <a:buClr>
                <a:srgbClr val="355F99"/>
              </a:buClr>
              <a:buSzPct val="125000"/>
              <a:buFont typeface="Arial" charset="0"/>
              <a:buChar char="•"/>
              <a:defRPr sz="1100">
                <a:solidFill>
                  <a:srgbClr val="404040"/>
                </a:solidFill>
                <a:latin typeface="Calibri" pitchFamily="34" charset="0"/>
                <a:ea typeface="+mn-ea"/>
                <a:cs typeface="+mn-cs"/>
              </a:defRPr>
            </a:lvl5pPr>
            <a:lvl6pPr marL="1630363" indent="-257175" algn="l" rtl="0" eaLnBrk="1" fontAlgn="base" hangingPunct="1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Wingdings" pitchFamily="2" charset="2"/>
              <a:buBlip>
                <a:blip r:embed="rId3"/>
              </a:buBlip>
              <a:defRPr sz="9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6pPr>
            <a:lvl7pPr marL="2087563" indent="-257175" algn="l" rtl="0" eaLnBrk="1" fontAlgn="base" hangingPunct="1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Wingdings" pitchFamily="2" charset="2"/>
              <a:buBlip>
                <a:blip r:embed="rId3"/>
              </a:buBlip>
              <a:defRPr sz="9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7pPr>
            <a:lvl8pPr marL="2544763" indent="-257175" algn="l" rtl="0" eaLnBrk="1" fontAlgn="base" hangingPunct="1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Wingdings" pitchFamily="2" charset="2"/>
              <a:buBlip>
                <a:blip r:embed="rId3"/>
              </a:buBlip>
              <a:defRPr sz="9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8pPr>
            <a:lvl9pPr marL="3001963" indent="-257175" algn="l" rtl="0" eaLnBrk="1" fontAlgn="base" hangingPunct="1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Wingdings" pitchFamily="2" charset="2"/>
              <a:buBlip>
                <a:blip r:embed="rId3"/>
              </a:buBlip>
              <a:defRPr sz="9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kern="0" dirty="0">
                <a:solidFill>
                  <a:srgbClr val="0D0D0D"/>
                </a:solidFill>
              </a:rPr>
              <a:t>&lt;servlet&gt;</a:t>
            </a:r>
          </a:p>
          <a:p>
            <a:pPr marL="0" indent="0">
              <a:buNone/>
            </a:pPr>
            <a:r>
              <a:rPr lang="en-IN" sz="1800" kern="0" dirty="0">
                <a:solidFill>
                  <a:srgbClr val="0D0D0D"/>
                </a:solidFill>
              </a:rPr>
              <a:t>        &lt;servlet-name&gt;spring-</a:t>
            </a:r>
            <a:r>
              <a:rPr lang="en-IN" sz="1800" kern="0" dirty="0" err="1">
                <a:solidFill>
                  <a:srgbClr val="0D0D0D"/>
                </a:solidFill>
              </a:rPr>
              <a:t>mvc</a:t>
            </a:r>
            <a:r>
              <a:rPr lang="en-IN" sz="1800" kern="0" dirty="0">
                <a:solidFill>
                  <a:srgbClr val="0D0D0D"/>
                </a:solidFill>
              </a:rPr>
              <a:t>&lt;/servlet-name&gt;</a:t>
            </a:r>
          </a:p>
          <a:p>
            <a:pPr marL="0" indent="0">
              <a:buNone/>
            </a:pPr>
            <a:r>
              <a:rPr lang="en-IN" sz="1800" kern="0" dirty="0">
                <a:solidFill>
                  <a:srgbClr val="0D0D0D"/>
                </a:solidFill>
              </a:rPr>
              <a:t>        &lt;servlet-class&gt;</a:t>
            </a:r>
          </a:p>
          <a:p>
            <a:pPr marL="0" indent="0">
              <a:buNone/>
            </a:pPr>
            <a:r>
              <a:rPr lang="en-IN" sz="1800" kern="0" dirty="0">
                <a:solidFill>
                  <a:srgbClr val="0D0D0D"/>
                </a:solidFill>
              </a:rPr>
              <a:t>            </a:t>
            </a:r>
            <a:r>
              <a:rPr lang="en-IN" sz="1800" kern="0" dirty="0" err="1">
                <a:solidFill>
                  <a:srgbClr val="0D0D0D"/>
                </a:solidFill>
              </a:rPr>
              <a:t>org.springframework.web.servlet.DispatcherServlet</a:t>
            </a:r>
            <a:endParaRPr lang="en-IN" sz="1800" kern="0" dirty="0">
              <a:solidFill>
                <a:srgbClr val="0D0D0D"/>
              </a:solidFill>
            </a:endParaRPr>
          </a:p>
          <a:p>
            <a:pPr marL="0" indent="0">
              <a:buNone/>
            </a:pPr>
            <a:r>
              <a:rPr lang="en-IN" sz="1800" kern="0" dirty="0">
                <a:solidFill>
                  <a:srgbClr val="0D0D0D"/>
                </a:solidFill>
              </a:rPr>
              <a:t>        &lt;/servlet-class&gt;</a:t>
            </a:r>
          </a:p>
          <a:p>
            <a:pPr marL="0" indent="0">
              <a:buNone/>
            </a:pPr>
            <a:r>
              <a:rPr lang="en-IN" sz="1800" kern="0" dirty="0">
                <a:solidFill>
                  <a:srgbClr val="0D0D0D"/>
                </a:solidFill>
              </a:rPr>
              <a:t>        &lt;load-on-</a:t>
            </a:r>
            <a:r>
              <a:rPr lang="en-IN" sz="1800" kern="0" dirty="0" err="1">
                <a:solidFill>
                  <a:srgbClr val="0D0D0D"/>
                </a:solidFill>
              </a:rPr>
              <a:t>startup</a:t>
            </a:r>
            <a:r>
              <a:rPr lang="en-IN" sz="1800" kern="0" dirty="0">
                <a:solidFill>
                  <a:srgbClr val="0D0D0D"/>
                </a:solidFill>
              </a:rPr>
              <a:t>&gt;1&lt;/load-on-</a:t>
            </a:r>
            <a:r>
              <a:rPr lang="en-IN" sz="1800" kern="0" dirty="0" err="1">
                <a:solidFill>
                  <a:srgbClr val="0D0D0D"/>
                </a:solidFill>
              </a:rPr>
              <a:t>startup</a:t>
            </a:r>
            <a:r>
              <a:rPr lang="en-IN" sz="1800" kern="0" dirty="0">
                <a:solidFill>
                  <a:srgbClr val="0D0D0D"/>
                </a:solidFill>
              </a:rPr>
              <a:t>&gt;</a:t>
            </a:r>
          </a:p>
          <a:p>
            <a:pPr marL="0" indent="0">
              <a:buNone/>
            </a:pPr>
            <a:r>
              <a:rPr lang="en-IN" sz="1800" kern="0" dirty="0">
                <a:solidFill>
                  <a:srgbClr val="0D0D0D"/>
                </a:solidFill>
              </a:rPr>
              <a:t>    &lt;/servlet&gt;</a:t>
            </a:r>
          </a:p>
          <a:p>
            <a:pPr marL="0" indent="0">
              <a:buNone/>
            </a:pPr>
            <a:endParaRPr lang="en-IN" sz="1800" kern="0" dirty="0">
              <a:solidFill>
                <a:srgbClr val="0D0D0D"/>
              </a:solidFill>
            </a:endParaRPr>
          </a:p>
          <a:p>
            <a:pPr marL="0" indent="0">
              <a:buNone/>
            </a:pPr>
            <a:r>
              <a:rPr lang="en-IN" sz="1800" kern="0" dirty="0">
                <a:solidFill>
                  <a:srgbClr val="0D0D0D"/>
                </a:solidFill>
              </a:rPr>
              <a:t>    &lt;servlet-mapping&gt;</a:t>
            </a:r>
          </a:p>
          <a:p>
            <a:pPr marL="0" indent="0">
              <a:buNone/>
            </a:pPr>
            <a:r>
              <a:rPr lang="en-IN" sz="1800" kern="0" dirty="0">
                <a:solidFill>
                  <a:srgbClr val="0D0D0D"/>
                </a:solidFill>
              </a:rPr>
              <a:t>        &lt;servlet-name&gt;spring-</a:t>
            </a:r>
            <a:r>
              <a:rPr lang="en-IN" sz="1800" kern="0" dirty="0" err="1">
                <a:solidFill>
                  <a:srgbClr val="0D0D0D"/>
                </a:solidFill>
              </a:rPr>
              <a:t>mvc</a:t>
            </a:r>
            <a:r>
              <a:rPr lang="en-IN" sz="1800" kern="0" dirty="0">
                <a:solidFill>
                  <a:srgbClr val="0D0D0D"/>
                </a:solidFill>
              </a:rPr>
              <a:t>&lt;/servlet-name&gt;</a:t>
            </a:r>
          </a:p>
          <a:p>
            <a:pPr marL="0" indent="0">
              <a:buNone/>
            </a:pPr>
            <a:r>
              <a:rPr lang="en-IN" sz="1800" kern="0" dirty="0">
                <a:solidFill>
                  <a:srgbClr val="0D0D0D"/>
                </a:solidFill>
              </a:rPr>
              <a:t>        &lt;</a:t>
            </a:r>
            <a:r>
              <a:rPr lang="en-IN" sz="1800" kern="0" dirty="0" err="1">
                <a:solidFill>
                  <a:srgbClr val="0D0D0D"/>
                </a:solidFill>
              </a:rPr>
              <a:t>url</a:t>
            </a:r>
            <a:r>
              <a:rPr lang="en-IN" sz="1800" kern="0" dirty="0">
                <a:solidFill>
                  <a:srgbClr val="0D0D0D"/>
                </a:solidFill>
              </a:rPr>
              <a:t>-pattern&gt;*.</a:t>
            </a:r>
            <a:r>
              <a:rPr lang="en-IN" sz="1800" kern="0" dirty="0" err="1">
                <a:solidFill>
                  <a:srgbClr val="0D0D0D"/>
                </a:solidFill>
              </a:rPr>
              <a:t>htm</a:t>
            </a:r>
            <a:r>
              <a:rPr lang="en-IN" sz="1800" kern="0" dirty="0">
                <a:solidFill>
                  <a:srgbClr val="0D0D0D"/>
                </a:solidFill>
              </a:rPr>
              <a:t>&lt;/</a:t>
            </a:r>
            <a:r>
              <a:rPr lang="en-IN" sz="1800" kern="0" dirty="0" err="1">
                <a:solidFill>
                  <a:srgbClr val="0D0D0D"/>
                </a:solidFill>
              </a:rPr>
              <a:t>url</a:t>
            </a:r>
            <a:r>
              <a:rPr lang="en-IN" sz="1800" kern="0" dirty="0">
                <a:solidFill>
                  <a:srgbClr val="0D0D0D"/>
                </a:solidFill>
              </a:rPr>
              <a:t>-pattern&gt;</a:t>
            </a:r>
          </a:p>
          <a:p>
            <a:pPr marL="0" indent="0">
              <a:buNone/>
            </a:pPr>
            <a:r>
              <a:rPr lang="en-IN" sz="1800" kern="0" dirty="0">
                <a:solidFill>
                  <a:srgbClr val="0D0D0D"/>
                </a:solidFill>
              </a:rPr>
              <a:t>    &lt;/servlet-mapping&gt;</a:t>
            </a:r>
            <a:endParaRPr lang="en-US" sz="1800" kern="0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139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4"/>
          <p:cNvSpPr>
            <a:spLocks noGrp="1"/>
          </p:cNvSpPr>
          <p:nvPr>
            <p:ph type="title" idx="4294967295"/>
          </p:nvPr>
        </p:nvSpPr>
        <p:spPr>
          <a:xfrm>
            <a:off x="386415" y="304800"/>
            <a:ext cx="11268334" cy="685800"/>
          </a:xfrm>
        </p:spPr>
        <p:txBody>
          <a:bodyPr/>
          <a:lstStyle/>
          <a:p>
            <a:r>
              <a:rPr lang="en-US" dirty="0" smtClean="0"/>
              <a:t>Configuring the </a:t>
            </a:r>
            <a:r>
              <a:rPr lang="en-US" dirty="0" err="1" smtClean="0"/>
              <a:t>applicationContext</a:t>
            </a:r>
            <a:endParaRPr lang="en-US" dirty="0" smtClean="0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190041" y="1143000"/>
            <a:ext cx="122666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" tIns="45714" rIns="45720" bIns="45714">
            <a:spAutoFit/>
          </a:bodyPr>
          <a:lstStyle>
            <a:lvl1pPr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16388" name="Line 5"/>
          <p:cNvSpPr>
            <a:spLocks noChangeShapeType="1"/>
          </p:cNvSpPr>
          <p:nvPr/>
        </p:nvSpPr>
        <p:spPr bwMode="auto">
          <a:xfrm>
            <a:off x="4209461" y="4495800"/>
            <a:ext cx="243639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45720" tIns="45714" rIns="45720" bIns="45714"/>
          <a:lstStyle/>
          <a:p>
            <a:endParaRPr lang="en-IN"/>
          </a:p>
        </p:txBody>
      </p:sp>
      <p:sp>
        <p:nvSpPr>
          <p:cNvPr id="18437" name="Content Placeholder 10"/>
          <p:cNvSpPr>
            <a:spLocks/>
          </p:cNvSpPr>
          <p:nvPr/>
        </p:nvSpPr>
        <p:spPr bwMode="auto">
          <a:xfrm>
            <a:off x="629053" y="1143000"/>
            <a:ext cx="10659235" cy="6096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45720" tIns="45714" rIns="45720" bIns="45714"/>
          <a:lstStyle/>
          <a:p>
            <a:pPr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defRPr/>
            </a:pP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Next Step is to configure the Context </a:t>
            </a: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file and name it as  </a:t>
            </a: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spring-mvc-servlet.xml</a:t>
            </a:r>
          </a:p>
          <a:p>
            <a:pPr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defRPr/>
            </a:pP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 which should </a:t>
            </a: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be placed in WEB-INF folder.</a:t>
            </a:r>
          </a:p>
          <a:p>
            <a:pPr marL="231775" indent="-231775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  <a:defRPr/>
            </a:pPr>
            <a:endParaRPr lang="en-US" dirty="0">
              <a:solidFill>
                <a:srgbClr val="132628"/>
              </a:solidFill>
              <a:latin typeface="Calibri" pitchFamily="34" charset="0"/>
            </a:endParaRPr>
          </a:p>
          <a:p>
            <a:pPr marL="231775" indent="-231775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  <a:defRPr/>
            </a:pPr>
            <a:endParaRPr lang="en-US" dirty="0">
              <a:solidFill>
                <a:srgbClr val="132628"/>
              </a:solidFill>
              <a:latin typeface="Calibri" pitchFamily="34" charset="0"/>
            </a:endParaRPr>
          </a:p>
          <a:p>
            <a:pPr marL="231775" indent="-231775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  <a:defRPr/>
            </a:pPr>
            <a:endParaRPr lang="en-US" dirty="0">
              <a:solidFill>
                <a:srgbClr val="132628"/>
              </a:solidFill>
              <a:latin typeface="Calibri" pitchFamily="34" charset="0"/>
            </a:endParaRPr>
          </a:p>
          <a:p>
            <a:pPr marL="231775" indent="-231775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  <a:defRPr/>
            </a:pPr>
            <a:endParaRPr lang="en-US" dirty="0">
              <a:solidFill>
                <a:srgbClr val="132628"/>
              </a:solidFill>
              <a:latin typeface="Calibri" pitchFamily="34" charset="0"/>
            </a:endParaRPr>
          </a:p>
          <a:p>
            <a:pPr marL="231775" indent="-231775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  <a:defRPr/>
            </a:pPr>
            <a:endParaRPr lang="en-US" dirty="0">
              <a:solidFill>
                <a:srgbClr val="132628"/>
              </a:solidFill>
              <a:latin typeface="Calibri" pitchFamily="34" charset="0"/>
            </a:endParaRPr>
          </a:p>
          <a:p>
            <a:pPr marL="231775" indent="-231775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  <a:defRPr/>
            </a:pPr>
            <a:endParaRPr lang="en-US" dirty="0">
              <a:solidFill>
                <a:srgbClr val="132628"/>
              </a:solidFill>
              <a:latin typeface="Calibri" pitchFamily="34" charset="0"/>
            </a:endParaRPr>
          </a:p>
          <a:p>
            <a:pPr marL="231775" indent="-231775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  <a:defRPr/>
            </a:pPr>
            <a:endParaRPr lang="en-US" dirty="0">
              <a:solidFill>
                <a:srgbClr val="132628"/>
              </a:solidFill>
              <a:latin typeface="Calibri" pitchFamily="34" charset="0"/>
            </a:endParaRPr>
          </a:p>
          <a:p>
            <a:pPr marL="231775" indent="-231775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  <a:defRPr/>
            </a:pPr>
            <a:endParaRPr lang="en-US" dirty="0">
              <a:solidFill>
                <a:srgbClr val="132628"/>
              </a:solidFill>
              <a:latin typeface="Calibri" pitchFamily="34" charset="0"/>
            </a:endParaRPr>
          </a:p>
          <a:p>
            <a:pPr marL="231775" indent="-231775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  <a:defRPr/>
            </a:pPr>
            <a:endParaRPr lang="en-US" dirty="0">
              <a:solidFill>
                <a:srgbClr val="132628"/>
              </a:solidFill>
              <a:latin typeface="Calibri" pitchFamily="34" charset="0"/>
            </a:endParaRPr>
          </a:p>
          <a:p>
            <a:pPr marL="285750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pitchFamily="34" charset="0"/>
              <a:buChar char="•"/>
              <a:tabLst>
                <a:tab pos="3086100" algn="l"/>
              </a:tabLst>
              <a:defRPr/>
            </a:pPr>
            <a:endParaRPr lang="en-US" dirty="0">
              <a:solidFill>
                <a:srgbClr val="132628"/>
              </a:solidFill>
              <a:latin typeface="Calibri" pitchFamily="34" charset="0"/>
            </a:endParaRPr>
          </a:p>
          <a:p>
            <a:pPr marL="285750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pitchFamily="34" charset="0"/>
              <a:buChar char="•"/>
              <a:tabLst>
                <a:tab pos="3086100" algn="l"/>
              </a:tabLst>
              <a:defRPr/>
            </a:pPr>
            <a:endParaRPr lang="en-US" dirty="0">
              <a:solidFill>
                <a:srgbClr val="132628"/>
              </a:solidFill>
              <a:latin typeface="Calibri" pitchFamily="34" charset="0"/>
            </a:endParaRPr>
          </a:p>
          <a:p>
            <a:pPr marL="285750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pitchFamily="34" charset="0"/>
              <a:buChar char="•"/>
              <a:tabLst>
                <a:tab pos="3086100" algn="l"/>
              </a:tabLst>
              <a:defRPr/>
            </a:pPr>
            <a:endParaRPr lang="en-US" dirty="0">
              <a:solidFill>
                <a:srgbClr val="132628"/>
              </a:solidFill>
              <a:latin typeface="Calibri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8" t="12555" r="31999" b="35416"/>
          <a:stretch/>
        </p:blipFill>
        <p:spPr bwMode="auto">
          <a:xfrm>
            <a:off x="580768" y="2133601"/>
            <a:ext cx="10985156" cy="380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ular Callout 1"/>
          <p:cNvSpPr/>
          <p:nvPr/>
        </p:nvSpPr>
        <p:spPr bwMode="auto">
          <a:xfrm>
            <a:off x="7048491" y="1752600"/>
            <a:ext cx="3846942" cy="838200"/>
          </a:xfrm>
          <a:prstGeom prst="wedgeRectCallout">
            <a:avLst>
              <a:gd name="adj1" fmla="val -106598"/>
              <a:gd name="adj2" fmla="val 274120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D0D0D"/>
                </a:solidFill>
                <a:latin typeface="Arial" pitchFamily="34" charset="0"/>
                <a:ea typeface="ＭＳ Ｐゴシック"/>
                <a:cs typeface="ＭＳ Ｐゴシック"/>
              </a:rPr>
              <a:t>to specify the base package which will be scanned for the spring controller annotations</a:t>
            </a:r>
            <a:endParaRPr lang="en-IN" sz="1600" dirty="0">
              <a:solidFill>
                <a:srgbClr val="0D0D0D"/>
              </a:solidFill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3" name="Rectangular Callout 2"/>
          <p:cNvSpPr/>
          <p:nvPr/>
        </p:nvSpPr>
        <p:spPr bwMode="auto">
          <a:xfrm>
            <a:off x="2789231" y="1479550"/>
            <a:ext cx="4822034" cy="850566"/>
          </a:xfrm>
          <a:prstGeom prst="wedgeRectCallout">
            <a:avLst>
              <a:gd name="adj1" fmla="val -42015"/>
              <a:gd name="adj2" fmla="val 326483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D0D0D"/>
                </a:solidFill>
                <a:latin typeface="Arial" pitchFamily="34" charset="0"/>
                <a:ea typeface="ＭＳ Ｐゴシック"/>
                <a:cs typeface="ＭＳ Ｐゴシック"/>
              </a:rPr>
              <a:t>View Resolver – to provide the mapping between view names and the actual views</a:t>
            </a:r>
            <a:endParaRPr lang="en-IN" sz="1600" dirty="0">
              <a:solidFill>
                <a:srgbClr val="0D0D0D"/>
              </a:solidFill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06453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44843" y="304800"/>
            <a:ext cx="11540835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Creating the Handlers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0"/>
          </p:nvPr>
        </p:nvSpPr>
        <p:spPr>
          <a:xfrm>
            <a:off x="444843" y="990600"/>
            <a:ext cx="11540835" cy="5334000"/>
          </a:xfrm>
        </p:spPr>
        <p:txBody>
          <a:bodyPr/>
          <a:lstStyle/>
          <a:p>
            <a:pPr algn="just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sz="1800" dirty="0"/>
              <a:t>Next Step is to Create a Request handler say </a:t>
            </a:r>
            <a:r>
              <a:rPr lang="en-US" sz="1800" dirty="0" err="1"/>
              <a:t>StudentController</a:t>
            </a:r>
            <a:r>
              <a:rPr lang="en-US" sz="1800" dirty="0"/>
              <a:t> for handling the request coming from </a:t>
            </a:r>
            <a:r>
              <a:rPr lang="en-US" sz="1800" dirty="0" err="1"/>
              <a:t>index.jsp</a:t>
            </a:r>
            <a:endParaRPr lang="en-US" sz="1800" dirty="0"/>
          </a:p>
          <a:p>
            <a:pPr marL="0" indent="0" algn="just">
              <a:lnSpc>
                <a:spcPct val="100000"/>
              </a:lnSpc>
              <a:spcAft>
                <a:spcPct val="0"/>
              </a:spcAft>
              <a:buNone/>
            </a:pPr>
            <a:endParaRPr lang="en-US" sz="1800" dirty="0"/>
          </a:p>
          <a:p>
            <a:pPr algn="just" eaLnBrk="1" hangingPunct="1">
              <a:lnSpc>
                <a:spcPct val="100000"/>
              </a:lnSpc>
              <a:spcAft>
                <a:spcPct val="0"/>
              </a:spcAft>
            </a:pPr>
            <a:endParaRPr lang="en-US" sz="1800" dirty="0"/>
          </a:p>
          <a:p>
            <a:pPr algn="just" eaLnBrk="1" hangingPunct="1">
              <a:lnSpc>
                <a:spcPct val="100000"/>
              </a:lnSpc>
              <a:spcAft>
                <a:spcPct val="0"/>
              </a:spcAft>
            </a:pPr>
            <a:endParaRPr lang="en-US" sz="1800" dirty="0"/>
          </a:p>
          <a:p>
            <a:pPr algn="just" eaLnBrk="1" hangingPunct="1">
              <a:lnSpc>
                <a:spcPct val="100000"/>
              </a:lnSpc>
              <a:spcAft>
                <a:spcPct val="0"/>
              </a:spcAft>
            </a:pPr>
            <a:endParaRPr lang="en-US" sz="1800" dirty="0"/>
          </a:p>
          <a:p>
            <a:pPr algn="just" eaLnBrk="1" hangingPunct="1">
              <a:lnSpc>
                <a:spcPct val="100000"/>
              </a:lnSpc>
              <a:spcAft>
                <a:spcPct val="0"/>
              </a:spcAft>
            </a:pPr>
            <a:endParaRPr lang="en-US" sz="1800" dirty="0"/>
          </a:p>
          <a:p>
            <a:pPr algn="just" eaLnBrk="1" hangingPunct="1">
              <a:lnSpc>
                <a:spcPct val="100000"/>
              </a:lnSpc>
              <a:spcAft>
                <a:spcPct val="0"/>
              </a:spcAft>
            </a:pPr>
            <a:endParaRPr lang="en-US" sz="1800" dirty="0"/>
          </a:p>
          <a:p>
            <a:pPr algn="just" eaLnBrk="1" hangingPunct="1">
              <a:lnSpc>
                <a:spcPct val="100000"/>
              </a:lnSpc>
              <a:spcAft>
                <a:spcPct val="0"/>
              </a:spcAft>
            </a:pPr>
            <a:endParaRPr lang="en-US" sz="1800" dirty="0"/>
          </a:p>
          <a:p>
            <a:pPr algn="just" eaLnBrk="1" hangingPunct="1">
              <a:lnSpc>
                <a:spcPct val="100000"/>
              </a:lnSpc>
              <a:spcAft>
                <a:spcPct val="0"/>
              </a:spcAft>
            </a:pPr>
            <a:endParaRPr lang="en-US" sz="1800" dirty="0"/>
          </a:p>
          <a:p>
            <a:pPr algn="just" eaLnBrk="1" hangingPunct="1">
              <a:lnSpc>
                <a:spcPct val="100000"/>
              </a:lnSpc>
              <a:spcAft>
                <a:spcPct val="0"/>
              </a:spcAft>
            </a:pPr>
            <a:endParaRPr lang="en-US" sz="1800" dirty="0"/>
          </a:p>
          <a:p>
            <a:pPr algn="just" eaLnBrk="1" hangingPunct="1">
              <a:lnSpc>
                <a:spcPct val="100000"/>
              </a:lnSpc>
              <a:spcAft>
                <a:spcPct val="0"/>
              </a:spcAft>
            </a:pPr>
            <a:endParaRPr lang="en-US" sz="1800" dirty="0"/>
          </a:p>
          <a:p>
            <a:pPr algn="just" eaLnBrk="1" hangingPunct="1">
              <a:lnSpc>
                <a:spcPct val="100000"/>
              </a:lnSpc>
              <a:spcAft>
                <a:spcPct val="0"/>
              </a:spcAft>
            </a:pPr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8" t="12720" r="27873" b="44956"/>
          <a:stretch/>
        </p:blipFill>
        <p:spPr bwMode="auto">
          <a:xfrm>
            <a:off x="1962385" y="1752600"/>
            <a:ext cx="8224242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ular Callout 2"/>
          <p:cNvSpPr/>
          <p:nvPr/>
        </p:nvSpPr>
        <p:spPr bwMode="auto">
          <a:xfrm>
            <a:off x="7336229" y="1247003"/>
            <a:ext cx="4367940" cy="643581"/>
          </a:xfrm>
          <a:prstGeom prst="wedgeRectCallout">
            <a:avLst>
              <a:gd name="adj1" fmla="val -70053"/>
              <a:gd name="adj2" fmla="val 238247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D0D0D"/>
                </a:solidFill>
                <a:latin typeface="Arial" pitchFamily="34" charset="0"/>
                <a:ea typeface="ＭＳ Ｐゴシック"/>
                <a:cs typeface="ＭＳ Ｐゴシック"/>
              </a:rPr>
              <a:t>Annotation provides name that can be used in the </a:t>
            </a:r>
            <a:r>
              <a:rPr lang="en-US" sz="1600" dirty="0" err="1">
                <a:solidFill>
                  <a:srgbClr val="0D0D0D"/>
                </a:solidFill>
                <a:latin typeface="Arial" pitchFamily="34" charset="0"/>
                <a:ea typeface="ＭＳ Ｐゴシック"/>
                <a:cs typeface="ＭＳ Ｐゴシック"/>
              </a:rPr>
              <a:t>url</a:t>
            </a:r>
            <a:r>
              <a:rPr lang="en-US" sz="1600" dirty="0">
                <a:solidFill>
                  <a:srgbClr val="0D0D0D"/>
                </a:solidFill>
                <a:latin typeface="Arial" pitchFamily="34" charset="0"/>
                <a:ea typeface="ＭＳ Ｐゴシック"/>
                <a:cs typeface="ＭＳ Ｐゴシック"/>
              </a:rPr>
              <a:t> to invoke this controller</a:t>
            </a:r>
            <a:endParaRPr lang="en-IN" sz="1600" dirty="0">
              <a:solidFill>
                <a:srgbClr val="0D0D0D"/>
              </a:solidFill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4" name="Rectangular Callout 3"/>
          <p:cNvSpPr/>
          <p:nvPr/>
        </p:nvSpPr>
        <p:spPr bwMode="auto">
          <a:xfrm>
            <a:off x="163334" y="1257300"/>
            <a:ext cx="4372182" cy="633284"/>
          </a:xfrm>
          <a:prstGeom prst="wedgeRectCallout">
            <a:avLst>
              <a:gd name="adj1" fmla="val 12318"/>
              <a:gd name="adj2" fmla="val 172711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D0D0D"/>
                </a:solidFill>
                <a:latin typeface="Arial" pitchFamily="34" charset="0"/>
                <a:ea typeface="ＭＳ Ｐゴシック"/>
                <a:cs typeface="ＭＳ Ｐゴシック"/>
              </a:rPr>
              <a:t>Annotation enables this class to act as a controller or handler.</a:t>
            </a:r>
            <a:endParaRPr lang="en-IN" sz="1600" dirty="0">
              <a:solidFill>
                <a:srgbClr val="0D0D0D"/>
              </a:solidFill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8050543" y="2705100"/>
            <a:ext cx="2651964" cy="838200"/>
          </a:xfrm>
          <a:prstGeom prst="wedgeRectCallout">
            <a:avLst>
              <a:gd name="adj1" fmla="val -48078"/>
              <a:gd name="adj2" fmla="val 110347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D0D0D"/>
                </a:solidFill>
                <a:latin typeface="Arial" pitchFamily="34" charset="0"/>
                <a:ea typeface="ＭＳ Ｐゴシック"/>
                <a:cs typeface="ＭＳ Ｐゴシック"/>
              </a:rPr>
              <a:t>Annotation helps us to get the request parameters</a:t>
            </a:r>
            <a:endParaRPr lang="en-IN" sz="1600" dirty="0">
              <a:solidFill>
                <a:srgbClr val="0D0D0D"/>
              </a:solidFill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130630" y="2705100"/>
            <a:ext cx="1831756" cy="2590800"/>
          </a:xfrm>
          <a:prstGeom prst="wedgeRectCallout">
            <a:avLst>
              <a:gd name="adj1" fmla="val 80922"/>
              <a:gd name="adj2" fmla="val 6846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D0D0D"/>
                </a:solidFill>
                <a:latin typeface="Arial" pitchFamily="34" charset="0"/>
                <a:ea typeface="ＭＳ Ｐゴシック"/>
                <a:cs typeface="ＭＳ Ｐゴシック"/>
              </a:rPr>
              <a:t>Returning an object of </a:t>
            </a:r>
            <a:r>
              <a:rPr lang="en-US" sz="1600" dirty="0" err="1">
                <a:solidFill>
                  <a:srgbClr val="0D0D0D"/>
                </a:solidFill>
                <a:latin typeface="Arial" pitchFamily="34" charset="0"/>
                <a:ea typeface="ＭＳ Ｐゴシック"/>
                <a:cs typeface="ＭＳ Ｐゴシック"/>
              </a:rPr>
              <a:t>ModelAndView</a:t>
            </a:r>
            <a:r>
              <a:rPr lang="en-US" sz="1600" dirty="0">
                <a:solidFill>
                  <a:srgbClr val="0D0D0D"/>
                </a:solidFill>
                <a:latin typeface="Arial" pitchFamily="34" charset="0"/>
                <a:ea typeface="ＭＳ Ｐゴシック"/>
                <a:cs typeface="ＭＳ Ｐゴシック"/>
              </a:rPr>
              <a:t> and providing the logical name of the view(home) as well as data(username)  which can be utilized in the view</a:t>
            </a:r>
            <a:endParaRPr lang="en-IN" sz="1600" dirty="0">
              <a:solidFill>
                <a:srgbClr val="0D0D0D"/>
              </a:solidFill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0244872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 </a:t>
            </a:r>
            <a:r>
              <a:rPr lang="en-US" dirty="0" smtClean="0"/>
              <a:t>creating a view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 eaLnBrk="1" hangingPunct="1">
              <a:lnSpc>
                <a:spcPct val="100000"/>
              </a:lnSpc>
              <a:spcAft>
                <a:spcPct val="0"/>
              </a:spcAft>
              <a:defRPr/>
            </a:pPr>
            <a:r>
              <a:rPr lang="en-US" sz="1800" dirty="0"/>
              <a:t>Next step is to create a view </a:t>
            </a:r>
            <a:r>
              <a:rPr lang="en-US" sz="1800" dirty="0" err="1"/>
              <a:t>home.jsp</a:t>
            </a:r>
            <a:r>
              <a:rPr lang="en-US" sz="1800" dirty="0"/>
              <a:t> to display the data to the user</a:t>
            </a:r>
          </a:p>
          <a:p>
            <a:pPr algn="just" eaLnBrk="1" hangingPunct="1">
              <a:lnSpc>
                <a:spcPct val="100000"/>
              </a:lnSpc>
              <a:spcAft>
                <a:spcPct val="0"/>
              </a:spcAft>
              <a:defRPr/>
            </a:pPr>
            <a:endParaRPr 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5" t="12500" r="45257" b="46710"/>
          <a:stretch/>
        </p:blipFill>
        <p:spPr bwMode="auto">
          <a:xfrm>
            <a:off x="1951539" y="1447800"/>
            <a:ext cx="8649109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ular Callout 1"/>
          <p:cNvSpPr/>
          <p:nvPr/>
        </p:nvSpPr>
        <p:spPr bwMode="auto">
          <a:xfrm>
            <a:off x="8401569" y="209550"/>
            <a:ext cx="2923870" cy="1238250"/>
          </a:xfrm>
          <a:prstGeom prst="wedgeRectCallout">
            <a:avLst>
              <a:gd name="adj1" fmla="val -128951"/>
              <a:gd name="adj2" fmla="val 127286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D0D0D"/>
                </a:solidFill>
                <a:latin typeface="Arial" pitchFamily="34" charset="0"/>
                <a:ea typeface="ＭＳ Ｐゴシック"/>
                <a:cs typeface="ＭＳ Ｐゴシック"/>
              </a:rPr>
              <a:t>Including a </a:t>
            </a:r>
            <a:r>
              <a:rPr lang="en-US" dirty="0" err="1">
                <a:solidFill>
                  <a:srgbClr val="0D0D0D"/>
                </a:solidFill>
                <a:latin typeface="Arial" pitchFamily="34" charset="0"/>
                <a:ea typeface="ＭＳ Ｐゴシック"/>
                <a:cs typeface="ＭＳ Ｐゴシック"/>
              </a:rPr>
              <a:t>jstl</a:t>
            </a:r>
            <a:r>
              <a:rPr lang="en-US" dirty="0">
                <a:solidFill>
                  <a:srgbClr val="0D0D0D"/>
                </a:solidFill>
                <a:latin typeface="Arial" pitchFamily="34" charset="0"/>
                <a:ea typeface="ＭＳ Ｐゴシック"/>
                <a:cs typeface="ＭＳ Ｐゴシック"/>
              </a:rPr>
              <a:t> </a:t>
            </a:r>
            <a:r>
              <a:rPr lang="en-US" dirty="0" err="1">
                <a:solidFill>
                  <a:srgbClr val="0D0D0D"/>
                </a:solidFill>
                <a:latin typeface="Arial" pitchFamily="34" charset="0"/>
                <a:ea typeface="ＭＳ Ｐゴシック"/>
                <a:cs typeface="ＭＳ Ｐゴシック"/>
              </a:rPr>
              <a:t>taglib</a:t>
            </a:r>
            <a:r>
              <a:rPr lang="en-US" dirty="0">
                <a:solidFill>
                  <a:srgbClr val="0D0D0D"/>
                </a:solidFill>
                <a:latin typeface="Arial" pitchFamily="34" charset="0"/>
                <a:ea typeface="ＭＳ Ｐゴシック"/>
                <a:cs typeface="ＭＳ Ｐゴシック"/>
              </a:rPr>
              <a:t> for using the special tags to display the model</a:t>
            </a:r>
            <a:r>
              <a:rPr lang="en-US" dirty="0"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rPr>
              <a:t> </a:t>
            </a:r>
            <a:r>
              <a:rPr lang="en-US" dirty="0">
                <a:latin typeface="Arial" pitchFamily="34" charset="0"/>
                <a:ea typeface="ＭＳ Ｐゴシック"/>
                <a:cs typeface="ＭＳ Ｐゴシック"/>
              </a:rPr>
              <a:t>data in this view</a:t>
            </a:r>
            <a:endParaRPr lang="en-IN" sz="1600" dirty="0"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3" name="Rectangular Callout 2"/>
          <p:cNvSpPr/>
          <p:nvPr/>
        </p:nvSpPr>
        <p:spPr bwMode="auto">
          <a:xfrm>
            <a:off x="7877593" y="2603332"/>
            <a:ext cx="3200400" cy="855245"/>
          </a:xfrm>
          <a:prstGeom prst="wedgeRectCallout">
            <a:avLst>
              <a:gd name="adj1" fmla="val -65155"/>
              <a:gd name="adj2" fmla="val 61898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D0D0D"/>
                </a:solidFill>
                <a:latin typeface="Arial" pitchFamily="34" charset="0"/>
                <a:ea typeface="ＭＳ Ｐゴシック"/>
                <a:cs typeface="ＭＳ Ｐゴシック"/>
              </a:rPr>
              <a:t>u</a:t>
            </a:r>
            <a:r>
              <a:rPr lang="en-US" sz="1600" dirty="0">
                <a:solidFill>
                  <a:srgbClr val="0D0D0D"/>
                </a:solidFill>
                <a:latin typeface="Arial" pitchFamily="34" charset="0"/>
                <a:ea typeface="ＭＳ Ｐゴシック"/>
                <a:cs typeface="ＭＳ Ｐゴシック"/>
              </a:rPr>
              <a:t>sing  </a:t>
            </a:r>
            <a:r>
              <a:rPr lang="en-US" sz="1600" dirty="0" err="1">
                <a:solidFill>
                  <a:srgbClr val="0D0D0D"/>
                </a:solidFill>
                <a:latin typeface="Arial" pitchFamily="34" charset="0"/>
                <a:ea typeface="ＭＳ Ｐゴシック"/>
                <a:cs typeface="ＭＳ Ｐゴシック"/>
              </a:rPr>
              <a:t>jstl</a:t>
            </a:r>
            <a:r>
              <a:rPr lang="en-US" sz="1600" dirty="0">
                <a:solidFill>
                  <a:srgbClr val="0D0D0D"/>
                </a:solidFill>
                <a:latin typeface="Arial" pitchFamily="34" charset="0"/>
                <a:ea typeface="ＭＳ Ｐゴシック"/>
                <a:cs typeface="ＭＳ Ｐゴシック"/>
              </a:rPr>
              <a:t> tag to read the model data and display it to user</a:t>
            </a:r>
            <a:endParaRPr lang="en-IN" sz="1600" dirty="0">
              <a:solidFill>
                <a:srgbClr val="0D0D0D"/>
              </a:solidFill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54240977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395417" y="304800"/>
            <a:ext cx="11590262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Finally the View is Shown to the user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30" b="58991"/>
          <a:stretch/>
        </p:blipFill>
        <p:spPr bwMode="auto">
          <a:xfrm>
            <a:off x="1900450" y="990600"/>
            <a:ext cx="6736636" cy="48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71762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20130" y="522288"/>
            <a:ext cx="11244648" cy="501650"/>
          </a:xfrm>
        </p:spPr>
        <p:txBody>
          <a:bodyPr/>
          <a:lstStyle/>
          <a:p>
            <a:pPr eaLnBrk="1" hangingPunct="1"/>
            <a:r>
              <a:rPr lang="en-US" sz="2200" dirty="0"/>
              <a:t>Exercise : Coding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0227" y="1447800"/>
            <a:ext cx="7724947" cy="4648200"/>
          </a:xfrm>
          <a:noFill/>
        </p:spPr>
        <p:txBody>
          <a:bodyPr/>
          <a:lstStyle/>
          <a:p>
            <a:pPr lvl="1" algn="just" eaLnBrk="1" hangingPunct="1">
              <a:lnSpc>
                <a:spcPct val="100000"/>
              </a:lnSpc>
            </a:pPr>
            <a:r>
              <a:rPr lang="en-US" sz="1800" dirty="0"/>
              <a:t>Create an web app for admin login which accept a username and password and then display a home page saying welcome “username” and display the page to display two links :-</a:t>
            </a:r>
          </a:p>
          <a:p>
            <a:pPr lvl="2" algn="just" eaLnBrk="1" hangingPunct="1">
              <a:lnSpc>
                <a:spcPct val="100000"/>
              </a:lnSpc>
            </a:pPr>
            <a:r>
              <a:rPr lang="en-US" dirty="0"/>
              <a:t>To register the new user</a:t>
            </a:r>
          </a:p>
          <a:p>
            <a:pPr lvl="2" algn="just" eaLnBrk="1" hangingPunct="1">
              <a:lnSpc>
                <a:spcPct val="100000"/>
              </a:lnSpc>
            </a:pPr>
            <a:r>
              <a:rPr lang="en-US" dirty="0"/>
              <a:t>To view the registered user</a:t>
            </a:r>
          </a:p>
          <a:p>
            <a:pPr marL="465137" lvl="2" indent="0" algn="just">
              <a:buNone/>
            </a:pPr>
            <a:endParaRPr lang="en-US" dirty="0"/>
          </a:p>
          <a:p>
            <a:pPr marL="465137" lvl="2" indent="0" algn="just">
              <a:buNone/>
            </a:pPr>
            <a:r>
              <a:rPr lang="en-US" dirty="0"/>
              <a:t>Register should open a registration page and accepts the registration of a new user.</a:t>
            </a:r>
          </a:p>
          <a:p>
            <a:pPr marL="465137" lvl="2" indent="0" algn="just">
              <a:buNone/>
            </a:pPr>
            <a:endParaRPr lang="en-US" dirty="0"/>
          </a:p>
          <a:p>
            <a:pPr marL="465137" lvl="2" indent="0" algn="just">
              <a:buNone/>
            </a:pPr>
            <a:r>
              <a:rPr lang="en-US" dirty="0"/>
              <a:t>View page should show the user who is </a:t>
            </a:r>
            <a:r>
              <a:rPr lang="en-US" dirty="0" err="1"/>
              <a:t>regsitered</a:t>
            </a:r>
            <a:r>
              <a:rPr lang="en-US" dirty="0"/>
              <a:t> with previous step.</a:t>
            </a:r>
          </a:p>
        </p:txBody>
      </p:sp>
      <p:pic>
        <p:nvPicPr>
          <p:cNvPr id="23556" name="Picture 4" descr="after-exercis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280" y="2005913"/>
            <a:ext cx="225729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31336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4"/>
          <p:cNvSpPr>
            <a:spLocks noGrp="1"/>
          </p:cNvSpPr>
          <p:nvPr>
            <p:ph type="title" idx="4294967295"/>
          </p:nvPr>
        </p:nvSpPr>
        <p:spPr>
          <a:xfrm>
            <a:off x="418881" y="304800"/>
            <a:ext cx="11469687" cy="685800"/>
          </a:xfrm>
        </p:spPr>
        <p:txBody>
          <a:bodyPr/>
          <a:lstStyle/>
          <a:p>
            <a:r>
              <a:rPr lang="en-US" dirty="0" smtClean="0"/>
              <a:t>Defining a Controller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190394" y="1143000"/>
            <a:ext cx="12485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" tIns="45714" rIns="45720" bIns="45714">
            <a:spAutoFit/>
          </a:bodyPr>
          <a:lstStyle>
            <a:lvl1pPr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4216481" y="4495800"/>
            <a:ext cx="2479932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45720" tIns="45714" rIns="45720" bIns="45714"/>
          <a:lstStyle/>
          <a:p>
            <a:endParaRPr lang="en-IN"/>
          </a:p>
        </p:txBody>
      </p:sp>
      <p:sp>
        <p:nvSpPr>
          <p:cNvPr id="26630" name="Content Placeholder 10"/>
          <p:cNvSpPr>
            <a:spLocks/>
          </p:cNvSpPr>
          <p:nvPr/>
        </p:nvSpPr>
        <p:spPr bwMode="auto">
          <a:xfrm>
            <a:off x="659764" y="1143000"/>
            <a:ext cx="10849704" cy="1219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14" rIns="45720" bIns="45714"/>
          <a:lstStyle/>
          <a:p>
            <a:pPr marL="231775" indent="-231775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</a:pP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Acts as interface to the application</a:t>
            </a:r>
          </a:p>
          <a:p>
            <a:pPr marL="231775" indent="-231775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</a:pP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Interprets input and transforms into response (model)</a:t>
            </a:r>
          </a:p>
          <a:p>
            <a:pPr marL="231775" indent="-231775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</a:pP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@Controller stereotype allows auto-detection</a:t>
            </a:r>
          </a:p>
          <a:p>
            <a:pPr marL="231775" indent="-231775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</a:pP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Any class can act as a Controller</a:t>
            </a:r>
          </a:p>
        </p:txBody>
      </p:sp>
      <p:pic>
        <p:nvPicPr>
          <p:cNvPr id="26631" name="Picture 16" descr="C:\Users\klonia\AppData\Local\Temp\SNAGHTML1fb5f75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52" y="2419350"/>
            <a:ext cx="9822856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20" descr="C:\Users\klonia\AppData\Local\Temp\SNAGHTML1fcdb9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20" y="5487988"/>
            <a:ext cx="970230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36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title" idx="4294967295"/>
          </p:nvPr>
        </p:nvSpPr>
        <p:spPr>
          <a:xfrm>
            <a:off x="215446" y="304800"/>
            <a:ext cx="11497674" cy="685800"/>
          </a:xfrm>
        </p:spPr>
        <p:txBody>
          <a:bodyPr/>
          <a:lstStyle/>
          <a:p>
            <a:r>
              <a:rPr lang="en-US" dirty="0" smtClean="0"/>
              <a:t>Mapping Requests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188179" y="1143000"/>
            <a:ext cx="125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" tIns="45714" rIns="45720" bIns="45714">
            <a:spAutoFit/>
          </a:bodyPr>
          <a:lstStyle>
            <a:lvl1pPr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27652" name="Content Placeholder 10"/>
          <p:cNvSpPr>
            <a:spLocks/>
          </p:cNvSpPr>
          <p:nvPr/>
        </p:nvSpPr>
        <p:spPr bwMode="auto">
          <a:xfrm>
            <a:off x="1161535" y="990600"/>
            <a:ext cx="558699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14" rIns="45720" bIns="45714"/>
          <a:lstStyle/>
          <a:p>
            <a:pPr marL="231775" indent="-231775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</a:pPr>
            <a:endParaRPr lang="en-IN">
              <a:solidFill>
                <a:srgbClr val="132628"/>
              </a:solidFill>
              <a:latin typeface="Calibri" pitchFamily="34" charset="0"/>
            </a:endParaRPr>
          </a:p>
        </p:txBody>
      </p:sp>
      <p:sp>
        <p:nvSpPr>
          <p:cNvPr id="27654" name="Content Placeholder 10"/>
          <p:cNvSpPr>
            <a:spLocks/>
          </p:cNvSpPr>
          <p:nvPr/>
        </p:nvSpPr>
        <p:spPr bwMode="auto">
          <a:xfrm>
            <a:off x="467325" y="1143000"/>
            <a:ext cx="10876178" cy="1219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14" rIns="45720" bIns="45714"/>
          <a:lstStyle/>
          <a:p>
            <a:pPr marL="231775" indent="-231775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</a:pP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To map the </a:t>
            </a:r>
            <a:r>
              <a:rPr lang="en-US" dirty="0" err="1">
                <a:solidFill>
                  <a:srgbClr val="132628"/>
                </a:solidFill>
                <a:latin typeface="Calibri" pitchFamily="34" charset="0"/>
              </a:rPr>
              <a:t>urls</a:t>
            </a: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 to handlers</a:t>
            </a:r>
          </a:p>
          <a:p>
            <a:pPr marL="231775" indent="-231775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</a:pP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Using @</a:t>
            </a:r>
            <a:r>
              <a:rPr lang="en-US" dirty="0" err="1">
                <a:solidFill>
                  <a:srgbClr val="132628"/>
                </a:solidFill>
                <a:latin typeface="Calibri" pitchFamily="34" charset="0"/>
              </a:rPr>
              <a:t>RequestMapping</a:t>
            </a: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 annotation</a:t>
            </a:r>
          </a:p>
          <a:p>
            <a:pPr marL="231775" indent="-231775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</a:pP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Class level &amp; Method level</a:t>
            </a:r>
          </a:p>
          <a:p>
            <a:pPr marL="231775" indent="-231775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</a:pPr>
            <a:endParaRPr lang="en-US" dirty="0">
              <a:solidFill>
                <a:srgbClr val="132628"/>
              </a:solidFill>
              <a:latin typeface="Calibri" pitchFamily="34" charset="0"/>
            </a:endParaRP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4172495" y="4495800"/>
            <a:ext cx="2485984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45720" tIns="45714" rIns="45720" bIns="45714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969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469557"/>
            <a:ext cx="5483384" cy="5689943"/>
          </a:xfrm>
        </p:spPr>
        <p:txBody>
          <a:bodyPr anchor="t">
            <a:normAutofit/>
          </a:bodyPr>
          <a:lstStyle/>
          <a:p>
            <a:r>
              <a:rPr lang="en-US" dirty="0"/>
              <a:t>MVC Architecture</a:t>
            </a:r>
          </a:p>
          <a:p>
            <a:r>
              <a:rPr lang="en-US" dirty="0"/>
              <a:t>Spring Web MVC Features</a:t>
            </a:r>
          </a:p>
          <a:p>
            <a:r>
              <a:rPr lang="en-US" dirty="0"/>
              <a:t>Core Components of Spring MVC</a:t>
            </a:r>
          </a:p>
          <a:p>
            <a:r>
              <a:rPr lang="en-US" dirty="0"/>
              <a:t>Lifecycle of a Request in Spring MVC</a:t>
            </a:r>
          </a:p>
          <a:p>
            <a:r>
              <a:rPr lang="en-US" dirty="0"/>
              <a:t>Defining a Controller</a:t>
            </a:r>
          </a:p>
          <a:p>
            <a:r>
              <a:rPr lang="en-US" dirty="0"/>
              <a:t>Mapping Requests</a:t>
            </a:r>
          </a:p>
          <a:p>
            <a:r>
              <a:rPr lang="en-US" dirty="0"/>
              <a:t>View Resolvers</a:t>
            </a:r>
          </a:p>
          <a:p>
            <a:r>
              <a:rPr lang="en-US" dirty="0"/>
              <a:t>@</a:t>
            </a:r>
            <a:r>
              <a:rPr lang="en-US" dirty="0" err="1"/>
              <a:t>ExceptionHandler</a:t>
            </a:r>
            <a:r>
              <a:rPr lang="en-US" dirty="0"/>
              <a:t> annotation</a:t>
            </a:r>
          </a:p>
          <a:p>
            <a:r>
              <a:rPr lang="en-US" dirty="0"/>
              <a:t>Apache Tiles and Spring MVC</a:t>
            </a:r>
          </a:p>
          <a:p>
            <a:r>
              <a:rPr lang="en-US" dirty="0"/>
              <a:t>Introduction to JSTL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390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title" idx="4294967295"/>
          </p:nvPr>
        </p:nvSpPr>
        <p:spPr>
          <a:xfrm>
            <a:off x="342593" y="304800"/>
            <a:ext cx="11305105" cy="685800"/>
          </a:xfrm>
        </p:spPr>
        <p:txBody>
          <a:bodyPr/>
          <a:lstStyle/>
          <a:p>
            <a:r>
              <a:rPr lang="en-US" dirty="0" smtClean="0"/>
              <a:t>Usage of @</a:t>
            </a:r>
            <a:r>
              <a:rPr lang="en-US" dirty="0" err="1" smtClean="0"/>
              <a:t>RequestMapping</a:t>
            </a:r>
            <a:endParaRPr lang="en-US" dirty="0" smtClean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189563" y="1143000"/>
            <a:ext cx="123066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" tIns="45714" rIns="45720" bIns="45714">
            <a:spAutoFit/>
          </a:bodyPr>
          <a:lstStyle>
            <a:lvl1pPr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IN"/>
          </a:p>
        </p:txBody>
      </p:sp>
      <p:pic>
        <p:nvPicPr>
          <p:cNvPr id="28678" name="Picture 2" descr="C:\Users\klonia\AppData\Local\Temp\SNAGHTML1feeb92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60" y="1143000"/>
            <a:ext cx="1046910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Content Placeholder 10"/>
          <p:cNvSpPr>
            <a:spLocks/>
          </p:cNvSpPr>
          <p:nvPr/>
        </p:nvSpPr>
        <p:spPr bwMode="auto">
          <a:xfrm>
            <a:off x="1223319" y="990600"/>
            <a:ext cx="5493416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14" rIns="45720" bIns="45714"/>
          <a:lstStyle/>
          <a:p>
            <a:pPr marL="231775" indent="-231775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</a:pPr>
            <a:endParaRPr lang="en-IN">
              <a:solidFill>
                <a:srgbClr val="132628"/>
              </a:solidFill>
              <a:latin typeface="Calibri" pitchFamily="34" charset="0"/>
            </a:endParaRP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4199986" y="4495800"/>
            <a:ext cx="244434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45720" tIns="45714" rIns="45720" bIns="45714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705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 idx="4294967295"/>
          </p:nvPr>
        </p:nvSpPr>
        <p:spPr>
          <a:xfrm>
            <a:off x="266305" y="304800"/>
            <a:ext cx="11266175" cy="685800"/>
          </a:xfrm>
        </p:spPr>
        <p:txBody>
          <a:bodyPr/>
          <a:lstStyle/>
          <a:p>
            <a:r>
              <a:rPr lang="en-US" smtClean="0"/>
              <a:t>@RequestMapping – Method Argument Types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188733" y="1143000"/>
            <a:ext cx="12264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" tIns="45714" rIns="45720" bIns="45714">
            <a:spAutoFit/>
          </a:bodyPr>
          <a:lstStyle>
            <a:lvl1pPr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29700" name="Content Placeholder 10"/>
          <p:cNvSpPr>
            <a:spLocks/>
          </p:cNvSpPr>
          <p:nvPr/>
        </p:nvSpPr>
        <p:spPr bwMode="auto">
          <a:xfrm>
            <a:off x="1186249" y="990600"/>
            <a:ext cx="5474499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14" rIns="45720" bIns="45714"/>
          <a:lstStyle/>
          <a:p>
            <a:pPr marL="231775" indent="-231775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</a:pPr>
            <a:endParaRPr lang="en-IN">
              <a:solidFill>
                <a:srgbClr val="132628"/>
              </a:solidFill>
              <a:latin typeface="Calibri" pitchFamily="34" charset="0"/>
            </a:endParaRPr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4183492" y="4495800"/>
            <a:ext cx="243593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45720" tIns="45714" rIns="45720" bIns="45714"/>
          <a:lstStyle/>
          <a:p>
            <a:endParaRPr lang="en-IN"/>
          </a:p>
        </p:txBody>
      </p:sp>
      <p:sp>
        <p:nvSpPr>
          <p:cNvPr id="29702" name="Content Placeholder 10"/>
          <p:cNvSpPr>
            <a:spLocks/>
          </p:cNvSpPr>
          <p:nvPr/>
        </p:nvSpPr>
        <p:spPr bwMode="auto">
          <a:xfrm>
            <a:off x="515435" y="1143000"/>
            <a:ext cx="10657193" cy="1219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14" rIns="45720" bIns="45714"/>
          <a:lstStyle/>
          <a:p>
            <a:pPr marL="231775" indent="-231775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</a:pPr>
            <a:r>
              <a:rPr lang="en-US">
                <a:solidFill>
                  <a:srgbClr val="132628"/>
                </a:solidFill>
                <a:latin typeface="Calibri" pitchFamily="34" charset="0"/>
              </a:rPr>
              <a:t>URI Template</a:t>
            </a: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</a:pPr>
            <a:r>
              <a:rPr lang="en-US">
                <a:solidFill>
                  <a:srgbClr val="132628"/>
                </a:solidFill>
                <a:latin typeface="Calibri" pitchFamily="34" charset="0"/>
              </a:rPr>
              <a:t>To access parts of URL in handling methods</a:t>
            </a: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</a:pPr>
            <a:r>
              <a:rPr lang="en-US">
                <a:solidFill>
                  <a:srgbClr val="132628"/>
                </a:solidFill>
                <a:latin typeface="Calibri" pitchFamily="34" charset="0"/>
              </a:rPr>
              <a:t>@PathVariable</a:t>
            </a: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</a:pPr>
            <a:endParaRPr lang="en-US">
              <a:solidFill>
                <a:srgbClr val="132628"/>
              </a:solidFill>
              <a:latin typeface="Calibri" pitchFamily="34" charset="0"/>
            </a:endParaRP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</a:pPr>
            <a:endParaRPr lang="en-US">
              <a:solidFill>
                <a:srgbClr val="132628"/>
              </a:solidFill>
              <a:latin typeface="Calibri" pitchFamily="34" charset="0"/>
            </a:endParaRP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</a:pPr>
            <a:endParaRPr lang="en-US">
              <a:solidFill>
                <a:srgbClr val="132628"/>
              </a:solidFill>
              <a:latin typeface="Calibri" pitchFamily="34" charset="0"/>
            </a:endParaRP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</a:pPr>
            <a:endParaRPr lang="en-US">
              <a:solidFill>
                <a:srgbClr val="132628"/>
              </a:solidFill>
              <a:latin typeface="Calibri" pitchFamily="34" charset="0"/>
            </a:endParaRP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</a:pPr>
            <a:endParaRPr lang="en-US">
              <a:solidFill>
                <a:srgbClr val="132628"/>
              </a:solidFill>
              <a:latin typeface="Calibri" pitchFamily="34" charset="0"/>
            </a:endParaRP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</a:pPr>
            <a:endParaRPr lang="en-US">
              <a:solidFill>
                <a:srgbClr val="132628"/>
              </a:solidFill>
              <a:latin typeface="Calibri" pitchFamily="34" charset="0"/>
            </a:endParaRP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</a:pPr>
            <a:endParaRPr lang="en-US">
              <a:solidFill>
                <a:srgbClr val="132628"/>
              </a:solidFill>
              <a:latin typeface="Calibri" pitchFamily="34" charset="0"/>
            </a:endParaRP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</a:pPr>
            <a:endParaRPr lang="en-US">
              <a:solidFill>
                <a:srgbClr val="132628"/>
              </a:solidFill>
              <a:latin typeface="Calibri" pitchFamily="34" charset="0"/>
            </a:endParaRP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</a:pPr>
            <a:endParaRPr lang="en-US">
              <a:solidFill>
                <a:srgbClr val="132628"/>
              </a:solidFill>
              <a:latin typeface="Calibri" pitchFamily="34" charset="0"/>
            </a:endParaRP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</a:pPr>
            <a:endParaRPr lang="en-US">
              <a:solidFill>
                <a:srgbClr val="132628"/>
              </a:solidFill>
              <a:latin typeface="Calibri" pitchFamily="34" charset="0"/>
            </a:endParaRP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</a:pPr>
            <a:r>
              <a:rPr lang="en-US">
                <a:solidFill>
                  <a:srgbClr val="132628"/>
                </a:solidFill>
                <a:latin typeface="Calibri" pitchFamily="34" charset="0"/>
              </a:rPr>
              <a:t>Multiple URI Template variables</a:t>
            </a: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</a:pPr>
            <a:endParaRPr lang="en-US">
              <a:solidFill>
                <a:srgbClr val="132628"/>
              </a:solidFill>
              <a:latin typeface="Calibri" pitchFamily="34" charset="0"/>
            </a:endParaRPr>
          </a:p>
        </p:txBody>
      </p:sp>
      <p:pic>
        <p:nvPicPr>
          <p:cNvPr id="29703" name="Picture 2" descr="C:\Users\klonia\AppData\Local\Temp\SNAGHTML2539b4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88" y="2057400"/>
            <a:ext cx="1072485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4" descr="C:\Users\klonia\AppData\Local\Temp\SNAGHTML253c229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09" y="4495800"/>
            <a:ext cx="10623361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589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4"/>
          <p:cNvSpPr>
            <a:spLocks noGrp="1"/>
          </p:cNvSpPr>
          <p:nvPr>
            <p:ph type="title" idx="4294967295"/>
          </p:nvPr>
        </p:nvSpPr>
        <p:spPr>
          <a:xfrm>
            <a:off x="335371" y="304800"/>
            <a:ext cx="11347535" cy="685800"/>
          </a:xfrm>
        </p:spPr>
        <p:txBody>
          <a:bodyPr/>
          <a:lstStyle/>
          <a:p>
            <a:r>
              <a:rPr lang="en-US" smtClean="0"/>
              <a:t>@RequestMapping – Method Argument Types (Contd.)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189484" y="1143000"/>
            <a:ext cx="123529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" tIns="45714" rIns="45720" bIns="45714">
            <a:spAutoFit/>
          </a:bodyPr>
          <a:lstStyle>
            <a:lvl1pPr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30724" name="Line 5"/>
          <p:cNvSpPr>
            <a:spLocks noChangeShapeType="1"/>
          </p:cNvSpPr>
          <p:nvPr/>
        </p:nvSpPr>
        <p:spPr bwMode="auto">
          <a:xfrm>
            <a:off x="4198425" y="4495800"/>
            <a:ext cx="2453521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45720" tIns="45714" rIns="45720" bIns="45714"/>
          <a:lstStyle/>
          <a:p>
            <a:endParaRPr lang="en-IN"/>
          </a:p>
        </p:txBody>
      </p:sp>
      <p:sp>
        <p:nvSpPr>
          <p:cNvPr id="30725" name="Content Placeholder 10"/>
          <p:cNvSpPr>
            <a:spLocks/>
          </p:cNvSpPr>
          <p:nvPr/>
        </p:nvSpPr>
        <p:spPr bwMode="auto">
          <a:xfrm>
            <a:off x="580767" y="1143000"/>
            <a:ext cx="10734155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14" rIns="45720" bIns="45714"/>
          <a:lstStyle/>
          <a:p>
            <a:pPr marL="231775" indent="-231775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</a:pPr>
            <a:r>
              <a:rPr lang="en-US">
                <a:solidFill>
                  <a:srgbClr val="132628"/>
                </a:solidFill>
                <a:latin typeface="Calibri" pitchFamily="34" charset="0"/>
              </a:rPr>
              <a:t>@RequestParam</a:t>
            </a: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</a:pPr>
            <a:r>
              <a:rPr lang="en-US">
                <a:solidFill>
                  <a:srgbClr val="132628"/>
                </a:solidFill>
                <a:latin typeface="Calibri" pitchFamily="34" charset="0"/>
              </a:rPr>
              <a:t>Binds query parameters to method parameters</a:t>
            </a: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</a:pPr>
            <a:endParaRPr lang="en-US">
              <a:solidFill>
                <a:srgbClr val="132628"/>
              </a:solidFill>
              <a:latin typeface="Calibri" pitchFamily="34" charset="0"/>
            </a:endParaRP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</a:pPr>
            <a:endParaRPr lang="en-US">
              <a:solidFill>
                <a:srgbClr val="132628"/>
              </a:solidFill>
              <a:latin typeface="Calibri" pitchFamily="34" charset="0"/>
            </a:endParaRP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</a:pPr>
            <a:endParaRPr lang="en-US">
              <a:solidFill>
                <a:srgbClr val="132628"/>
              </a:solidFill>
              <a:latin typeface="Calibri" pitchFamily="34" charset="0"/>
            </a:endParaRP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</a:pPr>
            <a:endParaRPr lang="en-US">
              <a:solidFill>
                <a:srgbClr val="132628"/>
              </a:solidFill>
              <a:latin typeface="Calibri" pitchFamily="34" charset="0"/>
            </a:endParaRP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</a:pPr>
            <a:endParaRPr lang="en-US">
              <a:solidFill>
                <a:srgbClr val="132628"/>
              </a:solidFill>
              <a:latin typeface="Calibri" pitchFamily="34" charset="0"/>
            </a:endParaRP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</a:pPr>
            <a:endParaRPr lang="en-US">
              <a:solidFill>
                <a:srgbClr val="132628"/>
              </a:solidFill>
              <a:latin typeface="Calibri" pitchFamily="34" charset="0"/>
            </a:endParaRP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</a:pPr>
            <a:endParaRPr lang="en-US">
              <a:solidFill>
                <a:srgbClr val="132628"/>
              </a:solidFill>
              <a:latin typeface="Calibri" pitchFamily="34" charset="0"/>
            </a:endParaRP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</a:pPr>
            <a:endParaRPr lang="en-US">
              <a:solidFill>
                <a:srgbClr val="132628"/>
              </a:solidFill>
              <a:latin typeface="Calibri" pitchFamily="34" charset="0"/>
            </a:endParaRP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</a:pPr>
            <a:endParaRPr lang="en-US">
              <a:solidFill>
                <a:srgbClr val="132628"/>
              </a:solidFill>
              <a:latin typeface="Calibri" pitchFamily="34" charset="0"/>
            </a:endParaRP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</a:pPr>
            <a:endParaRPr lang="en-US">
              <a:solidFill>
                <a:srgbClr val="132628"/>
              </a:solidFill>
              <a:latin typeface="Calibri" pitchFamily="34" charset="0"/>
            </a:endParaRP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</a:pPr>
            <a:endParaRPr lang="en-US">
              <a:solidFill>
                <a:srgbClr val="132628"/>
              </a:solidFill>
              <a:latin typeface="Calibri" pitchFamily="34" charset="0"/>
            </a:endParaRP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</a:pPr>
            <a:r>
              <a:rPr lang="en-US">
                <a:solidFill>
                  <a:srgbClr val="132628"/>
                </a:solidFill>
                <a:latin typeface="Calibri" pitchFamily="34" charset="0"/>
              </a:rPr>
              <a:t>Parameters can be required (default) or optional</a:t>
            </a:r>
          </a:p>
        </p:txBody>
      </p:sp>
      <p:pic>
        <p:nvPicPr>
          <p:cNvPr id="30726" name="Picture 2" descr="C:\Users\klonia\AppData\Local\Temp\SNAGHTML29f3ed8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301" y="1981200"/>
            <a:ext cx="10284769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4" descr="C:\Users\klonia\AppData\Local\Temp\SNAGHTML29f6b2e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941" y="4695826"/>
            <a:ext cx="7122026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289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4"/>
          <p:cNvSpPr>
            <a:spLocks noGrp="1"/>
          </p:cNvSpPr>
          <p:nvPr>
            <p:ph type="title" idx="4294967295"/>
          </p:nvPr>
        </p:nvSpPr>
        <p:spPr>
          <a:xfrm>
            <a:off x="342594" y="304800"/>
            <a:ext cx="11501154" cy="685800"/>
          </a:xfrm>
        </p:spPr>
        <p:txBody>
          <a:bodyPr/>
          <a:lstStyle/>
          <a:p>
            <a:r>
              <a:rPr lang="en-US" smtClean="0"/>
              <a:t>@RequestMapping – Method Argument Types (Contd.)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189563" y="1143000"/>
            <a:ext cx="125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" tIns="45714" rIns="45720" bIns="45714">
            <a:spAutoFit/>
          </a:bodyPr>
          <a:lstStyle>
            <a:lvl1pPr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32772" name="Content Placeholder 10"/>
          <p:cNvSpPr>
            <a:spLocks/>
          </p:cNvSpPr>
          <p:nvPr/>
        </p:nvSpPr>
        <p:spPr bwMode="auto">
          <a:xfrm>
            <a:off x="1223319" y="990600"/>
            <a:ext cx="5588681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14" rIns="45720" bIns="45714"/>
          <a:lstStyle/>
          <a:p>
            <a:pPr marL="231775" indent="-231775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</a:pPr>
            <a:endParaRPr lang="en-IN">
              <a:solidFill>
                <a:srgbClr val="132628"/>
              </a:solidFill>
              <a:latin typeface="Calibri" pitchFamily="34" charset="0"/>
            </a:endParaRP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4199986" y="4495800"/>
            <a:ext cx="2486736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45720" tIns="45714" rIns="45720" bIns="45714"/>
          <a:lstStyle/>
          <a:p>
            <a:endParaRPr lang="en-IN"/>
          </a:p>
        </p:txBody>
      </p:sp>
      <p:sp>
        <p:nvSpPr>
          <p:cNvPr id="20486" name="Content Placeholder 10"/>
          <p:cNvSpPr>
            <a:spLocks/>
          </p:cNvSpPr>
          <p:nvPr/>
        </p:nvSpPr>
        <p:spPr bwMode="auto">
          <a:xfrm>
            <a:off x="587600" y="1143000"/>
            <a:ext cx="10879470" cy="51816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45720" tIns="45714" rIns="45720" bIns="45714"/>
          <a:lstStyle/>
          <a:p>
            <a:pPr marL="231775" indent="-231775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  <a:defRPr/>
            </a:pP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@ModelAttribute</a:t>
            </a: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  <a:defRPr/>
            </a:pP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Can be used on methods or method arguments</a:t>
            </a: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  <a:defRPr/>
            </a:pP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On a method it indicates the purpose of the method  is to add one or more model attributes</a:t>
            </a: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  <a:defRPr/>
            </a:pP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@ModelAttribute methods in a controller are called before @RequestMapping methods within the same controller</a:t>
            </a: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  <a:defRPr/>
            </a:pP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@ModelAttribute methods are used to populate the model with commonly needed attributes e.g. Drop-down lists</a:t>
            </a: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  <a:defRPr/>
            </a:pP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On a method argument indicates the argument should be retrieved from the model</a:t>
            </a: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  <a:defRPr/>
            </a:pP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Once present in the model, the argument's fields should be populated from all request parameters that have matching names (this is referred to as data-binding)</a:t>
            </a: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  <a:defRPr/>
            </a:pPr>
            <a:endParaRPr lang="en-US" dirty="0">
              <a:solidFill>
                <a:srgbClr val="132628"/>
              </a:solidFill>
              <a:latin typeface="Calibri" pitchFamily="34" charset="0"/>
            </a:endParaRP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  <a:defRPr/>
            </a:pPr>
            <a:endParaRPr lang="en-US" dirty="0">
              <a:solidFill>
                <a:srgbClr val="132628"/>
              </a:solidFill>
              <a:latin typeface="Calibri" pitchFamily="34" charset="0"/>
            </a:endParaRP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  <a:defRPr/>
            </a:pPr>
            <a:endParaRPr lang="en-US" dirty="0">
              <a:solidFill>
                <a:srgbClr val="132628"/>
              </a:solidFill>
              <a:latin typeface="Calibri" pitchFamily="34" charset="0"/>
            </a:endParaRP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  <a:defRPr/>
            </a:pPr>
            <a:endParaRPr lang="en-US" dirty="0">
              <a:solidFill>
                <a:srgbClr val="132628"/>
              </a:solidFill>
              <a:latin typeface="Calibri" pitchFamily="34" charset="0"/>
            </a:endParaRP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  <a:defRPr/>
            </a:pPr>
            <a:endParaRPr lang="en-US" dirty="0">
              <a:solidFill>
                <a:srgbClr val="132628"/>
              </a:solidFill>
              <a:latin typeface="Calibri" pitchFamily="34" charset="0"/>
            </a:endParaRPr>
          </a:p>
          <a:p>
            <a:pPr lvl="1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defRPr/>
            </a:pPr>
            <a:endParaRPr lang="en-US" dirty="0">
              <a:solidFill>
                <a:srgbClr val="132628"/>
              </a:solidFill>
              <a:latin typeface="Calibri" pitchFamily="34" charset="0"/>
            </a:endParaRP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  <a:defRPr/>
            </a:pPr>
            <a:endParaRPr lang="en-US" dirty="0">
              <a:solidFill>
                <a:srgbClr val="132628"/>
              </a:solidFill>
              <a:latin typeface="Calibri" pitchFamily="34" charset="0"/>
            </a:endParaRP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  <a:defRPr/>
            </a:pPr>
            <a:endParaRPr lang="en-US" dirty="0">
              <a:solidFill>
                <a:srgbClr val="132628"/>
              </a:solidFill>
              <a:latin typeface="Calibri" pitchFamily="34" charset="0"/>
            </a:endParaRPr>
          </a:p>
        </p:txBody>
      </p:sp>
      <p:pic>
        <p:nvPicPr>
          <p:cNvPr id="32775" name="Picture 10" descr="C:\Users\klonia\AppData\Local\Temp\SNAGHTML2a710fa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060" y="3733801"/>
            <a:ext cx="8289120" cy="2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349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4"/>
          <p:cNvSpPr>
            <a:spLocks noGrp="1"/>
          </p:cNvSpPr>
          <p:nvPr>
            <p:ph type="title" idx="4294967295"/>
          </p:nvPr>
        </p:nvSpPr>
        <p:spPr>
          <a:xfrm>
            <a:off x="342593" y="304800"/>
            <a:ext cx="11239897" cy="685800"/>
          </a:xfrm>
        </p:spPr>
        <p:txBody>
          <a:bodyPr/>
          <a:lstStyle/>
          <a:p>
            <a:r>
              <a:rPr lang="en-US" smtClean="0"/>
              <a:t>@RequestMapping – Method Argument Types (Contd.)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189563" y="1143000"/>
            <a:ext cx="122356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" tIns="45714" rIns="45720" bIns="45714">
            <a:spAutoFit/>
          </a:bodyPr>
          <a:lstStyle>
            <a:lvl1pPr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33796" name="Content Placeholder 10"/>
          <p:cNvSpPr>
            <a:spLocks/>
          </p:cNvSpPr>
          <p:nvPr/>
        </p:nvSpPr>
        <p:spPr bwMode="auto">
          <a:xfrm>
            <a:off x="1223319" y="990600"/>
            <a:ext cx="546173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14" rIns="45720" bIns="45714"/>
          <a:lstStyle/>
          <a:p>
            <a:pPr marL="231775" indent="-231775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</a:pPr>
            <a:endParaRPr lang="en-IN">
              <a:solidFill>
                <a:srgbClr val="132628"/>
              </a:solidFill>
              <a:latin typeface="Calibri" pitchFamily="34" charset="0"/>
            </a:endParaRPr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4199986" y="4495800"/>
            <a:ext cx="243024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45720" tIns="45714" rIns="45720" bIns="45714"/>
          <a:lstStyle/>
          <a:p>
            <a:endParaRPr lang="en-IN"/>
          </a:p>
        </p:txBody>
      </p:sp>
      <p:sp>
        <p:nvSpPr>
          <p:cNvPr id="20486" name="Content Placeholder 10"/>
          <p:cNvSpPr>
            <a:spLocks/>
          </p:cNvSpPr>
          <p:nvPr/>
        </p:nvSpPr>
        <p:spPr bwMode="auto">
          <a:xfrm>
            <a:off x="587599" y="1143000"/>
            <a:ext cx="10632335" cy="51816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45720" tIns="45714" rIns="45720" bIns="45714"/>
          <a:lstStyle/>
          <a:p>
            <a:pPr marL="231775" indent="-231775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  <a:defRPr/>
            </a:pP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@</a:t>
            </a:r>
            <a:r>
              <a:rPr lang="en-US" dirty="0" err="1">
                <a:solidFill>
                  <a:srgbClr val="132628"/>
                </a:solidFill>
                <a:latin typeface="Calibri" pitchFamily="34" charset="0"/>
              </a:rPr>
              <a:t>SessionAttributes</a:t>
            </a:r>
            <a:endParaRPr lang="en-US" dirty="0">
              <a:solidFill>
                <a:srgbClr val="132628"/>
              </a:solidFill>
              <a:latin typeface="Calibri" pitchFamily="34" charset="0"/>
            </a:endParaRP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  <a:defRPr/>
            </a:pP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Declares session attributes used by a specific handler</a:t>
            </a: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  <a:defRPr/>
            </a:pP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Typically list the names of model attributes or types of model attributes which should be transparently stored in the session</a:t>
            </a: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  <a:defRPr/>
            </a:pP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Serves as form-backing beans between subsequent requests</a:t>
            </a: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  <a:defRPr/>
            </a:pPr>
            <a:endParaRPr lang="en-US" dirty="0">
              <a:solidFill>
                <a:srgbClr val="132628"/>
              </a:solidFill>
              <a:latin typeface="Calibri" pitchFamily="34" charset="0"/>
            </a:endParaRP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  <a:defRPr/>
            </a:pPr>
            <a:endParaRPr lang="en-US" dirty="0">
              <a:solidFill>
                <a:srgbClr val="132628"/>
              </a:solidFill>
              <a:latin typeface="Calibri" pitchFamily="34" charset="0"/>
            </a:endParaRP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  <a:defRPr/>
            </a:pPr>
            <a:endParaRPr lang="en-US" dirty="0">
              <a:solidFill>
                <a:srgbClr val="132628"/>
              </a:solidFill>
              <a:latin typeface="Calibri" pitchFamily="34" charset="0"/>
            </a:endParaRP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  <a:defRPr/>
            </a:pPr>
            <a:endParaRPr lang="en-US" dirty="0">
              <a:solidFill>
                <a:srgbClr val="132628"/>
              </a:solidFill>
              <a:latin typeface="Calibri" pitchFamily="34" charset="0"/>
            </a:endParaRP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  <a:defRPr/>
            </a:pPr>
            <a:endParaRPr lang="en-US" dirty="0">
              <a:solidFill>
                <a:srgbClr val="132628"/>
              </a:solidFill>
              <a:latin typeface="Calibri" pitchFamily="34" charset="0"/>
            </a:endParaRPr>
          </a:p>
          <a:p>
            <a:pPr lvl="1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defRPr/>
            </a:pPr>
            <a:endParaRPr lang="en-US" dirty="0">
              <a:solidFill>
                <a:srgbClr val="132628"/>
              </a:solidFill>
              <a:latin typeface="Calibri" pitchFamily="34" charset="0"/>
            </a:endParaRP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  <a:defRPr/>
            </a:pPr>
            <a:endParaRPr lang="en-US" dirty="0">
              <a:solidFill>
                <a:srgbClr val="132628"/>
              </a:solidFill>
              <a:latin typeface="Calibri" pitchFamily="34" charset="0"/>
            </a:endParaRP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  <a:defRPr/>
            </a:pPr>
            <a:endParaRPr lang="en-US" dirty="0">
              <a:solidFill>
                <a:srgbClr val="132628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386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4"/>
          <p:cNvSpPr>
            <a:spLocks noGrp="1"/>
          </p:cNvSpPr>
          <p:nvPr>
            <p:ph type="title" idx="4294967295"/>
          </p:nvPr>
        </p:nvSpPr>
        <p:spPr>
          <a:xfrm>
            <a:off x="418881" y="304800"/>
            <a:ext cx="11255049" cy="685800"/>
          </a:xfrm>
        </p:spPr>
        <p:txBody>
          <a:bodyPr/>
          <a:lstStyle/>
          <a:p>
            <a:r>
              <a:rPr lang="en-US" smtClean="0"/>
              <a:t>@RequestMapping – Method Return Types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190394" y="1143000"/>
            <a:ext cx="12252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" tIns="45714" rIns="45720" bIns="45714">
            <a:spAutoFit/>
          </a:bodyPr>
          <a:lstStyle>
            <a:lvl1pPr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4216481" y="4495800"/>
            <a:ext cx="2433524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45720" tIns="45714" rIns="45720" bIns="45714"/>
          <a:lstStyle/>
          <a:p>
            <a:endParaRPr lang="en-IN"/>
          </a:p>
        </p:txBody>
      </p:sp>
      <p:sp>
        <p:nvSpPr>
          <p:cNvPr id="34822" name="Content Placeholder 10"/>
          <p:cNvSpPr>
            <a:spLocks/>
          </p:cNvSpPr>
          <p:nvPr/>
        </p:nvSpPr>
        <p:spPr bwMode="auto">
          <a:xfrm>
            <a:off x="659764" y="1143000"/>
            <a:ext cx="10646668" cy="4953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14" rIns="45720" bIns="45714"/>
          <a:lstStyle/>
          <a:p>
            <a:pPr marL="231775" indent="-231775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</a:pP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Following return types are supported by @</a:t>
            </a:r>
            <a:r>
              <a:rPr lang="en-US" dirty="0" err="1">
                <a:solidFill>
                  <a:srgbClr val="132628"/>
                </a:solidFill>
                <a:latin typeface="Calibri" pitchFamily="34" charset="0"/>
              </a:rPr>
              <a:t>RequestMapping</a:t>
            </a: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 handler methods:</a:t>
            </a:r>
          </a:p>
          <a:p>
            <a:pPr marL="231775" indent="-231775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</a:pPr>
            <a:endParaRPr lang="en-US" dirty="0">
              <a:solidFill>
                <a:srgbClr val="132628"/>
              </a:solidFill>
              <a:latin typeface="Calibri" pitchFamily="34" charset="0"/>
            </a:endParaRP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</a:pP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A </a:t>
            </a:r>
            <a:r>
              <a:rPr lang="en-US" b="1" i="1" dirty="0" err="1">
                <a:solidFill>
                  <a:srgbClr val="132628"/>
                </a:solidFill>
                <a:latin typeface="Calibri" pitchFamily="34" charset="0"/>
              </a:rPr>
              <a:t>ModelAndView</a:t>
            </a: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 object, with the model implicitly enriched with command objects and the results of @</a:t>
            </a:r>
            <a:r>
              <a:rPr lang="en-US" dirty="0" err="1">
                <a:solidFill>
                  <a:srgbClr val="132628"/>
                </a:solidFill>
                <a:latin typeface="Calibri" pitchFamily="34" charset="0"/>
              </a:rPr>
              <a:t>ModelAttribute</a:t>
            </a: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 annotated reference data </a:t>
            </a:r>
            <a:r>
              <a:rPr lang="en-US" dirty="0" err="1">
                <a:solidFill>
                  <a:srgbClr val="132628"/>
                </a:solidFill>
                <a:latin typeface="Calibri" pitchFamily="34" charset="0"/>
              </a:rPr>
              <a:t>accessor</a:t>
            </a: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 methods</a:t>
            </a: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</a:pP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A </a:t>
            </a:r>
            <a:r>
              <a:rPr lang="en-US" b="1" i="1" dirty="0">
                <a:solidFill>
                  <a:srgbClr val="132628"/>
                </a:solidFill>
                <a:latin typeface="Calibri" pitchFamily="34" charset="0"/>
              </a:rPr>
              <a:t>Model</a:t>
            </a: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 object, with the view name implicitly determined through a </a:t>
            </a:r>
            <a:r>
              <a:rPr lang="en-US" i="1" dirty="0" err="1">
                <a:solidFill>
                  <a:srgbClr val="132628"/>
                </a:solidFill>
                <a:latin typeface="Calibri" pitchFamily="34" charset="0"/>
              </a:rPr>
              <a:t>RequestToViewNameTranslator</a:t>
            </a: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 and the model same as above</a:t>
            </a: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</a:pP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A </a:t>
            </a:r>
            <a:r>
              <a:rPr lang="en-US" b="1" i="1" dirty="0">
                <a:solidFill>
                  <a:srgbClr val="132628"/>
                </a:solidFill>
                <a:latin typeface="Calibri" pitchFamily="34" charset="0"/>
              </a:rPr>
              <a:t>View</a:t>
            </a: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 object, with the model implicitly determined through command objects and @</a:t>
            </a:r>
            <a:r>
              <a:rPr lang="en-US" dirty="0" err="1">
                <a:solidFill>
                  <a:srgbClr val="132628"/>
                </a:solidFill>
                <a:latin typeface="Calibri" pitchFamily="34" charset="0"/>
              </a:rPr>
              <a:t>ModelAttribute</a:t>
            </a: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 annotated reference data </a:t>
            </a:r>
            <a:r>
              <a:rPr lang="en-US" dirty="0" err="1">
                <a:solidFill>
                  <a:srgbClr val="132628"/>
                </a:solidFill>
                <a:latin typeface="Calibri" pitchFamily="34" charset="0"/>
              </a:rPr>
              <a:t>accessor</a:t>
            </a: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 methods</a:t>
            </a: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</a:pP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A </a:t>
            </a:r>
            <a:r>
              <a:rPr lang="en-US" b="1" i="1" dirty="0">
                <a:solidFill>
                  <a:srgbClr val="132628"/>
                </a:solidFill>
                <a:latin typeface="Calibri" pitchFamily="34" charset="0"/>
              </a:rPr>
              <a:t>String</a:t>
            </a: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 value that is interpreted as the logical view name</a:t>
            </a: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</a:pPr>
            <a:r>
              <a:rPr lang="en-US" b="1" i="1" dirty="0">
                <a:solidFill>
                  <a:srgbClr val="132628"/>
                </a:solidFill>
                <a:latin typeface="Calibri" pitchFamily="34" charset="0"/>
              </a:rPr>
              <a:t>void</a:t>
            </a: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 if the method handles the response itself (by writing the response content directly or if the view name is supposed to be implicitly determined through a </a:t>
            </a:r>
            <a:r>
              <a:rPr lang="en-US" i="1" dirty="0" err="1">
                <a:solidFill>
                  <a:srgbClr val="132628"/>
                </a:solidFill>
                <a:latin typeface="Calibri" pitchFamily="34" charset="0"/>
              </a:rPr>
              <a:t>RequestToViewNameTranslator</a:t>
            </a:r>
            <a:endParaRPr lang="en-US" i="1" dirty="0">
              <a:solidFill>
                <a:srgbClr val="132628"/>
              </a:solidFill>
              <a:latin typeface="Calibri" pitchFamily="34" charset="0"/>
            </a:endParaRPr>
          </a:p>
          <a:p>
            <a:pPr marL="742950" lvl="1" indent="-28575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</a:pP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Any </a:t>
            </a: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other return type is considered to be a single model attribute to be exposed to the view</a:t>
            </a:r>
          </a:p>
        </p:txBody>
      </p:sp>
    </p:spTree>
    <p:extLst>
      <p:ext uri="{BB962C8B-B14F-4D97-AF65-F5344CB8AC3E}">
        <p14:creationId xmlns:p14="http://schemas.microsoft.com/office/powerpoint/2010/main" val="471672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4"/>
          <p:cNvSpPr>
            <a:spLocks noGrp="1"/>
          </p:cNvSpPr>
          <p:nvPr>
            <p:ph type="title" idx="4294967295"/>
          </p:nvPr>
        </p:nvSpPr>
        <p:spPr>
          <a:xfrm>
            <a:off x="577894" y="304800"/>
            <a:ext cx="10985500" cy="685800"/>
          </a:xfrm>
        </p:spPr>
        <p:txBody>
          <a:bodyPr/>
          <a:lstStyle/>
          <a:p>
            <a:r>
              <a:rPr lang="en-US" dirty="0" smtClean="0"/>
              <a:t>View Resolvers</a:t>
            </a:r>
          </a:p>
        </p:txBody>
      </p:sp>
      <p:sp>
        <p:nvSpPr>
          <p:cNvPr id="222211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617838" y="1143000"/>
            <a:ext cx="10688594" cy="5181600"/>
          </a:xfrm>
          <a:solidFill>
            <a:srgbClr val="FFFFFF"/>
          </a:solidFill>
        </p:spPr>
        <p:txBody>
          <a:bodyPr/>
          <a:lstStyle/>
          <a:p>
            <a:pPr>
              <a:tabLst>
                <a:tab pos="3086100" algn="l"/>
              </a:tabLst>
              <a:defRPr/>
            </a:pPr>
            <a:r>
              <a:rPr lang="en-US" dirty="0"/>
              <a:t>View Resolvers </a:t>
            </a:r>
            <a:r>
              <a:rPr lang="en-US" dirty="0" smtClean="0"/>
              <a:t>enable </a:t>
            </a:r>
            <a:r>
              <a:rPr lang="en-US" dirty="0"/>
              <a:t>you to render models in a browser without tying you to a specific </a:t>
            </a:r>
            <a:r>
              <a:rPr lang="en-US" dirty="0" smtClean="0"/>
              <a:t>view technology</a:t>
            </a:r>
          </a:p>
          <a:p>
            <a:pPr>
              <a:tabLst>
                <a:tab pos="3086100" algn="l"/>
              </a:tabLst>
              <a:defRPr/>
            </a:pPr>
            <a:r>
              <a:rPr lang="en-US" dirty="0" smtClean="0"/>
              <a:t>Examples of view technologies that can be used – JSPs, Velocity templates, XSLT views etc.</a:t>
            </a:r>
          </a:p>
          <a:p>
            <a:pPr>
              <a:tabLst>
                <a:tab pos="3086100" algn="l"/>
              </a:tabLst>
              <a:defRPr/>
            </a:pPr>
            <a:r>
              <a:rPr lang="en-US" dirty="0" smtClean="0"/>
              <a:t>Two important interfaces:</a:t>
            </a:r>
          </a:p>
          <a:p>
            <a:pPr lvl="1">
              <a:tabLst>
                <a:tab pos="3086100" algn="l"/>
              </a:tabLst>
              <a:defRPr/>
            </a:pPr>
            <a:r>
              <a:rPr lang="en-US" i="1" dirty="0" err="1" smtClean="0"/>
              <a:t>ViewResolver</a:t>
            </a:r>
            <a:r>
              <a:rPr lang="en-US" dirty="0" smtClean="0"/>
              <a:t> – Provides a mapping between view names and actual views</a:t>
            </a:r>
          </a:p>
          <a:p>
            <a:pPr lvl="1">
              <a:tabLst>
                <a:tab pos="3086100" algn="l"/>
              </a:tabLst>
              <a:defRPr/>
            </a:pPr>
            <a:r>
              <a:rPr lang="en-US" i="1" dirty="0" smtClean="0"/>
              <a:t>View</a:t>
            </a:r>
            <a:r>
              <a:rPr lang="en-US" dirty="0" smtClean="0"/>
              <a:t> – Prepares the request and hands it to one of the view technologies</a:t>
            </a:r>
            <a:endParaRPr lang="en-US" i="1" dirty="0" smtClean="0"/>
          </a:p>
          <a:p>
            <a:pPr>
              <a:tabLst>
                <a:tab pos="3086100" algn="l"/>
              </a:tabLst>
              <a:defRPr/>
            </a:pPr>
            <a:endParaRPr lang="en-US" dirty="0" smtClean="0"/>
          </a:p>
          <a:p>
            <a:pPr>
              <a:tabLst>
                <a:tab pos="3086100" algn="l"/>
              </a:tabLst>
              <a:defRPr/>
            </a:pPr>
            <a:endParaRPr lang="en-US" dirty="0" smtClean="0"/>
          </a:p>
          <a:p>
            <a:pPr lvl="1">
              <a:tabLst>
                <a:tab pos="3086100" algn="l"/>
              </a:tabLst>
              <a:defRPr/>
            </a:pPr>
            <a:endParaRPr lang="en-US" dirty="0"/>
          </a:p>
          <a:p>
            <a:pPr>
              <a:tabLst>
                <a:tab pos="3086100" algn="l"/>
              </a:tabLst>
              <a:defRPr/>
            </a:pPr>
            <a:endParaRPr lang="en-US" dirty="0" smtClean="0"/>
          </a:p>
          <a:p>
            <a:pPr marL="233362" lvl="1" indent="0">
              <a:buNone/>
              <a:tabLst>
                <a:tab pos="3086100" algn="l"/>
              </a:tabLst>
              <a:defRPr/>
            </a:pPr>
            <a:endParaRPr lang="en-US" sz="1800" dirty="0"/>
          </a:p>
          <a:p>
            <a:pPr>
              <a:tabLst>
                <a:tab pos="3086100" algn="l"/>
              </a:tabLst>
              <a:defRPr/>
            </a:pPr>
            <a:endParaRPr lang="en-US" dirty="0"/>
          </a:p>
          <a:p>
            <a:pPr>
              <a:tabLst>
                <a:tab pos="3086100" algn="l"/>
              </a:tabLst>
              <a:defRPr/>
            </a:pPr>
            <a:endParaRPr lang="en-US" dirty="0"/>
          </a:p>
          <a:p>
            <a:pPr>
              <a:tabLst>
                <a:tab pos="3086100" algn="l"/>
              </a:tabLst>
              <a:defRPr/>
            </a:pPr>
            <a:endParaRPr lang="en-US" dirty="0"/>
          </a:p>
          <a:p>
            <a:pPr>
              <a:tabLst>
                <a:tab pos="3086100" algn="l"/>
              </a:tabLst>
              <a:defRPr/>
            </a:pPr>
            <a:endParaRPr lang="en-US" dirty="0"/>
          </a:p>
          <a:p>
            <a:pPr marL="0" indent="0">
              <a:buNone/>
              <a:tabLst>
                <a:tab pos="3086100" algn="l"/>
              </a:tabLs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59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4"/>
          <p:cNvSpPr>
            <a:spLocks noGrp="1"/>
          </p:cNvSpPr>
          <p:nvPr>
            <p:ph type="title" idx="4294967295"/>
          </p:nvPr>
        </p:nvSpPr>
        <p:spPr>
          <a:xfrm>
            <a:off x="438195" y="304800"/>
            <a:ext cx="11163299" cy="685800"/>
          </a:xfrm>
        </p:spPr>
        <p:txBody>
          <a:bodyPr/>
          <a:lstStyle/>
          <a:p>
            <a:r>
              <a:rPr lang="en-US" smtClean="0"/>
              <a:t>Resolving views with ViewResolver interface</a:t>
            </a:r>
          </a:p>
        </p:txBody>
      </p:sp>
      <p:sp>
        <p:nvSpPr>
          <p:cNvPr id="222211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481913" y="1143000"/>
            <a:ext cx="10861589" cy="5181600"/>
          </a:xfrm>
          <a:solidFill>
            <a:srgbClr val="FFFFFF"/>
          </a:solidFill>
        </p:spPr>
        <p:txBody>
          <a:bodyPr/>
          <a:lstStyle/>
          <a:p>
            <a:pPr>
              <a:tabLst>
                <a:tab pos="3086100" algn="l"/>
              </a:tabLst>
              <a:defRPr/>
            </a:pPr>
            <a:r>
              <a:rPr lang="en-US" dirty="0" smtClean="0"/>
              <a:t>All </a:t>
            </a:r>
            <a:r>
              <a:rPr lang="en-US" dirty="0"/>
              <a:t>handler methods in the Spring Web </a:t>
            </a:r>
            <a:r>
              <a:rPr lang="en-US" dirty="0" smtClean="0"/>
              <a:t>MVC controllers </a:t>
            </a:r>
            <a:r>
              <a:rPr lang="en-US" dirty="0"/>
              <a:t>must resolve to a logical view </a:t>
            </a:r>
            <a:r>
              <a:rPr lang="en-US" dirty="0" smtClean="0"/>
              <a:t>name</a:t>
            </a:r>
          </a:p>
          <a:p>
            <a:pPr>
              <a:tabLst>
                <a:tab pos="3086100" algn="l"/>
              </a:tabLst>
              <a:defRPr/>
            </a:pPr>
            <a:endParaRPr lang="en-US" dirty="0" smtClean="0"/>
          </a:p>
          <a:p>
            <a:pPr>
              <a:tabLst>
                <a:tab pos="3086100" algn="l"/>
              </a:tabLst>
              <a:defRPr/>
            </a:pPr>
            <a:r>
              <a:rPr lang="en-US" dirty="0" smtClean="0"/>
              <a:t>Common View Resolvers provided by Spring:</a:t>
            </a:r>
            <a:endParaRPr lang="en-US" dirty="0"/>
          </a:p>
          <a:p>
            <a:pPr>
              <a:tabLst>
                <a:tab pos="3086100" algn="l"/>
              </a:tabLst>
              <a:defRPr/>
            </a:pPr>
            <a:endParaRPr lang="en-US" dirty="0" smtClean="0"/>
          </a:p>
          <a:p>
            <a:pPr marL="233362" lvl="1" indent="0">
              <a:buNone/>
              <a:tabLst>
                <a:tab pos="3086100" algn="l"/>
              </a:tabLst>
              <a:defRPr/>
            </a:pPr>
            <a:endParaRPr lang="en-US" sz="1800" dirty="0"/>
          </a:p>
          <a:p>
            <a:pPr>
              <a:tabLst>
                <a:tab pos="3086100" algn="l"/>
              </a:tabLst>
              <a:defRPr/>
            </a:pPr>
            <a:endParaRPr lang="en-US" dirty="0"/>
          </a:p>
          <a:p>
            <a:pPr>
              <a:tabLst>
                <a:tab pos="3086100" algn="l"/>
              </a:tabLst>
              <a:defRPr/>
            </a:pPr>
            <a:endParaRPr lang="en-US" dirty="0"/>
          </a:p>
          <a:p>
            <a:pPr>
              <a:tabLst>
                <a:tab pos="3086100" algn="l"/>
              </a:tabLst>
              <a:defRPr/>
            </a:pPr>
            <a:endParaRPr lang="en-US" dirty="0"/>
          </a:p>
          <a:p>
            <a:pPr>
              <a:tabLst>
                <a:tab pos="3086100" algn="l"/>
              </a:tabLst>
              <a:defRPr/>
            </a:pPr>
            <a:endParaRPr lang="en-US" dirty="0"/>
          </a:p>
          <a:p>
            <a:pPr marL="0" indent="0">
              <a:buNone/>
              <a:tabLst>
                <a:tab pos="3086100" algn="l"/>
              </a:tabLst>
              <a:defRPr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653486"/>
              </p:ext>
            </p:extLst>
          </p:nvPr>
        </p:nvGraphicFramePr>
        <p:xfrm>
          <a:off x="681070" y="2057401"/>
          <a:ext cx="10538927" cy="40370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20530"/>
                <a:gridCol w="6918397"/>
              </a:tblGrid>
              <a:tr h="452119">
                <a:tc>
                  <a:txBody>
                    <a:bodyPr/>
                    <a:lstStyle/>
                    <a:p>
                      <a:pPr algn="l" rtl="0" eaLnBrk="0" fontAlgn="base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 b="1" dirty="0" err="1" smtClean="0">
                          <a:solidFill>
                            <a:srgbClr val="FFFFFF"/>
                          </a:solidFill>
                          <a:latin typeface="Calibri" pitchFamily="34" charset="0"/>
                          <a:ea typeface="+mj-ea"/>
                          <a:cs typeface="+mj-cs"/>
                        </a:rPr>
                        <a:t>ViewResolver</a:t>
                      </a:r>
                      <a:endParaRPr lang="en-US" sz="1600" b="1" dirty="0">
                        <a:solidFill>
                          <a:srgbClr val="FFFFFF"/>
                        </a:solidFill>
                        <a:latin typeface="Calibri" pitchFamily="34" charset="0"/>
                        <a:ea typeface="+mj-ea"/>
                        <a:cs typeface="+mj-cs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l" rtl="0" eaLnBrk="0" fontAlgn="base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+mj-ea"/>
                          <a:cs typeface="+mj-cs"/>
                        </a:rPr>
                        <a:t>Description</a:t>
                      </a:r>
                      <a:endParaRPr lang="en-US" sz="1600" b="1" dirty="0">
                        <a:solidFill>
                          <a:srgbClr val="FFFFFF"/>
                        </a:solidFill>
                        <a:latin typeface="Calibri" pitchFamily="34" charset="0"/>
                        <a:ea typeface="+mj-ea"/>
                        <a:cs typeface="+mj-cs"/>
                      </a:endParaRPr>
                    </a:p>
                  </a:txBody>
                  <a:tcPr marT="45704" marB="45704"/>
                </a:tc>
              </a:tr>
              <a:tr h="385775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libri" pitchFamily="34" charset="0"/>
                          <a:cs typeface="Calibri" pitchFamily="34" charset="0"/>
                        </a:rPr>
                        <a:t>AbstractCachingViewResolver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Abstract view resolver that caches views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04" marB="45704"/>
                </a:tc>
              </a:tr>
              <a:tr h="82292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libri" pitchFamily="34" charset="0"/>
                          <a:cs typeface="Calibri" pitchFamily="34" charset="0"/>
                        </a:rPr>
                        <a:t>XmlViewResolver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Implementation of </a:t>
                      </a:r>
                      <a:r>
                        <a:rPr lang="en-US" sz="1600" dirty="0" err="1" smtClean="0">
                          <a:latin typeface="Calibri" pitchFamily="34" charset="0"/>
                          <a:cs typeface="Calibri" pitchFamily="34" charset="0"/>
                        </a:rPr>
                        <a:t>ViewResolver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 that accepts a configuration</a:t>
                      </a:r>
                    </a:p>
                    <a:p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file written in XML. The default configuration file is</a:t>
                      </a:r>
                    </a:p>
                    <a:p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/WEB-INF/views.xml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04" marB="45704"/>
                </a:tc>
              </a:tr>
              <a:tr h="822924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alibri" pitchFamily="34" charset="0"/>
                          <a:cs typeface="Calibri" pitchFamily="34" charset="0"/>
                        </a:rPr>
                        <a:t>ResourceBundleViewResolver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Implementation of </a:t>
                      </a:r>
                      <a:r>
                        <a:rPr lang="en-US" sz="1600" dirty="0" err="1" smtClean="0">
                          <a:latin typeface="Calibri" pitchFamily="34" charset="0"/>
                          <a:cs typeface="Calibri" pitchFamily="34" charset="0"/>
                        </a:rPr>
                        <a:t>ViewResolver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 that uses bean definitions in a </a:t>
                      </a:r>
                      <a:r>
                        <a:rPr lang="en-US" sz="1600" dirty="0" err="1" smtClean="0">
                          <a:latin typeface="Calibri" pitchFamily="34" charset="0"/>
                          <a:cs typeface="Calibri" pitchFamily="34" charset="0"/>
                        </a:rPr>
                        <a:t>ResourceBundle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, specified by the bundle base name. The default file name is </a:t>
                      </a:r>
                      <a:r>
                        <a:rPr lang="en-US" sz="1600" dirty="0" err="1" smtClean="0">
                          <a:latin typeface="Calibri" pitchFamily="34" charset="0"/>
                          <a:cs typeface="Calibri" pitchFamily="34" charset="0"/>
                        </a:rPr>
                        <a:t>views.properties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.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04" marB="45704"/>
                </a:tc>
              </a:tr>
              <a:tr h="73034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libri" pitchFamily="34" charset="0"/>
                          <a:cs typeface="Calibri" pitchFamily="34" charset="0"/>
                        </a:rPr>
                        <a:t>UrlBasedViewResolver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Resolves logical view names to URLs, without</a:t>
                      </a:r>
                    </a:p>
                    <a:p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an explicit mapping definition.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04" marB="45704"/>
                </a:tc>
              </a:tr>
              <a:tr h="82292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libri" pitchFamily="34" charset="0"/>
                          <a:cs typeface="Calibri" pitchFamily="34" charset="0"/>
                        </a:rPr>
                        <a:t>InternalResourceViewResolver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Subclass of </a:t>
                      </a:r>
                      <a:r>
                        <a:rPr lang="en-US" sz="1600" dirty="0" err="1" smtClean="0">
                          <a:latin typeface="Calibri" pitchFamily="34" charset="0"/>
                          <a:cs typeface="Calibri" pitchFamily="34" charset="0"/>
                        </a:rPr>
                        <a:t>UrlBasedViewResolver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 that supports</a:t>
                      </a:r>
                    </a:p>
                    <a:p>
                      <a:r>
                        <a:rPr lang="en-US" sz="1600" dirty="0" err="1" smtClean="0">
                          <a:latin typeface="Calibri" pitchFamily="34" charset="0"/>
                          <a:cs typeface="Calibri" pitchFamily="34" charset="0"/>
                        </a:rPr>
                        <a:t>InternalResourceView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 (in effect, Servlets and JSPs) and</a:t>
                      </a:r>
                    </a:p>
                    <a:p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subclasses such as </a:t>
                      </a:r>
                      <a:r>
                        <a:rPr lang="en-US" sz="1600" dirty="0" err="1" smtClean="0">
                          <a:latin typeface="Calibri" pitchFamily="34" charset="0"/>
                          <a:cs typeface="Calibri" pitchFamily="34" charset="0"/>
                        </a:rPr>
                        <a:t>JstlView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 and </a:t>
                      </a:r>
                      <a:r>
                        <a:rPr lang="en-US" sz="1600" dirty="0" err="1" smtClean="0">
                          <a:latin typeface="Calibri" pitchFamily="34" charset="0"/>
                          <a:cs typeface="Calibri" pitchFamily="34" charset="0"/>
                        </a:rPr>
                        <a:t>TilesView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.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04" marB="4570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476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4"/>
          <p:cNvSpPr>
            <a:spLocks noGrp="1"/>
          </p:cNvSpPr>
          <p:nvPr>
            <p:ph type="title" idx="4294967295"/>
          </p:nvPr>
        </p:nvSpPr>
        <p:spPr>
          <a:xfrm>
            <a:off x="615994" y="304800"/>
            <a:ext cx="10972800" cy="685800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ExceptionHandler</a:t>
            </a:r>
            <a:r>
              <a:rPr lang="en-US" dirty="0" smtClean="0"/>
              <a:t> annotation</a:t>
            </a:r>
          </a:p>
        </p:txBody>
      </p:sp>
      <p:sp>
        <p:nvSpPr>
          <p:cNvPr id="222211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654908" y="1143000"/>
            <a:ext cx="10676238" cy="5181600"/>
          </a:xfrm>
          <a:solidFill>
            <a:srgbClr val="FFFFFF"/>
          </a:solidFill>
        </p:spPr>
        <p:txBody>
          <a:bodyPr/>
          <a:lstStyle/>
          <a:p>
            <a:pPr>
              <a:tabLst>
                <a:tab pos="3086100" algn="l"/>
              </a:tabLst>
              <a:defRPr/>
            </a:pPr>
            <a:r>
              <a:rPr lang="en-US" dirty="0" smtClean="0"/>
              <a:t>A method annotated with @</a:t>
            </a:r>
            <a:r>
              <a:rPr lang="en-US" dirty="0" err="1" smtClean="0"/>
              <a:t>ExceptionHandler</a:t>
            </a:r>
            <a:r>
              <a:rPr lang="en-US" dirty="0" smtClean="0"/>
              <a:t> will be invoked when an exception of a specific type occurs during the execution of the controller (in which the method resides)</a:t>
            </a:r>
          </a:p>
          <a:p>
            <a:pPr>
              <a:tabLst>
                <a:tab pos="3086100" algn="l"/>
              </a:tabLst>
              <a:defRPr/>
            </a:pPr>
            <a:r>
              <a:rPr lang="en-US" dirty="0" smtClean="0"/>
              <a:t>The value in @</a:t>
            </a:r>
            <a:r>
              <a:rPr lang="en-US" dirty="0" err="1" smtClean="0"/>
              <a:t>ExceptionHandler</a:t>
            </a:r>
            <a:r>
              <a:rPr lang="en-US" dirty="0" smtClean="0"/>
              <a:t> can be a list of exceptions, for which the method will be invoked</a:t>
            </a:r>
          </a:p>
          <a:p>
            <a:pPr>
              <a:tabLst>
                <a:tab pos="3086100" algn="l"/>
              </a:tabLst>
              <a:defRPr/>
            </a:pPr>
            <a:r>
              <a:rPr lang="en-US" dirty="0" smtClean="0"/>
              <a:t>If no value is specified the exception types in method arguments are used.</a:t>
            </a:r>
          </a:p>
          <a:p>
            <a:pPr>
              <a:tabLst>
                <a:tab pos="3086100" algn="l"/>
              </a:tabLst>
              <a:defRPr/>
            </a:pPr>
            <a:endParaRPr lang="en-US" dirty="0"/>
          </a:p>
          <a:p>
            <a:pPr>
              <a:tabLst>
                <a:tab pos="3086100" algn="l"/>
              </a:tabLst>
              <a:defRPr/>
            </a:pPr>
            <a:endParaRPr lang="en-US" dirty="0" smtClean="0"/>
          </a:p>
          <a:p>
            <a:pPr>
              <a:tabLst>
                <a:tab pos="3086100" algn="l"/>
              </a:tabLst>
              <a:defRPr/>
            </a:pPr>
            <a:endParaRPr lang="en-US" dirty="0" smtClean="0"/>
          </a:p>
          <a:p>
            <a:pPr lvl="1">
              <a:tabLst>
                <a:tab pos="3086100" algn="l"/>
              </a:tabLst>
              <a:defRPr/>
            </a:pPr>
            <a:endParaRPr lang="en-US" dirty="0"/>
          </a:p>
          <a:p>
            <a:pPr>
              <a:tabLst>
                <a:tab pos="3086100" algn="l"/>
              </a:tabLst>
              <a:defRPr/>
            </a:pPr>
            <a:endParaRPr lang="en-US" dirty="0" smtClean="0"/>
          </a:p>
          <a:p>
            <a:pPr marL="233362" lvl="1" indent="0">
              <a:buNone/>
              <a:tabLst>
                <a:tab pos="3086100" algn="l"/>
              </a:tabLst>
              <a:defRPr/>
            </a:pPr>
            <a:endParaRPr lang="en-US" sz="1800" dirty="0"/>
          </a:p>
          <a:p>
            <a:pPr>
              <a:tabLst>
                <a:tab pos="3086100" algn="l"/>
              </a:tabLst>
              <a:defRPr/>
            </a:pPr>
            <a:endParaRPr lang="en-US" dirty="0"/>
          </a:p>
          <a:p>
            <a:pPr>
              <a:tabLst>
                <a:tab pos="3086100" algn="l"/>
              </a:tabLst>
              <a:defRPr/>
            </a:pPr>
            <a:endParaRPr lang="en-US" dirty="0"/>
          </a:p>
          <a:p>
            <a:pPr>
              <a:tabLst>
                <a:tab pos="3086100" algn="l"/>
              </a:tabLst>
              <a:defRPr/>
            </a:pPr>
            <a:endParaRPr lang="en-US" dirty="0"/>
          </a:p>
          <a:p>
            <a:pPr>
              <a:tabLst>
                <a:tab pos="3086100" algn="l"/>
              </a:tabLst>
              <a:defRPr/>
            </a:pPr>
            <a:endParaRPr lang="en-US" dirty="0"/>
          </a:p>
          <a:p>
            <a:pPr marL="0" indent="0">
              <a:buNone/>
              <a:tabLst>
                <a:tab pos="3086100" algn="l"/>
              </a:tabLst>
              <a:defRPr/>
            </a:pPr>
            <a:endParaRPr lang="en-US" dirty="0"/>
          </a:p>
        </p:txBody>
      </p:sp>
      <p:pic>
        <p:nvPicPr>
          <p:cNvPr id="52228" name="Picture 2" descr="C:\Users\klonia\AppData\Local\Temp\SNAGHTML48d972d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36" y="2667000"/>
            <a:ext cx="10083114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1553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4"/>
          <p:cNvSpPr>
            <a:spLocks noGrp="1"/>
          </p:cNvSpPr>
          <p:nvPr>
            <p:ph type="title" idx="4294967295"/>
          </p:nvPr>
        </p:nvSpPr>
        <p:spPr>
          <a:xfrm>
            <a:off x="426811" y="304800"/>
            <a:ext cx="11181806" cy="685800"/>
          </a:xfrm>
        </p:spPr>
        <p:txBody>
          <a:bodyPr/>
          <a:lstStyle/>
          <a:p>
            <a:r>
              <a:rPr lang="en-US" smtClean="0"/>
              <a:t>Exercise | Exception Handling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190481" y="1143000"/>
            <a:ext cx="121724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" tIns="45714" rIns="45720" bIns="45714">
            <a:spAutoFit/>
          </a:bodyPr>
          <a:lstStyle>
            <a:lvl1pPr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53252" name="Line 5"/>
          <p:cNvSpPr>
            <a:spLocks noChangeShapeType="1"/>
          </p:cNvSpPr>
          <p:nvPr/>
        </p:nvSpPr>
        <p:spPr bwMode="auto">
          <a:xfrm>
            <a:off x="4218195" y="4495800"/>
            <a:ext cx="241768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45720" tIns="45714" rIns="45720" bIns="45714"/>
          <a:lstStyle/>
          <a:p>
            <a:endParaRPr lang="en-IN"/>
          </a:p>
        </p:txBody>
      </p:sp>
      <p:sp>
        <p:nvSpPr>
          <p:cNvPr id="53253" name="Content Placeholder 10"/>
          <p:cNvSpPr>
            <a:spLocks/>
          </p:cNvSpPr>
          <p:nvPr/>
        </p:nvSpPr>
        <p:spPr bwMode="auto">
          <a:xfrm>
            <a:off x="667265" y="1143000"/>
            <a:ext cx="10577384" cy="1219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14" rIns="45720" bIns="45714"/>
          <a:lstStyle/>
          <a:p>
            <a:pPr marL="231775" indent="-231775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</a:pP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Use the Registration exercise and add a link to update a user and delete the user.</a:t>
            </a:r>
          </a:p>
          <a:p>
            <a:pPr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</a:pP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 </a:t>
            </a: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    When user tries to update the user without registration then should handle the exceptional    </a:t>
            </a:r>
          </a:p>
          <a:p>
            <a:pPr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</a:pP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 </a:t>
            </a:r>
            <a:r>
              <a:rPr lang="en-US" dirty="0">
                <a:solidFill>
                  <a:srgbClr val="132628"/>
                </a:solidFill>
                <a:latin typeface="Calibri" pitchFamily="34" charset="0"/>
              </a:rPr>
              <a:t>     scenario</a:t>
            </a:r>
          </a:p>
        </p:txBody>
      </p:sp>
    </p:spTree>
    <p:extLst>
      <p:ext uri="{BB962C8B-B14F-4D97-AF65-F5344CB8AC3E}">
        <p14:creationId xmlns:p14="http://schemas.microsoft.com/office/powerpoint/2010/main" val="703624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MVC Architecture</a:t>
            </a:r>
          </a:p>
          <a:p>
            <a:r>
              <a:rPr lang="en-US" dirty="0"/>
              <a:t>Understanding Spring Web MVC Features</a:t>
            </a:r>
          </a:p>
          <a:p>
            <a:r>
              <a:rPr lang="en-US" dirty="0"/>
              <a:t>Understanding Lifecycle of a Request in Spring MVC</a:t>
            </a:r>
          </a:p>
          <a:p>
            <a:r>
              <a:rPr lang="en-US" dirty="0" smtClean="0"/>
              <a:t>Understanding controller, request and view resolver</a:t>
            </a:r>
          </a:p>
          <a:p>
            <a:r>
              <a:rPr lang="en-US" dirty="0"/>
              <a:t>Understanding Apache Tiles and Spring MVC</a:t>
            </a:r>
          </a:p>
          <a:p>
            <a:r>
              <a:rPr lang="en-US" dirty="0" smtClean="0"/>
              <a:t>Introduction to JSTL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5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07773" y="304800"/>
            <a:ext cx="11577905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Apache Tiles and Spring MVC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0"/>
          </p:nvPr>
        </p:nvSpPr>
        <p:spPr>
          <a:xfrm>
            <a:off x="407773" y="990600"/>
            <a:ext cx="5242714" cy="53340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sz="1800" dirty="0"/>
              <a:t>Tiles is a </a:t>
            </a:r>
            <a:r>
              <a:rPr lang="en-US" sz="1800" dirty="0" err="1">
                <a:solidFill>
                  <a:srgbClr val="FF0000"/>
                </a:solidFill>
              </a:rPr>
              <a:t>templating</a:t>
            </a:r>
            <a:r>
              <a:rPr lang="en-US" sz="1800" dirty="0">
                <a:solidFill>
                  <a:srgbClr val="FF0000"/>
                </a:solidFill>
              </a:rPr>
              <a:t> framework</a:t>
            </a:r>
            <a:r>
              <a:rPr lang="en-US" sz="1800" dirty="0"/>
              <a:t> built to simplify the development of web application user interfaces.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Font typeface="Arial" charset="0"/>
              <a:buNone/>
            </a:pPr>
            <a:endParaRPr lang="en-US" sz="1800" dirty="0"/>
          </a:p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sz="1800" dirty="0"/>
              <a:t>Tiles allows authors to define </a:t>
            </a:r>
            <a:r>
              <a:rPr lang="en-US" sz="1800" dirty="0">
                <a:solidFill>
                  <a:srgbClr val="FF0000"/>
                </a:solidFill>
              </a:rPr>
              <a:t>page fragments </a:t>
            </a:r>
            <a:r>
              <a:rPr lang="en-US" sz="1800" dirty="0"/>
              <a:t>which can be assembled into a complete page at runtime.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Font typeface="Arial" charset="0"/>
              <a:buNone/>
            </a:pPr>
            <a:endParaRPr lang="en-US" sz="1800" dirty="0"/>
          </a:p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sz="1800" dirty="0"/>
              <a:t>Tiles helps developers create </a:t>
            </a:r>
            <a:r>
              <a:rPr lang="en-US" sz="1800" dirty="0">
                <a:solidFill>
                  <a:srgbClr val="FF0000"/>
                </a:solidFill>
              </a:rPr>
              <a:t>re-usable templates</a:t>
            </a:r>
            <a:r>
              <a:rPr lang="en-US" sz="1800" dirty="0"/>
              <a:t>, which can be used to streamline the development  of a consistent look and feel across an entire application.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endParaRPr lang="en-US" sz="1800" dirty="0"/>
          </a:p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endParaRPr lang="en-US" sz="1800" dirty="0"/>
          </a:p>
        </p:txBody>
      </p:sp>
      <p:pic>
        <p:nvPicPr>
          <p:cNvPr id="24580" name="Picture 2" descr="C:\Documents and Settings\pbabb1\Desktop\ti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384" y="4419600"/>
            <a:ext cx="320822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525874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20131" y="304800"/>
            <a:ext cx="11565548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Apache Tiles – How to add tiles support to Spring MVC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863149" y="990600"/>
            <a:ext cx="7660263" cy="53340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1800" dirty="0"/>
              <a:t> </a:t>
            </a:r>
            <a:r>
              <a:rPr lang="en-US" sz="1800" dirty="0"/>
              <a:t>Add the </a:t>
            </a:r>
            <a:r>
              <a:rPr lang="en-US" sz="1800" dirty="0">
                <a:solidFill>
                  <a:srgbClr val="0D0D0D"/>
                </a:solidFill>
              </a:rPr>
              <a:t>following dependencies in your pom.xml.</a:t>
            </a:r>
          </a:p>
          <a:p>
            <a:pPr marL="1855788" lvl="6" indent="0"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855788" lvl="6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&lt;dependency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marL="1855788" lvl="6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	&lt;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groupId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org.apache.tiles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&lt;/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groupId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marL="1855788" lvl="6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	&lt;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artifactId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&gt;tiles-core&lt;/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artifactId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marL="1855788" lvl="6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	&lt;version&gt;2.2.1&lt;/version&gt;</a:t>
            </a:r>
          </a:p>
          <a:p>
            <a:pPr marL="1855788" lvl="6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&lt;/dependency&gt;</a:t>
            </a:r>
          </a:p>
          <a:p>
            <a:pPr marL="1855788" lvl="6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&lt;dependency&gt;</a:t>
            </a:r>
          </a:p>
          <a:p>
            <a:pPr marL="1855788" lvl="6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	&lt;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groupId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org.apache.tiles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&lt;/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groupId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marL="1855788" lvl="6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	&lt;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artifactId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&gt;tiles-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jsp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&lt;/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artifactId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marL="1855788" lvl="6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	&lt;version&gt;2.2.1&lt;/version&gt;</a:t>
            </a:r>
          </a:p>
          <a:p>
            <a:pPr marL="1855788" lvl="6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&lt;/dependency&gt;</a:t>
            </a:r>
          </a:p>
          <a:p>
            <a:pPr marL="1855788" lvl="6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&lt;dependency&gt;</a:t>
            </a:r>
          </a:p>
          <a:p>
            <a:pPr marL="1855788" lvl="6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	&lt;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groupId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&gt;org.slf4j&lt;/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groupId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marL="1855788" lvl="6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	&lt;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artifactId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&gt;slf4j-jdk14&lt;/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artifactId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marL="1855788" lvl="6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	&lt;version&gt;1.5.8&lt;/version&gt;</a:t>
            </a:r>
          </a:p>
          <a:p>
            <a:pPr marL="1855788" lvl="6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&lt;/dependency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n-US" sz="1200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58140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055812" y="457200"/>
            <a:ext cx="8458200" cy="5334000"/>
          </a:xfrm>
        </p:spPr>
        <p:txBody>
          <a:bodyPr/>
          <a:lstStyle/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dirty="0"/>
              <a:t>Change your view resolver entry in spring-mvc-servlet.xml as follows.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	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bean id="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viewResolver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“ class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="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org.springframework.web.servlet.view.UrlBasedViewResolver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"&gt;                                  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                                   &lt;property name="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viewClass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"&gt;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                                          &lt;value&gt; org.springframework.web.servlet.view.tiles2.TilesView &lt;/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value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         &lt;/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property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	&lt;/bean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dirty="0"/>
              <a:t>Add following bean to configure tiles.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1398588" lvl="5" indent="0"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&lt;bean id="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tilesConfigurer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" class="org.springframework.web.servlet.view.tiles2.TilesConfigurer"&gt;</a:t>
            </a:r>
          </a:p>
          <a:p>
            <a:pPr marL="1398588" lvl="5" indent="0"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         &lt;property name="definitions"&gt;</a:t>
            </a:r>
          </a:p>
          <a:p>
            <a:pPr marL="1398588" lvl="5" indent="0"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	&lt;list&gt;</a:t>
            </a:r>
          </a:p>
          <a:p>
            <a:pPr marL="1398588" lvl="5" indent="0"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	       &lt;value&gt;/WEB-INF/tiles.xml&lt;/value&gt;</a:t>
            </a:r>
          </a:p>
          <a:p>
            <a:pPr marL="1398588" lvl="5" indent="0"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	&lt;/list&gt;</a:t>
            </a:r>
          </a:p>
          <a:p>
            <a:pPr marL="1398588" lvl="5" indent="0"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        &lt;/property&gt;</a:t>
            </a:r>
          </a:p>
          <a:p>
            <a:pPr marL="1398588" lvl="5" indent="0"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&lt;/bean&gt;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/>
              <a:t>                         </a:t>
            </a: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18940"/>
      </p:ext>
    </p:extLst>
  </p:cSld>
  <p:clrMapOvr>
    <a:masterClrMapping/>
  </p:clrMapOvr>
  <p:transition spd="slow">
    <p:split orient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91978" y="457201"/>
            <a:ext cx="9822034" cy="5334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  Create a layout definition file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baseLayout.jsp</a:t>
            </a:r>
            <a:r>
              <a:rPr lang="en-US" dirty="0" smtClean="0"/>
              <a:t> file). </a:t>
            </a:r>
          </a:p>
          <a:p>
            <a:pPr eaLnBrk="1" hangingPunct="1">
              <a:defRPr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" t="10666" r="37626" b="27817"/>
          <a:stretch/>
        </p:blipFill>
        <p:spPr bwMode="auto">
          <a:xfrm>
            <a:off x="2279315" y="1295400"/>
            <a:ext cx="7249317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Oval Callout 13"/>
          <p:cNvSpPr/>
          <p:nvPr/>
        </p:nvSpPr>
        <p:spPr bwMode="auto">
          <a:xfrm>
            <a:off x="6780212" y="1"/>
            <a:ext cx="2743200" cy="612775"/>
          </a:xfrm>
          <a:prstGeom prst="wedgeEllipseCallout">
            <a:avLst>
              <a:gd name="adj1" fmla="val -44778"/>
              <a:gd name="adj2" fmla="val 15256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dirty="0"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rPr>
              <a:t>Use the tiles </a:t>
            </a:r>
            <a:r>
              <a:rPr lang="en-US" dirty="0" err="1"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rPr>
              <a:t>taglib</a:t>
            </a:r>
            <a:endParaRPr lang="en-US" dirty="0">
              <a:solidFill>
                <a:schemeClr val="bg2"/>
              </a:solidFill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8837612" y="1517498"/>
            <a:ext cx="3263738" cy="12914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dirty="0"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rPr>
              <a:t>Use the tiles tags to define the fillers which will be dynamically updated using the tiles configuration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7008814" y="2483708"/>
            <a:ext cx="1828798" cy="10709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 bwMode="auto">
          <a:xfrm flipH="1">
            <a:off x="8532812" y="2808960"/>
            <a:ext cx="549404" cy="6119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 flipH="1">
            <a:off x="8075612" y="2808960"/>
            <a:ext cx="1537945" cy="135150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 flipH="1">
            <a:off x="8625016" y="2808960"/>
            <a:ext cx="1660397" cy="159004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auto">
          <a:xfrm flipH="1">
            <a:off x="8837612" y="2808960"/>
            <a:ext cx="2051135" cy="207775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52802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05481" y="304800"/>
            <a:ext cx="11380197" cy="685800"/>
          </a:xfrm>
        </p:spPr>
        <p:txBody>
          <a:bodyPr/>
          <a:lstStyle/>
          <a:p>
            <a:pPr eaLnBrk="1" hangingPunct="1"/>
            <a:r>
              <a:rPr lang="en-US" smtClean="0"/>
              <a:t>Apache Tiles – How to? (contd..)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0"/>
          </p:nvPr>
        </p:nvSpPr>
        <p:spPr>
          <a:xfrm>
            <a:off x="605481" y="990600"/>
            <a:ext cx="4153316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This is how the </a:t>
            </a:r>
            <a:r>
              <a:rPr lang="en-US" sz="1800" dirty="0">
                <a:solidFill>
                  <a:srgbClr val="FF0000"/>
                </a:solidFill>
              </a:rPr>
              <a:t>base layout looks </a:t>
            </a:r>
            <a:r>
              <a:rPr lang="en-US" sz="1800" dirty="0"/>
              <a:t>–  and the placeholders have been marked in the layout, to give a general idea of how the layout would be rendered.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Now this layout can be used in the </a:t>
            </a:r>
            <a:r>
              <a:rPr lang="en-US" sz="1800" dirty="0">
                <a:solidFill>
                  <a:srgbClr val="FF0000"/>
                </a:solidFill>
              </a:rPr>
              <a:t>tiles configuration file</a:t>
            </a:r>
            <a:r>
              <a:rPr lang="en-US" sz="1800" dirty="0"/>
              <a:t>, where different value –either text or path to an html or </a:t>
            </a:r>
            <a:r>
              <a:rPr lang="en-US" sz="1800" dirty="0" err="1"/>
              <a:t>jsp</a:t>
            </a:r>
            <a:r>
              <a:rPr lang="en-US" sz="1800" dirty="0"/>
              <a:t> file can be assigned to the placeholders.</a:t>
            </a:r>
          </a:p>
          <a:p>
            <a:pPr eaLnBrk="1" hangingPunct="1">
              <a:spcAft>
                <a:spcPct val="0"/>
              </a:spcAft>
            </a:pPr>
            <a:endParaRPr lang="en-US" dirty="0" smtClean="0"/>
          </a:p>
          <a:p>
            <a:pPr eaLnBrk="1" hangingPunct="1">
              <a:spcAft>
                <a:spcPct val="0"/>
              </a:spcAft>
            </a:pPr>
            <a:endParaRPr lang="en-US" dirty="0" smtClean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4469" y="914400"/>
            <a:ext cx="4156520" cy="3200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658812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2"/>
          <p:cNvSpPr>
            <a:spLocks noGrp="1"/>
          </p:cNvSpPr>
          <p:nvPr>
            <p:ph sz="quarter" idx="10"/>
          </p:nvPr>
        </p:nvSpPr>
        <p:spPr>
          <a:xfrm>
            <a:off x="506627" y="609600"/>
            <a:ext cx="10836876" cy="53340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sz="1800" dirty="0"/>
              <a:t>Create the tiles configuration file - </a:t>
            </a:r>
            <a:r>
              <a:rPr lang="en-US" sz="1800" dirty="0">
                <a:solidFill>
                  <a:srgbClr val="FF0000"/>
                </a:solidFill>
              </a:rPr>
              <a:t>tiles.xml</a:t>
            </a:r>
            <a:r>
              <a:rPr lang="en-US" sz="1800" dirty="0"/>
              <a:t> in </a:t>
            </a:r>
            <a:r>
              <a:rPr lang="en-US" sz="1800" dirty="0">
                <a:solidFill>
                  <a:srgbClr val="FF0000"/>
                </a:solidFill>
              </a:rPr>
              <a:t>WEB-INF</a:t>
            </a:r>
            <a:r>
              <a:rPr lang="en-US" sz="1800" dirty="0"/>
              <a:t> folder</a:t>
            </a:r>
            <a:r>
              <a:rPr lang="en-US" dirty="0" smtClean="0"/>
              <a:t> of your application</a:t>
            </a:r>
          </a:p>
          <a:p>
            <a:pPr marL="574675" lvl="1" indent="-342900">
              <a:lnSpc>
                <a:spcPct val="100000"/>
              </a:lnSpc>
              <a:spcAft>
                <a:spcPct val="0"/>
              </a:spcAft>
              <a:buNone/>
            </a:pPr>
            <a:r>
              <a:rPr lang="en-US" dirty="0" smtClean="0"/>
              <a:t>A Typical tiles configuration looks like this – </a:t>
            </a:r>
          </a:p>
          <a:p>
            <a:pPr marL="574675" lvl="1" indent="-342900">
              <a:lnSpc>
                <a:spcPct val="100000"/>
              </a:lnSpc>
              <a:spcAft>
                <a:spcPct val="0"/>
              </a:spcAft>
              <a:buNone/>
            </a:pPr>
            <a:endParaRPr lang="en-US" dirty="0" smtClean="0"/>
          </a:p>
          <a:p>
            <a:pPr marL="342900" indent="-342900">
              <a:lnSpc>
                <a:spcPct val="100000"/>
              </a:lnSpc>
              <a:spcAft>
                <a:spcPct val="0"/>
              </a:spcAft>
              <a:buFont typeface="Calibri" pitchFamily="34" charset="0"/>
              <a:buAutoNum type="arabicPeriod" startAt="4"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2" t="10082" r="40182" b="41333"/>
          <a:stretch/>
        </p:blipFill>
        <p:spPr bwMode="auto">
          <a:xfrm>
            <a:off x="880857" y="1447800"/>
            <a:ext cx="9773653" cy="416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 bwMode="auto">
          <a:xfrm>
            <a:off x="5252544" y="685800"/>
            <a:ext cx="5369623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dirty="0"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rPr>
              <a:t>This is the first  definition and it uses the layout </a:t>
            </a:r>
            <a:r>
              <a:rPr lang="en-US" dirty="0" err="1"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rPr>
              <a:t>jsp</a:t>
            </a:r>
            <a:r>
              <a:rPr lang="en-US" dirty="0"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rPr>
              <a:t> as the template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3960815" y="1317278"/>
            <a:ext cx="2781823" cy="127352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flipH="1">
            <a:off x="6170612" y="1332978"/>
            <a:ext cx="1242164" cy="148642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9005245" y="1752600"/>
            <a:ext cx="2147849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dirty="0"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rPr>
              <a:t>Then we assign values for placeholders</a:t>
            </a: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 bwMode="auto">
          <a:xfrm flipH="1">
            <a:off x="5698798" y="2209800"/>
            <a:ext cx="3306447" cy="914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1"/>
          </p:cNvCxnSpPr>
          <p:nvPr/>
        </p:nvCxnSpPr>
        <p:spPr bwMode="auto">
          <a:xfrm flipH="1">
            <a:off x="8380412" y="2209800"/>
            <a:ext cx="624833" cy="914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10567685" y="3314700"/>
            <a:ext cx="1518343" cy="21717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dirty="0"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rPr>
              <a:t>We can extend the definitions and can over-ride particular placeholders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4646612" y="4038600"/>
            <a:ext cx="5921073" cy="381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1"/>
          </p:cNvCxnSpPr>
          <p:nvPr/>
        </p:nvCxnSpPr>
        <p:spPr bwMode="auto">
          <a:xfrm flipH="1">
            <a:off x="5789612" y="4400550"/>
            <a:ext cx="4778073" cy="4762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Oval Callout 28"/>
          <p:cNvSpPr/>
          <p:nvPr/>
        </p:nvSpPr>
        <p:spPr bwMode="auto">
          <a:xfrm>
            <a:off x="1484473" y="990600"/>
            <a:ext cx="3272623" cy="603250"/>
          </a:xfrm>
          <a:prstGeom prst="wedgeEllipseCallout">
            <a:avLst>
              <a:gd name="adj1" fmla="val 16557"/>
              <a:gd name="adj2" fmla="val 7504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dirty="0"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rPr>
              <a:t>DOCTYPE: tiles 	</a:t>
            </a:r>
            <a:r>
              <a:rPr lang="en-US" dirty="0" err="1"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rPr>
              <a:t>dtd</a:t>
            </a:r>
            <a:r>
              <a:rPr lang="en-US" dirty="0">
                <a:solidFill>
                  <a:schemeClr val="bg2"/>
                </a:solidFill>
                <a:latin typeface="Arial" pitchFamily="34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605335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sz="quarter" idx="10"/>
          </p:nvPr>
        </p:nvSpPr>
        <p:spPr>
          <a:xfrm>
            <a:off x="741405" y="533400"/>
            <a:ext cx="10873946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Now that we are done creating tiles definitions and configuring it for our Spring MVC application, its time to use these definitions as results.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To use </a:t>
            </a:r>
            <a:r>
              <a:rPr lang="en-US" dirty="0" smtClean="0">
                <a:solidFill>
                  <a:srgbClr val="0D0D0D"/>
                </a:solidFill>
              </a:rPr>
              <a:t>a tile definition as a result </a:t>
            </a:r>
            <a:r>
              <a:rPr lang="en-US" dirty="0" smtClean="0"/>
              <a:t>in an controller we have to return the name of the definition which we have specified in the tiles.xml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0D0D0D"/>
                </a:solidFill>
              </a:rPr>
              <a:t>Sample controller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00" t="10082" r="30228" b="56165"/>
          <a:stretch/>
        </p:blipFill>
        <p:spPr bwMode="auto">
          <a:xfrm>
            <a:off x="1560485" y="2209800"/>
            <a:ext cx="8560312" cy="289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908927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Incorporate the tiles in Registration exercise.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371123"/>
      </p:ext>
    </p:extLst>
  </p:cSld>
  <p:clrMapOvr>
    <a:masterClrMapping/>
  </p:clrMapOvr>
  <p:transition spd="slow">
    <p:split orient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373420" y="304800"/>
            <a:ext cx="11612259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Introduction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0"/>
          </p:nvPr>
        </p:nvSpPr>
        <p:spPr>
          <a:xfrm>
            <a:off x="373421" y="990600"/>
            <a:ext cx="11068936" cy="24384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sz="1800" dirty="0"/>
              <a:t>JSTL is a </a:t>
            </a:r>
            <a:r>
              <a:rPr lang="en-US" sz="1800" dirty="0" err="1"/>
              <a:t>jsp</a:t>
            </a:r>
            <a:r>
              <a:rPr lang="en-US" sz="1800" dirty="0"/>
              <a:t> standard template library.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Font typeface="Arial" charset="0"/>
              <a:buNone/>
            </a:pPr>
            <a:endParaRPr lang="en-US" sz="1800" dirty="0"/>
          </a:p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sz="1800" dirty="0"/>
              <a:t>JSTL allows you to program your JSP pages using tags, rather than the </a:t>
            </a:r>
            <a:r>
              <a:rPr lang="en-US" sz="1800" dirty="0"/>
              <a:t>commonly used </a:t>
            </a:r>
            <a:r>
              <a:rPr lang="en-US" sz="1800" dirty="0" err="1"/>
              <a:t>scriptlet</a:t>
            </a:r>
            <a:r>
              <a:rPr lang="en-US" sz="1800" dirty="0"/>
              <a:t> </a:t>
            </a:r>
            <a:r>
              <a:rPr lang="en-US" sz="1800" dirty="0"/>
              <a:t>code that most JSP programmers are already accustomed to. JSTL can do nearly everything that regular JSP </a:t>
            </a:r>
            <a:r>
              <a:rPr lang="en-US" sz="1800" dirty="0" err="1"/>
              <a:t>scriptlet</a:t>
            </a:r>
            <a:r>
              <a:rPr lang="en-US" sz="1800" dirty="0"/>
              <a:t> code can do.</a:t>
            </a:r>
            <a:endParaRPr lang="en-US" sz="1800" dirty="0"/>
          </a:p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endParaRPr lang="en-US" sz="1800" dirty="0"/>
          </a:p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793231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JSTL – How to add JSTL support to Spring MVC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11015" y="990600"/>
            <a:ext cx="11027904" cy="53340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1800" dirty="0"/>
              <a:t> </a:t>
            </a:r>
            <a:r>
              <a:rPr lang="en-US" sz="1800" dirty="0"/>
              <a:t>Add the </a:t>
            </a:r>
            <a:r>
              <a:rPr lang="en-US" sz="1800" dirty="0">
                <a:solidFill>
                  <a:srgbClr val="0D0D0D"/>
                </a:solidFill>
              </a:rPr>
              <a:t>following dependencies in your pom.xml.</a:t>
            </a:r>
          </a:p>
          <a:p>
            <a:pPr marL="1855788" lvl="6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&lt;dependency&gt;</a:t>
            </a:r>
          </a:p>
          <a:p>
            <a:pPr marL="1855788" lvl="6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	&lt;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groupId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jstl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&lt;/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groupId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marL="1855788" lvl="6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	&lt;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artifactId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jstl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&lt;/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artifactId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marL="1855788" lvl="6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	&lt;version&gt;1.2&lt;/version&gt;</a:t>
            </a:r>
          </a:p>
          <a:p>
            <a:pPr marL="1855788" lvl="6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&lt;/dependency&gt;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1800" dirty="0">
              <a:solidFill>
                <a:srgbClr val="0D0D0D"/>
              </a:solidFill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1800" dirty="0">
              <a:solidFill>
                <a:srgbClr val="0D0D0D"/>
              </a:solidFill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1800" dirty="0">
              <a:solidFill>
                <a:srgbClr val="0D0D0D"/>
              </a:solidFill>
            </a:endParaRPr>
          </a:p>
          <a:p>
            <a:pPr eaLnBrk="1" hangingPunct="1">
              <a:lnSpc>
                <a:spcPct val="100000"/>
              </a:lnSpc>
              <a:defRPr/>
            </a:pPr>
            <a:r>
              <a:rPr lang="en-US" sz="1800" dirty="0">
                <a:solidFill>
                  <a:srgbClr val="0D0D0D"/>
                </a:solidFill>
              </a:rPr>
              <a:t>Once we have added </a:t>
            </a:r>
            <a:r>
              <a:rPr lang="en-US" sz="1800" dirty="0" err="1">
                <a:solidFill>
                  <a:srgbClr val="0D0D0D"/>
                </a:solidFill>
              </a:rPr>
              <a:t>jstl</a:t>
            </a:r>
            <a:r>
              <a:rPr lang="en-US" sz="1800" dirty="0">
                <a:solidFill>
                  <a:srgbClr val="0D0D0D"/>
                </a:solidFill>
              </a:rPr>
              <a:t> we need to include the tag lib URI in our </a:t>
            </a:r>
            <a:r>
              <a:rPr lang="en-US" sz="1800" dirty="0" err="1">
                <a:solidFill>
                  <a:srgbClr val="0D0D0D"/>
                </a:solidFill>
              </a:rPr>
              <a:t>jsps</a:t>
            </a:r>
            <a:endParaRPr lang="en-US" sz="1800" dirty="0">
              <a:solidFill>
                <a:srgbClr val="0D0D0D"/>
              </a:solidFill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1800" dirty="0">
                <a:solidFill>
                  <a:srgbClr val="0D0D0D"/>
                </a:solidFill>
              </a:rPr>
              <a:t>	</a:t>
            </a:r>
            <a:r>
              <a:rPr lang="it-IT" dirty="0"/>
              <a:t>&lt;%@ taglib uri = </a:t>
            </a:r>
            <a:r>
              <a:rPr lang="it-IT" i="1" dirty="0"/>
              <a:t>"http://java.sun.com/jstl/core" prefix = "c</a:t>
            </a:r>
            <a:r>
              <a:rPr lang="it-IT" i="1" dirty="0" smtClean="0"/>
              <a:t>"%&gt;</a:t>
            </a:r>
          </a:p>
          <a:p>
            <a:pPr marL="1855788" lvl="6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1855788" lvl="6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1855788" lvl="6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1855788" lvl="6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1855788" lvl="6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1855788" lvl="6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8983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title" idx="4294967295"/>
          </p:nvPr>
        </p:nvSpPr>
        <p:spPr>
          <a:xfrm>
            <a:off x="412794" y="304800"/>
            <a:ext cx="11290300" cy="685800"/>
          </a:xfrm>
        </p:spPr>
        <p:txBody>
          <a:bodyPr/>
          <a:lstStyle/>
          <a:p>
            <a:r>
              <a:rPr lang="en-US" dirty="0" smtClean="0"/>
              <a:t>Let us revise</a:t>
            </a:r>
          </a:p>
        </p:txBody>
      </p:sp>
      <p:sp>
        <p:nvSpPr>
          <p:cNvPr id="174083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457199" y="990600"/>
            <a:ext cx="10985157" cy="5334000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MVC Architecture</a:t>
            </a:r>
          </a:p>
        </p:txBody>
      </p:sp>
      <p:pic>
        <p:nvPicPr>
          <p:cNvPr id="8196" name="Picture 5" descr="C:\Users\klonia\AppData\Local\Temp\SNAGHTML642b8f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555" y="1609726"/>
            <a:ext cx="9402228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64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Some Code fragments to use JSTL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5" t="33169" r="50320" b="54411"/>
          <a:stretch/>
        </p:blipFill>
        <p:spPr bwMode="auto">
          <a:xfrm rot="21076760">
            <a:off x="2423587" y="1398721"/>
            <a:ext cx="3068955" cy="1064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5" t="44859" r="61370" b="40383"/>
          <a:stretch/>
        </p:blipFill>
        <p:spPr bwMode="auto">
          <a:xfrm rot="415443">
            <a:off x="5775008" y="1990351"/>
            <a:ext cx="4020856" cy="1265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7" t="34224" r="55114" b="31553"/>
          <a:stretch/>
        </p:blipFill>
        <p:spPr bwMode="auto">
          <a:xfrm>
            <a:off x="3579812" y="3396642"/>
            <a:ext cx="4910202" cy="293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408224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Spring - JPA Integration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smtClean="0"/>
              <a:t>(In the continuation of the earlier exercises)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Create a Application where  admin should able to login using its username and password authentication needs to done using database.</a:t>
            </a:r>
          </a:p>
          <a:p>
            <a:endParaRPr lang="en-US" dirty="0" smtClean="0"/>
          </a:p>
          <a:p>
            <a:r>
              <a:rPr lang="en-US" dirty="0" smtClean="0"/>
              <a:t>Admin should be able to register new user in the system.</a:t>
            </a:r>
          </a:p>
          <a:p>
            <a:endParaRPr lang="en-US" dirty="0" smtClean="0"/>
          </a:p>
          <a:p>
            <a:r>
              <a:rPr lang="en-US" dirty="0" smtClean="0"/>
              <a:t>Admin should be able to see the list of registered user and should be able to see the details of those user.</a:t>
            </a:r>
          </a:p>
          <a:p>
            <a:endParaRPr lang="en-US" dirty="0"/>
          </a:p>
          <a:p>
            <a:r>
              <a:rPr lang="en-US" dirty="0" smtClean="0"/>
              <a:t>Admin should be able to update the user.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(You need to do it using JPA and Database along with Spring MVC)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5389534"/>
      </p:ext>
    </p:extLst>
  </p:cSld>
  <p:clrMapOvr>
    <a:masterClrMapping/>
  </p:clrMapOvr>
  <p:transition spd="slow">
    <p:split orient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599" y="870682"/>
            <a:ext cx="10929257" cy="5092700"/>
          </a:xfrm>
        </p:spPr>
        <p:txBody>
          <a:bodyPr>
            <a:normAutofit/>
          </a:bodyPr>
          <a:lstStyle/>
          <a:p>
            <a:r>
              <a:rPr lang="en-US" dirty="0"/>
              <a:t>MVC Architecture</a:t>
            </a:r>
          </a:p>
          <a:p>
            <a:r>
              <a:rPr lang="en-US" dirty="0"/>
              <a:t>Spring Web MVC Features</a:t>
            </a:r>
          </a:p>
          <a:p>
            <a:r>
              <a:rPr lang="en-US" dirty="0"/>
              <a:t>Core Components of Spring MVC</a:t>
            </a:r>
          </a:p>
          <a:p>
            <a:r>
              <a:rPr lang="en-US" dirty="0"/>
              <a:t>Lifecycle of a Request in Spring MVC</a:t>
            </a:r>
          </a:p>
          <a:p>
            <a:r>
              <a:rPr lang="en-US" dirty="0"/>
              <a:t>Defining a Controller</a:t>
            </a:r>
          </a:p>
          <a:p>
            <a:r>
              <a:rPr lang="en-US" dirty="0"/>
              <a:t>Mapping Requests</a:t>
            </a:r>
          </a:p>
          <a:p>
            <a:r>
              <a:rPr lang="en-US" dirty="0"/>
              <a:t>View Resolvers</a:t>
            </a:r>
          </a:p>
          <a:p>
            <a:r>
              <a:rPr lang="en-US" dirty="0"/>
              <a:t>@</a:t>
            </a:r>
            <a:r>
              <a:rPr lang="en-US" dirty="0" err="1"/>
              <a:t>ExceptionHandler</a:t>
            </a:r>
            <a:r>
              <a:rPr lang="en-US" dirty="0"/>
              <a:t> annotation</a:t>
            </a:r>
          </a:p>
          <a:p>
            <a:r>
              <a:rPr lang="en-US" dirty="0"/>
              <a:t>Apache Tiles and Spring MVC</a:t>
            </a:r>
          </a:p>
          <a:p>
            <a:r>
              <a:rPr lang="en-US" dirty="0"/>
              <a:t>Introduction to JSTL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25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599" y="870682"/>
            <a:ext cx="10929257" cy="5092700"/>
          </a:xfrm>
        </p:spPr>
        <p:txBody>
          <a:bodyPr/>
          <a:lstStyle/>
          <a:p>
            <a:r>
              <a:rPr lang="en-US" i="1" dirty="0" smtClean="0"/>
              <a:t>www.</a:t>
            </a:r>
            <a:r>
              <a:rPr lang="en-US" b="1" i="1" dirty="0" smtClean="0"/>
              <a:t>tutorials</a:t>
            </a:r>
            <a:r>
              <a:rPr lang="en-US" i="1" dirty="0" smtClean="0"/>
              <a:t>point.com/</a:t>
            </a:r>
            <a:r>
              <a:rPr lang="en-US" b="1" i="1" dirty="0" smtClean="0"/>
              <a:t>spring</a:t>
            </a:r>
            <a:r>
              <a:rPr lang="en-US" i="1" dirty="0" smtClean="0"/>
              <a:t>/</a:t>
            </a:r>
            <a:r>
              <a:rPr lang="en-US" b="1" i="1" dirty="0" smtClean="0"/>
              <a:t>spring</a:t>
            </a:r>
            <a:r>
              <a:rPr lang="en-US" i="1" dirty="0" smtClean="0"/>
              <a:t>_web_</a:t>
            </a:r>
            <a:r>
              <a:rPr lang="en-US" b="1" i="1" dirty="0" smtClean="0"/>
              <a:t>mvc</a:t>
            </a:r>
            <a:r>
              <a:rPr lang="en-US" i="1" dirty="0" smtClean="0"/>
              <a:t>_framework.htm</a:t>
            </a:r>
          </a:p>
          <a:p>
            <a:r>
              <a:rPr lang="en-US" i="1" dirty="0" smtClean="0"/>
              <a:t>www.javatpoint.com/</a:t>
            </a:r>
            <a:r>
              <a:rPr lang="en-US" b="1" i="1" dirty="0" smtClean="0"/>
              <a:t>spring</a:t>
            </a:r>
            <a:r>
              <a:rPr lang="en-US" i="1" dirty="0" smtClean="0"/>
              <a:t>-3-</a:t>
            </a:r>
            <a:r>
              <a:rPr lang="en-US" b="1" i="1" dirty="0" smtClean="0"/>
              <a:t>mvc</a:t>
            </a:r>
            <a:r>
              <a:rPr lang="en-US" i="1" dirty="0" smtClean="0"/>
              <a:t>-</a:t>
            </a:r>
            <a:r>
              <a:rPr lang="en-US" b="1" i="1" dirty="0" smtClean="0"/>
              <a:t>tutorial</a:t>
            </a:r>
          </a:p>
          <a:p>
            <a:r>
              <a:rPr lang="en-US" i="1" dirty="0"/>
              <a:t>https://docs.</a:t>
            </a:r>
            <a:r>
              <a:rPr lang="en-US" b="1" i="1" dirty="0"/>
              <a:t>spring</a:t>
            </a:r>
            <a:r>
              <a:rPr lang="en-US" i="1" dirty="0"/>
              <a:t>.io/docs/</a:t>
            </a:r>
            <a:r>
              <a:rPr lang="en-US" b="1" i="1" dirty="0"/>
              <a:t>Spring</a:t>
            </a:r>
            <a:r>
              <a:rPr lang="en-US" i="1" dirty="0"/>
              <a:t>-</a:t>
            </a:r>
            <a:r>
              <a:rPr lang="en-US" b="1" i="1" dirty="0"/>
              <a:t>MVC</a:t>
            </a:r>
            <a:r>
              <a:rPr lang="en-US" i="1" dirty="0"/>
              <a:t>-step-by-step</a:t>
            </a:r>
            <a:r>
              <a:rPr lang="en-US" i="1" dirty="0" smtClean="0"/>
              <a:t>/</a:t>
            </a:r>
          </a:p>
          <a:p>
            <a:r>
              <a:rPr lang="en-US" i="1" dirty="0"/>
              <a:t>www.mkyong.com/</a:t>
            </a:r>
            <a:r>
              <a:rPr lang="en-US" b="1" i="1" dirty="0"/>
              <a:t>tutorials</a:t>
            </a:r>
            <a:r>
              <a:rPr lang="en-US" i="1" dirty="0"/>
              <a:t>/</a:t>
            </a:r>
            <a:r>
              <a:rPr lang="en-US" b="1" i="1" dirty="0"/>
              <a:t>spring</a:t>
            </a:r>
            <a:r>
              <a:rPr lang="en-US" i="1" dirty="0"/>
              <a:t>-</a:t>
            </a:r>
            <a:r>
              <a:rPr lang="en-US" b="1" i="1" dirty="0"/>
              <a:t>mvc</a:t>
            </a:r>
            <a:r>
              <a:rPr lang="en-US" i="1" dirty="0"/>
              <a:t>-</a:t>
            </a:r>
            <a:r>
              <a:rPr lang="en-US" b="1" i="1" dirty="0"/>
              <a:t>tutorials</a:t>
            </a:r>
            <a:r>
              <a:rPr lang="en-US" i="1" dirty="0" smtClean="0"/>
              <a:t>/</a:t>
            </a:r>
          </a:p>
          <a:p>
            <a:r>
              <a:rPr lang="en-US" i="1" dirty="0"/>
              <a:t>https://dzone.com/</a:t>
            </a:r>
            <a:r>
              <a:rPr lang="en-US" b="1" i="1" dirty="0"/>
              <a:t>tutorials</a:t>
            </a:r>
            <a:r>
              <a:rPr lang="en-US" i="1" dirty="0"/>
              <a:t>/java/</a:t>
            </a:r>
            <a:r>
              <a:rPr lang="en-US" b="1" i="1" dirty="0"/>
              <a:t>spring</a:t>
            </a:r>
            <a:r>
              <a:rPr lang="en-US" i="1" dirty="0"/>
              <a:t>/</a:t>
            </a:r>
            <a:r>
              <a:rPr lang="en-US" b="1" i="1" dirty="0"/>
              <a:t>spring</a:t>
            </a:r>
            <a:r>
              <a:rPr lang="en-US" i="1" dirty="0"/>
              <a:t>-</a:t>
            </a:r>
            <a:r>
              <a:rPr lang="en-US" b="1" i="1" dirty="0"/>
              <a:t>mvc</a:t>
            </a:r>
            <a:r>
              <a:rPr lang="en-US" i="1" dirty="0"/>
              <a:t>-</a:t>
            </a:r>
            <a:r>
              <a:rPr lang="en-US" b="1" i="1" dirty="0"/>
              <a:t>tutorial</a:t>
            </a:r>
            <a:r>
              <a:rPr lang="en-US" i="1" dirty="0"/>
              <a:t>-1.html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tiles </a:t>
            </a:r>
          </a:p>
          <a:p>
            <a:pPr lvl="1"/>
            <a:r>
              <a:rPr lang="en-US" dirty="0"/>
              <a:t>http://tiles.apache.org/tutorial/index.html</a:t>
            </a:r>
          </a:p>
          <a:p>
            <a:endParaRPr lang="en-US" dirty="0"/>
          </a:p>
          <a:p>
            <a:r>
              <a:rPr lang="en-US" dirty="0"/>
              <a:t>For JSTL</a:t>
            </a:r>
          </a:p>
          <a:p>
            <a:pPr lvl="1"/>
            <a:r>
              <a:rPr lang="en-US" dirty="0"/>
              <a:t>http://docs.oracle.com/javaee/5/tutorial/doc/bnakc.htmll</a:t>
            </a:r>
          </a:p>
        </p:txBody>
      </p:sp>
    </p:spTree>
    <p:extLst>
      <p:ext uri="{BB962C8B-B14F-4D97-AF65-F5344CB8AC3E}">
        <p14:creationId xmlns:p14="http://schemas.microsoft.com/office/powerpoint/2010/main" val="27564259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0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 idx="4294967295"/>
          </p:nvPr>
        </p:nvSpPr>
        <p:spPr>
          <a:xfrm>
            <a:off x="476294" y="304800"/>
            <a:ext cx="11277600" cy="685800"/>
          </a:xfrm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 smtClean="0"/>
              <a:t>Web </a:t>
            </a:r>
            <a:r>
              <a:rPr lang="en-US" dirty="0" smtClean="0"/>
              <a:t>MVC Features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518984" y="990600"/>
            <a:ext cx="10972800" cy="5334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14" rIns="45720" bIns="45714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lnSpc>
                <a:spcPts val="1400"/>
              </a:lnSpc>
              <a:spcBef>
                <a:spcPts val="400"/>
              </a:spcBef>
              <a:spcAft>
                <a:spcPct val="0"/>
              </a:spcAft>
              <a:buClr>
                <a:srgbClr val="355F99"/>
              </a:buClr>
              <a:buSzPct val="125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  <a:ea typeface="+mn-ea"/>
                <a:cs typeface="+mn-cs"/>
              </a:defRPr>
            </a:lvl1pPr>
            <a:lvl2pPr marL="463550" indent="-230188" algn="l" rtl="0" eaLnBrk="0" fontAlgn="base" hangingPunct="0">
              <a:lnSpc>
                <a:spcPts val="1400"/>
              </a:lnSpc>
              <a:spcBef>
                <a:spcPts val="400"/>
              </a:spcBef>
              <a:spcAft>
                <a:spcPct val="0"/>
              </a:spcAft>
              <a:buClr>
                <a:srgbClr val="355F99"/>
              </a:buClr>
              <a:buSzPct val="100000"/>
              <a:buFont typeface="Courier New" pitchFamily="49" charset="0"/>
              <a:buChar char="o"/>
              <a:defRPr sz="1400">
                <a:solidFill>
                  <a:srgbClr val="404040"/>
                </a:solidFill>
                <a:latin typeface="Calibri" pitchFamily="34" charset="0"/>
                <a:ea typeface="+mn-ea"/>
                <a:cs typeface="+mn-cs"/>
              </a:defRPr>
            </a:lvl2pPr>
            <a:lvl3pPr marL="695325" indent="-230188" algn="l" rtl="0" eaLnBrk="0" fontAlgn="base" hangingPunct="0">
              <a:lnSpc>
                <a:spcPts val="1400"/>
              </a:lnSpc>
              <a:spcBef>
                <a:spcPts val="400"/>
              </a:spcBef>
              <a:spcAft>
                <a:spcPct val="0"/>
              </a:spcAft>
              <a:buClr>
                <a:srgbClr val="355F99"/>
              </a:buClr>
              <a:buSzPct val="125000"/>
              <a:buFont typeface="Arial" charset="0"/>
              <a:buChar char="•"/>
              <a:defRPr sz="1200">
                <a:solidFill>
                  <a:srgbClr val="404040"/>
                </a:solidFill>
                <a:latin typeface="Calibri" pitchFamily="34" charset="0"/>
                <a:ea typeface="+mn-ea"/>
                <a:cs typeface="+mn-cs"/>
              </a:defRPr>
            </a:lvl3pPr>
            <a:lvl4pPr marL="914400" indent="-217488" algn="l" rtl="0" eaLnBrk="0" fontAlgn="base" hangingPunct="0">
              <a:lnSpc>
                <a:spcPts val="1400"/>
              </a:lnSpc>
              <a:spcBef>
                <a:spcPts val="400"/>
              </a:spcBef>
              <a:spcAft>
                <a:spcPct val="0"/>
              </a:spcAft>
              <a:buClr>
                <a:srgbClr val="355F99"/>
              </a:buClr>
              <a:buSzPct val="100000"/>
              <a:buFont typeface="Courier New" pitchFamily="49" charset="0"/>
              <a:buChar char="o"/>
              <a:defRPr sz="1100">
                <a:solidFill>
                  <a:srgbClr val="404040"/>
                </a:solidFill>
                <a:latin typeface="Calibri" pitchFamily="34" charset="0"/>
                <a:ea typeface="+mn-ea"/>
                <a:cs typeface="+mn-cs"/>
              </a:defRPr>
            </a:lvl4pPr>
            <a:lvl5pPr marL="1173163" indent="-257175" algn="l" rtl="0" eaLnBrk="0" fontAlgn="base" hangingPunct="0">
              <a:lnSpc>
                <a:spcPts val="1400"/>
              </a:lnSpc>
              <a:spcBef>
                <a:spcPts val="400"/>
              </a:spcBef>
              <a:spcAft>
                <a:spcPct val="0"/>
              </a:spcAft>
              <a:buClr>
                <a:srgbClr val="355F99"/>
              </a:buClr>
              <a:buSzPct val="125000"/>
              <a:buFont typeface="Arial" charset="0"/>
              <a:buChar char="•"/>
              <a:defRPr sz="1100">
                <a:solidFill>
                  <a:srgbClr val="404040"/>
                </a:solidFill>
                <a:latin typeface="Calibri" pitchFamily="34" charset="0"/>
                <a:ea typeface="+mn-ea"/>
                <a:cs typeface="+mn-cs"/>
              </a:defRPr>
            </a:lvl5pPr>
            <a:lvl6pPr marL="1630363" indent="-257175" algn="l" rtl="0" fontAlgn="base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Wingdings" pitchFamily="2" charset="2"/>
              <a:buBlip>
                <a:blip r:embed="rId3"/>
              </a:buBlip>
              <a:defRPr sz="9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6pPr>
            <a:lvl7pPr marL="2087563" indent="-257175" algn="l" rtl="0" fontAlgn="base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Wingdings" pitchFamily="2" charset="2"/>
              <a:buBlip>
                <a:blip r:embed="rId3"/>
              </a:buBlip>
              <a:defRPr sz="9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7pPr>
            <a:lvl8pPr marL="2544763" indent="-257175" algn="l" rtl="0" fontAlgn="base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Wingdings" pitchFamily="2" charset="2"/>
              <a:buBlip>
                <a:blip r:embed="rId3"/>
              </a:buBlip>
              <a:defRPr sz="9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8pPr>
            <a:lvl9pPr marL="3001963" indent="-257175" algn="l" rtl="0" fontAlgn="base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Wingdings" pitchFamily="2" charset="2"/>
              <a:buBlip>
                <a:blip r:embed="rId3"/>
              </a:buBlip>
              <a:defRPr sz="9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100000"/>
              </a:lnSpc>
            </a:pPr>
            <a:endParaRPr lang="en-US" sz="1800" dirty="0"/>
          </a:p>
          <a:p>
            <a:pPr algn="just" eaLnBrk="1" hangingPunct="1">
              <a:lnSpc>
                <a:spcPct val="100000"/>
              </a:lnSpc>
            </a:pPr>
            <a:r>
              <a:rPr lang="en-US" sz="1800" dirty="0"/>
              <a:t>Uses </a:t>
            </a:r>
            <a:r>
              <a:rPr lang="en-US" sz="1800" dirty="0"/>
              <a:t>single front controller design </a:t>
            </a:r>
            <a:r>
              <a:rPr lang="en-US" sz="1800" dirty="0"/>
              <a:t>pattern.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sz="1800" dirty="0"/>
              <a:t>A clear separation between different components compare to struts2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sz="1800" dirty="0"/>
              <a:t>Customizable locale and theme resolution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sz="1800" dirty="0"/>
              <a:t>Request routing is completely controlled by the front </a:t>
            </a:r>
            <a:r>
              <a:rPr lang="en-US" sz="1800" dirty="0"/>
              <a:t>controller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sz="1800" dirty="0"/>
              <a:t>A simple yet powerful JSP tag library known as the Spring tag library that provides support for features such as data binding and themes</a:t>
            </a:r>
            <a:r>
              <a:rPr lang="en-US" sz="1800" dirty="0"/>
              <a:t>.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sz="1800" dirty="0"/>
              <a:t>A JSP form tag library, introduced in Spring 2.0, that makes writing forms in JSP pages much easier</a:t>
            </a:r>
            <a:r>
              <a:rPr lang="en-US" sz="1800" dirty="0"/>
              <a:t>.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sz="1800" dirty="0"/>
              <a:t>It can be integrated with various other view technology like </a:t>
            </a:r>
            <a:r>
              <a:rPr lang="en-US" sz="1800" dirty="0" err="1"/>
              <a:t>jsp</a:t>
            </a:r>
            <a:r>
              <a:rPr lang="en-US" sz="1800" dirty="0"/>
              <a:t> , tiles , velocity , </a:t>
            </a:r>
            <a:r>
              <a:rPr lang="en-US" sz="1800" dirty="0" err="1"/>
              <a:t>freemarker</a:t>
            </a:r>
            <a:r>
              <a:rPr lang="en-US" sz="1800" dirty="0"/>
              <a:t> etc.</a:t>
            </a:r>
            <a:endParaRPr lang="en-US" sz="1800" dirty="0"/>
          </a:p>
          <a:p>
            <a:pPr algn="just" eaLnBrk="1" hangingPunct="1">
              <a:lnSpc>
                <a:spcPct val="100000"/>
              </a:lnSpc>
            </a:pPr>
            <a:r>
              <a:rPr lang="en-US" sz="1800" dirty="0"/>
              <a:t>Individual controllers can be used to handle different requests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sz="1800" dirty="0"/>
              <a:t>Controllers are POJOs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sz="1800" dirty="0"/>
              <a:t>All Spring MVC components are configured and managed via the Spring </a:t>
            </a:r>
            <a:r>
              <a:rPr lang="en-US" sz="1800" dirty="0" err="1"/>
              <a:t>ApplicationContext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23274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title" idx="4294967295"/>
          </p:nvPr>
        </p:nvSpPr>
        <p:spPr>
          <a:xfrm>
            <a:off x="527094" y="304800"/>
            <a:ext cx="11252200" cy="685800"/>
          </a:xfrm>
        </p:spPr>
        <p:txBody>
          <a:bodyPr/>
          <a:lstStyle/>
          <a:p>
            <a:r>
              <a:rPr lang="en-US" dirty="0" smtClean="0"/>
              <a:t>Core Components of Spring MVC</a:t>
            </a:r>
          </a:p>
        </p:txBody>
      </p:sp>
      <p:sp>
        <p:nvSpPr>
          <p:cNvPr id="222211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568411" y="1143000"/>
            <a:ext cx="10948086" cy="5181600"/>
          </a:xfrm>
          <a:solidFill>
            <a:srgbClr val="FFFFFF"/>
          </a:solidFill>
        </p:spPr>
        <p:txBody>
          <a:bodyPr/>
          <a:lstStyle/>
          <a:p>
            <a:pPr algn="just">
              <a:tabLst>
                <a:tab pos="3086100" algn="l"/>
              </a:tabLst>
              <a:defRPr/>
            </a:pPr>
            <a:r>
              <a:rPr lang="en-US" dirty="0"/>
              <a:t>DispatcherServlet</a:t>
            </a:r>
          </a:p>
          <a:p>
            <a:pPr marL="463550" lvl="2" indent="-231775" algn="just">
              <a:tabLst>
                <a:tab pos="3086100" algn="l"/>
              </a:tabLst>
              <a:defRPr/>
            </a:pPr>
            <a:r>
              <a:rPr lang="en-US" dirty="0"/>
              <a:t>Front Controller for Spring</a:t>
            </a:r>
          </a:p>
          <a:p>
            <a:pPr marL="231775" lvl="1" indent="-231775" algn="just">
              <a:buSzPct val="125000"/>
              <a:buFont typeface="Arial" charset="0"/>
              <a:buChar char="•"/>
              <a:tabLst>
                <a:tab pos="3086100" algn="l"/>
              </a:tabLst>
              <a:defRPr/>
            </a:pPr>
            <a:endParaRPr lang="en-US" sz="1800" dirty="0"/>
          </a:p>
          <a:p>
            <a:pPr marL="231775" lvl="1" indent="-231775" algn="just">
              <a:buSzPct val="125000"/>
              <a:buFont typeface="Arial" charset="0"/>
              <a:buChar char="•"/>
              <a:tabLst>
                <a:tab pos="3086100" algn="l"/>
              </a:tabLst>
              <a:defRPr/>
            </a:pPr>
            <a:endParaRPr lang="en-US" sz="1800" dirty="0"/>
          </a:p>
          <a:p>
            <a:pPr algn="just">
              <a:tabLst>
                <a:tab pos="3086100" algn="l"/>
              </a:tabLst>
              <a:defRPr/>
            </a:pPr>
            <a:r>
              <a:rPr lang="en-US" dirty="0"/>
              <a:t>Controllers</a:t>
            </a:r>
          </a:p>
          <a:p>
            <a:pPr marL="463550" lvl="2" indent="-231775" algn="just">
              <a:tabLst>
                <a:tab pos="3086100" algn="l"/>
              </a:tabLst>
              <a:defRPr/>
            </a:pPr>
            <a:r>
              <a:rPr lang="en-US" dirty="0"/>
              <a:t>User created  components </a:t>
            </a:r>
            <a:r>
              <a:rPr lang="en-US" dirty="0"/>
              <a:t>for</a:t>
            </a:r>
          </a:p>
          <a:p>
            <a:pPr marL="231775" lvl="2" indent="0" algn="just">
              <a:buNone/>
              <a:tabLst>
                <a:tab pos="3086100" algn="l"/>
              </a:tabLst>
              <a:defRPr/>
            </a:pPr>
            <a:r>
              <a:rPr lang="en-US" dirty="0"/>
              <a:t>     handling requests</a:t>
            </a:r>
            <a:endParaRPr lang="en-US" dirty="0"/>
          </a:p>
          <a:p>
            <a:pPr marL="463550" lvl="2" indent="-231775" algn="just">
              <a:tabLst>
                <a:tab pos="3086100" algn="l"/>
              </a:tabLst>
              <a:defRPr/>
            </a:pPr>
            <a:r>
              <a:rPr lang="en-US" dirty="0"/>
              <a:t>Encapsulates the navigation logic</a:t>
            </a:r>
          </a:p>
          <a:p>
            <a:pPr marL="463550" lvl="2" indent="-231775" algn="just">
              <a:tabLst>
                <a:tab pos="3086100" algn="l"/>
              </a:tabLst>
              <a:defRPr/>
            </a:pPr>
            <a:r>
              <a:rPr lang="en-US" dirty="0"/>
              <a:t>Delegates to service layer for </a:t>
            </a:r>
            <a:endParaRPr lang="en-US" dirty="0"/>
          </a:p>
          <a:p>
            <a:pPr marL="231775" lvl="2" indent="0" algn="just">
              <a:buNone/>
              <a:tabLst>
                <a:tab pos="3086100" algn="l"/>
              </a:tabLst>
              <a:defRPr/>
            </a:pPr>
            <a:r>
              <a:rPr lang="en-US" dirty="0"/>
              <a:t>     business logic</a:t>
            </a:r>
          </a:p>
          <a:p>
            <a:pPr marL="231775" lvl="2" indent="0" algn="just">
              <a:buNone/>
              <a:tabLst>
                <a:tab pos="3086100" algn="l"/>
              </a:tabLst>
              <a:defRPr/>
            </a:pPr>
            <a:endParaRPr lang="en-US" dirty="0"/>
          </a:p>
          <a:p>
            <a:pPr marL="231775" lvl="2" indent="0" algn="just">
              <a:buNone/>
              <a:tabLst>
                <a:tab pos="3086100" algn="l"/>
              </a:tabLst>
              <a:defRPr/>
            </a:pPr>
            <a:endParaRPr lang="en-US" dirty="0"/>
          </a:p>
          <a:p>
            <a:pPr algn="just">
              <a:tabLst>
                <a:tab pos="3086100" algn="l"/>
              </a:tabLst>
              <a:defRPr/>
            </a:pPr>
            <a:r>
              <a:rPr lang="en-US" dirty="0"/>
              <a:t>View </a:t>
            </a:r>
            <a:endParaRPr lang="en-US" dirty="0"/>
          </a:p>
          <a:p>
            <a:pPr marL="463550" lvl="2" indent="-231775" algn="just">
              <a:tabLst>
                <a:tab pos="3086100" algn="l"/>
              </a:tabLst>
              <a:defRPr/>
            </a:pPr>
            <a:r>
              <a:rPr lang="en-US" dirty="0"/>
              <a:t>Responsible for rendering the </a:t>
            </a:r>
            <a:endParaRPr lang="en-US" dirty="0"/>
          </a:p>
          <a:p>
            <a:pPr marL="231775" lvl="2" indent="0" algn="just">
              <a:buNone/>
              <a:tabLst>
                <a:tab pos="3086100" algn="l"/>
              </a:tabLst>
              <a:defRPr/>
            </a:pPr>
            <a:r>
              <a:rPr lang="en-US" dirty="0"/>
              <a:t> </a:t>
            </a:r>
            <a:r>
              <a:rPr lang="en-US" dirty="0"/>
              <a:t>   output</a:t>
            </a:r>
          </a:p>
          <a:p>
            <a:pPr marL="463550" lvl="2" indent="-231775" algn="just">
              <a:tabLst>
                <a:tab pos="3086100" algn="l"/>
              </a:tabLst>
              <a:defRPr/>
            </a:pPr>
            <a:endParaRPr lang="en-US" dirty="0"/>
          </a:p>
          <a:p>
            <a:pPr marL="231775" lvl="2" indent="0" algn="just">
              <a:buNone/>
              <a:tabLst>
                <a:tab pos="3086100" algn="l"/>
              </a:tabLst>
              <a:defRPr/>
            </a:pPr>
            <a:endParaRPr lang="en-US" dirty="0"/>
          </a:p>
          <a:p>
            <a:pPr lvl="1">
              <a:tabLst>
                <a:tab pos="3086100" algn="l"/>
              </a:tabLst>
              <a:defRPr/>
            </a:pPr>
            <a:endParaRPr lang="en-US" dirty="0"/>
          </a:p>
          <a:p>
            <a:pPr>
              <a:tabLst>
                <a:tab pos="3086100" algn="l"/>
              </a:tabLst>
              <a:defRPr/>
            </a:pPr>
            <a:endParaRPr lang="en-US" dirty="0" smtClean="0"/>
          </a:p>
          <a:p>
            <a:pPr marL="233362" lvl="1" indent="0">
              <a:buNone/>
              <a:tabLst>
                <a:tab pos="3086100" algn="l"/>
              </a:tabLst>
              <a:defRPr/>
            </a:pPr>
            <a:endParaRPr lang="en-US" sz="1800" dirty="0"/>
          </a:p>
          <a:p>
            <a:pPr>
              <a:tabLst>
                <a:tab pos="3086100" algn="l"/>
              </a:tabLst>
              <a:defRPr/>
            </a:pPr>
            <a:endParaRPr lang="en-US" dirty="0"/>
          </a:p>
          <a:p>
            <a:pPr>
              <a:tabLst>
                <a:tab pos="3086100" algn="l"/>
              </a:tabLst>
              <a:defRPr/>
            </a:pPr>
            <a:endParaRPr lang="en-US" dirty="0"/>
          </a:p>
          <a:p>
            <a:pPr>
              <a:tabLst>
                <a:tab pos="3086100" algn="l"/>
              </a:tabLst>
              <a:defRPr/>
            </a:pPr>
            <a:endParaRPr lang="en-US" dirty="0"/>
          </a:p>
          <a:p>
            <a:pPr>
              <a:tabLst>
                <a:tab pos="3086100" algn="l"/>
              </a:tabLst>
              <a:defRPr/>
            </a:pPr>
            <a:endParaRPr lang="en-US" dirty="0"/>
          </a:p>
          <a:p>
            <a:pPr marL="0" indent="0">
              <a:buNone/>
              <a:tabLst>
                <a:tab pos="3086100" algn="l"/>
              </a:tabLst>
              <a:defRPr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900" y="2514600"/>
            <a:ext cx="6893240" cy="371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3157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title" idx="4294967295"/>
          </p:nvPr>
        </p:nvSpPr>
        <p:spPr>
          <a:xfrm>
            <a:off x="522605" y="304800"/>
            <a:ext cx="11220994" cy="685800"/>
          </a:xfrm>
        </p:spPr>
        <p:txBody>
          <a:bodyPr/>
          <a:lstStyle/>
          <a:p>
            <a:r>
              <a:rPr lang="en-US" smtClean="0"/>
              <a:t>Core Components of Spring MVC (Contd..)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191523" y="1143000"/>
            <a:ext cx="122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" tIns="45714" rIns="45720" bIns="45714">
            <a:spAutoFit/>
          </a:bodyPr>
          <a:lstStyle>
            <a:lvl1pPr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12294" name="Content Placeholder 10"/>
          <p:cNvSpPr>
            <a:spLocks/>
          </p:cNvSpPr>
          <p:nvPr/>
        </p:nvSpPr>
        <p:spPr bwMode="auto">
          <a:xfrm>
            <a:off x="605481" y="917576"/>
            <a:ext cx="10614454" cy="4391025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45720" tIns="45714" rIns="45720" bIns="45714"/>
          <a:lstStyle/>
          <a:p>
            <a:pPr marL="463550" lvl="1" indent="-230188" eaLnBrk="0" hangingPunct="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  <a:tabLst>
                <a:tab pos="3086100" algn="l"/>
              </a:tabLst>
              <a:defRPr/>
            </a:pPr>
            <a:endParaRPr lang="en-US" sz="1400" kern="0" dirty="0">
              <a:solidFill>
                <a:srgbClr val="404040"/>
              </a:solidFill>
              <a:latin typeface="Calibri" pitchFamily="34" charset="0"/>
              <a:ea typeface="ＭＳ Ｐゴシック"/>
            </a:endParaRPr>
          </a:p>
          <a:p>
            <a:pPr marL="231775" indent="-231775" eaLnBrk="0" hangingPunct="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  <a:tabLst>
                <a:tab pos="3086100" algn="l"/>
              </a:tabLst>
              <a:defRPr/>
            </a:pPr>
            <a:r>
              <a:rPr lang="en-US" kern="0" dirty="0">
                <a:solidFill>
                  <a:srgbClr val="404040"/>
                </a:solidFill>
                <a:latin typeface="Calibri" pitchFamily="34" charset="0"/>
                <a:ea typeface="ＭＳ Ｐゴシック"/>
              </a:rPr>
              <a:t>ModelAndView</a:t>
            </a:r>
          </a:p>
          <a:p>
            <a:pPr marL="463550" lvl="1" indent="-230188" eaLnBrk="0" hangingPunct="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  <a:tabLst>
                <a:tab pos="3086100" algn="l"/>
              </a:tabLst>
              <a:defRPr/>
            </a:pPr>
            <a:r>
              <a:rPr lang="en-US" sz="1400" kern="0" dirty="0">
                <a:solidFill>
                  <a:srgbClr val="404040"/>
                </a:solidFill>
                <a:latin typeface="Calibri" pitchFamily="34" charset="0"/>
                <a:ea typeface="ＭＳ Ｐゴシック"/>
              </a:rPr>
              <a:t>Created by the Controller</a:t>
            </a:r>
          </a:p>
          <a:p>
            <a:pPr marL="463550" lvl="1" indent="-230188" eaLnBrk="0" hangingPunct="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  <a:tabLst>
                <a:tab pos="3086100" algn="l"/>
              </a:tabLst>
              <a:defRPr/>
            </a:pPr>
            <a:r>
              <a:rPr lang="en-US" sz="1400" kern="0" dirty="0">
                <a:solidFill>
                  <a:srgbClr val="404040"/>
                </a:solidFill>
                <a:latin typeface="Calibri" pitchFamily="34" charset="0"/>
                <a:ea typeface="ＭＳ Ｐゴシック"/>
              </a:rPr>
              <a:t>Stores the Model data</a:t>
            </a:r>
          </a:p>
          <a:p>
            <a:pPr marL="463550" lvl="1" indent="-230188" eaLnBrk="0" hangingPunct="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  <a:tabLst>
                <a:tab pos="3086100" algn="l"/>
              </a:tabLst>
              <a:defRPr/>
            </a:pPr>
            <a:r>
              <a:rPr lang="en-US" sz="1400" kern="0" dirty="0">
                <a:solidFill>
                  <a:srgbClr val="404040"/>
                </a:solidFill>
                <a:latin typeface="Calibri" pitchFamily="34" charset="0"/>
                <a:ea typeface="ＭＳ Ｐゴシック"/>
              </a:rPr>
              <a:t>Associates a view to the request</a:t>
            </a:r>
          </a:p>
          <a:p>
            <a:pPr marL="695325" lvl="2" indent="-230188" eaLnBrk="0" hangingPunct="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  <a:tabLst>
                <a:tab pos="3086100" algn="l"/>
              </a:tabLst>
              <a:defRPr/>
            </a:pPr>
            <a:r>
              <a:rPr lang="en-US" sz="1200" kern="0" dirty="0">
                <a:solidFill>
                  <a:srgbClr val="404040"/>
                </a:solidFill>
                <a:latin typeface="Calibri" pitchFamily="34" charset="0"/>
                <a:ea typeface="ＭＳ Ｐゴシック"/>
              </a:rPr>
              <a:t>Physical implementation or logical view name</a:t>
            </a:r>
          </a:p>
          <a:p>
            <a:pPr marL="695325" lvl="2" indent="-230188" eaLnBrk="0" hangingPunct="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  <a:tabLst>
                <a:tab pos="3086100" algn="l"/>
              </a:tabLst>
              <a:defRPr/>
            </a:pPr>
            <a:endParaRPr lang="en-US" sz="1200" kern="0" dirty="0">
              <a:solidFill>
                <a:srgbClr val="404040"/>
              </a:solidFill>
              <a:latin typeface="Calibri" pitchFamily="34" charset="0"/>
              <a:ea typeface="ＭＳ Ｐゴシック"/>
            </a:endParaRPr>
          </a:p>
          <a:p>
            <a:pPr marL="231775" indent="-231775" eaLnBrk="0" hangingPunct="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  <a:tabLst>
                <a:tab pos="3086100" algn="l"/>
              </a:tabLst>
              <a:defRPr/>
            </a:pPr>
            <a:r>
              <a:rPr lang="en-US" kern="0" dirty="0">
                <a:solidFill>
                  <a:srgbClr val="404040"/>
                </a:solidFill>
                <a:latin typeface="Calibri" pitchFamily="34" charset="0"/>
                <a:ea typeface="ＭＳ Ｐゴシック"/>
              </a:rPr>
              <a:t>ViewResolver</a:t>
            </a:r>
          </a:p>
          <a:p>
            <a:pPr marL="463550" lvl="1" indent="-230188" eaLnBrk="0" hangingPunct="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  <a:tabLst>
                <a:tab pos="3086100" algn="l"/>
              </a:tabLst>
              <a:defRPr/>
            </a:pPr>
            <a:r>
              <a:rPr lang="en-US" sz="1400" kern="0" dirty="0">
                <a:solidFill>
                  <a:srgbClr val="404040"/>
                </a:solidFill>
                <a:latin typeface="Calibri" pitchFamily="34" charset="0"/>
                <a:ea typeface="ＭＳ Ｐゴシック"/>
              </a:rPr>
              <a:t>Mapping between logical view names and actual implementations</a:t>
            </a:r>
          </a:p>
          <a:p>
            <a:pPr marL="231775" indent="-231775" eaLnBrk="0" hangingPunct="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  <a:tabLst>
                <a:tab pos="3086100" algn="l"/>
              </a:tabLst>
              <a:defRPr/>
            </a:pPr>
            <a:endParaRPr lang="en-US" dirty="0">
              <a:solidFill>
                <a:srgbClr val="404040"/>
              </a:solidFill>
              <a:latin typeface="Calibri" pitchFamily="34" charset="0"/>
            </a:endParaRPr>
          </a:p>
          <a:p>
            <a:pPr marL="231775" indent="-231775" eaLnBrk="0" hangingPunct="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  <a:tabLst>
                <a:tab pos="3086100" algn="l"/>
              </a:tabLst>
              <a:defRPr/>
            </a:pPr>
            <a:endParaRPr lang="en-US" dirty="0">
              <a:solidFill>
                <a:srgbClr val="404040"/>
              </a:solidFill>
              <a:latin typeface="Calibri" pitchFamily="34" charset="0"/>
            </a:endParaRPr>
          </a:p>
          <a:p>
            <a:pPr marL="231775" indent="-231775" eaLnBrk="0" hangingPunct="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  <a:tabLst>
                <a:tab pos="3086100" algn="l"/>
              </a:tabLst>
              <a:defRPr/>
            </a:pPr>
            <a:r>
              <a:rPr lang="en-US" dirty="0">
                <a:solidFill>
                  <a:srgbClr val="404040"/>
                </a:solidFill>
                <a:latin typeface="Calibri" pitchFamily="34" charset="0"/>
              </a:rPr>
              <a:t>HandlerMapping</a:t>
            </a:r>
          </a:p>
          <a:p>
            <a:pPr marL="463550" lvl="1" indent="-230188" eaLnBrk="0" hangingPunct="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Courier New" pitchFamily="49" charset="0"/>
              <a:buChar char="o"/>
              <a:tabLst>
                <a:tab pos="3086100" algn="l"/>
              </a:tabLst>
              <a:defRPr/>
            </a:pPr>
            <a:r>
              <a:rPr lang="en-US" sz="1400" dirty="0">
                <a:solidFill>
                  <a:srgbClr val="404040"/>
                </a:solidFill>
                <a:latin typeface="Calibri" pitchFamily="34" charset="0"/>
              </a:rPr>
              <a:t>Interface used by DispatcherServlet to map request with controllers</a:t>
            </a:r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4238907" y="4495800"/>
            <a:ext cx="2426161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45720" tIns="45714" rIns="45720" bIns="4571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 idx="4294967295"/>
          </p:nvPr>
        </p:nvSpPr>
        <p:spPr>
          <a:xfrm>
            <a:off x="483417" y="304800"/>
            <a:ext cx="11181806" cy="681160"/>
          </a:xfrm>
        </p:spPr>
        <p:txBody>
          <a:bodyPr/>
          <a:lstStyle/>
          <a:p>
            <a:r>
              <a:rPr lang="en-US" dirty="0" smtClean="0"/>
              <a:t>Lifecycle of a Request in Spring MVC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191097" y="1143000"/>
            <a:ext cx="121724" cy="334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" tIns="45714" rIns="45720" bIns="45714">
            <a:spAutoFit/>
          </a:bodyPr>
          <a:lstStyle>
            <a:lvl1pPr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13316" name="Content Placeholder 10"/>
          <p:cNvSpPr>
            <a:spLocks/>
          </p:cNvSpPr>
          <p:nvPr/>
        </p:nvSpPr>
        <p:spPr bwMode="auto">
          <a:xfrm>
            <a:off x="1291748" y="990600"/>
            <a:ext cx="5433502" cy="529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14" rIns="45720" bIns="45714"/>
          <a:lstStyle/>
          <a:p>
            <a:pPr marL="231775" indent="-231775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25000"/>
              <a:buFont typeface="Arial" charset="0"/>
              <a:buChar char="•"/>
            </a:pPr>
            <a:endParaRPr lang="en-IN">
              <a:solidFill>
                <a:srgbClr val="132628"/>
              </a:solidFill>
              <a:latin typeface="Calibri" pitchFamily="34" charset="0"/>
            </a:endParaRP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4230435" y="4495800"/>
            <a:ext cx="241768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45720" tIns="45714" rIns="45720" bIns="45714"/>
          <a:lstStyle/>
          <a:p>
            <a:endParaRPr lang="en-US"/>
          </a:p>
        </p:txBody>
      </p:sp>
      <p:sp>
        <p:nvSpPr>
          <p:cNvPr id="12294" name="Content Placeholder 10"/>
          <p:cNvSpPr>
            <a:spLocks/>
          </p:cNvSpPr>
          <p:nvPr/>
        </p:nvSpPr>
        <p:spPr bwMode="auto">
          <a:xfrm>
            <a:off x="568411" y="917577"/>
            <a:ext cx="10577384" cy="2418748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45720" tIns="45714" rIns="45720" bIns="45714"/>
          <a:lstStyle/>
          <a:p>
            <a:pPr marL="576262" lvl="1" indent="-342900" eaLnBrk="0" hangingPunct="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+mj-lt"/>
              <a:buAutoNum type="arabicPeriod"/>
              <a:tabLst>
                <a:tab pos="3086100" algn="l"/>
              </a:tabLst>
              <a:defRPr/>
            </a:pPr>
            <a:endParaRPr lang="en-US" sz="1400" dirty="0">
              <a:solidFill>
                <a:srgbClr val="404040"/>
              </a:solidFill>
              <a:latin typeface="Calibri" pitchFamily="34" charset="0"/>
            </a:endParaRPr>
          </a:p>
          <a:p>
            <a:pPr marL="576262" lvl="1" indent="-342900" eaLnBrk="0" hangingPunct="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+mj-lt"/>
              <a:buAutoNum type="arabicPeriod"/>
              <a:tabLst>
                <a:tab pos="3086100" algn="l"/>
              </a:tabLst>
              <a:defRPr/>
            </a:pPr>
            <a:r>
              <a:rPr lang="en-US" sz="1400" dirty="0">
                <a:solidFill>
                  <a:srgbClr val="404040"/>
                </a:solidFill>
                <a:latin typeface="Calibri" pitchFamily="34" charset="0"/>
              </a:rPr>
              <a:t>DispatcherServlet acts as the front controller to receive all requests</a:t>
            </a:r>
          </a:p>
          <a:p>
            <a:pPr marL="576262" lvl="1" indent="-342900" eaLnBrk="0" hangingPunct="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+mj-lt"/>
              <a:buAutoNum type="arabicPeriod"/>
              <a:tabLst>
                <a:tab pos="3086100" algn="l"/>
              </a:tabLst>
              <a:defRPr/>
            </a:pPr>
            <a:r>
              <a:rPr lang="en-US" sz="1400" dirty="0">
                <a:solidFill>
                  <a:srgbClr val="404040"/>
                </a:solidFill>
                <a:latin typeface="Calibri" pitchFamily="34" charset="0"/>
              </a:rPr>
              <a:t>DispatcherServlet refers to the HandlerMapping to find the respective Controller to handle the request</a:t>
            </a:r>
          </a:p>
          <a:p>
            <a:pPr marL="576262" lvl="1" indent="-342900" eaLnBrk="0" hangingPunct="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+mj-lt"/>
              <a:buAutoNum type="arabicPeriod"/>
              <a:tabLst>
                <a:tab pos="3086100" algn="l"/>
              </a:tabLst>
              <a:defRPr/>
            </a:pPr>
            <a:r>
              <a:rPr lang="en-US" sz="1400" dirty="0">
                <a:solidFill>
                  <a:srgbClr val="404040"/>
                </a:solidFill>
                <a:latin typeface="Calibri" pitchFamily="34" charset="0"/>
              </a:rPr>
              <a:t>The request is sent to the identified Controller. The Controller processes this request (or delegates the responsibility of performing business logic to the service objects) and creates a response – ModelAndView</a:t>
            </a:r>
          </a:p>
          <a:p>
            <a:pPr marL="576262" lvl="1" indent="-342900" eaLnBrk="0" hangingPunct="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+mj-lt"/>
              <a:buAutoNum type="arabicPeriod"/>
              <a:tabLst>
                <a:tab pos="3086100" algn="l"/>
              </a:tabLst>
              <a:defRPr/>
            </a:pPr>
            <a:r>
              <a:rPr lang="en-US" sz="1400" dirty="0">
                <a:solidFill>
                  <a:srgbClr val="404040"/>
                </a:solidFill>
                <a:latin typeface="Calibri" pitchFamily="34" charset="0"/>
              </a:rPr>
              <a:t>The request along with the response (ModelAndView) is sent back to the DispatcherServlet</a:t>
            </a:r>
          </a:p>
          <a:p>
            <a:pPr marL="576262" lvl="1" indent="-342900" eaLnBrk="0" hangingPunct="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+mj-lt"/>
              <a:buAutoNum type="arabicPeriod"/>
              <a:tabLst>
                <a:tab pos="3086100" algn="l"/>
              </a:tabLst>
              <a:defRPr/>
            </a:pPr>
            <a:r>
              <a:rPr lang="en-US" sz="1400" dirty="0">
                <a:solidFill>
                  <a:srgbClr val="404040"/>
                </a:solidFill>
                <a:latin typeface="Calibri" pitchFamily="34" charset="0"/>
              </a:rPr>
              <a:t>The DispatcherServlet uses the ViewResolver to find the actual view implementation (e.g. JSP)</a:t>
            </a:r>
          </a:p>
          <a:p>
            <a:pPr marL="576262" lvl="1" indent="-342900" eaLnBrk="0" hangingPunct="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+mj-lt"/>
              <a:buAutoNum type="arabicPeriod"/>
              <a:tabLst>
                <a:tab pos="3086100" algn="l"/>
              </a:tabLst>
              <a:defRPr/>
            </a:pPr>
            <a:r>
              <a:rPr lang="en-US" sz="1400" dirty="0">
                <a:solidFill>
                  <a:srgbClr val="404040"/>
                </a:solidFill>
                <a:latin typeface="Calibri" pitchFamily="34" charset="0"/>
              </a:rPr>
              <a:t>The model data is sent to the view ( e.g. JSP) which renders and displays the response</a:t>
            </a:r>
          </a:p>
          <a:p>
            <a:pPr marL="576262" lvl="1" indent="-342900" eaLnBrk="0" hangingPunct="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+mj-lt"/>
              <a:buAutoNum type="arabicPeriod"/>
              <a:tabLst>
                <a:tab pos="3086100" algn="l"/>
              </a:tabLst>
              <a:defRPr/>
            </a:pPr>
            <a:endParaRPr lang="en-US" sz="1400" dirty="0">
              <a:solidFill>
                <a:srgbClr val="404040"/>
              </a:solidFill>
              <a:latin typeface="Calibri" pitchFamily="34" charset="0"/>
            </a:endParaRPr>
          </a:p>
          <a:p>
            <a:pPr marL="576262" lvl="1" indent="-342900" eaLnBrk="0" hangingPunct="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+mj-lt"/>
              <a:buAutoNum type="arabicPeriod"/>
              <a:tabLst>
                <a:tab pos="3086100" algn="l"/>
              </a:tabLst>
              <a:defRPr/>
            </a:pPr>
            <a:endParaRPr lang="en-US" sz="1400" dirty="0">
              <a:solidFill>
                <a:srgbClr val="404040"/>
              </a:solidFill>
              <a:latin typeface="Calibri" pitchFamily="34" charset="0"/>
            </a:endParaRPr>
          </a:p>
          <a:p>
            <a:pPr marL="576262" lvl="1" indent="-342900" eaLnBrk="0" hangingPunct="0">
              <a:lnSpc>
                <a:spcPts val="1400"/>
              </a:lnSpc>
              <a:spcBef>
                <a:spcPts val="400"/>
              </a:spcBef>
              <a:buClr>
                <a:srgbClr val="355F99"/>
              </a:buClr>
              <a:buSzPct val="100000"/>
              <a:buFont typeface="+mj-lt"/>
              <a:buAutoNum type="arabicPeriod"/>
              <a:tabLst>
                <a:tab pos="3086100" algn="l"/>
              </a:tabLst>
              <a:defRPr/>
            </a:pPr>
            <a:endParaRPr lang="en-US" sz="1400" dirty="0">
              <a:solidFill>
                <a:srgbClr val="404040"/>
              </a:solidFill>
              <a:latin typeface="Calibri" pitchFamily="34" charset="0"/>
            </a:endParaRPr>
          </a:p>
        </p:txBody>
      </p:sp>
      <p:pic>
        <p:nvPicPr>
          <p:cNvPr id="13319" name="Picture 10" descr="C:\Users\klonia\AppData\Local\Temp\SNAGHTML534f3b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097" y="2944978"/>
            <a:ext cx="7689590" cy="334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946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14910" y="381000"/>
            <a:ext cx="11277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Problem Statement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383059" y="1219200"/>
            <a:ext cx="10972800" cy="1295400"/>
          </a:xfrm>
        </p:spPr>
        <p:txBody>
          <a:bodyPr/>
          <a:lstStyle/>
          <a:p>
            <a:pPr algn="just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sz="1800" dirty="0"/>
              <a:t>We need to create a “Student Registration Portal” web application, where the administrator logs in sees two links one to register new students and other to view the registered student. </a:t>
            </a:r>
          </a:p>
          <a:p>
            <a:pPr algn="just" eaLnBrk="1" hangingPunct="1">
              <a:lnSpc>
                <a:spcPct val="100000"/>
              </a:lnSpc>
              <a:spcAft>
                <a:spcPct val="0"/>
              </a:spcAft>
            </a:pPr>
            <a:endParaRPr lang="en-US" sz="1800" dirty="0"/>
          </a:p>
          <a:p>
            <a:pPr algn="just" eaLnBrk="1" hangingPunct="1">
              <a:lnSpc>
                <a:spcPct val="100000"/>
              </a:lnSpc>
              <a:spcAft>
                <a:spcPct val="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5202139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 Masters">
  <a:themeElements>
    <a:clrScheme name="SGM Color 2016">
      <a:dk1>
        <a:srgbClr val="22262E"/>
      </a:dk1>
      <a:lt1>
        <a:srgbClr val="FFFFFF"/>
      </a:lt1>
      <a:dk2>
        <a:srgbClr val="0A2A74"/>
      </a:dk2>
      <a:lt2>
        <a:srgbClr val="D0D0D0"/>
      </a:lt2>
      <a:accent1>
        <a:srgbClr val="1499E6"/>
      </a:accent1>
      <a:accent2>
        <a:srgbClr val="868686"/>
      </a:accent2>
      <a:accent3>
        <a:srgbClr val="DE2714"/>
      </a:accent3>
      <a:accent4>
        <a:srgbClr val="3A2139"/>
      </a:accent4>
      <a:accent5>
        <a:srgbClr val="AA9D82"/>
      </a:accent5>
      <a:accent6>
        <a:srgbClr val="1DA65D"/>
      </a:accent6>
      <a:hlink>
        <a:srgbClr val="C82506"/>
      </a:hlink>
      <a:folHlink>
        <a:srgbClr val="6666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lution xmlns="24943d0a-27c4-4bf8-a607-4a8907b6c8ab"/>
    <Theme_x0020_2 xmlns="c8085c4b-1ac7-4641-80ad-2522959560d5"/>
    <Region xmlns="c8085c4b-1ac7-4641-80ad-2522959560d5"/>
    <Practice_x0020_2 xmlns="c8085c4b-1ac7-4641-80ad-2522959560d5"/>
    <Client_x0020_Segmentation xmlns="c8085c4b-1ac7-4641-80ad-2522959560d5" xsi:nil="true"/>
    <Sapient_x0020_Contact_x0028_s_x0029_ xmlns="c8085c4b-1ac7-4641-80ad-2522959560d5">
      <UserInfo>
        <DisplayName>i:0#.w|sapient\dkumme</DisplayName>
        <AccountId>136</AccountId>
        <AccountType/>
      </UserInfo>
    </Sapient_x0020_Contact_x0028_s_x0029_>
    <Domain xmlns="c8085c4b-1ac7-4641-80ad-2522959560d5"/>
    <Capability xmlns="c8085c4b-1ac7-4641-80ad-2522959560d5"/>
    <Key_x0020_Technologies xmlns="c8085c4b-1ac7-4641-80ad-2522959560d5"/>
    <Key_x0020_Word xmlns="24943d0a-27c4-4bf8-a607-4a8907b6c8a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" ma:contentTypeID="0x010100BA9AACD866FC1E4981E74F9CCA9E5CA0005B817ECD3F7FD84D9F3264808D7ACDD3" ma:contentTypeVersion="5" ma:contentTypeDescription="" ma:contentTypeScope="" ma:versionID="d2825f2e4a9b54e65d324119a5cbbcf9">
  <xsd:schema xmlns:xsd="http://www.w3.org/2001/XMLSchema" xmlns:xs="http://www.w3.org/2001/XMLSchema" xmlns:p="http://schemas.microsoft.com/office/2006/metadata/properties" xmlns:ns2="c8085c4b-1ac7-4641-80ad-2522959560d5" xmlns:ns4="24943d0a-27c4-4bf8-a607-4a8907b6c8ab" targetNamespace="http://schemas.microsoft.com/office/2006/metadata/properties" ma:root="true" ma:fieldsID="29b71cb4a96d73055e5f9ffe46ed1e26" ns2:_="" ns4:_="">
    <xsd:import namespace="c8085c4b-1ac7-4641-80ad-2522959560d5"/>
    <xsd:import namespace="24943d0a-27c4-4bf8-a607-4a8907b6c8ab"/>
    <xsd:element name="properties">
      <xsd:complexType>
        <xsd:sequence>
          <xsd:element name="documentManagement">
            <xsd:complexType>
              <xsd:all>
                <xsd:element ref="ns2:Domain" minOccurs="0"/>
                <xsd:element ref="ns2:Practice_x0020_2" minOccurs="0"/>
                <xsd:element ref="ns2:Theme_x0020_2" minOccurs="0"/>
                <xsd:element ref="ns2:Sapient_x0020_Contact_x0028_s_x0029_" minOccurs="0"/>
                <xsd:element ref="ns2:Client_x0020_Segmentation" minOccurs="0"/>
                <xsd:element ref="ns2:Region" minOccurs="0"/>
                <xsd:element ref="ns2:Key_x0020_Technologies" minOccurs="0"/>
                <xsd:element ref="ns2:Capability" minOccurs="0"/>
                <xsd:element ref="ns4:Solution" minOccurs="0"/>
                <xsd:element ref="ns4:Key_x0020_Wor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085c4b-1ac7-4641-80ad-2522959560d5" elementFormDefault="qualified">
    <xsd:import namespace="http://schemas.microsoft.com/office/2006/documentManagement/types"/>
    <xsd:import namespace="http://schemas.microsoft.com/office/infopath/2007/PartnerControls"/>
    <xsd:element name="Domain" ma:index="8" nillable="true" ma:displayName="Domain" ma:internalName="Domai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usiness Analysis"/>
                    <xsd:enumeration value="Business Development"/>
                    <xsd:enumeration value="General Management"/>
                    <xsd:enumeration value="Operations"/>
                    <xsd:enumeration value="Program Management"/>
                    <xsd:enumeration value="Quality Assurance"/>
                    <xsd:enumeration value="User Experience"/>
                    <xsd:enumeration value="Technology"/>
                  </xsd:restriction>
                </xsd:simpleType>
              </xsd:element>
            </xsd:sequence>
          </xsd:extension>
        </xsd:complexContent>
      </xsd:complexType>
    </xsd:element>
    <xsd:element name="Practice_x0020_2" ma:index="9" nillable="true" ma:displayName="Practice" ma:internalName="Practice_x0020_2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uy-Side Investment Process"/>
                    <xsd:enumeration value="Clearing &amp; Collateral"/>
                    <xsd:enumeration value="CTRM"/>
                    <xsd:enumeration value="Data Management"/>
                    <xsd:enumeration value="Derivatives Platforms"/>
                    <xsd:enumeration value="Operational Risk"/>
                    <xsd:enumeration value="Pipeline and Shipping"/>
                    <xsd:enumeration value="Portfolio Accounting"/>
                    <xsd:enumeration value="Regulatory Reporting"/>
                    <xsd:enumeration value="Trade Documentation"/>
                    <xsd:enumeration value="Valuation and Risk Analytics"/>
                  </xsd:restriction>
                </xsd:simpleType>
              </xsd:element>
            </xsd:sequence>
          </xsd:extension>
        </xsd:complexContent>
      </xsd:complexType>
    </xsd:element>
    <xsd:element name="Theme_x0020_2" ma:index="10" nillable="true" ma:displayName="Theme" ma:internalName="Theme_x0020_2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learing and Collateral"/>
                    <xsd:enumeration value="Client Portals"/>
                    <xsd:enumeration value="Data Readiness"/>
                    <xsd:enumeration value="Energy Intelligence"/>
                    <xsd:enumeration value="Enterprise Risk"/>
                    <xsd:enumeration value="Industrialization"/>
                    <xsd:enumeration value="Mid-Stream"/>
                    <xsd:enumeration value="Regulatory Reporting"/>
                    <xsd:enumeration value="Research"/>
                    <xsd:enumeration value="Structured Finance"/>
                    <xsd:enumeration value="Wealth"/>
                  </xsd:restriction>
                </xsd:simpleType>
              </xsd:element>
            </xsd:sequence>
          </xsd:extension>
        </xsd:complexContent>
      </xsd:complexType>
    </xsd:element>
    <xsd:element name="Sapient_x0020_Contact_x0028_s_x0029_" ma:index="13" nillable="true" ma:displayName="Sapient Contact(s)" ma:list="UserInfo" ma:SharePointGroup="0" ma:internalName="Sapient_x0020_Contact_x0028_s_x0029_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Segmentation" ma:index="14" nillable="true" ma:displayName="Client Segmentation" ma:format="Dropdown" ma:internalName="Client_x0020_Segmentation">
      <xsd:simpleType>
        <xsd:restriction base="dms:Choice">
          <xsd:enumeration value="Banks - Global Investment Bank"/>
          <xsd:enumeration value="Banks - Regional Investment Bank"/>
          <xsd:enumeration value="Banks - Custodians"/>
          <xsd:enumeration value="Banks - Brokers"/>
          <xsd:enumeration value="Investment Management - Institutional Asset Manager"/>
          <xsd:enumeration value="Investment Management - Hedge Funds"/>
          <xsd:enumeration value="Investment Management - Mutual Funds"/>
          <xsd:enumeration value="Investment Management - Wealth Management"/>
          <xsd:enumeration value="Investment Management - Fund Administration"/>
          <xsd:enumeration value="Intermediaries - Exchanges"/>
          <xsd:enumeration value="Intermediaries - Clearing House"/>
          <xsd:enumeration value="Intermediaries - ISO"/>
          <xsd:enumeration value="Intermediaries - Industry Associations"/>
          <xsd:enumeration value="Energy &amp; Commodity Companies - Global Oil"/>
          <xsd:enumeration value="Energy &amp; Commodity Companies - Mid-stream Operators"/>
          <xsd:enumeration value="Energy &amp; Commodity Companies - EU Energy Merchants"/>
          <xsd:enumeration value="Energy &amp; Commodity Companies - NA Energy Merchants"/>
          <xsd:enumeration value="Governments &amp; Regulators - US"/>
          <xsd:enumeration value="Governments &amp; Regulators - UK"/>
          <xsd:enumeration value="Governments &amp; Regulators - Canada"/>
          <xsd:enumeration value="Governments &amp; Regulators - EU"/>
          <xsd:enumeration value="Governments &amp; Regulators - Asia"/>
          <xsd:enumeration value="Partner"/>
          <xsd:enumeration value="Competitor"/>
          <xsd:enumeration value="Vendor"/>
        </xsd:restriction>
      </xsd:simpleType>
    </xsd:element>
    <xsd:element name="Region" ma:index="15" nillable="true" ma:displayName="Region" ma:internalName="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frica"/>
                    <xsd:enumeration value="Asia"/>
                    <xsd:enumeration value="Australia"/>
                    <xsd:enumeration value="Canada"/>
                    <xsd:enumeration value="EU"/>
                    <xsd:enumeration value="EU - UK"/>
                    <xsd:enumeration value="India"/>
                    <xsd:enumeration value="Middle East"/>
                    <xsd:enumeration value="S. America"/>
                    <xsd:enumeration value="USA"/>
                  </xsd:restriction>
                </xsd:simpleType>
              </xsd:element>
            </xsd:sequence>
          </xsd:extension>
        </xsd:complexContent>
      </xsd:complexType>
    </xsd:element>
    <xsd:element name="Key_x0020_Technologies" ma:index="16" nillable="true" ma:displayName="Key Technologies" ma:list="{17722692-f909-4a6d-9d7c-4d99fd41a240}" ma:internalName="Key_x0020_Technologies" ma:showField="Active_x0020_Title" ma:web="c8085c4b-1ac7-4641-80ad-2522959560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apability" ma:index="17" nillable="true" ma:displayName="Capability" ma:list="{c6488a8c-465d-4018-ba9f-27905420605d}" ma:internalName="Capability" ma:showField="Title" ma:web="c8085c4b-1ac7-4641-80ad-2522959560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943d0a-27c4-4bf8-a607-4a8907b6c8ab" elementFormDefault="qualified">
    <xsd:import namespace="http://schemas.microsoft.com/office/2006/documentManagement/types"/>
    <xsd:import namespace="http://schemas.microsoft.com/office/infopath/2007/PartnerControls"/>
    <xsd:element name="Solution" ma:index="18" nillable="true" ma:displayName="Solution" ma:list="{228c778e-9a00-4699-9aa7-da888e41b916}" ma:internalName="Solution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Key_x0020_Word" ma:index="19" nillable="true" ma:displayName="Key Word" ma:hidden="true" ma:list="{92a028d3-ecb9-485b-ac47-c09f6ebe3090}" ma:internalName="Key_x0020_Word" ma:readOnly="false" ma:showField="Title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12" ma:displayName="Comments"/>
        <xsd:element name="keywords" minOccurs="0" maxOccurs="1" type="xsd:string" ma:index="11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61D4D0-73CC-4280-AF59-F361C383B16A}">
  <ds:schemaRefs>
    <ds:schemaRef ds:uri="http://purl.org/dc/dcmitype/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24943d0a-27c4-4bf8-a607-4a8907b6c8ab"/>
    <ds:schemaRef ds:uri="c8085c4b-1ac7-4641-80ad-2522959560d5"/>
  </ds:schemaRefs>
</ds:datastoreItem>
</file>

<file path=customXml/itemProps2.xml><?xml version="1.0" encoding="utf-8"?>
<ds:datastoreItem xmlns:ds="http://schemas.openxmlformats.org/officeDocument/2006/customXml" ds:itemID="{26F53719-B4BD-49BC-B198-39FD3ED573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F316D6-DEC8-4AC9-BE68-A9B7E99898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085c4b-1ac7-4641-80ad-2522959560d5"/>
    <ds:schemaRef ds:uri="24943d0a-27c4-4bf8-a607-4a8907b6c8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16223</TotalTime>
  <Words>2721</Words>
  <Application>Microsoft Office PowerPoint</Application>
  <PresentationFormat>Custom</PresentationFormat>
  <Paragraphs>487</Paragraphs>
  <Slides>44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ＭＳ Ｐゴシック</vt:lpstr>
      <vt:lpstr>Arial</vt:lpstr>
      <vt:lpstr>Calibri</vt:lpstr>
      <vt:lpstr>Courier New</vt:lpstr>
      <vt:lpstr>SapientSansMedium</vt:lpstr>
      <vt:lpstr>SapientSansRegular</vt:lpstr>
      <vt:lpstr>VAG Rounded Std Light</vt:lpstr>
      <vt:lpstr>Wingdings</vt:lpstr>
      <vt:lpstr>Content Masters</vt:lpstr>
      <vt:lpstr>Spring MVC 102</vt:lpstr>
      <vt:lpstr>PowerPoint Presentation</vt:lpstr>
      <vt:lpstr>Objectives</vt:lpstr>
      <vt:lpstr>Let us revise</vt:lpstr>
      <vt:lpstr>Spring Web MVC Features</vt:lpstr>
      <vt:lpstr>Core Components of Spring MVC</vt:lpstr>
      <vt:lpstr>Core Components of Spring MVC (Contd..)</vt:lpstr>
      <vt:lpstr>Lifecycle of a Request in Spring MVC</vt:lpstr>
      <vt:lpstr>Problem Statement</vt:lpstr>
      <vt:lpstr>Lets solve this problem Step by Step using Spring MVC</vt:lpstr>
      <vt:lpstr>Let us add a index.jsp page as shown below</vt:lpstr>
      <vt:lpstr>Configuring the DispatcherServlet</vt:lpstr>
      <vt:lpstr>Configuring the applicationContext</vt:lpstr>
      <vt:lpstr>Creating the Handlers</vt:lpstr>
      <vt:lpstr> creating a view</vt:lpstr>
      <vt:lpstr>Finally the View is Shown to the user</vt:lpstr>
      <vt:lpstr>Exercise : Coding </vt:lpstr>
      <vt:lpstr>Defining a Controller</vt:lpstr>
      <vt:lpstr>Mapping Requests</vt:lpstr>
      <vt:lpstr>Usage of @RequestMapping</vt:lpstr>
      <vt:lpstr>@RequestMapping – Method Argument Types</vt:lpstr>
      <vt:lpstr>@RequestMapping – Method Argument Types (Contd.)</vt:lpstr>
      <vt:lpstr>@RequestMapping – Method Argument Types (Contd.)</vt:lpstr>
      <vt:lpstr>@RequestMapping – Method Argument Types (Contd.)</vt:lpstr>
      <vt:lpstr>@RequestMapping – Method Return Types</vt:lpstr>
      <vt:lpstr>View Resolvers</vt:lpstr>
      <vt:lpstr>Resolving views with ViewResolver interface</vt:lpstr>
      <vt:lpstr>@ExceptionHandler annotation</vt:lpstr>
      <vt:lpstr>Exercise | Exception Handling</vt:lpstr>
      <vt:lpstr>Apache Tiles and Spring MVC</vt:lpstr>
      <vt:lpstr>Apache Tiles – How to add tiles support to Spring MVC project?</vt:lpstr>
      <vt:lpstr>PowerPoint Presentation</vt:lpstr>
      <vt:lpstr>PowerPoint Presentation</vt:lpstr>
      <vt:lpstr>Apache Tiles – How to? (contd..)</vt:lpstr>
      <vt:lpstr>PowerPoint Presentation</vt:lpstr>
      <vt:lpstr>PowerPoint Presentation</vt:lpstr>
      <vt:lpstr>Exercise</vt:lpstr>
      <vt:lpstr>Introduction</vt:lpstr>
      <vt:lpstr>JSTL – How to add JSTL support to Spring MVC project?</vt:lpstr>
      <vt:lpstr>Some Code fragments to use JSTL</vt:lpstr>
      <vt:lpstr>   Spring - JPA Integration Exercise</vt:lpstr>
      <vt:lpstr>Recap</vt:lpstr>
      <vt:lpstr>References</vt:lpstr>
      <vt:lpstr>THANK YOU</vt:lpstr>
    </vt:vector>
  </TitlesOfParts>
  <Company>Sapient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 PPT Template 16x9</dc:title>
  <dc:creator>Dan Kummer</dc:creator>
  <cp:lastModifiedBy>Sidharth Mazumdar</cp:lastModifiedBy>
  <cp:revision>259</cp:revision>
  <cp:lastPrinted>2015-02-14T20:13:28Z</cp:lastPrinted>
  <dcterms:created xsi:type="dcterms:W3CDTF">2015-02-05T19:35:34Z</dcterms:created>
  <dcterms:modified xsi:type="dcterms:W3CDTF">2016-09-21T07:34:28Z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0x010100BA9AACD866FC1E4981E74F9CCA9E5CA0005B817ECD3F7FD84D9F3264808D7ACDD3</vt:lpwstr>
  </property>
</Properties>
</file>