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25"/>
  </p:notesMasterIdLst>
  <p:handoutMasterIdLst>
    <p:handoutMasterId r:id="rId26"/>
  </p:handoutMasterIdLst>
  <p:sldIdLst>
    <p:sldId id="258" r:id="rId5"/>
    <p:sldId id="331" r:id="rId6"/>
    <p:sldId id="285" r:id="rId7"/>
    <p:sldId id="309" r:id="rId8"/>
    <p:sldId id="334" r:id="rId9"/>
    <p:sldId id="335" r:id="rId10"/>
    <p:sldId id="343" r:id="rId11"/>
    <p:sldId id="336" r:id="rId12"/>
    <p:sldId id="337" r:id="rId13"/>
    <p:sldId id="338" r:id="rId14"/>
    <p:sldId id="339" r:id="rId15"/>
    <p:sldId id="341" r:id="rId16"/>
    <p:sldId id="340" r:id="rId17"/>
    <p:sldId id="342" r:id="rId18"/>
    <p:sldId id="344" r:id="rId19"/>
    <p:sldId id="345" r:id="rId20"/>
    <p:sldId id="346" r:id="rId21"/>
    <p:sldId id="332" r:id="rId22"/>
    <p:sldId id="347" r:id="rId23"/>
    <p:sldId id="261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4"/>
    <a:srgbClr val="12838C"/>
    <a:srgbClr val="A8A27E"/>
    <a:srgbClr val="3A2139"/>
    <a:srgbClr val="868686"/>
    <a:srgbClr val="1499E6"/>
    <a:srgbClr val="149DEC"/>
    <a:srgbClr val="0D65AF"/>
    <a:srgbClr val="0D84AF"/>
    <a:srgbClr val="01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706" autoAdjust="0"/>
  </p:normalViewPr>
  <p:slideViewPr>
    <p:cSldViewPr snapToGrid="0" showGuides="1">
      <p:cViewPr varScale="1">
        <p:scale>
          <a:sx n="66" d="100"/>
          <a:sy n="66" d="100"/>
        </p:scale>
        <p:origin x="-876" y="-114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7969/spring-boot-tutorial" TargetMode="External"/><Relationship Id="rId2" Type="http://schemas.openxmlformats.org/officeDocument/2006/relationships/hyperlink" Target="http://javabeat.net/spring-boot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spring.io/spring-boot/docs/current/reference/html/getting-started-first-application.html" TargetMode="External"/><Relationship Id="rId4" Type="http://schemas.openxmlformats.org/officeDocument/2006/relationships/hyperlink" Target="http://docs.spring.io/spring-boot/docs/current/reference/htmlsingl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0" i="0" spc="0">
                <a:solidFill>
                  <a:schemeClr val="accent5"/>
                </a:solidFill>
                <a:latin typeface="SapientSansRegular"/>
                <a:cs typeface="SapientSansRegular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SPRING BOOT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SapientSansRegular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September 14, 2016</a:t>
            </a:r>
          </a:p>
        </p:txBody>
      </p:sp>
    </p:spTree>
    <p:extLst>
      <p:ext uri="{BB962C8B-B14F-4D97-AF65-F5344CB8AC3E}">
        <p14:creationId xmlns:p14="http://schemas.microsoft.com/office/powerpoint/2010/main" val="36526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Starters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219200"/>
            <a:ext cx="10929257" cy="493485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Below are some of the common starters that are widely used across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/>
            <a:r>
              <a:rPr lang="en-US" sz="2400" dirty="0"/>
              <a:t>Spring-boot-starter</a:t>
            </a:r>
          </a:p>
          <a:p>
            <a:pPr marL="457200" indent="-457200"/>
            <a:r>
              <a:rPr lang="en-US" sz="2400" dirty="0"/>
              <a:t>Spring-boot-starter-web</a:t>
            </a:r>
          </a:p>
          <a:p>
            <a:pPr marL="457200" indent="-457200"/>
            <a:r>
              <a:rPr lang="en-US" sz="2400" dirty="0"/>
              <a:t>Spring-boot-starter-</a:t>
            </a:r>
            <a:r>
              <a:rPr lang="en-US" sz="2400" dirty="0" err="1"/>
              <a:t>jpa</a:t>
            </a:r>
            <a:endParaRPr lang="en-US" sz="2400" dirty="0"/>
          </a:p>
          <a:p>
            <a:pPr marL="457200" indent="-457200"/>
            <a:r>
              <a:rPr lang="en-US" sz="2400" dirty="0"/>
              <a:t>Spring-boot-starter-security</a:t>
            </a:r>
          </a:p>
          <a:p>
            <a:pPr marL="342900" indent="-342900"/>
            <a:r>
              <a:rPr lang="en-US" sz="2400" dirty="0"/>
              <a:t>Spring-boot-starter-actuator</a:t>
            </a:r>
          </a:p>
          <a:p>
            <a:pPr marL="457200" indent="-457200"/>
            <a:r>
              <a:rPr lang="en-US" sz="2400" dirty="0"/>
              <a:t>Spring-boot-starter-</a:t>
            </a:r>
            <a:r>
              <a:rPr lang="en-US" sz="2400" dirty="0" err="1"/>
              <a:t>aop</a:t>
            </a:r>
            <a:endParaRPr lang="en-US" sz="2400" dirty="0"/>
          </a:p>
          <a:p>
            <a:pPr marL="457200" indent="-457200"/>
            <a:r>
              <a:rPr lang="en-US" sz="2400" dirty="0"/>
              <a:t>Spring-boot-starter-test</a:t>
            </a:r>
          </a:p>
          <a:p>
            <a:pPr marL="457200" indent="-457200"/>
            <a:r>
              <a:rPr lang="en-US" sz="2400" dirty="0"/>
              <a:t>And More…….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the magic happens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146628"/>
            <a:ext cx="10929257" cy="5109029"/>
          </a:xfrm>
        </p:spPr>
        <p:txBody>
          <a:bodyPr>
            <a:normAutofit lnSpcReduction="10000"/>
          </a:bodyPr>
          <a:lstStyle/>
          <a:p>
            <a:pPr marL="425450" indent="-285750">
              <a:spcBef>
                <a:spcPts val="0"/>
              </a:spcBef>
              <a:buClr>
                <a:srgbClr val="000000"/>
              </a:buClr>
            </a:pPr>
            <a:r>
              <a:rPr lang="en" b="1" dirty="0"/>
              <a:t>@EnableAutoConfiguration annotation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 class level </a:t>
            </a:r>
            <a:r>
              <a:rPr lang="en" sz="1800" dirty="0" smtClean="0"/>
              <a:t>annotation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This annotation tells Spring Boot to “guess” how you will want to configure Spring based on the jar dependencies that you have added</a:t>
            </a:r>
            <a:r>
              <a:rPr lang="en" sz="1800" dirty="0" smtClean="0"/>
              <a:t>.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Since spring-boot-started-web added Tomcat and Spring MVC, the auto-configuration</a:t>
            </a:r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/>
              <a:t>	assumes that you are developing a web application and setups </a:t>
            </a:r>
            <a:r>
              <a:rPr lang="en" sz="1800" dirty="0" smtClean="0"/>
              <a:t>accordingly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>
              <a:solidFill>
                <a:srgbClr val="C00000"/>
              </a:solidFill>
            </a:endParaRPr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C00000"/>
                </a:solidFill>
              </a:rPr>
              <a:t/>
            </a:r>
            <a:br>
              <a:rPr lang="en" sz="1800" dirty="0">
                <a:solidFill>
                  <a:srgbClr val="C00000"/>
                </a:solidFill>
              </a:rPr>
            </a:br>
            <a:r>
              <a:rPr lang="en" sz="1800" dirty="0">
                <a:solidFill>
                  <a:srgbClr val="C00000"/>
                </a:solidFill>
              </a:rPr>
              <a:t>      </a:t>
            </a:r>
            <a:r>
              <a:rPr lang="e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Starters                      			 Auto-Configuration</a:t>
            </a:r>
            <a:r>
              <a:rPr lang="en" sz="1800" dirty="0">
                <a:solidFill>
                  <a:srgbClr val="C00000"/>
                </a:solidFill>
              </a:rPr>
              <a:t>								 	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>
              <a:solidFill>
                <a:srgbClr val="C00000"/>
              </a:solidFill>
            </a:endParaRP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/>
              <a:t>Auto-configuration is designed to work with “Starters”, but the two concepts are not directly tied. We can select jar dependencies outside of the starters and Spring Boot will do </a:t>
            </a:r>
          </a:p>
          <a:p>
            <a:pPr marL="539750" lvl="1" indent="0">
              <a:buClr>
                <a:srgbClr val="000000"/>
              </a:buClr>
              <a:buNone/>
            </a:pPr>
            <a:r>
              <a:rPr lang="en-US" sz="1800" dirty="0"/>
              <a:t>its best to auto-configure the application</a:t>
            </a:r>
            <a:r>
              <a:rPr lang="en" sz="1800" dirty="0"/>
              <a:t> </a:t>
            </a:r>
            <a:r>
              <a:rPr lang="en" sz="1600" dirty="0">
                <a:solidFill>
                  <a:srgbClr val="C00000"/>
                </a:solidFill>
              </a:rPr>
              <a:t>	</a:t>
            </a:r>
            <a:endParaRPr lang="en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518084" y="3726833"/>
            <a:ext cx="2133600" cy="762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Building Your First Spring Boot Web Application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045028"/>
            <a:ext cx="10929257" cy="5152571"/>
          </a:xfrm>
        </p:spPr>
        <p:txBody>
          <a:bodyPr/>
          <a:lstStyle/>
          <a:p>
            <a:pPr marL="285750" indent="-285750"/>
            <a:r>
              <a:rPr lang="en-US" sz="2000" dirty="0" smtClean="0"/>
              <a:t>Example.java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553029"/>
            <a:ext cx="7315200" cy="4238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org.springframework.boot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org.springframework.boot.autoconfigure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org.springframework.stereotype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org.springframework.web.bind.annotation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@</a:t>
            </a:r>
            <a:r>
              <a:rPr lang="en-US" sz="2300" dirty="0" err="1"/>
              <a:t>RestController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@</a:t>
            </a:r>
            <a:r>
              <a:rPr lang="en-US" sz="2300" dirty="0" err="1"/>
              <a:t>EnableAutoConfiguration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public class Example {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@</a:t>
            </a:r>
            <a:r>
              <a:rPr lang="en-US" sz="2300" dirty="0" err="1"/>
              <a:t>RequestMapping</a:t>
            </a:r>
            <a:r>
              <a:rPr lang="en-US" sz="2300" dirty="0"/>
              <a:t>("/")</a:t>
            </a:r>
          </a:p>
          <a:p>
            <a:pPr marL="0" indent="0">
              <a:buNone/>
            </a:pPr>
            <a:r>
              <a:rPr lang="en-US" sz="2300" dirty="0"/>
              <a:t>    String home() {</a:t>
            </a:r>
          </a:p>
          <a:p>
            <a:pPr marL="0" indent="0">
              <a:buNone/>
            </a:pPr>
            <a:r>
              <a:rPr lang="en-US" sz="2300" dirty="0"/>
              <a:t>        return "Hello World!";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throws Exception {</a:t>
            </a:r>
          </a:p>
          <a:p>
            <a:pPr marL="0" indent="0">
              <a:buNone/>
            </a:pPr>
            <a:r>
              <a:rPr lang="en-US" sz="2300" dirty="0"/>
              <a:t>        </a:t>
            </a:r>
            <a:r>
              <a:rPr lang="en-US" sz="2300" dirty="0" err="1"/>
              <a:t>SpringApplication.run</a:t>
            </a:r>
            <a:r>
              <a:rPr lang="en-US" sz="2300" dirty="0"/>
              <a:t>(</a:t>
            </a:r>
            <a:r>
              <a:rPr lang="en-US" sz="2300" dirty="0" err="1"/>
              <a:t>Example.class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/>
              <a:t>);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35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Pom.xml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683658"/>
            <a:ext cx="10929257" cy="4279724"/>
          </a:xfrm>
        </p:spPr>
        <p:txBody>
          <a:bodyPr/>
          <a:lstStyle/>
          <a:p>
            <a:pPr marL="285750" indent="-285750"/>
            <a:r>
              <a:rPr lang="en-US" sz="2000" dirty="0"/>
              <a:t>E</a:t>
            </a:r>
            <a:r>
              <a:rPr lang="en-US" sz="2000" dirty="0" smtClean="0"/>
              <a:t>dit </a:t>
            </a:r>
            <a:r>
              <a:rPr lang="en-US" sz="2000" dirty="0"/>
              <a:t>our pom.xml and add the spring-boot-starter-web dependency just below the parent section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815772"/>
            <a:ext cx="7315200" cy="2438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&lt;dependencies&gt;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dependency&gt;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org.springframework.boot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&gt;spring-boot-starter-web&lt;/</a:t>
            </a:r>
            <a:r>
              <a:rPr lang="en-US" sz="1600" dirty="0" err="1"/>
              <a:t>artifactId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	&lt;/</a:t>
            </a:r>
            <a:r>
              <a:rPr lang="en-US" sz="1600" dirty="0"/>
              <a:t>dependency&gt;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dependencies&gt;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4146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Running the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95085" y="1219025"/>
            <a:ext cx="10929257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we have used the spring-boot-starter-parent POM we have a useful run goal that we can use to start the application. Type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mvn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spring-boot:run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/>
              <a:t>the root project directory to start the </a:t>
            </a:r>
            <a:r>
              <a:rPr lang="en-US" sz="2000" dirty="0" smtClean="0"/>
              <a:t>application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f you open a web browser to </a:t>
            </a:r>
            <a:r>
              <a:rPr lang="en-US" sz="2000" dirty="0">
                <a:hlinkClick r:id="rId3"/>
              </a:rPr>
              <a:t>localhost:8080</a:t>
            </a:r>
            <a:r>
              <a:rPr lang="en-US" sz="2000" dirty="0"/>
              <a:t> you should see the following output: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Hello </a:t>
            </a:r>
            <a:r>
              <a:rPr lang="en-US" sz="2000" dirty="0">
                <a:solidFill>
                  <a:srgbClr val="FF0000"/>
                </a:solidFill>
              </a:rPr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345467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41" y="321128"/>
            <a:ext cx="10969943" cy="444500"/>
          </a:xfrm>
        </p:spPr>
        <p:txBody>
          <a:bodyPr/>
          <a:lstStyle/>
          <a:p>
            <a:r>
              <a:rPr lang="en-US" dirty="0" smtClean="0"/>
              <a:t>Convert Spring Core Hello World Program To Spring </a:t>
            </a:r>
            <a:r>
              <a:rPr lang="en-US" dirty="0" smtClean="0"/>
              <a:t>Boot</a:t>
            </a:r>
            <a:br>
              <a:rPr lang="en-US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Spring Core Application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sz="quarter" idx="14"/>
          </p:nvPr>
        </p:nvSpPr>
        <p:spPr>
          <a:xfrm>
            <a:off x="362857" y="1393371"/>
            <a:ext cx="4252685" cy="2525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package </a:t>
            </a:r>
            <a:r>
              <a:rPr lang="en-US" sz="1400" dirty="0" err="1"/>
              <a:t>com.tutorialspoint</a:t>
            </a:r>
            <a:r>
              <a:rPr lang="en-US" sz="1400" dirty="0"/>
              <a:t>;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 </a:t>
            </a:r>
            <a:r>
              <a:rPr lang="en-US" sz="1400" dirty="0"/>
              <a:t>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private </a:t>
            </a:r>
            <a:r>
              <a:rPr lang="en-US" sz="1400" dirty="0"/>
              <a:t>String message;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setMessage</a:t>
            </a:r>
            <a:r>
              <a:rPr lang="en-US" sz="1400" dirty="0"/>
              <a:t>(String message){ </a:t>
            </a:r>
            <a:r>
              <a:rPr lang="en-US" sz="1400" dirty="0" smtClean="0"/>
              <a:t>		</a:t>
            </a:r>
            <a:r>
              <a:rPr lang="en-US" sz="1400" dirty="0" err="1" smtClean="0"/>
              <a:t>this.message</a:t>
            </a:r>
            <a:r>
              <a:rPr lang="en-US" sz="1400" dirty="0" smtClean="0"/>
              <a:t> </a:t>
            </a:r>
            <a:r>
              <a:rPr lang="en-US" sz="1400" dirty="0"/>
              <a:t>= message;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getMessage</a:t>
            </a:r>
            <a:r>
              <a:rPr lang="en-US" sz="1400" dirty="0"/>
              <a:t>(){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("Your Message : " + message);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3370" y="1393371"/>
            <a:ext cx="6843485" cy="2307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package</a:t>
            </a:r>
            <a:r>
              <a:rPr lang="en-US" sz="1400" dirty="0"/>
              <a:t> </a:t>
            </a:r>
            <a:r>
              <a:rPr lang="en-US" sz="1400" dirty="0" err="1"/>
              <a:t>com</a:t>
            </a:r>
            <a:r>
              <a:rPr lang="en-US" sz="1400" dirty="0" err="1"/>
              <a:t>.</a:t>
            </a:r>
            <a:r>
              <a:rPr lang="en-US" sz="1400" dirty="0" err="1"/>
              <a:t>tutorialspoint</a:t>
            </a:r>
            <a:r>
              <a:rPr lang="en-US" sz="1400" dirty="0"/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import </a:t>
            </a:r>
            <a:r>
              <a:rPr lang="en-US" sz="1400" dirty="0" err="1"/>
              <a:t>org</a:t>
            </a:r>
            <a:r>
              <a:rPr lang="en-US" sz="1400" dirty="0" err="1"/>
              <a:t>.</a:t>
            </a:r>
            <a:r>
              <a:rPr lang="en-US" sz="1400" dirty="0" err="1"/>
              <a:t>springframework</a:t>
            </a:r>
            <a:r>
              <a:rPr lang="en-US" sz="1400" dirty="0" err="1"/>
              <a:t>.</a:t>
            </a:r>
            <a:r>
              <a:rPr lang="en-US" sz="1400" dirty="0" err="1"/>
              <a:t>context</a:t>
            </a:r>
            <a:r>
              <a:rPr lang="en-US" sz="1400" dirty="0" err="1"/>
              <a:t>.ApplicationContext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import</a:t>
            </a:r>
            <a:r>
              <a:rPr lang="en-US" sz="1400" dirty="0"/>
              <a:t> org</a:t>
            </a:r>
            <a:r>
              <a:rPr lang="en-US" sz="1400" dirty="0"/>
              <a:t>.</a:t>
            </a:r>
            <a:r>
              <a:rPr lang="en-US" sz="1400" dirty="0"/>
              <a:t>springframework</a:t>
            </a:r>
            <a:r>
              <a:rPr lang="en-US" sz="1400" dirty="0"/>
              <a:t>.</a:t>
            </a:r>
            <a:r>
              <a:rPr lang="en-US" sz="1400" dirty="0"/>
              <a:t>context</a:t>
            </a:r>
            <a:r>
              <a:rPr lang="en-US" sz="1400" dirty="0"/>
              <a:t>.</a:t>
            </a:r>
            <a:r>
              <a:rPr lang="en-US" sz="1400" dirty="0"/>
              <a:t>support</a:t>
            </a:r>
            <a:r>
              <a:rPr lang="en-US" sz="1400" dirty="0"/>
              <a:t>.ClassPathXmlApplicationContext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public</a:t>
            </a:r>
            <a:r>
              <a:rPr lang="en-US" sz="1400" dirty="0"/>
              <a:t> </a:t>
            </a:r>
            <a:r>
              <a:rPr lang="en-US" sz="1400" dirty="0"/>
              <a:t>class</a:t>
            </a:r>
            <a:r>
              <a:rPr lang="en-US" sz="1400" dirty="0"/>
              <a:t> </a:t>
            </a:r>
            <a:r>
              <a:rPr lang="en-US" sz="1400" dirty="0" err="1"/>
              <a:t>MainApp</a:t>
            </a:r>
            <a:r>
              <a:rPr lang="en-US" sz="1400" dirty="0"/>
              <a:t> </a:t>
            </a:r>
            <a:r>
              <a:rPr lang="en-US" sz="1400" dirty="0"/>
              <a:t>{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static</a:t>
            </a:r>
            <a:r>
              <a:rPr lang="en-US" sz="1400" dirty="0"/>
              <a:t> </a:t>
            </a:r>
            <a:r>
              <a:rPr lang="en-US" sz="1400" dirty="0"/>
              <a:t>void</a:t>
            </a:r>
            <a:r>
              <a:rPr lang="en-US" sz="1400" dirty="0"/>
              <a:t> main</a:t>
            </a:r>
            <a:r>
              <a:rPr lang="en-US" sz="1400" dirty="0"/>
              <a:t>(String[]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  <a:r>
              <a:rPr lang="en-US" sz="1400" dirty="0"/>
              <a:t> </a:t>
            </a:r>
            <a:r>
              <a:rPr lang="en-US" sz="1400" dirty="0"/>
              <a:t>{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ApplicationContext</a:t>
            </a:r>
            <a:r>
              <a:rPr lang="en-US" sz="1400" dirty="0" smtClean="0"/>
              <a:t> </a:t>
            </a:r>
            <a:r>
              <a:rPr lang="en-US" sz="1400" dirty="0"/>
              <a:t>context </a:t>
            </a:r>
            <a:r>
              <a:rPr lang="en-US" sz="1400" dirty="0"/>
              <a:t>=</a:t>
            </a:r>
            <a:r>
              <a:rPr lang="en-US" sz="1400" dirty="0"/>
              <a:t> </a:t>
            </a:r>
            <a:r>
              <a:rPr lang="en-US" sz="1400" dirty="0"/>
              <a:t>new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ClassPathXmlApplicationContext</a:t>
            </a:r>
            <a:r>
              <a:rPr lang="en-US" sz="1400" dirty="0"/>
              <a:t>("Beans.xml");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 </a:t>
            </a:r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/>
              <a:t>=</a:t>
            </a:r>
            <a:r>
              <a:rPr lang="en-US" sz="1400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HelloWorld</a:t>
            </a:r>
            <a:r>
              <a:rPr lang="en-US" sz="1400" dirty="0"/>
              <a:t>)</a:t>
            </a:r>
            <a:r>
              <a:rPr lang="en-US" sz="1400" dirty="0"/>
              <a:t> </a:t>
            </a:r>
            <a:r>
              <a:rPr lang="en-US" sz="1400" dirty="0" err="1"/>
              <a:t>context</a:t>
            </a:r>
            <a:r>
              <a:rPr lang="en-US" sz="1400" dirty="0" err="1"/>
              <a:t>.</a:t>
            </a:r>
            <a:r>
              <a:rPr lang="en-US" sz="1400" dirty="0" err="1"/>
              <a:t>getBean</a:t>
            </a:r>
            <a:r>
              <a:rPr lang="en-US" sz="1400" dirty="0"/>
              <a:t>("</a:t>
            </a:r>
            <a:r>
              <a:rPr lang="en-US" sz="1400" dirty="0" err="1"/>
              <a:t>helloWorld</a:t>
            </a:r>
            <a:r>
              <a:rPr lang="en-US" sz="1400" dirty="0"/>
              <a:t>");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err="1" smtClean="0"/>
              <a:t>obj.getMessage</a:t>
            </a:r>
            <a:r>
              <a:rPr lang="en-US" sz="1400" dirty="0"/>
              <a:t>();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} 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8228" y="4064000"/>
            <a:ext cx="7910285" cy="2191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&lt;?</a:t>
            </a:r>
            <a:r>
              <a:rPr lang="en-US" sz="1600" dirty="0"/>
              <a:t>xml version</a:t>
            </a:r>
            <a:r>
              <a:rPr lang="en-US" sz="1600" dirty="0"/>
              <a:t>="1.0"</a:t>
            </a:r>
            <a:r>
              <a:rPr lang="en-US" sz="1600" dirty="0"/>
              <a:t> encoding</a:t>
            </a:r>
            <a:r>
              <a:rPr lang="en-US" sz="1600" dirty="0"/>
              <a:t>="UTF-8"?&gt;</a:t>
            </a:r>
            <a:r>
              <a:rPr lang="en-US" sz="1600" dirty="0"/>
              <a:t> </a:t>
            </a:r>
            <a:r>
              <a:rPr lang="en-US" sz="1600" dirty="0"/>
              <a:t>&lt;beans</a:t>
            </a:r>
            <a:r>
              <a:rPr lang="en-US" sz="1600" dirty="0"/>
              <a:t> </a:t>
            </a:r>
            <a:r>
              <a:rPr lang="en-US" sz="1600" dirty="0" err="1"/>
              <a:t>xmlns</a:t>
            </a:r>
            <a:r>
              <a:rPr lang="en-US" sz="1600" dirty="0"/>
              <a:t>="http://www.springframework.org/schema/beans"</a:t>
            </a:r>
            <a:r>
              <a:rPr lang="en-US" sz="1600" dirty="0"/>
              <a:t> </a:t>
            </a:r>
            <a:r>
              <a:rPr lang="en-US" sz="1600" dirty="0" err="1"/>
              <a:t>xmlns:xsi</a:t>
            </a:r>
            <a:r>
              <a:rPr lang="en-US" sz="1600" dirty="0"/>
              <a:t>="http://www.w3.org/2001/XMLSchema-instance"</a:t>
            </a:r>
            <a:r>
              <a:rPr lang="en-US" sz="1600" dirty="0"/>
              <a:t> </a:t>
            </a:r>
            <a:r>
              <a:rPr lang="en-US" sz="1600" dirty="0" err="1"/>
              <a:t>xsi:schemaLocation</a:t>
            </a:r>
            <a:r>
              <a:rPr lang="en-US" sz="1600" dirty="0"/>
              <a:t>="http://www.springframework.org/schema/beans http://www.springframework.org/schema/beans/spring-beans-3.0.xsd"&gt;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bean</a:t>
            </a:r>
            <a:r>
              <a:rPr lang="en-US" sz="1600" dirty="0"/>
              <a:t> </a:t>
            </a:r>
            <a:r>
              <a:rPr lang="en-US" sz="1600" dirty="0"/>
              <a:t>id="</a:t>
            </a:r>
            <a:r>
              <a:rPr lang="en-US" sz="1600" dirty="0" err="1"/>
              <a:t>helloWorld</a:t>
            </a:r>
            <a:r>
              <a:rPr lang="en-US" sz="1600" dirty="0"/>
              <a:t>"</a:t>
            </a:r>
            <a:r>
              <a:rPr lang="en-US" sz="1600" dirty="0"/>
              <a:t> </a:t>
            </a:r>
            <a:r>
              <a:rPr lang="en-US" sz="1600" dirty="0"/>
              <a:t>class="</a:t>
            </a:r>
            <a:r>
              <a:rPr lang="en-US" sz="1600" dirty="0" err="1"/>
              <a:t>com.tutorialspoint.HelloWorld</a:t>
            </a:r>
            <a:r>
              <a:rPr lang="en-US" sz="1600" dirty="0"/>
              <a:t>"&gt;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property</a:t>
            </a:r>
            <a:r>
              <a:rPr lang="en-US" sz="1600" dirty="0"/>
              <a:t> </a:t>
            </a:r>
            <a:r>
              <a:rPr lang="en-US" sz="1600" dirty="0"/>
              <a:t>name="message"</a:t>
            </a:r>
            <a:r>
              <a:rPr lang="en-US" sz="1600" dirty="0"/>
              <a:t> </a:t>
            </a:r>
            <a:r>
              <a:rPr lang="en-US" sz="1600" dirty="0"/>
              <a:t>value="Hello World</a:t>
            </a:r>
            <a:r>
              <a:rPr lang="en-US" sz="1600" dirty="0" smtClean="0"/>
              <a:t>!"/&gt;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&lt;/bean&gt;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beans&gt;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78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28914" y="1393371"/>
            <a:ext cx="11117941" cy="4354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package</a:t>
            </a:r>
            <a:r>
              <a:rPr lang="en-US" sz="1400" dirty="0"/>
              <a:t> </a:t>
            </a:r>
            <a:r>
              <a:rPr lang="en-US" sz="1400" dirty="0" err="1"/>
              <a:t>com</a:t>
            </a:r>
            <a:r>
              <a:rPr lang="en-US" sz="1400" dirty="0" err="1"/>
              <a:t>.</a:t>
            </a:r>
            <a:r>
              <a:rPr lang="en-US" sz="1400" dirty="0" err="1"/>
              <a:t>tutorialspoint</a:t>
            </a:r>
            <a:r>
              <a:rPr lang="en-US" sz="1400" dirty="0"/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import </a:t>
            </a:r>
            <a:r>
              <a:rPr lang="en-US" sz="1400" dirty="0" err="1"/>
              <a:t>org</a:t>
            </a:r>
            <a:r>
              <a:rPr lang="en-US" sz="1400" dirty="0" err="1"/>
              <a:t>.</a:t>
            </a:r>
            <a:r>
              <a:rPr lang="en-US" sz="1400" dirty="0" err="1"/>
              <a:t>springframework</a:t>
            </a:r>
            <a:r>
              <a:rPr lang="en-US" sz="1400" dirty="0" err="1"/>
              <a:t>.</a:t>
            </a:r>
            <a:r>
              <a:rPr lang="en-US" sz="1400" dirty="0" err="1"/>
              <a:t>context</a:t>
            </a:r>
            <a:r>
              <a:rPr lang="en-US" sz="1400" dirty="0" err="1"/>
              <a:t>.ApplicationContext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import</a:t>
            </a:r>
            <a:r>
              <a:rPr lang="en-US" sz="1400" dirty="0"/>
              <a:t> org</a:t>
            </a:r>
            <a:r>
              <a:rPr lang="en-US" sz="1400" dirty="0"/>
              <a:t>.</a:t>
            </a:r>
            <a:r>
              <a:rPr lang="en-US" sz="1400" dirty="0"/>
              <a:t>springframework</a:t>
            </a:r>
            <a:r>
              <a:rPr lang="en-US" sz="1400" dirty="0"/>
              <a:t>.</a:t>
            </a:r>
            <a:r>
              <a:rPr lang="en-US" sz="1400" dirty="0"/>
              <a:t>context</a:t>
            </a:r>
            <a:r>
              <a:rPr lang="en-US" sz="1400" dirty="0"/>
              <a:t>.</a:t>
            </a:r>
            <a:r>
              <a:rPr lang="en-US" sz="1400" dirty="0"/>
              <a:t>support</a:t>
            </a:r>
            <a:r>
              <a:rPr lang="en-US" sz="1400" dirty="0"/>
              <a:t>.ClassPathXmlApplicationContext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SpringBootApplication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public</a:t>
            </a:r>
            <a:r>
              <a:rPr lang="en-US" sz="1400" dirty="0"/>
              <a:t> </a:t>
            </a:r>
            <a:r>
              <a:rPr lang="en-US" sz="1400" dirty="0"/>
              <a:t>class</a:t>
            </a:r>
            <a:r>
              <a:rPr lang="en-US" sz="1400" dirty="0"/>
              <a:t> </a:t>
            </a:r>
            <a:r>
              <a:rPr lang="en-US" sz="1400" dirty="0" err="1"/>
              <a:t>MainApp</a:t>
            </a:r>
            <a:r>
              <a:rPr lang="en-US" sz="1400" dirty="0"/>
              <a:t> </a:t>
            </a:r>
            <a:r>
              <a:rPr lang="en-US" sz="1400" dirty="0"/>
              <a:t>{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static</a:t>
            </a:r>
            <a:r>
              <a:rPr lang="en-US" sz="1400" dirty="0"/>
              <a:t> </a:t>
            </a:r>
            <a:r>
              <a:rPr lang="en-US" sz="1400" dirty="0"/>
              <a:t>void</a:t>
            </a:r>
            <a:r>
              <a:rPr lang="en-US" sz="1400" dirty="0"/>
              <a:t> main</a:t>
            </a:r>
            <a:r>
              <a:rPr lang="en-US" sz="1400" dirty="0"/>
              <a:t>(String[]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  <a:r>
              <a:rPr lang="en-US" sz="1400" dirty="0"/>
              <a:t> </a:t>
            </a:r>
            <a:r>
              <a:rPr lang="en-US" sz="1400" dirty="0"/>
              <a:t>throws Exception</a:t>
            </a:r>
            <a:r>
              <a:rPr lang="en-US" sz="1400" dirty="0" smtClean="0"/>
              <a:t>{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SpringApplication.run</a:t>
            </a:r>
            <a:r>
              <a:rPr lang="en-US" sz="1400" dirty="0" smtClean="0"/>
              <a:t>(</a:t>
            </a:r>
            <a:r>
              <a:rPr lang="en-US" sz="1400" dirty="0" err="1"/>
              <a:t>MainApp</a:t>
            </a:r>
            <a:r>
              <a:rPr lang="en-US" sz="1400" dirty="0"/>
              <a:t> </a:t>
            </a:r>
            <a:r>
              <a:rPr lang="en-US" sz="1400" dirty="0" smtClean="0"/>
              <a:t>.class</a:t>
            </a:r>
            <a:r>
              <a:rPr lang="en-US" sz="1400" dirty="0"/>
              <a:t>, 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To change to Spring Boot just need to change </a:t>
            </a:r>
            <a:r>
              <a:rPr lang="en-US" sz="2000" dirty="0" err="1" smtClean="0">
                <a:solidFill>
                  <a:srgbClr val="FF0000"/>
                </a:solidFill>
              </a:rPr>
              <a:t>MainApp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1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Unsolved  Problem  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sz="quarter" idx="10"/>
          </p:nvPr>
        </p:nvSpPr>
        <p:spPr>
          <a:xfrm>
            <a:off x="614363" y="1117600"/>
            <a:ext cx="11403466" cy="504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/>
              <a:t>simple CRUD operations from </a:t>
            </a:r>
            <a:r>
              <a:rPr lang="en-US" sz="2400" dirty="0" err="1" smtClean="0"/>
              <a:t>Springboot</a:t>
            </a:r>
            <a:r>
              <a:rPr lang="en-US" sz="2400" dirty="0"/>
              <a:t> </a:t>
            </a:r>
            <a:r>
              <a:rPr lang="en-US" sz="2400" dirty="0" smtClean="0"/>
              <a:t>application </a:t>
            </a:r>
            <a:r>
              <a:rPr lang="en-US" sz="2400" dirty="0"/>
              <a:t>on MySQL persistence.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34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712686"/>
            <a:ext cx="10929257" cy="4250696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hlinkClick r:id="rId2"/>
              </a:rPr>
              <a:t>http://javabeat.net/spring-boot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rgbClr val="002060"/>
                </a:solidFill>
                <a:hlinkClick r:id="rId3"/>
              </a:rPr>
              <a:t>www.journaldev.com/7969/spring-boot-tutorial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0"/>
            <a:r>
              <a:rPr lang="en-US" sz="2000" dirty="0">
                <a:solidFill>
                  <a:srgbClr val="002060"/>
                </a:solidFill>
                <a:hlinkClick r:id="rId4"/>
              </a:rPr>
              <a:t>http://projects.spring.io/spring-boot</a:t>
            </a:r>
            <a:r>
              <a:rPr lang="en-US" sz="2000" dirty="0" smtClean="0">
                <a:solidFill>
                  <a:srgbClr val="002060"/>
                </a:solidFill>
                <a:hlinkClick r:id="rId4"/>
              </a:rPr>
              <a:t>/</a:t>
            </a:r>
          </a:p>
          <a:p>
            <a:pPr marL="0" lvl="0" indent="0">
              <a:buNone/>
            </a:pPr>
            <a:endParaRPr lang="en-US" sz="2000" dirty="0">
              <a:solidFill>
                <a:srgbClr val="002060"/>
              </a:solidFill>
              <a:hlinkClick r:id="rId4"/>
            </a:endParaRPr>
          </a:p>
          <a:p>
            <a:r>
              <a:rPr lang="en-US" sz="2000" dirty="0">
                <a:solidFill>
                  <a:srgbClr val="002060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rgbClr val="002060"/>
                </a:solidFill>
                <a:hlinkClick r:id="rId5"/>
              </a:rPr>
              <a:t>docs.spring.io/spring-boot/docs/current/reference/html/getting-started-first-application.html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712686"/>
            <a:ext cx="10929257" cy="4250696"/>
          </a:xfrm>
        </p:spPr>
        <p:txBody>
          <a:bodyPr/>
          <a:lstStyle/>
          <a:p>
            <a:r>
              <a:rPr lang="en-US" sz="2000" dirty="0"/>
              <a:t>What is Spring Boot ?</a:t>
            </a:r>
          </a:p>
          <a:p>
            <a:r>
              <a:rPr lang="en-US" sz="2000" dirty="0"/>
              <a:t>Why to use Spring Boot ?</a:t>
            </a:r>
          </a:p>
          <a:p>
            <a:r>
              <a:rPr lang="en-US" sz="2000" dirty="0"/>
              <a:t>Advantage of Spring Boot</a:t>
            </a:r>
          </a:p>
          <a:p>
            <a:r>
              <a:rPr lang="en-US" sz="2000" dirty="0"/>
              <a:t>Spring Boot Starters</a:t>
            </a:r>
          </a:p>
          <a:p>
            <a:r>
              <a:rPr lang="en-US" sz="2000" dirty="0"/>
              <a:t>Spring Boot in Brief</a:t>
            </a:r>
          </a:p>
          <a:p>
            <a:r>
              <a:rPr lang="en-US" sz="2000" dirty="0"/>
              <a:t>Building Your First Spring Boot Web Application</a:t>
            </a:r>
          </a:p>
          <a:p>
            <a:r>
              <a:rPr lang="en-US" sz="2000" dirty="0"/>
              <a:t>Convert Spring Core to Boot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 Boot ?</a:t>
            </a:r>
          </a:p>
          <a:p>
            <a:r>
              <a:rPr lang="en-US" dirty="0"/>
              <a:t>Why to use Spring Boot </a:t>
            </a:r>
            <a:r>
              <a:rPr lang="en-US" dirty="0" smtClean="0"/>
              <a:t>?</a:t>
            </a:r>
          </a:p>
          <a:p>
            <a:r>
              <a:rPr lang="en-US" dirty="0" smtClean="0"/>
              <a:t>Advantage of Spring </a:t>
            </a:r>
            <a:r>
              <a:rPr lang="en-US" dirty="0"/>
              <a:t>B</a:t>
            </a:r>
            <a:r>
              <a:rPr lang="en-US" dirty="0" smtClean="0"/>
              <a:t>oot</a:t>
            </a:r>
            <a:endParaRPr lang="en-US" dirty="0"/>
          </a:p>
          <a:p>
            <a:r>
              <a:rPr lang="en-US" dirty="0"/>
              <a:t>Spring Boot Starters</a:t>
            </a:r>
          </a:p>
          <a:p>
            <a:r>
              <a:rPr lang="en-US" dirty="0" smtClean="0"/>
              <a:t>Spring Boot in Brief</a:t>
            </a:r>
          </a:p>
          <a:p>
            <a:r>
              <a:rPr lang="en-US" dirty="0" smtClean="0"/>
              <a:t>Building Your First Spring Boot Web Application</a:t>
            </a:r>
            <a:endParaRPr lang="en-US" dirty="0"/>
          </a:p>
          <a:p>
            <a:r>
              <a:rPr lang="en-US" dirty="0" smtClean="0"/>
              <a:t>Convert Spring Core to Boot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9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64343"/>
            <a:ext cx="10969943" cy="4804227"/>
          </a:xfrm>
        </p:spPr>
        <p:txBody>
          <a:bodyPr>
            <a:normAutofit/>
          </a:bodyPr>
          <a:lstStyle/>
          <a:p>
            <a:r>
              <a:rPr lang="en-US" sz="2000" dirty="0"/>
              <a:t>Spring Boot aims to make it easy to create Spring-powered, production-grade applications and services with minimum fuss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It takes an opinionated view of the Spring platform so that new and existing users can quickly get to the bits they need.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use it to create stand-alone Java applications that can be started using ‘java -jar’ or more traditional WAR deployments. </a:t>
            </a:r>
          </a:p>
        </p:txBody>
      </p:sp>
    </p:spTree>
    <p:extLst>
      <p:ext uri="{BB962C8B-B14F-4D97-AF65-F5344CB8AC3E}">
        <p14:creationId xmlns:p14="http://schemas.microsoft.com/office/powerpoint/2010/main" val="3849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Spring Boot?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335314"/>
            <a:ext cx="10929257" cy="4905828"/>
          </a:xfrm>
        </p:spPr>
        <p:txBody>
          <a:bodyPr/>
          <a:lstStyle/>
          <a:p>
            <a:r>
              <a:rPr lang="en-US" sz="2400" dirty="0" smtClean="0"/>
              <a:t>It is a framework to ease the bootstrapping and development of new Spring Applications.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provides defaults for code and annotation configuration to quick start new Spring projects within no time.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 It follows “Opinionated Defaults Configuration” Approach to avoid lot of boilerplate code and configuration to improve Development, Unit Test and Integration Test Process.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 code generation  and no requirement for XML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to use Spring Boot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088571"/>
            <a:ext cx="10929257" cy="5152571"/>
          </a:xfrm>
        </p:spPr>
        <p:txBody>
          <a:bodyPr/>
          <a:lstStyle/>
          <a:p>
            <a:r>
              <a:rPr lang="en-US" sz="2000" dirty="0"/>
              <a:t>To ease the Java-based applications Development, Unit Test and Integration Test Process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reduce Development, Unit Test and Integration Test time by providing some defaults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increase </a:t>
            </a:r>
            <a:r>
              <a:rPr lang="en-US" sz="2000" dirty="0" smtClean="0"/>
              <a:t>Productivity.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 smtClean="0"/>
              <a:t>Reduces </a:t>
            </a:r>
            <a:r>
              <a:rPr lang="en" sz="2000" dirty="0"/>
              <a:t>t</a:t>
            </a:r>
            <a:r>
              <a:rPr lang="en-US" sz="2000" dirty="0"/>
              <a:t>he</a:t>
            </a:r>
            <a:r>
              <a:rPr lang="en" sz="2000" dirty="0"/>
              <a:t> effort needed to create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</a:t>
            </a:r>
            <a:r>
              <a:rPr lang="en" sz="2000" dirty="0"/>
              <a:t>roduction – ready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XML free spring </a:t>
            </a:r>
            <a:r>
              <a:rPr lang="en" sz="2000" dirty="0" smtClean="0"/>
              <a:t>applications.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2000" dirty="0" smtClean="0"/>
          </a:p>
          <a:p>
            <a:pPr marL="882650" lvl="1" indent="-342900">
              <a:buClr>
                <a:srgbClr val="000000"/>
              </a:buClr>
            </a:pPr>
            <a:r>
              <a:rPr lang="en" sz="2000" dirty="0" smtClean="0"/>
              <a:t>Let </a:t>
            </a:r>
            <a:r>
              <a:rPr lang="en" sz="2000" dirty="0"/>
              <a:t>developers to focus on design and business logic of application instead of package and deploy </a:t>
            </a:r>
            <a:r>
              <a:rPr lang="en" sz="2000" dirty="0" smtClean="0"/>
              <a:t>task</a:t>
            </a:r>
          </a:p>
          <a:p>
            <a:pPr marL="139700" indent="0">
              <a:buClr>
                <a:srgbClr val="000000"/>
              </a:buClr>
              <a:buNone/>
            </a:pPr>
            <a:endParaRPr lang="en" sz="2000" dirty="0"/>
          </a:p>
          <a:p>
            <a:pPr lvl="0"/>
            <a:r>
              <a:rPr lang="en" sz="2000" dirty="0"/>
              <a:t>Supports the 12 Factor App style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Advantages of Spring Boot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843314"/>
            <a:ext cx="10929257" cy="4120068"/>
          </a:xfrm>
        </p:spPr>
        <p:txBody>
          <a:bodyPr>
            <a:normAutofit/>
          </a:bodyPr>
          <a:lstStyle/>
          <a:p>
            <a:r>
              <a:rPr lang="en-US" sz="2000" dirty="0"/>
              <a:t>It is very easy to develop Spring Based applications with Java or Groovy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reduces lots of development time and increases productivity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avoids writing lots of boilerplate Code, Annotations and XML Configuration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is very easy to integrate Spring Boot Application with its Spring Ecosystem like Spring JDBC, Spring ORM, Spring Data, Spring Security etc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follows “Opinionated Defaults Configuration” Approach to reduce Developer </a:t>
            </a:r>
            <a:r>
              <a:rPr lang="en-US" sz="2000" dirty="0" smtClean="0"/>
              <a:t>effort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Advantages of Spring Boot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901370"/>
            <a:ext cx="10929257" cy="4062011"/>
          </a:xfrm>
        </p:spPr>
        <p:txBody>
          <a:bodyPr>
            <a:normAutofit/>
          </a:bodyPr>
          <a:lstStyle/>
          <a:p>
            <a:r>
              <a:rPr lang="en-US" sz="2000" dirty="0"/>
              <a:t>It provides Embedded HTTP servers like Tomcat, Jetty etc. to develop and test our web applications very easily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r>
              <a:rPr lang="en-US" sz="2000" dirty="0"/>
              <a:t>It provides CLI (Command Line Interface) tool to develop and test Spring Boot(Java or Groovy) Applications from command prompt very easily and quickly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lots of plugins to develop and test Spring Boot Applications very easily using Build Tools like Maven and </a:t>
            </a:r>
            <a:r>
              <a:rPr lang="en-US" sz="2000" dirty="0" err="1" smtClean="0"/>
              <a:t>Gradle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lots of plugins to work with embedded and in-memory Databases very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Spring Boot in Brief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654628"/>
            <a:ext cx="10929257" cy="4308753"/>
          </a:xfrm>
        </p:spPr>
        <p:txBody>
          <a:bodyPr/>
          <a:lstStyle/>
          <a:p>
            <a:r>
              <a:rPr lang="en-US" sz="2000" dirty="0"/>
              <a:t>Spring Boot is nothing but existing Spring Framework + Some Embedded HTTP Servers (Tomcat/Jetty etc.) – XML or Annotations Configurations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Here minus means we don’t need to write any XML Configuration and few Annotations only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3586684"/>
            <a:ext cx="10058400" cy="12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Spring Boot Starters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741714"/>
            <a:ext cx="10929257" cy="4221668"/>
          </a:xfrm>
        </p:spPr>
        <p:txBody>
          <a:bodyPr/>
          <a:lstStyle/>
          <a:p>
            <a:pPr marL="285750" indent="-285750"/>
            <a:r>
              <a:rPr lang="en-US" sz="2400" dirty="0"/>
              <a:t>Starters are a set of  convenient dependency descriptors that can be included in the </a:t>
            </a:r>
            <a:r>
              <a:rPr lang="en-US" sz="2400" dirty="0" smtClean="0"/>
              <a:t>application</a:t>
            </a:r>
          </a:p>
          <a:p>
            <a:pPr marL="285750" indent="-285750"/>
            <a:endParaRPr lang="en-US" sz="2400" dirty="0" smtClean="0"/>
          </a:p>
          <a:p>
            <a:pPr marL="285750" indent="-285750"/>
            <a:r>
              <a:rPr lang="en-US" sz="2400" dirty="0"/>
              <a:t>Starters contain lot of dependencies that are needed to get a project up and running quickly</a:t>
            </a:r>
          </a:p>
          <a:p>
            <a:endParaRPr lang="en-US" sz="2400" dirty="0"/>
          </a:p>
          <a:p>
            <a:r>
              <a:rPr lang="en-US" sz="2400" dirty="0"/>
              <a:t>Follow a similar naming pattern, spring-boot-starter-*, is a particular type of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r>
              <a:rPr lang="en-US" sz="2400" dirty="0" err="1"/>
              <a:t>SnakeYAML</a:t>
            </a:r>
            <a:r>
              <a:rPr lang="en-US" sz="2400" dirty="0"/>
              <a:t> will be automatically provided via spring-boot-starter</a:t>
            </a:r>
          </a:p>
          <a:p>
            <a:pPr marL="285750" indent="-28575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759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5" ma:contentTypeDescription="" ma:contentTypeScope="" ma:versionID="d2825f2e4a9b54e65d324119a5cbbcf9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29b71cb4a96d73055e5f9ffe46ed1e26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  <xsd:element ref="ns4:Key_x0020_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_x0020_Word" ma:index="19" nillable="true" ma:displayName="Key Word" ma:hidden="true" ma:list="{92a028d3-ecb9-485b-ac47-c09f6ebe3090}" ma:internalName="Key_x0020_Word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  <Key_x0020_Word xmlns="24943d0a-27c4-4bf8-a607-4a8907b6c8ab" xsi:nil="true"/>
  </documentManagement>
</p:properties>
</file>

<file path=customXml/itemProps1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316D6-DEC8-4AC9-BE68-A9B7E998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61D4D0-73CC-4280-AF59-F361C383B16A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c8085c4b-1ac7-4641-80ad-2522959560d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4943d0a-27c4-4bf8-a607-4a8907b6c8a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20807</TotalTime>
  <Words>804</Words>
  <Application>Microsoft Office PowerPoint</Application>
  <PresentationFormat>Custom</PresentationFormat>
  <Paragraphs>195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Content Masters</vt:lpstr>
      <vt:lpstr>SPRING BOOT</vt:lpstr>
      <vt:lpstr>PowerPoint Presentation</vt:lpstr>
      <vt:lpstr>Objectives</vt:lpstr>
      <vt:lpstr>What is Spring Boot?</vt:lpstr>
      <vt:lpstr>Why to use Spring Boot ?</vt:lpstr>
      <vt:lpstr>Advantages of Spring Boot</vt:lpstr>
      <vt:lpstr>Advantages of Spring Boot</vt:lpstr>
      <vt:lpstr>Spring Boot in Brief</vt:lpstr>
      <vt:lpstr>Spring Boot Starters</vt:lpstr>
      <vt:lpstr>Common Starters</vt:lpstr>
      <vt:lpstr>How the magic happens ?</vt:lpstr>
      <vt:lpstr>Building Your First Spring Boot Web Application</vt:lpstr>
      <vt:lpstr>Pom.xml</vt:lpstr>
      <vt:lpstr>Running the example </vt:lpstr>
      <vt:lpstr>Convert Spring Core Hello World Program To Spring Boot Spring Core Application   </vt:lpstr>
      <vt:lpstr>To change to Spring Boot just need to change MainApp</vt:lpstr>
      <vt:lpstr>Unsolved  Problem    </vt:lpstr>
      <vt:lpstr>Recap</vt:lpstr>
      <vt:lpstr>References</vt:lpstr>
      <vt:lpstr>THANK YOU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PPT Template 16x9</dc:title>
  <dc:creator>Dan Kummer</dc:creator>
  <cp:lastModifiedBy>WIN764BIT</cp:lastModifiedBy>
  <cp:revision>164</cp:revision>
  <cp:lastPrinted>2015-02-14T20:13:28Z</cp:lastPrinted>
  <dcterms:created xsi:type="dcterms:W3CDTF">2015-02-05T19:35:34Z</dcterms:created>
  <dcterms:modified xsi:type="dcterms:W3CDTF">2016-09-26T07:13:01Z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